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T Sans Narrow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jiwuibI6TR4qjZnZ0/2OSw9YC/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" name="Google Shape;12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32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2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" name="Google Shape;16;p2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" name="Google Shape;17;p24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8" name="Google Shape;18;p2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2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0" name="Google Shape;20;p24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21" name="Google Shape;21;p2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2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3" name="Google Shape;23;p2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24" name="Google Shape;24;p2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" name="Google Shape;2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6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9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3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30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30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1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3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7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gif"/><Relationship Id="rId4" Type="http://schemas.openxmlformats.org/officeDocument/2006/relationships/image" Target="../media/image13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gif"/><Relationship Id="rId4" Type="http://schemas.openxmlformats.org/officeDocument/2006/relationships/image" Target="../media/image4.gif"/><Relationship Id="rId5" Type="http://schemas.openxmlformats.org/officeDocument/2006/relationships/image" Target="../media/image10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Soft Clustering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236" name="Google Shape;23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82375"/>
            <a:ext cx="8839200" cy="27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0"/>
          <p:cNvSpPr/>
          <p:nvPr/>
        </p:nvSpPr>
        <p:spPr>
          <a:xfrm>
            <a:off x="29807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0"/>
          <p:cNvSpPr/>
          <p:nvPr/>
        </p:nvSpPr>
        <p:spPr>
          <a:xfrm>
            <a:off x="63492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0"/>
          <p:cNvSpPr/>
          <p:nvPr/>
        </p:nvSpPr>
        <p:spPr>
          <a:xfrm>
            <a:off x="590390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0"/>
          <p:cNvSpPr/>
          <p:nvPr/>
        </p:nvSpPr>
        <p:spPr>
          <a:xfrm>
            <a:off x="32774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0"/>
          <p:cNvSpPr/>
          <p:nvPr/>
        </p:nvSpPr>
        <p:spPr>
          <a:xfrm>
            <a:off x="602720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0"/>
          <p:cNvSpPr/>
          <p:nvPr/>
        </p:nvSpPr>
        <p:spPr>
          <a:xfrm>
            <a:off x="66712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0"/>
          <p:cNvSpPr/>
          <p:nvPr/>
        </p:nvSpPr>
        <p:spPr>
          <a:xfrm>
            <a:off x="34007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0"/>
          <p:cNvSpPr/>
          <p:nvPr/>
        </p:nvSpPr>
        <p:spPr>
          <a:xfrm>
            <a:off x="64725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0"/>
          <p:cNvSpPr/>
          <p:nvPr/>
        </p:nvSpPr>
        <p:spPr>
          <a:xfrm>
            <a:off x="417997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0"/>
          <p:cNvSpPr/>
          <p:nvPr/>
        </p:nvSpPr>
        <p:spPr>
          <a:xfrm>
            <a:off x="6249863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0"/>
          <p:cNvSpPr/>
          <p:nvPr/>
        </p:nvSpPr>
        <p:spPr>
          <a:xfrm>
            <a:off x="372870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0"/>
          <p:cNvSpPr/>
          <p:nvPr/>
        </p:nvSpPr>
        <p:spPr>
          <a:xfrm>
            <a:off x="143020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0"/>
          <p:cNvSpPr/>
          <p:nvPr/>
        </p:nvSpPr>
        <p:spPr>
          <a:xfrm>
            <a:off x="30727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0"/>
          <p:cNvSpPr/>
          <p:nvPr/>
        </p:nvSpPr>
        <p:spPr>
          <a:xfrm>
            <a:off x="545857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0"/>
          <p:cNvSpPr/>
          <p:nvPr/>
        </p:nvSpPr>
        <p:spPr>
          <a:xfrm>
            <a:off x="56263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0"/>
          <p:cNvSpPr/>
          <p:nvPr/>
        </p:nvSpPr>
        <p:spPr>
          <a:xfrm>
            <a:off x="33547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0"/>
          <p:cNvSpPr/>
          <p:nvPr/>
        </p:nvSpPr>
        <p:spPr>
          <a:xfrm>
            <a:off x="481927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0"/>
          <p:cNvSpPr/>
          <p:nvPr/>
        </p:nvSpPr>
        <p:spPr>
          <a:xfrm>
            <a:off x="268407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0"/>
          <p:cNvSpPr/>
          <p:nvPr/>
        </p:nvSpPr>
        <p:spPr>
          <a:xfrm>
            <a:off x="78839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0"/>
          <p:cNvSpPr/>
          <p:nvPr/>
        </p:nvSpPr>
        <p:spPr>
          <a:xfrm>
            <a:off x="67945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7" name="Google Shape;257;p10"/>
          <p:cNvCxnSpPr>
            <a:stCxn id="250" idx="3"/>
            <a:endCxn id="258" idx="0"/>
          </p:cNvCxnSpPr>
          <p:nvPr/>
        </p:nvCxnSpPr>
        <p:spPr>
          <a:xfrm flipH="1">
            <a:off x="4744032" y="3171573"/>
            <a:ext cx="732600" cy="96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8" name="Google Shape;25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2525" y="4133073"/>
            <a:ext cx="7362825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264" name="Google Shape;26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82375"/>
            <a:ext cx="8839200" cy="27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1"/>
          <p:cNvSpPr/>
          <p:nvPr/>
        </p:nvSpPr>
        <p:spPr>
          <a:xfrm>
            <a:off x="29807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1"/>
          <p:cNvSpPr/>
          <p:nvPr/>
        </p:nvSpPr>
        <p:spPr>
          <a:xfrm>
            <a:off x="63492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1"/>
          <p:cNvSpPr/>
          <p:nvPr/>
        </p:nvSpPr>
        <p:spPr>
          <a:xfrm>
            <a:off x="590390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1"/>
          <p:cNvSpPr/>
          <p:nvPr/>
        </p:nvSpPr>
        <p:spPr>
          <a:xfrm>
            <a:off x="32774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1"/>
          <p:cNvSpPr/>
          <p:nvPr/>
        </p:nvSpPr>
        <p:spPr>
          <a:xfrm>
            <a:off x="602720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1"/>
          <p:cNvSpPr/>
          <p:nvPr/>
        </p:nvSpPr>
        <p:spPr>
          <a:xfrm>
            <a:off x="66712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1"/>
          <p:cNvSpPr/>
          <p:nvPr/>
        </p:nvSpPr>
        <p:spPr>
          <a:xfrm>
            <a:off x="34007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1"/>
          <p:cNvSpPr/>
          <p:nvPr/>
        </p:nvSpPr>
        <p:spPr>
          <a:xfrm>
            <a:off x="64725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1"/>
          <p:cNvSpPr/>
          <p:nvPr/>
        </p:nvSpPr>
        <p:spPr>
          <a:xfrm>
            <a:off x="417997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1"/>
          <p:cNvSpPr/>
          <p:nvPr/>
        </p:nvSpPr>
        <p:spPr>
          <a:xfrm>
            <a:off x="6249863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1"/>
          <p:cNvSpPr/>
          <p:nvPr/>
        </p:nvSpPr>
        <p:spPr>
          <a:xfrm>
            <a:off x="372870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1"/>
          <p:cNvSpPr/>
          <p:nvPr/>
        </p:nvSpPr>
        <p:spPr>
          <a:xfrm>
            <a:off x="143020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1"/>
          <p:cNvSpPr/>
          <p:nvPr/>
        </p:nvSpPr>
        <p:spPr>
          <a:xfrm>
            <a:off x="30727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1"/>
          <p:cNvSpPr/>
          <p:nvPr/>
        </p:nvSpPr>
        <p:spPr>
          <a:xfrm>
            <a:off x="545857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1"/>
          <p:cNvSpPr/>
          <p:nvPr/>
        </p:nvSpPr>
        <p:spPr>
          <a:xfrm>
            <a:off x="56263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1"/>
          <p:cNvSpPr/>
          <p:nvPr/>
        </p:nvSpPr>
        <p:spPr>
          <a:xfrm>
            <a:off x="33547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1"/>
          <p:cNvSpPr/>
          <p:nvPr/>
        </p:nvSpPr>
        <p:spPr>
          <a:xfrm>
            <a:off x="481927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1"/>
          <p:cNvSpPr/>
          <p:nvPr/>
        </p:nvSpPr>
        <p:spPr>
          <a:xfrm>
            <a:off x="268407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1"/>
          <p:cNvSpPr/>
          <p:nvPr/>
        </p:nvSpPr>
        <p:spPr>
          <a:xfrm>
            <a:off x="78839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1"/>
          <p:cNvSpPr/>
          <p:nvPr/>
        </p:nvSpPr>
        <p:spPr>
          <a:xfrm>
            <a:off x="67945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5" name="Google Shape;285;p11"/>
          <p:cNvCxnSpPr>
            <a:stCxn id="278" idx="3"/>
            <a:endCxn id="286" idx="0"/>
          </p:cNvCxnSpPr>
          <p:nvPr/>
        </p:nvCxnSpPr>
        <p:spPr>
          <a:xfrm flipH="1">
            <a:off x="4572132" y="3171573"/>
            <a:ext cx="904500" cy="977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86" name="Google Shape;28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538" y="4149148"/>
            <a:ext cx="8020925" cy="705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Gaussian Mixture Model</a:t>
            </a:r>
            <a:endParaRPr/>
          </a:p>
        </p:txBody>
      </p:sp>
      <p:sp>
        <p:nvSpPr>
          <p:cNvPr id="292" name="Google Shape;292;p12"/>
          <p:cNvSpPr txBox="1"/>
          <p:nvPr>
            <p:ph idx="1" type="body"/>
          </p:nvPr>
        </p:nvSpPr>
        <p:spPr>
          <a:xfrm>
            <a:off x="311700" y="1266325"/>
            <a:ext cx="85206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A Gaussian Mixture Model (GMM) is a mixture model where</a:t>
            </a:r>
            <a:endParaRPr/>
          </a:p>
        </p:txBody>
      </p:sp>
      <p:pic>
        <p:nvPicPr>
          <p:cNvPr id="293" name="Google Shape;29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6088" y="1872275"/>
            <a:ext cx="3171825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GMM Clustering</a:t>
            </a:r>
            <a:endParaRPr/>
          </a:p>
        </p:txBody>
      </p:sp>
      <p:sp>
        <p:nvSpPr>
          <p:cNvPr id="299" name="Google Shape;299;p13"/>
          <p:cNvSpPr txBox="1"/>
          <p:nvPr>
            <p:ph idx="1" type="body"/>
          </p:nvPr>
        </p:nvSpPr>
        <p:spPr>
          <a:xfrm>
            <a:off x="311700" y="1266325"/>
            <a:ext cx="8520600" cy="3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Goal</a:t>
            </a:r>
            <a:r>
              <a:rPr lang="en"/>
              <a:t>: Find the GMM that maximizes the probability of seeing the data we have.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 probability of seeing the data we saw is (assuming each data point was sampled </a:t>
            </a:r>
            <a:r>
              <a:rPr lang="en"/>
              <a:t>independently</a:t>
            </a:r>
            <a:r>
              <a:rPr lang="en"/>
              <a:t>) the product of the probabilities of observing each data point.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Finding the GMM means finding the parameters that uniquely characterize it. What are these parameters?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P(C</a:t>
            </a:r>
            <a:r>
              <a:rPr b="1" baseline="-25000" lang="en"/>
              <a:t>i</a:t>
            </a:r>
            <a:r>
              <a:rPr b="1" lang="en"/>
              <a:t>)</a:t>
            </a:r>
            <a:r>
              <a:rPr lang="en"/>
              <a:t> &amp; </a:t>
            </a:r>
            <a:r>
              <a:rPr b="1" lang="en"/>
              <a:t>𝝻</a:t>
            </a:r>
            <a:r>
              <a:rPr b="1" baseline="-25000" lang="en"/>
              <a:t>i</a:t>
            </a:r>
            <a:r>
              <a:rPr b="1" lang="en"/>
              <a:t> </a:t>
            </a:r>
            <a:r>
              <a:rPr lang="en"/>
              <a:t>&amp;</a:t>
            </a:r>
            <a:r>
              <a:rPr b="1" lang="en"/>
              <a:t> 𝞂</a:t>
            </a:r>
            <a:r>
              <a:rPr b="1" baseline="-25000" lang="en"/>
              <a:t>i</a:t>
            </a:r>
            <a:r>
              <a:rPr b="1" lang="en"/>
              <a:t> </a:t>
            </a:r>
            <a:r>
              <a:rPr lang="en"/>
              <a:t>for all </a:t>
            </a:r>
            <a:r>
              <a:rPr b="1" lang="en"/>
              <a:t>k </a:t>
            </a:r>
            <a:r>
              <a:rPr lang="en"/>
              <a:t>components.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Lets call </a:t>
            </a:r>
            <a:r>
              <a:rPr b="1" i="1" lang="en"/>
              <a:t>Θ</a:t>
            </a:r>
            <a:r>
              <a:rPr lang="en"/>
              <a:t> = </a:t>
            </a:r>
            <a:r>
              <a:rPr b="1" lang="en"/>
              <a:t>{</a:t>
            </a:r>
            <a:r>
              <a:rPr lang="en"/>
              <a:t>𝝻</a:t>
            </a:r>
            <a:r>
              <a:rPr baseline="-25000" lang="en"/>
              <a:t>1</a:t>
            </a:r>
            <a:r>
              <a:rPr lang="en"/>
              <a:t>, …, 𝝻</a:t>
            </a:r>
            <a:r>
              <a:rPr baseline="-25000" lang="en"/>
              <a:t>k</a:t>
            </a:r>
            <a:r>
              <a:rPr lang="en"/>
              <a:t> , 𝞂</a:t>
            </a:r>
            <a:r>
              <a:rPr baseline="-25000" lang="en"/>
              <a:t>1</a:t>
            </a:r>
            <a:r>
              <a:rPr lang="en"/>
              <a:t>, …, 𝞂</a:t>
            </a:r>
            <a:r>
              <a:rPr baseline="-25000" lang="en"/>
              <a:t>k</a:t>
            </a:r>
            <a:r>
              <a:rPr lang="en"/>
              <a:t>, P(C</a:t>
            </a:r>
            <a:r>
              <a:rPr baseline="-25000" lang="en"/>
              <a:t>1</a:t>
            </a:r>
            <a:r>
              <a:rPr lang="en"/>
              <a:t>), ..., P(C</a:t>
            </a:r>
            <a:r>
              <a:rPr baseline="-25000" lang="en"/>
              <a:t>k</a:t>
            </a:r>
            <a:r>
              <a:rPr lang="en"/>
              <a:t>)</a:t>
            </a:r>
            <a:r>
              <a:rPr b="1" lang="en"/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GMM Clustering</a:t>
            </a:r>
            <a:endParaRPr/>
          </a:p>
        </p:txBody>
      </p:sp>
      <p:sp>
        <p:nvSpPr>
          <p:cNvPr id="305" name="Google Shape;305;p14"/>
          <p:cNvSpPr txBox="1"/>
          <p:nvPr>
            <p:ph idx="1" type="body"/>
          </p:nvPr>
        </p:nvSpPr>
        <p:spPr>
          <a:xfrm>
            <a:off x="311700" y="1266325"/>
            <a:ext cx="85206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Goal</a:t>
            </a:r>
            <a:r>
              <a:rPr lang="en"/>
              <a:t>:</a:t>
            </a:r>
            <a:endParaRPr/>
          </a:p>
        </p:txBody>
      </p:sp>
      <p:pic>
        <p:nvPicPr>
          <p:cNvPr id="306" name="Google Shape;30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4525" y="1936175"/>
            <a:ext cx="511492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4"/>
          <p:cNvSpPr txBox="1"/>
          <p:nvPr>
            <p:ph idx="1" type="body"/>
          </p:nvPr>
        </p:nvSpPr>
        <p:spPr>
          <a:xfrm>
            <a:off x="311700" y="3267775"/>
            <a:ext cx="85206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Where </a:t>
            </a:r>
            <a:r>
              <a:rPr b="1" i="1" lang="en"/>
              <a:t>Θ</a:t>
            </a:r>
            <a:r>
              <a:rPr lang="en"/>
              <a:t> = </a:t>
            </a:r>
            <a:r>
              <a:rPr b="1" lang="en"/>
              <a:t>{</a:t>
            </a:r>
            <a:r>
              <a:rPr lang="en"/>
              <a:t>𝝻</a:t>
            </a:r>
            <a:r>
              <a:rPr baseline="-25000" lang="en"/>
              <a:t>1</a:t>
            </a:r>
            <a:r>
              <a:rPr lang="en"/>
              <a:t>, …, </a:t>
            </a:r>
            <a:r>
              <a:rPr lang="en"/>
              <a:t>𝝻</a:t>
            </a:r>
            <a:r>
              <a:rPr baseline="-25000" lang="en"/>
              <a:t>k</a:t>
            </a:r>
            <a:r>
              <a:rPr lang="en"/>
              <a:t> </a:t>
            </a:r>
            <a:r>
              <a:rPr lang="en"/>
              <a:t>, </a:t>
            </a:r>
            <a:r>
              <a:rPr lang="en"/>
              <a:t>𝞂</a:t>
            </a:r>
            <a:r>
              <a:rPr baseline="-25000" lang="en"/>
              <a:t>1</a:t>
            </a:r>
            <a:r>
              <a:rPr lang="en"/>
              <a:t>, …, </a:t>
            </a:r>
            <a:r>
              <a:rPr lang="en"/>
              <a:t>𝞂</a:t>
            </a:r>
            <a:r>
              <a:rPr baseline="-25000" lang="en"/>
              <a:t>k</a:t>
            </a:r>
            <a:r>
              <a:rPr lang="en"/>
              <a:t>, P(C</a:t>
            </a:r>
            <a:r>
              <a:rPr baseline="-25000" lang="en"/>
              <a:t>1</a:t>
            </a:r>
            <a:r>
              <a:rPr lang="en"/>
              <a:t>), </a:t>
            </a:r>
            <a:r>
              <a:rPr lang="en"/>
              <a:t>...</a:t>
            </a:r>
            <a:r>
              <a:rPr lang="en"/>
              <a:t>, P(C</a:t>
            </a:r>
            <a:r>
              <a:rPr baseline="-25000" lang="en"/>
              <a:t>k</a:t>
            </a:r>
            <a:r>
              <a:rPr lang="en"/>
              <a:t>)</a:t>
            </a:r>
            <a:r>
              <a:rPr b="1" lang="en"/>
              <a:t>}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Joint probability distribution of our data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Assuming our data are independent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GMM Clustering</a:t>
            </a:r>
            <a:endParaRPr/>
          </a:p>
        </p:txBody>
      </p:sp>
      <p:sp>
        <p:nvSpPr>
          <p:cNvPr id="313" name="Google Shape;313;p15"/>
          <p:cNvSpPr txBox="1"/>
          <p:nvPr>
            <p:ph idx="1" type="body"/>
          </p:nvPr>
        </p:nvSpPr>
        <p:spPr>
          <a:xfrm>
            <a:off x="311700" y="1266325"/>
            <a:ext cx="8520600" cy="15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How do we find the critical points of this function?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Notice: taking the log-transform does not change the critical points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Define:</a:t>
            </a:r>
            <a:endParaRPr/>
          </a:p>
        </p:txBody>
      </p:sp>
      <p:pic>
        <p:nvPicPr>
          <p:cNvPr id="314" name="Google Shape;31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4550" y="2945425"/>
            <a:ext cx="49149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GMM Clustering</a:t>
            </a:r>
            <a:endParaRPr/>
          </a:p>
        </p:txBody>
      </p:sp>
      <p:sp>
        <p:nvSpPr>
          <p:cNvPr id="320" name="Google Shape;320;p16"/>
          <p:cNvSpPr txBox="1"/>
          <p:nvPr>
            <p:ph idx="1" type="body"/>
          </p:nvPr>
        </p:nvSpPr>
        <p:spPr>
          <a:xfrm>
            <a:off x="311700" y="1266325"/>
            <a:ext cx="85206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For 𝝻 = [𝝻</a:t>
            </a:r>
            <a:r>
              <a:rPr baseline="-25000" lang="en"/>
              <a:t>1</a:t>
            </a:r>
            <a:r>
              <a:rPr lang="en"/>
              <a:t>, …, 𝝻</a:t>
            </a:r>
            <a:r>
              <a:rPr baseline="-25000" lang="en"/>
              <a:t>k</a:t>
            </a:r>
            <a:r>
              <a:rPr lang="en"/>
              <a:t>]</a:t>
            </a:r>
            <a:r>
              <a:rPr baseline="30000" lang="en"/>
              <a:t>T</a:t>
            </a:r>
            <a:r>
              <a:rPr lang="en"/>
              <a:t> and 𝝨 = [𝝨</a:t>
            </a:r>
            <a:r>
              <a:rPr baseline="-25000" lang="en"/>
              <a:t>1</a:t>
            </a:r>
            <a:r>
              <a:rPr lang="en"/>
              <a:t>, …, 𝝨</a:t>
            </a:r>
            <a:r>
              <a:rPr baseline="-25000" lang="en"/>
              <a:t>k</a:t>
            </a:r>
            <a:r>
              <a:rPr lang="en"/>
              <a:t>]</a:t>
            </a:r>
            <a:r>
              <a:rPr baseline="30000" lang="en"/>
              <a:t>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We can solve</a:t>
            </a:r>
            <a:endParaRPr/>
          </a:p>
        </p:txBody>
      </p:sp>
      <p:pic>
        <p:nvPicPr>
          <p:cNvPr id="321" name="Google Shape;32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1800" y="2360025"/>
            <a:ext cx="146685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3475" y="2360025"/>
            <a:ext cx="142875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GMM Clustering</a:t>
            </a:r>
            <a:endParaRPr/>
          </a:p>
        </p:txBody>
      </p:sp>
      <p:sp>
        <p:nvSpPr>
          <p:cNvPr id="328" name="Google Shape;328;p17"/>
          <p:cNvSpPr txBox="1"/>
          <p:nvPr>
            <p:ph idx="1" type="body"/>
          </p:nvPr>
        </p:nvSpPr>
        <p:spPr>
          <a:xfrm>
            <a:off x="311700" y="1266325"/>
            <a:ext cx="85206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To get</a:t>
            </a:r>
            <a:endParaRPr/>
          </a:p>
        </p:txBody>
      </p:sp>
      <p:pic>
        <p:nvPicPr>
          <p:cNvPr id="329" name="Google Shape;32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1775" y="1327025"/>
            <a:ext cx="312420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21775" y="3881425"/>
            <a:ext cx="3267075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21775" y="2634213"/>
            <a:ext cx="552450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GMM Clustering</a:t>
            </a:r>
            <a:endParaRPr/>
          </a:p>
        </p:txBody>
      </p:sp>
      <p:sp>
        <p:nvSpPr>
          <p:cNvPr id="337" name="Google Shape;33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Do we have everything we need to solve this?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Still need </a:t>
            </a:r>
            <a:r>
              <a:rPr b="1" lang="en"/>
              <a:t>P(C</a:t>
            </a:r>
            <a:r>
              <a:rPr b="1" baseline="-25000" lang="en"/>
              <a:t>j</a:t>
            </a:r>
            <a:r>
              <a:rPr b="1" lang="en"/>
              <a:t> | X</a:t>
            </a:r>
            <a:r>
              <a:rPr b="1" baseline="-25000" lang="en"/>
              <a:t>i</a:t>
            </a:r>
            <a:r>
              <a:rPr b="1" lang="en"/>
              <a:t>)</a:t>
            </a:r>
            <a:r>
              <a:rPr lang="en"/>
              <a:t> (i.e. the probability that X</a:t>
            </a:r>
            <a:r>
              <a:rPr baseline="-25000" lang="en"/>
              <a:t>i</a:t>
            </a:r>
            <a:r>
              <a:rPr lang="en"/>
              <a:t> was drawn from C</a:t>
            </a:r>
            <a:r>
              <a:rPr baseline="-25000" lang="en"/>
              <a:t>j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GMM Clustering</a:t>
            </a:r>
            <a:endParaRPr/>
          </a:p>
        </p:txBody>
      </p:sp>
      <p:pic>
        <p:nvPicPr>
          <p:cNvPr id="343" name="Google Shape;34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0763" y="1714500"/>
            <a:ext cx="4562475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19"/>
          <p:cNvSpPr txBox="1"/>
          <p:nvPr>
            <p:ph idx="1" type="body"/>
          </p:nvPr>
        </p:nvSpPr>
        <p:spPr>
          <a:xfrm>
            <a:off x="311700" y="3991075"/>
            <a:ext cx="85206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Looks like a loop! Seems we need P(C</a:t>
            </a:r>
            <a:r>
              <a:rPr baseline="-25000" lang="en"/>
              <a:t>j</a:t>
            </a:r>
            <a:r>
              <a:rPr lang="en"/>
              <a:t>) to get P(C</a:t>
            </a:r>
            <a:r>
              <a:rPr baseline="-25000" lang="en"/>
              <a:t>j</a:t>
            </a:r>
            <a:r>
              <a:rPr lang="en"/>
              <a:t> | X</a:t>
            </a:r>
            <a:r>
              <a:rPr baseline="-25000" lang="en"/>
              <a:t>i</a:t>
            </a:r>
            <a:r>
              <a:rPr lang="en"/>
              <a:t>) and P(C</a:t>
            </a:r>
            <a:r>
              <a:rPr baseline="-25000" lang="en"/>
              <a:t>j</a:t>
            </a:r>
            <a:r>
              <a:rPr lang="en"/>
              <a:t> | X</a:t>
            </a:r>
            <a:r>
              <a:rPr baseline="-25000" lang="en"/>
              <a:t>i</a:t>
            </a:r>
            <a:r>
              <a:rPr lang="en"/>
              <a:t>) to get P(C</a:t>
            </a:r>
            <a:r>
              <a:rPr baseline="-25000" lang="en"/>
              <a:t>j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Soft Clustering</a:t>
            </a:r>
            <a:endParaRPr/>
          </a:p>
        </p:txBody>
      </p:sp>
      <p:sp>
        <p:nvSpPr>
          <p:cNvPr id="72" name="Google Shape;72;p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So far, clustering was done using </a:t>
            </a:r>
            <a:r>
              <a:rPr b="1" lang="en"/>
              <a:t>hard assignments</a:t>
            </a:r>
            <a:r>
              <a:rPr lang="en"/>
              <a:t> (1 point -&gt; 1 cluster)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Sometimes this doesn’t accurately represent the data: it seems reasonable to have overlapping clusters.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In this case, we can use </a:t>
            </a:r>
            <a:r>
              <a:rPr b="1" lang="en"/>
              <a:t>soft assignment</a:t>
            </a:r>
            <a:r>
              <a:rPr lang="en"/>
              <a:t> to assign points to every cluster with a certain probability.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Expectation Maximization Algorithm</a:t>
            </a:r>
            <a:endParaRPr/>
          </a:p>
        </p:txBody>
      </p:sp>
      <p:sp>
        <p:nvSpPr>
          <p:cNvPr id="350" name="Google Shape;350;p20"/>
          <p:cNvSpPr txBox="1"/>
          <p:nvPr>
            <p:ph idx="1" type="body"/>
          </p:nvPr>
        </p:nvSpPr>
        <p:spPr>
          <a:xfrm>
            <a:off x="311700" y="1266325"/>
            <a:ext cx="8520600" cy="1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with random </a:t>
            </a:r>
            <a:r>
              <a:rPr b="1" lang="en"/>
              <a:t>θ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</a:t>
            </a:r>
            <a:r>
              <a:rPr b="1" lang="en"/>
              <a:t>P(C</a:t>
            </a:r>
            <a:r>
              <a:rPr b="1" baseline="-25000" lang="en"/>
              <a:t>j</a:t>
            </a:r>
            <a:r>
              <a:rPr b="1" lang="en"/>
              <a:t> | X</a:t>
            </a:r>
            <a:r>
              <a:rPr b="1" baseline="-25000" lang="en"/>
              <a:t>I</a:t>
            </a:r>
            <a:r>
              <a:rPr b="1" lang="en"/>
              <a:t>)</a:t>
            </a:r>
            <a:r>
              <a:rPr lang="en"/>
              <a:t> for all </a:t>
            </a:r>
            <a:r>
              <a:rPr b="1" lang="en"/>
              <a:t>X</a:t>
            </a:r>
            <a:r>
              <a:rPr b="1" baseline="-25000" lang="en"/>
              <a:t>i</a:t>
            </a:r>
            <a:r>
              <a:rPr lang="en"/>
              <a:t> by using </a:t>
            </a:r>
            <a:r>
              <a:rPr b="1" lang="en"/>
              <a:t>θ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/ Update </a:t>
            </a:r>
            <a:r>
              <a:rPr b="1" lang="en"/>
              <a:t>θ</a:t>
            </a:r>
            <a:r>
              <a:rPr lang="en"/>
              <a:t> from </a:t>
            </a:r>
            <a:r>
              <a:rPr b="1" lang="en"/>
              <a:t>P(C</a:t>
            </a:r>
            <a:r>
              <a:rPr b="1" baseline="-25000" lang="en"/>
              <a:t>j</a:t>
            </a:r>
            <a:r>
              <a:rPr b="1" lang="en"/>
              <a:t> | X</a:t>
            </a:r>
            <a:r>
              <a:rPr b="1" baseline="-25000" lang="en"/>
              <a:t>I</a:t>
            </a:r>
            <a:r>
              <a:rPr b="1" lang="en"/>
              <a:t>)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2 &amp; 3 until convergence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1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Soft Clustering - Example</a:t>
            </a:r>
            <a:endParaRPr/>
          </a:p>
        </p:txBody>
      </p:sp>
      <p:sp>
        <p:nvSpPr>
          <p:cNvPr id="78" name="Google Shape;78;p3"/>
          <p:cNvSpPr txBox="1"/>
          <p:nvPr>
            <p:ph idx="1" type="body"/>
          </p:nvPr>
        </p:nvSpPr>
        <p:spPr>
          <a:xfrm>
            <a:off x="311700" y="1266325"/>
            <a:ext cx="8520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Generate data using </a:t>
            </a:r>
            <a:r>
              <a:rPr b="1" lang="en"/>
              <a:t>N(𝝻</a:t>
            </a:r>
            <a:r>
              <a:rPr b="1" baseline="-25000" lang="en"/>
              <a:t>1</a:t>
            </a:r>
            <a:r>
              <a:rPr b="1" lang="en"/>
              <a:t>, 𝞂</a:t>
            </a:r>
            <a:r>
              <a:rPr b="1" baseline="-25000" lang="en"/>
              <a:t>1</a:t>
            </a:r>
            <a:r>
              <a:rPr b="1" lang="en"/>
              <a:t>) </a:t>
            </a:r>
            <a:r>
              <a:rPr lang="en"/>
              <a:t>and </a:t>
            </a:r>
            <a:r>
              <a:rPr b="1" lang="en"/>
              <a:t>N(𝝻</a:t>
            </a:r>
            <a:r>
              <a:rPr b="1" baseline="-25000" lang="en"/>
              <a:t>2</a:t>
            </a:r>
            <a:r>
              <a:rPr b="1" lang="en"/>
              <a:t>, 𝞂</a:t>
            </a:r>
            <a:r>
              <a:rPr b="1" baseline="-25000" lang="en"/>
              <a:t>2</a:t>
            </a:r>
            <a:r>
              <a:rPr b="1" lang="en"/>
              <a:t>)</a:t>
            </a:r>
            <a:endParaRPr/>
          </a:p>
        </p:txBody>
      </p:sp>
      <p:pic>
        <p:nvPicPr>
          <p:cNvPr id="79" name="Google Shape;7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945225"/>
            <a:ext cx="8839200" cy="27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"/>
          <p:cNvSpPr txBox="1"/>
          <p:nvPr/>
        </p:nvSpPr>
        <p:spPr>
          <a:xfrm>
            <a:off x="231900" y="4293900"/>
            <a:ext cx="8680200" cy="56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Or</a:t>
            </a: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: we are given the weights of animals. Unknown to us these are weights from two different species.</a:t>
            </a:r>
            <a:endParaRPr b="0" i="0" sz="1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Can we determine the species (group / assignment) from the height?</a:t>
            </a:r>
            <a:endParaRPr b="0" i="0" sz="1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Soft Clustering - Example</a:t>
            </a:r>
            <a:endParaRPr/>
          </a:p>
        </p:txBody>
      </p:sp>
      <p:sp>
        <p:nvSpPr>
          <p:cNvPr id="86" name="Google Shape;86;p4"/>
          <p:cNvSpPr txBox="1"/>
          <p:nvPr>
            <p:ph idx="1" type="body"/>
          </p:nvPr>
        </p:nvSpPr>
        <p:spPr>
          <a:xfrm>
            <a:off x="311700" y="1266325"/>
            <a:ext cx="85206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Generate data using </a:t>
            </a:r>
            <a:r>
              <a:rPr b="1" lang="en"/>
              <a:t>N(𝝻</a:t>
            </a:r>
            <a:r>
              <a:rPr b="1" baseline="-25000" lang="en"/>
              <a:t>1</a:t>
            </a:r>
            <a:r>
              <a:rPr b="1" lang="en"/>
              <a:t>, 𝞂</a:t>
            </a:r>
            <a:r>
              <a:rPr b="1" baseline="-25000" lang="en"/>
              <a:t>1</a:t>
            </a:r>
            <a:r>
              <a:rPr b="1" lang="en"/>
              <a:t>) </a:t>
            </a:r>
            <a:r>
              <a:rPr lang="en"/>
              <a:t>and </a:t>
            </a:r>
            <a:r>
              <a:rPr b="1" lang="en"/>
              <a:t>N(𝝻</a:t>
            </a:r>
            <a:r>
              <a:rPr b="1" baseline="-25000" lang="en"/>
              <a:t>2</a:t>
            </a:r>
            <a:r>
              <a:rPr b="1" lang="en"/>
              <a:t>, 𝞂</a:t>
            </a:r>
            <a:r>
              <a:rPr b="1" baseline="-25000" lang="en"/>
              <a:t>2</a:t>
            </a:r>
            <a:r>
              <a:rPr b="1" lang="en"/>
              <a:t>)</a:t>
            </a:r>
            <a:endParaRPr/>
          </a:p>
        </p:txBody>
      </p:sp>
      <p:pic>
        <p:nvPicPr>
          <p:cNvPr id="87" name="Google Shape;8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945225"/>
            <a:ext cx="8839200" cy="27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4"/>
          <p:cNvSpPr/>
          <p:nvPr/>
        </p:nvSpPr>
        <p:spPr>
          <a:xfrm>
            <a:off x="29807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63492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"/>
          <p:cNvSpPr/>
          <p:nvPr/>
        </p:nvSpPr>
        <p:spPr>
          <a:xfrm>
            <a:off x="59039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/>
          <p:nvPr/>
        </p:nvSpPr>
        <p:spPr>
          <a:xfrm>
            <a:off x="32774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60272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"/>
          <p:cNvSpPr/>
          <p:nvPr/>
        </p:nvSpPr>
        <p:spPr>
          <a:xfrm>
            <a:off x="66712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/>
          <p:nvPr/>
        </p:nvSpPr>
        <p:spPr>
          <a:xfrm>
            <a:off x="34007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/>
          <p:nvPr/>
        </p:nvSpPr>
        <p:spPr>
          <a:xfrm>
            <a:off x="64725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/>
          <p:nvPr/>
        </p:nvSpPr>
        <p:spPr>
          <a:xfrm>
            <a:off x="41799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6249863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37287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14302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30727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/>
          <p:nvPr/>
        </p:nvSpPr>
        <p:spPr>
          <a:xfrm>
            <a:off x="54585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56263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/>
          <p:nvPr/>
        </p:nvSpPr>
        <p:spPr>
          <a:xfrm>
            <a:off x="33547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48192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26840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78839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67945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Soft Clustering - Example</a:t>
            </a:r>
            <a:endParaRPr/>
          </a:p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311700" y="1266325"/>
            <a:ext cx="85206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Generate data using </a:t>
            </a:r>
            <a:r>
              <a:rPr b="1" lang="en"/>
              <a:t>N(𝝻</a:t>
            </a:r>
            <a:r>
              <a:rPr b="1" baseline="-25000" lang="en"/>
              <a:t>1</a:t>
            </a:r>
            <a:r>
              <a:rPr b="1" lang="en"/>
              <a:t>, 𝞂</a:t>
            </a:r>
            <a:r>
              <a:rPr b="1" baseline="-25000" lang="en"/>
              <a:t>1</a:t>
            </a:r>
            <a:r>
              <a:rPr b="1" lang="en"/>
              <a:t>) </a:t>
            </a:r>
            <a:r>
              <a:rPr lang="en"/>
              <a:t>and </a:t>
            </a:r>
            <a:r>
              <a:rPr b="1" lang="en"/>
              <a:t>N(𝝻</a:t>
            </a:r>
            <a:r>
              <a:rPr b="1" baseline="-25000" lang="en"/>
              <a:t>2</a:t>
            </a:r>
            <a:r>
              <a:rPr b="1" lang="en"/>
              <a:t>, 𝞂</a:t>
            </a:r>
            <a:r>
              <a:rPr b="1" baseline="-25000" lang="en"/>
              <a:t>2</a:t>
            </a:r>
            <a:r>
              <a:rPr b="1" lang="en"/>
              <a:t>)</a:t>
            </a:r>
            <a:endParaRPr/>
          </a:p>
        </p:txBody>
      </p:sp>
      <p:pic>
        <p:nvPicPr>
          <p:cNvPr id="114" name="Google Shape;1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945225"/>
            <a:ext cx="8839200" cy="27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"/>
          <p:cNvSpPr/>
          <p:nvPr/>
        </p:nvSpPr>
        <p:spPr>
          <a:xfrm>
            <a:off x="29807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63492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"/>
          <p:cNvSpPr/>
          <p:nvPr/>
        </p:nvSpPr>
        <p:spPr>
          <a:xfrm>
            <a:off x="59039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32774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60272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66712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34007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64725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41799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6249863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37287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14302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30727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54585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56263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33547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48192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26840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78839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67945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311850" y="4624425"/>
            <a:ext cx="85206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Any of these points could technically have been generated from either curve.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Soft Clustering - Example</a:t>
            </a:r>
            <a:endParaRPr/>
          </a:p>
        </p:txBody>
      </p:sp>
      <p:sp>
        <p:nvSpPr>
          <p:cNvPr id="141" name="Google Shape;141;p6"/>
          <p:cNvSpPr txBox="1"/>
          <p:nvPr>
            <p:ph idx="1" type="body"/>
          </p:nvPr>
        </p:nvSpPr>
        <p:spPr>
          <a:xfrm>
            <a:off x="311700" y="1266325"/>
            <a:ext cx="85206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Generate data using </a:t>
            </a:r>
            <a:r>
              <a:rPr b="1" lang="en"/>
              <a:t>N(𝝻</a:t>
            </a:r>
            <a:r>
              <a:rPr b="1" baseline="-25000" lang="en"/>
              <a:t>1</a:t>
            </a:r>
            <a:r>
              <a:rPr b="1" lang="en"/>
              <a:t>, 𝞂</a:t>
            </a:r>
            <a:r>
              <a:rPr b="1" baseline="-25000" lang="en"/>
              <a:t>1</a:t>
            </a:r>
            <a:r>
              <a:rPr b="1" lang="en"/>
              <a:t>) </a:t>
            </a:r>
            <a:r>
              <a:rPr lang="en"/>
              <a:t>and </a:t>
            </a:r>
            <a:r>
              <a:rPr b="1" lang="en"/>
              <a:t>N(𝝻</a:t>
            </a:r>
            <a:r>
              <a:rPr b="1" baseline="-25000" lang="en"/>
              <a:t>2</a:t>
            </a:r>
            <a:r>
              <a:rPr b="1" lang="en"/>
              <a:t>, 𝞂</a:t>
            </a:r>
            <a:r>
              <a:rPr b="1" baseline="-25000" lang="en"/>
              <a:t>2</a:t>
            </a:r>
            <a:r>
              <a:rPr b="1" lang="en"/>
              <a:t>)</a:t>
            </a:r>
            <a:endParaRPr/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945225"/>
            <a:ext cx="8839200" cy="27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"/>
          <p:cNvSpPr/>
          <p:nvPr/>
        </p:nvSpPr>
        <p:spPr>
          <a:xfrm>
            <a:off x="29807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63492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59039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32774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60272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66712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34007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64725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41799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6249863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37287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/>
          <p:nvPr/>
        </p:nvSpPr>
        <p:spPr>
          <a:xfrm>
            <a:off x="14302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/>
          <p:nvPr/>
        </p:nvSpPr>
        <p:spPr>
          <a:xfrm>
            <a:off x="30727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/>
          <p:nvPr/>
        </p:nvSpPr>
        <p:spPr>
          <a:xfrm>
            <a:off x="54585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56263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33547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48192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26840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78839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67945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6"/>
          <p:cNvSpPr txBox="1"/>
          <p:nvPr/>
        </p:nvSpPr>
        <p:spPr>
          <a:xfrm>
            <a:off x="311850" y="4624425"/>
            <a:ext cx="85206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each point we can compute the probability of it being generated from either curve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Soft Clustering - Example</a:t>
            </a:r>
            <a:endParaRPr/>
          </a:p>
        </p:txBody>
      </p:sp>
      <p:sp>
        <p:nvSpPr>
          <p:cNvPr id="169" name="Google Shape;169;p7"/>
          <p:cNvSpPr txBox="1"/>
          <p:nvPr>
            <p:ph idx="1" type="body"/>
          </p:nvPr>
        </p:nvSpPr>
        <p:spPr>
          <a:xfrm>
            <a:off x="311700" y="1266325"/>
            <a:ext cx="85206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Generate data using </a:t>
            </a:r>
            <a:r>
              <a:rPr b="1" lang="en"/>
              <a:t>N(𝝻</a:t>
            </a:r>
            <a:r>
              <a:rPr b="1" baseline="-25000" lang="en"/>
              <a:t>1</a:t>
            </a:r>
            <a:r>
              <a:rPr b="1" lang="en"/>
              <a:t>, 𝞂</a:t>
            </a:r>
            <a:r>
              <a:rPr b="1" baseline="-25000" lang="en"/>
              <a:t>1</a:t>
            </a:r>
            <a:r>
              <a:rPr b="1" lang="en"/>
              <a:t>) </a:t>
            </a:r>
            <a:r>
              <a:rPr lang="en"/>
              <a:t>and </a:t>
            </a:r>
            <a:r>
              <a:rPr b="1" lang="en"/>
              <a:t>N(𝝻</a:t>
            </a:r>
            <a:r>
              <a:rPr b="1" baseline="-25000" lang="en"/>
              <a:t>2</a:t>
            </a:r>
            <a:r>
              <a:rPr b="1" lang="en"/>
              <a:t>, 𝞂</a:t>
            </a:r>
            <a:r>
              <a:rPr b="1" baseline="-25000" lang="en"/>
              <a:t>2</a:t>
            </a:r>
            <a:r>
              <a:rPr b="1" lang="en"/>
              <a:t>)</a:t>
            </a:r>
            <a:endParaRPr/>
          </a:p>
        </p:txBody>
      </p:sp>
      <p:pic>
        <p:nvPicPr>
          <p:cNvPr id="170" name="Google Shape;17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945225"/>
            <a:ext cx="8839200" cy="27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7"/>
          <p:cNvSpPr/>
          <p:nvPr/>
        </p:nvSpPr>
        <p:spPr>
          <a:xfrm>
            <a:off x="29807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7"/>
          <p:cNvSpPr/>
          <p:nvPr/>
        </p:nvSpPr>
        <p:spPr>
          <a:xfrm>
            <a:off x="63492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7"/>
          <p:cNvSpPr/>
          <p:nvPr/>
        </p:nvSpPr>
        <p:spPr>
          <a:xfrm>
            <a:off x="59039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7"/>
          <p:cNvSpPr/>
          <p:nvPr/>
        </p:nvSpPr>
        <p:spPr>
          <a:xfrm>
            <a:off x="32774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7"/>
          <p:cNvSpPr/>
          <p:nvPr/>
        </p:nvSpPr>
        <p:spPr>
          <a:xfrm>
            <a:off x="60272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7"/>
          <p:cNvSpPr/>
          <p:nvPr/>
        </p:nvSpPr>
        <p:spPr>
          <a:xfrm>
            <a:off x="66712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7"/>
          <p:cNvSpPr/>
          <p:nvPr/>
        </p:nvSpPr>
        <p:spPr>
          <a:xfrm>
            <a:off x="34007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7"/>
          <p:cNvSpPr/>
          <p:nvPr/>
        </p:nvSpPr>
        <p:spPr>
          <a:xfrm>
            <a:off x="64725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7"/>
          <p:cNvSpPr/>
          <p:nvPr/>
        </p:nvSpPr>
        <p:spPr>
          <a:xfrm>
            <a:off x="41799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7"/>
          <p:cNvSpPr/>
          <p:nvPr/>
        </p:nvSpPr>
        <p:spPr>
          <a:xfrm>
            <a:off x="6249863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"/>
          <p:cNvSpPr/>
          <p:nvPr/>
        </p:nvSpPr>
        <p:spPr>
          <a:xfrm>
            <a:off x="37287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7"/>
          <p:cNvSpPr/>
          <p:nvPr/>
        </p:nvSpPr>
        <p:spPr>
          <a:xfrm>
            <a:off x="14302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7"/>
          <p:cNvSpPr/>
          <p:nvPr/>
        </p:nvSpPr>
        <p:spPr>
          <a:xfrm>
            <a:off x="30727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7"/>
          <p:cNvSpPr/>
          <p:nvPr/>
        </p:nvSpPr>
        <p:spPr>
          <a:xfrm>
            <a:off x="54585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7"/>
          <p:cNvSpPr/>
          <p:nvPr/>
        </p:nvSpPr>
        <p:spPr>
          <a:xfrm>
            <a:off x="56263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7"/>
          <p:cNvSpPr/>
          <p:nvPr/>
        </p:nvSpPr>
        <p:spPr>
          <a:xfrm>
            <a:off x="33547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48192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7"/>
          <p:cNvSpPr/>
          <p:nvPr/>
        </p:nvSpPr>
        <p:spPr>
          <a:xfrm>
            <a:off x="26840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7"/>
          <p:cNvSpPr/>
          <p:nvPr/>
        </p:nvSpPr>
        <p:spPr>
          <a:xfrm>
            <a:off x="78839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7"/>
          <p:cNvSpPr/>
          <p:nvPr/>
        </p:nvSpPr>
        <p:spPr>
          <a:xfrm>
            <a:off x="67945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7"/>
          <p:cNvSpPr txBox="1"/>
          <p:nvPr/>
        </p:nvSpPr>
        <p:spPr>
          <a:xfrm>
            <a:off x="311850" y="4624425"/>
            <a:ext cx="85206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can create soft assignments based on these probabilities.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Mixture Model</a:t>
            </a:r>
            <a:endParaRPr/>
          </a:p>
        </p:txBody>
      </p:sp>
      <p:sp>
        <p:nvSpPr>
          <p:cNvPr id="197" name="Google Shape;197;p8"/>
          <p:cNvSpPr txBox="1"/>
          <p:nvPr>
            <p:ph idx="1" type="body"/>
          </p:nvPr>
        </p:nvSpPr>
        <p:spPr>
          <a:xfrm>
            <a:off x="311700" y="1266325"/>
            <a:ext cx="85206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X comes from a mixture model with k mixture components if the probability distribution of X is:</a:t>
            </a:r>
            <a:endParaRPr/>
          </a:p>
        </p:txBody>
      </p:sp>
      <p:pic>
        <p:nvPicPr>
          <p:cNvPr id="198" name="Google Shape;19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7888" y="1987475"/>
            <a:ext cx="484822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8"/>
          <p:cNvSpPr txBox="1"/>
          <p:nvPr/>
        </p:nvSpPr>
        <p:spPr>
          <a:xfrm>
            <a:off x="2925650" y="3303175"/>
            <a:ext cx="2464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Mixture proportion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Represents the probability of belonging to C</a:t>
            </a:r>
            <a:r>
              <a:rPr b="0" baseline="-2500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</a:t>
            </a:r>
            <a:endParaRPr b="0" baseline="-2500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00" name="Google Shape;200;p8"/>
          <p:cNvCxnSpPr>
            <a:stCxn id="199" idx="0"/>
          </p:cNvCxnSpPr>
          <p:nvPr/>
        </p:nvCxnSpPr>
        <p:spPr>
          <a:xfrm flipH="1" rot="10800000">
            <a:off x="4157750" y="2674075"/>
            <a:ext cx="498300" cy="62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1" name="Google Shape;201;p8"/>
          <p:cNvSpPr txBox="1"/>
          <p:nvPr/>
        </p:nvSpPr>
        <p:spPr>
          <a:xfrm>
            <a:off x="5867400" y="3303175"/>
            <a:ext cx="24642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Probability of seeing x when sampling from C</a:t>
            </a:r>
            <a:r>
              <a:rPr b="0" baseline="-2500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02" name="Google Shape;202;p8"/>
          <p:cNvCxnSpPr>
            <a:stCxn id="201" idx="0"/>
          </p:cNvCxnSpPr>
          <p:nvPr/>
        </p:nvCxnSpPr>
        <p:spPr>
          <a:xfrm rot="10800000">
            <a:off x="6186900" y="2674075"/>
            <a:ext cx="912600" cy="62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208" name="Google Shape;20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82375"/>
            <a:ext cx="8839200" cy="27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9"/>
          <p:cNvSpPr/>
          <p:nvPr/>
        </p:nvSpPr>
        <p:spPr>
          <a:xfrm>
            <a:off x="29807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9"/>
          <p:cNvSpPr/>
          <p:nvPr/>
        </p:nvSpPr>
        <p:spPr>
          <a:xfrm>
            <a:off x="63492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9"/>
          <p:cNvSpPr/>
          <p:nvPr/>
        </p:nvSpPr>
        <p:spPr>
          <a:xfrm>
            <a:off x="590390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9"/>
          <p:cNvSpPr/>
          <p:nvPr/>
        </p:nvSpPr>
        <p:spPr>
          <a:xfrm>
            <a:off x="32774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602720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9"/>
          <p:cNvSpPr/>
          <p:nvPr/>
        </p:nvSpPr>
        <p:spPr>
          <a:xfrm>
            <a:off x="66712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9"/>
          <p:cNvSpPr/>
          <p:nvPr/>
        </p:nvSpPr>
        <p:spPr>
          <a:xfrm>
            <a:off x="34007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9"/>
          <p:cNvSpPr/>
          <p:nvPr/>
        </p:nvSpPr>
        <p:spPr>
          <a:xfrm>
            <a:off x="64725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9"/>
          <p:cNvSpPr/>
          <p:nvPr/>
        </p:nvSpPr>
        <p:spPr>
          <a:xfrm>
            <a:off x="417997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9"/>
          <p:cNvSpPr/>
          <p:nvPr/>
        </p:nvSpPr>
        <p:spPr>
          <a:xfrm>
            <a:off x="6249863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9"/>
          <p:cNvSpPr/>
          <p:nvPr/>
        </p:nvSpPr>
        <p:spPr>
          <a:xfrm>
            <a:off x="372870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9"/>
          <p:cNvSpPr/>
          <p:nvPr/>
        </p:nvSpPr>
        <p:spPr>
          <a:xfrm>
            <a:off x="143020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9"/>
          <p:cNvSpPr/>
          <p:nvPr/>
        </p:nvSpPr>
        <p:spPr>
          <a:xfrm>
            <a:off x="30727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9"/>
          <p:cNvSpPr/>
          <p:nvPr/>
        </p:nvSpPr>
        <p:spPr>
          <a:xfrm>
            <a:off x="545857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9"/>
          <p:cNvSpPr/>
          <p:nvPr/>
        </p:nvSpPr>
        <p:spPr>
          <a:xfrm>
            <a:off x="56263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33547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9"/>
          <p:cNvSpPr/>
          <p:nvPr/>
        </p:nvSpPr>
        <p:spPr>
          <a:xfrm>
            <a:off x="481927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9"/>
          <p:cNvSpPr/>
          <p:nvPr/>
        </p:nvSpPr>
        <p:spPr>
          <a:xfrm>
            <a:off x="268407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9"/>
          <p:cNvSpPr/>
          <p:nvPr/>
        </p:nvSpPr>
        <p:spPr>
          <a:xfrm>
            <a:off x="78839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9"/>
          <p:cNvSpPr/>
          <p:nvPr/>
        </p:nvSpPr>
        <p:spPr>
          <a:xfrm>
            <a:off x="67945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9"/>
          <p:cNvSpPr txBox="1"/>
          <p:nvPr/>
        </p:nvSpPr>
        <p:spPr>
          <a:xfrm>
            <a:off x="3277425" y="3991075"/>
            <a:ext cx="3513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is the probability distribution here?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0" name="Google Shape;230;p9"/>
          <p:cNvCxnSpPr>
            <a:stCxn id="222" idx="3"/>
            <a:endCxn id="229" idx="0"/>
          </p:cNvCxnSpPr>
          <p:nvPr/>
        </p:nvCxnSpPr>
        <p:spPr>
          <a:xfrm flipH="1">
            <a:off x="5033832" y="3171573"/>
            <a:ext cx="442800" cy="81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