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T Sans Narrow"/>
      <p:regular r:id="rId21"/>
      <p:bold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TSansNarrow-bold.fntdata"/><Relationship Id="rId21" Type="http://schemas.openxmlformats.org/officeDocument/2006/relationships/font" Target="fonts/PTSansNarrow-regular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1871ded65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1871ded65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91871ded65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91871ded65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91871ded65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91871ded65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91871ded65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91871ded65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91871ded65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91871ded65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91871ded65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91871ded65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91871ded65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91871ded65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1871ded65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1871ded65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1871ded65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1871ded65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1871ded65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1871ded65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1871ded65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91871ded65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91871ded65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91871ded65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91871ded65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91871ded65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91871ded65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91871ded65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91871ded65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91871ded65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title"/>
          </p:nvPr>
        </p:nvSpPr>
        <p:spPr>
          <a:xfrm>
            <a:off x="311700" y="22180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Density-Based</a:t>
            </a:r>
            <a:r>
              <a:rPr lang="en"/>
              <a:t> Clustering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Density-Based Clustering</a:t>
            </a:r>
            <a:endParaRPr/>
          </a:p>
        </p:txBody>
      </p:sp>
      <p:pic>
        <p:nvPicPr>
          <p:cNvPr id="177" name="Google Shape;17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80700"/>
            <a:ext cx="8839197" cy="3342467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2"/>
          <p:cNvSpPr txBox="1"/>
          <p:nvPr/>
        </p:nvSpPr>
        <p:spPr>
          <a:xfrm>
            <a:off x="5927925" y="4423175"/>
            <a:ext cx="22188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  <a:latin typeface="Open Sans"/>
                <a:ea typeface="Open Sans"/>
                <a:cs typeface="Open Sans"/>
                <a:sym typeface="Open Sans"/>
              </a:rPr>
              <a:t>Core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b="1" lang="en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Border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b="1" lang="en">
                <a:solidFill>
                  <a:srgbClr val="CC4125"/>
                </a:solidFill>
                <a:latin typeface="Open Sans"/>
                <a:ea typeface="Open Sans"/>
                <a:cs typeface="Open Sans"/>
                <a:sym typeface="Open Sans"/>
              </a:rPr>
              <a:t>Noise</a:t>
            </a:r>
            <a:endParaRPr b="1">
              <a:solidFill>
                <a:srgbClr val="CC412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Density-Based Clustering</a:t>
            </a:r>
            <a:endParaRPr/>
          </a:p>
        </p:txBody>
      </p:sp>
      <p:pic>
        <p:nvPicPr>
          <p:cNvPr id="184" name="Google Shape;18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52425"/>
            <a:ext cx="8839200" cy="316484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3"/>
          <p:cNvSpPr txBox="1"/>
          <p:nvPr/>
        </p:nvSpPr>
        <p:spPr>
          <a:xfrm>
            <a:off x="5201700" y="4411975"/>
            <a:ext cx="36306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Create clusters by connecting core points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DBScan Algorithm</a:t>
            </a:r>
            <a:endParaRPr/>
          </a:p>
        </p:txBody>
      </p:sp>
      <p:sp>
        <p:nvSpPr>
          <p:cNvPr id="191" name="Google Shape;191;p24"/>
          <p:cNvSpPr txBox="1"/>
          <p:nvPr>
            <p:ph idx="1" type="body"/>
          </p:nvPr>
        </p:nvSpPr>
        <p:spPr>
          <a:xfrm>
            <a:off x="311700" y="1266325"/>
            <a:ext cx="8520600" cy="28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𝝴 and </a:t>
            </a:r>
            <a:r>
              <a:rPr b="1" lang="en"/>
              <a:t>min_pts</a:t>
            </a:r>
            <a:r>
              <a:rPr lang="en"/>
              <a:t> given: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Find the </a:t>
            </a:r>
            <a:r>
              <a:rPr lang="en"/>
              <a:t>𝝴-neighborhood of each point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Label the point as </a:t>
            </a:r>
            <a:r>
              <a:rPr b="1" lang="en"/>
              <a:t>core</a:t>
            </a:r>
            <a:r>
              <a:rPr lang="en"/>
              <a:t> if it contains at least </a:t>
            </a:r>
            <a:r>
              <a:rPr b="1" lang="en"/>
              <a:t>min_pts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Label points in its neighborhood that are not </a:t>
            </a:r>
            <a:r>
              <a:rPr b="1" lang="en"/>
              <a:t>core</a:t>
            </a:r>
            <a:r>
              <a:rPr lang="en"/>
              <a:t> as </a:t>
            </a:r>
            <a:r>
              <a:rPr b="1" lang="en"/>
              <a:t>border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Label points as </a:t>
            </a:r>
            <a:r>
              <a:rPr b="1" lang="en"/>
              <a:t>noise</a:t>
            </a:r>
            <a:r>
              <a:rPr lang="en"/>
              <a:t> if they are neither </a:t>
            </a:r>
            <a:r>
              <a:rPr b="1" lang="en"/>
              <a:t>core</a:t>
            </a:r>
            <a:r>
              <a:rPr lang="en"/>
              <a:t> nor </a:t>
            </a:r>
            <a:r>
              <a:rPr b="1" lang="en"/>
              <a:t>border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For each </a:t>
            </a:r>
            <a:r>
              <a:rPr b="1" lang="en"/>
              <a:t>core</a:t>
            </a:r>
            <a:r>
              <a:rPr lang="en"/>
              <a:t> point, assign to the same cluster all </a:t>
            </a:r>
            <a:r>
              <a:rPr b="1" lang="en"/>
              <a:t>core</a:t>
            </a:r>
            <a:r>
              <a:rPr lang="en"/>
              <a:t> points in its neighborhood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Assign border points to nearby clusters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DBScan - Benefits</a:t>
            </a:r>
            <a:endParaRPr/>
          </a:p>
        </p:txBody>
      </p:sp>
      <p:sp>
        <p:nvSpPr>
          <p:cNvPr id="197" name="Google Shape;197;p25"/>
          <p:cNvSpPr txBox="1"/>
          <p:nvPr>
            <p:ph idx="1" type="body"/>
          </p:nvPr>
        </p:nvSpPr>
        <p:spPr>
          <a:xfrm>
            <a:off x="311700" y="1266325"/>
            <a:ext cx="8520600" cy="7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Can identify clusters of different shapes and sizes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Resistant to noise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DBScan - Limitations</a:t>
            </a:r>
            <a:endParaRPr/>
          </a:p>
        </p:txBody>
      </p:sp>
      <p:pic>
        <p:nvPicPr>
          <p:cNvPr id="203" name="Google Shape;20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1625" y="1152425"/>
            <a:ext cx="5380999" cy="3889926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6"/>
          <p:cNvSpPr txBox="1"/>
          <p:nvPr>
            <p:ph idx="1" type="body"/>
          </p:nvPr>
        </p:nvSpPr>
        <p:spPr>
          <a:xfrm>
            <a:off x="392200" y="3126450"/>
            <a:ext cx="4135200" cy="17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Can fail to identify clusters of varying densities.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Tends to create clusters of the same density.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Notion of density is problematic in high-dimensional spaces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/>
          <p:nvPr>
            <p:ph type="title"/>
          </p:nvPr>
        </p:nvSpPr>
        <p:spPr>
          <a:xfrm>
            <a:off x="311700" y="22180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Density-Based Clustering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00" y="1266325"/>
            <a:ext cx="8520600" cy="18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Goal</a:t>
            </a:r>
            <a:r>
              <a:rPr lang="en"/>
              <a:t>: cluster together points that are densely packed together.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 should we define density?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Given a fixed radius </a:t>
            </a:r>
            <a:r>
              <a:rPr lang="en"/>
              <a:t>𝝴</a:t>
            </a:r>
            <a:r>
              <a:rPr lang="en"/>
              <a:t> around a point, if there are at least </a:t>
            </a:r>
            <a:r>
              <a:rPr b="1" lang="en"/>
              <a:t>min_pts</a:t>
            </a:r>
            <a:r>
              <a:rPr lang="en"/>
              <a:t> number of points in that area, then this section is dense.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1261750" y="2802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2888825" y="24372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2551500" y="2095300"/>
            <a:ext cx="257700" cy="269100"/>
          </a:xfrm>
          <a:prstGeom prst="ellipse">
            <a:avLst/>
          </a:prstGeom>
          <a:solidFill>
            <a:srgbClr val="A61C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2293788" y="2364388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2415975" y="1680513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1900425" y="20953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2888825" y="18262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311700" y="1344700"/>
            <a:ext cx="12030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Min_pts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= 3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1261750" y="2802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2888825" y="24372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2551500" y="2095300"/>
            <a:ext cx="257700" cy="269100"/>
          </a:xfrm>
          <a:prstGeom prst="ellipse">
            <a:avLst/>
          </a:prstGeom>
          <a:solidFill>
            <a:srgbClr val="A61C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2293788" y="2364388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2415975" y="1680513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1900425" y="20953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2888825" y="18262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2078846" y="1633600"/>
            <a:ext cx="1203000" cy="1192500"/>
          </a:xfrm>
          <a:prstGeom prst="ellipse">
            <a:avLst/>
          </a:prstGeom>
          <a:noFill/>
          <a:ln cap="flat" cmpd="sng" w="19050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" name="Google Shape;99;p16"/>
          <p:cNvCxnSpPr/>
          <p:nvPr/>
        </p:nvCxnSpPr>
        <p:spPr>
          <a:xfrm rot="10800000">
            <a:off x="2727121" y="2224288"/>
            <a:ext cx="581100" cy="1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" name="Google Shape;100;p16"/>
          <p:cNvSpPr txBox="1"/>
          <p:nvPr/>
        </p:nvSpPr>
        <p:spPr>
          <a:xfrm>
            <a:off x="2888825" y="2131700"/>
            <a:ext cx="2577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𝝴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311700" y="1344700"/>
            <a:ext cx="12030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Min_pts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= 3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3369000" y="2033800"/>
            <a:ext cx="12030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ense </a:t>
            </a:r>
            <a:r>
              <a:rPr lang="en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✔</a:t>
            </a:r>
            <a:endParaRPr>
              <a:solidFill>
                <a:srgbClr val="38761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03" name="Google Shape;103;p16"/>
          <p:cNvCxnSpPr>
            <a:stCxn id="98" idx="7"/>
            <a:endCxn id="104" idx="1"/>
          </p:cNvCxnSpPr>
          <p:nvPr/>
        </p:nvCxnSpPr>
        <p:spPr>
          <a:xfrm flipH="1" rot="10800000">
            <a:off x="3105671" y="1384338"/>
            <a:ext cx="336900" cy="423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" name="Google Shape;104;p16"/>
          <p:cNvSpPr txBox="1"/>
          <p:nvPr/>
        </p:nvSpPr>
        <p:spPr>
          <a:xfrm>
            <a:off x="3442600" y="1152425"/>
            <a:ext cx="2799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𝝴-neighborhood of this point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10" name="Google Shape;110;p17"/>
          <p:cNvSpPr/>
          <p:nvPr/>
        </p:nvSpPr>
        <p:spPr>
          <a:xfrm>
            <a:off x="1261750" y="2802500"/>
            <a:ext cx="257700" cy="269100"/>
          </a:xfrm>
          <a:prstGeom prst="ellipse">
            <a:avLst/>
          </a:prstGeom>
          <a:solidFill>
            <a:srgbClr val="A61C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/>
          <p:nvPr/>
        </p:nvSpPr>
        <p:spPr>
          <a:xfrm>
            <a:off x="2888825" y="24372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2551500" y="20953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2293788" y="2364388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/>
          <p:nvPr/>
        </p:nvSpPr>
        <p:spPr>
          <a:xfrm>
            <a:off x="2415975" y="1680513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1900425" y="20953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/>
          <p:nvPr/>
        </p:nvSpPr>
        <p:spPr>
          <a:xfrm>
            <a:off x="2888825" y="18262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7"/>
          <p:cNvSpPr txBox="1"/>
          <p:nvPr/>
        </p:nvSpPr>
        <p:spPr>
          <a:xfrm>
            <a:off x="311700" y="1344700"/>
            <a:ext cx="12030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Min_pts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= 3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1261750" y="2802500"/>
            <a:ext cx="257700" cy="269100"/>
          </a:xfrm>
          <a:prstGeom prst="ellipse">
            <a:avLst/>
          </a:prstGeom>
          <a:solidFill>
            <a:srgbClr val="A61C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"/>
          <p:cNvSpPr/>
          <p:nvPr/>
        </p:nvSpPr>
        <p:spPr>
          <a:xfrm>
            <a:off x="2888825" y="24372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2551500" y="20953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/>
          <p:nvPr/>
        </p:nvSpPr>
        <p:spPr>
          <a:xfrm>
            <a:off x="2293788" y="2364388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/>
          <p:nvPr/>
        </p:nvSpPr>
        <p:spPr>
          <a:xfrm>
            <a:off x="2415975" y="1680513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1900425" y="20953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2888825" y="18262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/>
          <p:nvPr/>
        </p:nvSpPr>
        <p:spPr>
          <a:xfrm>
            <a:off x="775908" y="2340800"/>
            <a:ext cx="1203000" cy="1192500"/>
          </a:xfrm>
          <a:prstGeom prst="ellipse">
            <a:avLst/>
          </a:prstGeom>
          <a:noFill/>
          <a:ln cap="flat" cmpd="sng" w="19050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1" name="Google Shape;131;p18"/>
          <p:cNvCxnSpPr/>
          <p:nvPr/>
        </p:nvCxnSpPr>
        <p:spPr>
          <a:xfrm rot="10800000">
            <a:off x="1424183" y="2931488"/>
            <a:ext cx="581100" cy="1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" name="Google Shape;132;p18"/>
          <p:cNvSpPr txBox="1"/>
          <p:nvPr/>
        </p:nvSpPr>
        <p:spPr>
          <a:xfrm>
            <a:off x="1585888" y="2838900"/>
            <a:ext cx="2577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𝝴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311700" y="1344700"/>
            <a:ext cx="12030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Min_pts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= 3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1978900" y="2769075"/>
            <a:ext cx="18759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Not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dense </a:t>
            </a:r>
            <a:r>
              <a:rPr b="1" lang="en">
                <a:solidFill>
                  <a:srgbClr val="A61C00"/>
                </a:solidFill>
                <a:latin typeface="Open Sans"/>
                <a:ea typeface="Open Sans"/>
                <a:cs typeface="Open Sans"/>
                <a:sym typeface="Open Sans"/>
              </a:rPr>
              <a:t>𐄂</a:t>
            </a:r>
            <a:endParaRPr b="1">
              <a:solidFill>
                <a:srgbClr val="A61C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40" name="Google Shape;140;p19"/>
          <p:cNvSpPr/>
          <p:nvPr/>
        </p:nvSpPr>
        <p:spPr>
          <a:xfrm>
            <a:off x="1261750" y="2802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9"/>
          <p:cNvSpPr/>
          <p:nvPr/>
        </p:nvSpPr>
        <p:spPr>
          <a:xfrm>
            <a:off x="2888825" y="24372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9"/>
          <p:cNvSpPr/>
          <p:nvPr/>
        </p:nvSpPr>
        <p:spPr>
          <a:xfrm>
            <a:off x="2551500" y="20953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9"/>
          <p:cNvSpPr/>
          <p:nvPr/>
        </p:nvSpPr>
        <p:spPr>
          <a:xfrm>
            <a:off x="2293788" y="2364388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9"/>
          <p:cNvSpPr/>
          <p:nvPr/>
        </p:nvSpPr>
        <p:spPr>
          <a:xfrm>
            <a:off x="2415975" y="1680513"/>
            <a:ext cx="257700" cy="269100"/>
          </a:xfrm>
          <a:prstGeom prst="ellipse">
            <a:avLst/>
          </a:prstGeom>
          <a:solidFill>
            <a:srgbClr val="A61C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9"/>
          <p:cNvSpPr/>
          <p:nvPr/>
        </p:nvSpPr>
        <p:spPr>
          <a:xfrm>
            <a:off x="1900425" y="20953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9"/>
          <p:cNvSpPr/>
          <p:nvPr/>
        </p:nvSpPr>
        <p:spPr>
          <a:xfrm>
            <a:off x="2888825" y="18262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9"/>
          <p:cNvSpPr txBox="1"/>
          <p:nvPr/>
        </p:nvSpPr>
        <p:spPr>
          <a:xfrm>
            <a:off x="311700" y="1344700"/>
            <a:ext cx="12030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Min_pts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= 3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53" name="Google Shape;153;p20"/>
          <p:cNvSpPr/>
          <p:nvPr/>
        </p:nvSpPr>
        <p:spPr>
          <a:xfrm>
            <a:off x="1261750" y="2802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0"/>
          <p:cNvSpPr/>
          <p:nvPr/>
        </p:nvSpPr>
        <p:spPr>
          <a:xfrm>
            <a:off x="2888825" y="24372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0"/>
          <p:cNvSpPr/>
          <p:nvPr/>
        </p:nvSpPr>
        <p:spPr>
          <a:xfrm>
            <a:off x="2551500" y="20953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0"/>
          <p:cNvSpPr/>
          <p:nvPr/>
        </p:nvSpPr>
        <p:spPr>
          <a:xfrm>
            <a:off x="2293788" y="2364388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2415975" y="1680513"/>
            <a:ext cx="257700" cy="269100"/>
          </a:xfrm>
          <a:prstGeom prst="ellipse">
            <a:avLst/>
          </a:prstGeom>
          <a:solidFill>
            <a:srgbClr val="A61C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0"/>
          <p:cNvSpPr/>
          <p:nvPr/>
        </p:nvSpPr>
        <p:spPr>
          <a:xfrm>
            <a:off x="1900425" y="20953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0"/>
          <p:cNvSpPr/>
          <p:nvPr/>
        </p:nvSpPr>
        <p:spPr>
          <a:xfrm>
            <a:off x="2888825" y="18262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0"/>
          <p:cNvSpPr txBox="1"/>
          <p:nvPr/>
        </p:nvSpPr>
        <p:spPr>
          <a:xfrm>
            <a:off x="311700" y="1344700"/>
            <a:ext cx="12030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Min_pts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= 3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" name="Google Shape;161;p20"/>
          <p:cNvSpPr/>
          <p:nvPr/>
        </p:nvSpPr>
        <p:spPr>
          <a:xfrm>
            <a:off x="1930133" y="1255225"/>
            <a:ext cx="1203000" cy="1192500"/>
          </a:xfrm>
          <a:prstGeom prst="ellipse">
            <a:avLst/>
          </a:prstGeom>
          <a:noFill/>
          <a:ln cap="flat" cmpd="sng" w="19050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2" name="Google Shape;162;p20"/>
          <p:cNvCxnSpPr/>
          <p:nvPr/>
        </p:nvCxnSpPr>
        <p:spPr>
          <a:xfrm rot="10800000">
            <a:off x="2578408" y="1845913"/>
            <a:ext cx="581100" cy="1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" name="Google Shape;163;p20"/>
          <p:cNvSpPr txBox="1"/>
          <p:nvPr/>
        </p:nvSpPr>
        <p:spPr>
          <a:xfrm>
            <a:off x="2740088" y="1557100"/>
            <a:ext cx="2577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𝝴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" name="Google Shape;164;p20"/>
          <p:cNvSpPr txBox="1"/>
          <p:nvPr/>
        </p:nvSpPr>
        <p:spPr>
          <a:xfrm>
            <a:off x="3159500" y="1655425"/>
            <a:ext cx="18759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Not dense </a:t>
            </a:r>
            <a:r>
              <a:rPr b="1" lang="en">
                <a:solidFill>
                  <a:srgbClr val="A61C00"/>
                </a:solidFill>
                <a:latin typeface="Open Sans"/>
                <a:ea typeface="Open Sans"/>
                <a:cs typeface="Open Sans"/>
                <a:sym typeface="Open Sans"/>
              </a:rPr>
              <a:t>𐄂</a:t>
            </a:r>
            <a:endParaRPr b="1">
              <a:solidFill>
                <a:srgbClr val="A61C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" name="Google Shape;165;p20"/>
          <p:cNvSpPr txBox="1"/>
          <p:nvPr/>
        </p:nvSpPr>
        <p:spPr>
          <a:xfrm>
            <a:off x="311700" y="3787575"/>
            <a:ext cx="46503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But… That point was part of a dense section earlier…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Density-Based Clustering</a:t>
            </a:r>
            <a:endParaRPr/>
          </a:p>
        </p:txBody>
      </p:sp>
      <p:sp>
        <p:nvSpPr>
          <p:cNvPr id="171" name="Google Shape;171;p21"/>
          <p:cNvSpPr txBox="1"/>
          <p:nvPr>
            <p:ph idx="1" type="body"/>
          </p:nvPr>
        </p:nvSpPr>
        <p:spPr>
          <a:xfrm>
            <a:off x="311700" y="1266325"/>
            <a:ext cx="8520600" cy="29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need to distinguish between points at the core of a dense region and points at the border of a dense region.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Let’s define: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Core</a:t>
            </a:r>
            <a:r>
              <a:rPr lang="en"/>
              <a:t> point: if its 𝝴-neighborhood contains at least </a:t>
            </a:r>
            <a:r>
              <a:rPr b="1" lang="en"/>
              <a:t>min_pts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Border</a:t>
            </a:r>
            <a:r>
              <a:rPr lang="en"/>
              <a:t> point: if it is in the 𝝴-neighborhood of a core point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Noise</a:t>
            </a:r>
            <a:r>
              <a:rPr lang="en"/>
              <a:t> point: if it is neither a core nor border point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