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hmjaLv5ibVbL8G1pwzBbu3OEu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93A823-1362-4534-A48A-B77E46F67527}">
  <a:tblStyle styleId="{D993A823-1362-4534-A48A-B77E46F675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customschemas.google.com/relationships/presentationmetadata" Target="meta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4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43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4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43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4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75" name="Google Shape;275;p10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76" name="Google Shape;276;p10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0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0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0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0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0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0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0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0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0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10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 rot="-1727131">
            <a:off x="4961853" y="2647588"/>
            <a:ext cx="3009145" cy="183406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15" name="Google Shape;315;p11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16" name="Google Shape;316;p11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1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1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1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1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1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1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1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1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1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11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1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1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1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1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1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1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 rot="5165508">
            <a:off x="503404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1"/>
          <p:cNvCxnSpPr/>
          <p:nvPr/>
        </p:nvCxnSpPr>
        <p:spPr>
          <a:xfrm flipH="1">
            <a:off x="1401525" y="3502250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53" name="Google Shape;353;p12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54" name="Google Shape;354;p12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2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2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2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2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2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2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2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2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2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2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2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2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2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2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2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12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2"/>
          <p:cNvCxnSpPr/>
          <p:nvPr/>
        </p:nvCxnSpPr>
        <p:spPr>
          <a:xfrm flipH="1">
            <a:off x="1401525" y="37731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2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“cut” the dendrogram at any threshold to produce any number of clusters</a:t>
            </a:r>
            <a:endParaRPr/>
          </a:p>
        </p:txBody>
      </p:sp>
      <p:cxnSp>
        <p:nvCxnSpPr>
          <p:cNvPr id="392" name="Google Shape;392;p13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13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3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3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3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3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3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3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3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3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3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3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3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3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3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13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13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13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3"/>
          <p:cNvCxnSpPr/>
          <p:nvPr/>
        </p:nvCxnSpPr>
        <p:spPr>
          <a:xfrm flipH="1">
            <a:off x="1366950" y="3290438"/>
            <a:ext cx="18960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13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429" name="Google Shape;429;p14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 we implement this? Are we missing anything?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compute the distance between clusters?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 can be thought of as distance between two sets of points. What ideas come to mind?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 - Distance Functions</a:t>
            </a:r>
            <a:endParaRPr/>
          </a:p>
        </p:txBody>
      </p:sp>
      <p:sp>
        <p:nvSpPr>
          <p:cNvPr id="435" name="Google Shape;435;p15"/>
          <p:cNvSpPr txBox="1"/>
          <p:nvPr>
            <p:ph idx="1" type="body"/>
          </p:nvPr>
        </p:nvSpPr>
        <p:spPr>
          <a:xfrm>
            <a:off x="311700" y="1266325"/>
            <a:ext cx="8520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first define: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Distance between points: </a:t>
            </a:r>
            <a:r>
              <a:rPr b="1" lang="en"/>
              <a:t>d(p</a:t>
            </a:r>
            <a:r>
              <a:rPr b="1" baseline="-25000" lang="en"/>
              <a:t>1</a:t>
            </a:r>
            <a:r>
              <a:rPr b="1" lang="en"/>
              <a:t>, p</a:t>
            </a:r>
            <a:r>
              <a:rPr b="1" baseline="-25000" lang="en"/>
              <a:t>2</a:t>
            </a:r>
            <a:r>
              <a:rPr b="1"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Distance between clusters: </a:t>
            </a:r>
            <a:r>
              <a:rPr b="1" lang="en"/>
              <a:t>D(C</a:t>
            </a:r>
            <a:r>
              <a:rPr b="1" baseline="-25000" lang="en"/>
              <a:t>1</a:t>
            </a:r>
            <a:r>
              <a:rPr b="1" lang="en"/>
              <a:t>, C</a:t>
            </a:r>
            <a:r>
              <a:rPr b="1" baseline="-25000" lang="en"/>
              <a:t>2</a:t>
            </a:r>
            <a:r>
              <a:rPr b="1" lang="en"/>
              <a:t>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41" name="Google Shape;4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minimum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43" name="Google Shape;443;p16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16"/>
          <p:cNvCxnSpPr>
            <a:stCxn id="447" idx="6"/>
            <a:endCxn id="446" idx="2"/>
          </p:cNvCxnSpPr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16"/>
          <p:cNvSpPr/>
          <p:nvPr/>
        </p:nvSpPr>
        <p:spPr>
          <a:xfrm rot="5165508">
            <a:off x="2959815" y="34980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/>
          <p:nvPr/>
        </p:nvSpPr>
        <p:spPr>
          <a:xfrm rot="-1666159">
            <a:off x="4180469" y="31082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 txBox="1"/>
          <p:nvPr/>
        </p:nvSpPr>
        <p:spPr>
          <a:xfrm>
            <a:off x="515475" y="4339300"/>
            <a:ext cx="2194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Depends on choice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pic>
        <p:nvPicPr>
          <p:cNvPr id="458" name="Google Shape;4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20938"/>
            <a:ext cx="8839201" cy="170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7"/>
          <p:cNvSpPr txBox="1"/>
          <p:nvPr/>
        </p:nvSpPr>
        <p:spPr>
          <a:xfrm>
            <a:off x="311700" y="3887450"/>
            <a:ext cx="3349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handle clusters of different sizes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Single-Link Distance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311700" y="3887450"/>
            <a:ext cx="3349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Sensitive to noise points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Tends to create elongated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6" name="Google Shape;4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644587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72" name="Google Shape;472;p19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maximum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sp>
        <p:nvSpPr>
          <p:cNvPr id="473" name="Google Shape;473;p19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19"/>
          <p:cNvCxnSpPr>
            <a:stCxn id="478" idx="7"/>
            <a:endCxn id="474" idx="2"/>
          </p:cNvCxnSpPr>
          <p:nvPr/>
        </p:nvCxnSpPr>
        <p:spPr>
          <a:xfrm flipH="1" rot="10800000">
            <a:off x="3660586" y="3283759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19"/>
          <p:cNvSpPr/>
          <p:nvPr/>
        </p:nvSpPr>
        <p:spPr>
          <a:xfrm rot="5165508">
            <a:off x="2959815" y="3464405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 rot="-1666159">
            <a:off x="4180469" y="3074650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19"/>
          <p:cNvPicPr preferRelativeResize="0"/>
          <p:nvPr/>
        </p:nvPicPr>
        <p:blipFill rotWithShape="1">
          <a:blip r:embed="rId3">
            <a:alphaModFix/>
          </a:blip>
          <a:srcRect b="0" l="641" r="641" t="0"/>
          <a:stretch/>
        </p:blipFill>
        <p:spPr>
          <a:xfrm>
            <a:off x="1285875" y="2157125"/>
            <a:ext cx="65722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Two main types of hierarchical clustering: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Agglomerative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when every point is in the same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Divisive</a:t>
            </a:r>
            <a:r>
              <a:rPr lang="en"/>
              <a:t>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every point in the same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each step, split until every point is in its own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311700" y="3887450"/>
            <a:ext cx="4755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Less susceptible to noise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Creates more balanced (equal diameter) clusters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9" name="Google Shape;4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56638"/>
            <a:ext cx="8221190" cy="24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Complete-Link Distance</a:t>
            </a:r>
            <a:endParaRPr/>
          </a:p>
        </p:txBody>
      </p:sp>
      <p:sp>
        <p:nvSpPr>
          <p:cNvPr id="495" name="Google Shape;495;p21"/>
          <p:cNvSpPr txBox="1"/>
          <p:nvPr/>
        </p:nvSpPr>
        <p:spPr>
          <a:xfrm>
            <a:off x="311700" y="3887450"/>
            <a:ext cx="4043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But… Tends to split up large clusters.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clusters tend to have the same diameter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6" name="Google Shape;4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88" y="1234388"/>
            <a:ext cx="7141018" cy="2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4797800" y="3817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5389025" y="3149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2"/>
          <p:cNvSpPr/>
          <p:nvPr/>
        </p:nvSpPr>
        <p:spPr>
          <a:xfrm>
            <a:off x="3774175" y="42301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4455475" y="3418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3628575" y="3343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3440625" y="39610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/>
          <p:nvPr/>
        </p:nvSpPr>
        <p:spPr>
          <a:xfrm rot="5165508">
            <a:off x="2950290" y="347878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2"/>
          <p:cNvSpPr/>
          <p:nvPr/>
        </p:nvSpPr>
        <p:spPr>
          <a:xfrm rot="-1666159">
            <a:off x="4170944" y="308902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</a:t>
            </a:r>
            <a:r>
              <a:rPr b="1" lang="en"/>
              <a:t>average</a:t>
            </a:r>
            <a:r>
              <a:rPr lang="en"/>
              <a:t> of all pairwise distances between a point from one cluster and a point from the other cluster.</a:t>
            </a:r>
            <a:endParaRPr b="1"/>
          </a:p>
        </p:txBody>
      </p:sp>
      <p:pic>
        <p:nvPicPr>
          <p:cNvPr id="511" name="Google Shape;5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50" y="1949325"/>
            <a:ext cx="59340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2"/>
          <p:cNvCxnSpPr/>
          <p:nvPr/>
        </p:nvCxnSpPr>
        <p:spPr>
          <a:xfrm>
            <a:off x="3886275" y="3478275"/>
            <a:ext cx="569100" cy="74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22"/>
          <p:cNvCxnSpPr>
            <a:stCxn id="507" idx="7"/>
            <a:endCxn id="505" idx="3"/>
          </p:cNvCxnSpPr>
          <p:nvPr/>
        </p:nvCxnSpPr>
        <p:spPr>
          <a:xfrm flipH="1" rot="10800000">
            <a:off x="3660586" y="3648259"/>
            <a:ext cx="832500" cy="3522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22"/>
          <p:cNvCxnSpPr>
            <a:stCxn id="504" idx="7"/>
            <a:endCxn id="505" idx="4"/>
          </p:cNvCxnSpPr>
          <p:nvPr/>
        </p:nvCxnSpPr>
        <p:spPr>
          <a:xfrm flipH="1" rot="10800000">
            <a:off x="3994136" y="3687559"/>
            <a:ext cx="590100" cy="5820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22"/>
          <p:cNvCxnSpPr>
            <a:stCxn id="506" idx="5"/>
            <a:endCxn id="502" idx="2"/>
          </p:cNvCxnSpPr>
          <p:nvPr/>
        </p:nvCxnSpPr>
        <p:spPr>
          <a:xfrm>
            <a:off x="3848536" y="3573416"/>
            <a:ext cx="949200" cy="3786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22"/>
          <p:cNvCxnSpPr>
            <a:stCxn id="506" idx="7"/>
            <a:endCxn id="503" idx="2"/>
          </p:cNvCxnSpPr>
          <p:nvPr/>
        </p:nvCxnSpPr>
        <p:spPr>
          <a:xfrm flipH="1" rot="10800000">
            <a:off x="3848536" y="3283834"/>
            <a:ext cx="1540500" cy="993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2"/>
          <p:cNvCxnSpPr>
            <a:stCxn id="504" idx="6"/>
            <a:endCxn id="502" idx="3"/>
          </p:cNvCxnSpPr>
          <p:nvPr/>
        </p:nvCxnSpPr>
        <p:spPr>
          <a:xfrm flipH="1" rot="10800000">
            <a:off x="4031875" y="4047300"/>
            <a:ext cx="803700" cy="317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2"/>
          <p:cNvCxnSpPr>
            <a:stCxn id="507" idx="6"/>
            <a:endCxn id="502" idx="2"/>
          </p:cNvCxnSpPr>
          <p:nvPr/>
        </p:nvCxnSpPr>
        <p:spPr>
          <a:xfrm flipH="1" rot="10800000">
            <a:off x="3698325" y="3952200"/>
            <a:ext cx="1099500" cy="1434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22"/>
          <p:cNvCxnSpPr>
            <a:stCxn id="507" idx="6"/>
            <a:endCxn id="503" idx="3"/>
          </p:cNvCxnSpPr>
          <p:nvPr/>
        </p:nvCxnSpPr>
        <p:spPr>
          <a:xfrm flipH="1" rot="10800000">
            <a:off x="3698325" y="3378900"/>
            <a:ext cx="1728300" cy="7167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22"/>
          <p:cNvCxnSpPr>
            <a:stCxn id="504" idx="6"/>
            <a:endCxn id="503" idx="3"/>
          </p:cNvCxnSpPr>
          <p:nvPr/>
        </p:nvCxnSpPr>
        <p:spPr>
          <a:xfrm flipH="1" rot="10800000">
            <a:off x="4031875" y="3378900"/>
            <a:ext cx="1395000" cy="9858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Average-Link Distance</a:t>
            </a:r>
            <a:endParaRPr/>
          </a:p>
        </p:txBody>
      </p:sp>
      <p:sp>
        <p:nvSpPr>
          <p:cNvPr id="526" name="Google Shape;526;p23"/>
          <p:cNvSpPr txBox="1"/>
          <p:nvPr>
            <p:ph idx="1" type="body"/>
          </p:nvPr>
        </p:nvSpPr>
        <p:spPr>
          <a:xfrm>
            <a:off x="311700" y="1266325"/>
            <a:ext cx="85206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Less susceptible to noise and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But… Tends to be biased toward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Centroid Distance</a:t>
            </a:r>
            <a:endParaRPr/>
          </a:p>
        </p:txBody>
      </p:sp>
      <p:sp>
        <p:nvSpPr>
          <p:cNvPr id="532" name="Google Shape;532;p24"/>
          <p:cNvSpPr txBox="1"/>
          <p:nvPr>
            <p:ph idx="1" type="body"/>
          </p:nvPr>
        </p:nvSpPr>
        <p:spPr>
          <a:xfrm>
            <a:off x="311700" y="1266325"/>
            <a:ext cx="8520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distance between the centroids of clusters.</a:t>
            </a:r>
            <a:endParaRPr/>
          </a:p>
        </p:txBody>
      </p:sp>
      <p:pic>
        <p:nvPicPr>
          <p:cNvPr id="533" name="Google Shape;5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238" y="1853925"/>
            <a:ext cx="30575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4"/>
          <p:cNvSpPr/>
          <p:nvPr/>
        </p:nvSpPr>
        <p:spPr>
          <a:xfrm>
            <a:off x="4722863" y="37038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5314088" y="3035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3699238" y="41164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4380538" y="3304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3553638" y="32300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3365688" y="3847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4"/>
          <p:cNvSpPr/>
          <p:nvPr/>
        </p:nvSpPr>
        <p:spPr>
          <a:xfrm rot="5165508">
            <a:off x="2897215" y="33738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4"/>
          <p:cNvSpPr/>
          <p:nvPr/>
        </p:nvSpPr>
        <p:spPr>
          <a:xfrm rot="-1666159">
            <a:off x="4117869" y="29840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3771988" y="37848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4914188" y="33857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4"/>
          <p:cNvCxnSpPr>
            <a:stCxn id="543" idx="3"/>
            <a:endCxn id="542" idx="6"/>
          </p:cNvCxnSpPr>
          <p:nvPr/>
        </p:nvCxnSpPr>
        <p:spPr>
          <a:xfrm flipH="1">
            <a:off x="3884219" y="3477166"/>
            <a:ext cx="1046400" cy="36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Ward’s Distance</a:t>
            </a:r>
            <a:endParaRPr/>
          </a:p>
        </p:txBody>
      </p:sp>
      <p:sp>
        <p:nvSpPr>
          <p:cNvPr id="550" name="Google Shape;550;p25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the difference between the spread / variance of points in the merged cluster and the unmerged clusters. </a:t>
            </a:r>
            <a:endParaRPr b="1"/>
          </a:p>
        </p:txBody>
      </p:sp>
      <p:pic>
        <p:nvPicPr>
          <p:cNvPr id="551" name="Google Shape;5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14200"/>
            <a:ext cx="8382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/>
          <p:nvPr/>
        </p:nvSpPr>
        <p:spPr>
          <a:xfrm>
            <a:off x="2580775" y="40596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172000" y="3391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1557150" y="4472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2238450" y="36604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1411550" y="3585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5"/>
          <p:cNvSpPr/>
          <p:nvPr/>
        </p:nvSpPr>
        <p:spPr>
          <a:xfrm>
            <a:off x="1223600" y="4203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5"/>
          <p:cNvSpPr/>
          <p:nvPr/>
        </p:nvSpPr>
        <p:spPr>
          <a:xfrm rot="5165508">
            <a:off x="817740" y="3757742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5"/>
          <p:cNvSpPr/>
          <p:nvPr/>
        </p:nvSpPr>
        <p:spPr>
          <a:xfrm rot="-1666159">
            <a:off x="2038394" y="3367987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6397500" y="390711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6988725" y="32388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5373875" y="43196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6055175" y="35079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5228275" y="3433263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5040325" y="4050588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 rot="-1259005">
            <a:off x="4731357" y="3079727"/>
            <a:ext cx="2669104" cy="1430583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 txBox="1"/>
          <p:nvPr/>
        </p:nvSpPr>
        <p:spPr>
          <a:xfrm>
            <a:off x="3821200" y="3720350"/>
            <a:ext cx="75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1624850" y="41237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2689125" y="3741475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p25"/>
          <p:cNvCxnSpPr>
            <a:stCxn id="568" idx="0"/>
            <a:endCxn id="556" idx="5"/>
          </p:cNvCxnSpPr>
          <p:nvPr/>
        </p:nvCxnSpPr>
        <p:spPr>
          <a:xfrm rot="10800000">
            <a:off x="1631450" y="3815375"/>
            <a:ext cx="49500" cy="308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25"/>
          <p:cNvCxnSpPr>
            <a:stCxn id="568" idx="2"/>
            <a:endCxn id="557" idx="7"/>
          </p:cNvCxnSpPr>
          <p:nvPr/>
        </p:nvCxnSpPr>
        <p:spPr>
          <a:xfrm flipH="1">
            <a:off x="1443650" y="4177325"/>
            <a:ext cx="181200" cy="651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25"/>
          <p:cNvCxnSpPr>
            <a:stCxn id="554" idx="0"/>
            <a:endCxn id="568" idx="4"/>
          </p:cNvCxnSpPr>
          <p:nvPr/>
        </p:nvCxnSpPr>
        <p:spPr>
          <a:xfrm rot="10800000">
            <a:off x="1680900" y="4230975"/>
            <a:ext cx="5100" cy="241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25"/>
          <p:cNvCxnSpPr>
            <a:stCxn id="569" idx="2"/>
            <a:endCxn id="555" idx="6"/>
          </p:cNvCxnSpPr>
          <p:nvPr/>
        </p:nvCxnSpPr>
        <p:spPr>
          <a:xfrm rot="10800000">
            <a:off x="2496225" y="3795025"/>
            <a:ext cx="192900" cy="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25"/>
          <p:cNvCxnSpPr>
            <a:stCxn id="552" idx="0"/>
            <a:endCxn id="569" idx="4"/>
          </p:cNvCxnSpPr>
          <p:nvPr/>
        </p:nvCxnSpPr>
        <p:spPr>
          <a:xfrm flipH="1" rot="10800000">
            <a:off x="2709625" y="3848700"/>
            <a:ext cx="35700" cy="210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25"/>
          <p:cNvCxnSpPr>
            <a:stCxn id="569" idx="7"/>
            <a:endCxn id="553" idx="2"/>
          </p:cNvCxnSpPr>
          <p:nvPr/>
        </p:nvCxnSpPr>
        <p:spPr>
          <a:xfrm flipH="1" rot="10800000">
            <a:off x="2784894" y="3525859"/>
            <a:ext cx="387000" cy="2313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25"/>
          <p:cNvSpPr/>
          <p:nvPr/>
        </p:nvSpPr>
        <p:spPr>
          <a:xfrm>
            <a:off x="5942975" y="3835650"/>
            <a:ext cx="112200" cy="107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25"/>
          <p:cNvCxnSpPr>
            <a:stCxn id="576" idx="2"/>
            <a:endCxn id="564" idx="5"/>
          </p:cNvCxnSpPr>
          <p:nvPr/>
        </p:nvCxnSpPr>
        <p:spPr>
          <a:xfrm rot="10800000">
            <a:off x="5448275" y="3663000"/>
            <a:ext cx="494700" cy="2262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5"/>
          <p:cNvCxnSpPr>
            <a:stCxn id="576" idx="3"/>
            <a:endCxn id="565" idx="7"/>
          </p:cNvCxnSpPr>
          <p:nvPr/>
        </p:nvCxnSpPr>
        <p:spPr>
          <a:xfrm flipH="1">
            <a:off x="5260406" y="3927066"/>
            <a:ext cx="699000" cy="1629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5"/>
          <p:cNvCxnSpPr>
            <a:stCxn id="576" idx="4"/>
            <a:endCxn id="562" idx="7"/>
          </p:cNvCxnSpPr>
          <p:nvPr/>
        </p:nvCxnSpPr>
        <p:spPr>
          <a:xfrm flipH="1">
            <a:off x="5593775" y="3942750"/>
            <a:ext cx="405300" cy="4164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5"/>
          <p:cNvCxnSpPr>
            <a:stCxn id="576" idx="5"/>
            <a:endCxn id="560" idx="2"/>
          </p:cNvCxnSpPr>
          <p:nvPr/>
        </p:nvCxnSpPr>
        <p:spPr>
          <a:xfrm>
            <a:off x="6038744" y="3927066"/>
            <a:ext cx="358800" cy="114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25"/>
          <p:cNvCxnSpPr>
            <a:stCxn id="576" idx="7"/>
            <a:endCxn id="563" idx="3"/>
          </p:cNvCxnSpPr>
          <p:nvPr/>
        </p:nvCxnSpPr>
        <p:spPr>
          <a:xfrm flipH="1" rot="10800000">
            <a:off x="6038744" y="3737634"/>
            <a:ext cx="54300" cy="1137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5"/>
          <p:cNvCxnSpPr>
            <a:stCxn id="576" idx="6"/>
            <a:endCxn id="561" idx="3"/>
          </p:cNvCxnSpPr>
          <p:nvPr/>
        </p:nvCxnSpPr>
        <p:spPr>
          <a:xfrm flipH="1" rot="10800000">
            <a:off x="6055175" y="3468600"/>
            <a:ext cx="971400" cy="420600"/>
          </a:xfrm>
          <a:prstGeom prst="straightConnector1">
            <a:avLst/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588" name="Google Shape;588;p26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594" name="Google Shape;594;p2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5" name="Google Shape;595;p2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2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p2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2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05" name="Google Shape;605;p2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2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12" name="Google Shape;612;p2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3" name="Google Shape;613;p2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2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p2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3" name="Google Shape;623;p2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Google Shape;624;p2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0" name="Google Shape;630;p2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1" name="Google Shape;631;p2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2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2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41" name="Google Shape;641;p29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2" name="Google Shape;642;p2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266325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Our main focus will be on </a:t>
            </a:r>
            <a:r>
              <a:rPr b="1" lang="en"/>
              <a:t>agglomerative</a:t>
            </a:r>
            <a:r>
              <a:rPr lang="en"/>
              <a:t> methods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48" name="Google Shape;648;p30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9" name="Google Shape;649;p30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p30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30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30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0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60" name="Google Shape;660;p30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549875"/>
                <a:gridCol w="549875"/>
                <a:gridCol w="549875"/>
                <a:gridCol w="549875"/>
                <a:gridCol w="549875"/>
              </a:tblGrid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" name="Google Shape;661;p30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7" name="Google Shape;667;p31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8" name="Google Shape;668;p31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31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31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9" name="Google Shape;679;p31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p31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31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31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31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31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31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7" name="Google Shape;687;p31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31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4" name="Google Shape;694;p32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32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32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7" name="Google Shape;697;p32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2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6" name="Google Shape;706;p32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7" name="Google Shape;707;p32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4" name="Google Shape;714;p33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33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33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3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3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3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3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3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25" name="Google Shape;725;p33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6" name="Google Shape;726;p33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2" name="Google Shape;732;p34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3" name="Google Shape;733;p34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34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5" name="Google Shape;735;p34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4" name="Google Shape;744;p34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719925"/>
                <a:gridCol w="719925"/>
                <a:gridCol w="719925"/>
                <a:gridCol w="719925"/>
              </a:tblGrid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5" name="Google Shape;745;p34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4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52" name="Google Shape;752;p35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4" name="Google Shape;754;p35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35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35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35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35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35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1" name="Google Shape;761;p35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2" name="Google Shape;762;p35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3" name="Google Shape;763;p35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35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35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5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5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5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5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35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35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5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5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p35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p35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35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35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9" name="Google Shape;779;p35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35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86" name="Google Shape;786;p36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7" name="Google Shape;787;p36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36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p36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6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6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6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36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6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6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8" name="Google Shape;798;p36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9" name="Google Shape;799;p36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6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06" name="Google Shape;806;p37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37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37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37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18" name="Google Shape;818;p37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9" name="Google Shape;819;p37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7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6" name="Google Shape;826;p38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7" name="Google Shape;827;p38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8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38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38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38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Distance Matrix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8" name="Google Shape;838;p38"/>
          <p:cNvGraphicFramePr/>
          <p:nvPr/>
        </p:nvGraphicFramePr>
        <p:xfrm>
          <a:off x="5047175" y="25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{D993A823-1362-4534-A48A-B77E46F67527}</a:tableStyleId>
              </a:tblPr>
              <a:tblGrid>
                <a:gridCol w="1090050"/>
                <a:gridCol w="1109325"/>
                <a:gridCol w="667050"/>
              </a:tblGrid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2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&amp; B &amp; 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6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√5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9" name="Google Shape;839;p38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8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47" name="Google Shape;847;p39"/>
          <p:cNvSpPr txBox="1"/>
          <p:nvPr/>
        </p:nvSpPr>
        <p:spPr>
          <a:xfrm>
            <a:off x="311700" y="1246375"/>
            <a:ext cx="1614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Euclidean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Single-Link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39"/>
          <p:cNvSpPr txBox="1"/>
          <p:nvPr/>
        </p:nvSpPr>
        <p:spPr>
          <a:xfrm>
            <a:off x="5662563" y="1931000"/>
            <a:ext cx="1518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Dendrogram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9" name="Google Shape;849;p39"/>
          <p:cNvCxnSpPr/>
          <p:nvPr/>
        </p:nvCxnSpPr>
        <p:spPr>
          <a:xfrm flipH="1">
            <a:off x="5473813" y="256735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39"/>
          <p:cNvCxnSpPr/>
          <p:nvPr/>
        </p:nvCxnSpPr>
        <p:spPr>
          <a:xfrm rot="10800000">
            <a:off x="5473875" y="4138375"/>
            <a:ext cx="13461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39"/>
          <p:cNvCxnSpPr/>
          <p:nvPr/>
        </p:nvCxnSpPr>
        <p:spPr>
          <a:xfrm>
            <a:off x="5746138" y="358560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2" name="Google Shape;852;p39"/>
          <p:cNvCxnSpPr/>
          <p:nvPr/>
        </p:nvCxnSpPr>
        <p:spPr>
          <a:xfrm>
            <a:off x="6114638" y="3576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39"/>
          <p:cNvCxnSpPr/>
          <p:nvPr/>
        </p:nvCxnSpPr>
        <p:spPr>
          <a:xfrm flipH="1">
            <a:off x="5746150" y="3581150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4" name="Google Shape;854;p39"/>
          <p:cNvSpPr txBox="1"/>
          <p:nvPr/>
        </p:nvSpPr>
        <p:spPr>
          <a:xfrm>
            <a:off x="5645188" y="412972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5977313" y="413850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6" name="Google Shape;856;p39"/>
          <p:cNvCxnSpPr/>
          <p:nvPr/>
        </p:nvCxnSpPr>
        <p:spPr>
          <a:xfrm>
            <a:off x="5394925" y="3583400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7" name="Google Shape;857;p39"/>
          <p:cNvSpPr txBox="1"/>
          <p:nvPr/>
        </p:nvSpPr>
        <p:spPr>
          <a:xfrm>
            <a:off x="5061625" y="3423125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8" name="Google Shape;858;p39"/>
          <p:cNvCxnSpPr/>
          <p:nvPr/>
        </p:nvCxnSpPr>
        <p:spPr>
          <a:xfrm>
            <a:off x="1755450" y="2510375"/>
            <a:ext cx="0" cy="189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39"/>
          <p:cNvCxnSpPr/>
          <p:nvPr/>
        </p:nvCxnSpPr>
        <p:spPr>
          <a:xfrm flipH="1" rot="10800000">
            <a:off x="1299050" y="3456875"/>
            <a:ext cx="19245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0" name="Google Shape;860;p39"/>
          <p:cNvSpPr/>
          <p:nvPr/>
        </p:nvSpPr>
        <p:spPr>
          <a:xfrm>
            <a:off x="17247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9"/>
          <p:cNvSpPr/>
          <p:nvPr/>
        </p:nvSpPr>
        <p:spPr>
          <a:xfrm>
            <a:off x="2100975" y="3064050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9"/>
          <p:cNvSpPr/>
          <p:nvPr/>
        </p:nvSpPr>
        <p:spPr>
          <a:xfrm>
            <a:off x="1724700" y="409657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2818300" y="3423125"/>
            <a:ext cx="61500" cy="7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2162475" y="2861550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 (1,1)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75545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(0,0)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818300" y="319431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 (3,0)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1755450" y="3894063"/>
            <a:ext cx="602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 (0,-2)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-3142545">
            <a:off x="1583100" y="3044793"/>
            <a:ext cx="715502" cy="5015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9"/>
          <p:cNvSpPr/>
          <p:nvPr/>
        </p:nvSpPr>
        <p:spPr>
          <a:xfrm rot="-4259407">
            <a:off x="1202088" y="3242432"/>
            <a:ext cx="1389796" cy="63508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39"/>
          <p:cNvCxnSpPr/>
          <p:nvPr/>
        </p:nvCxnSpPr>
        <p:spPr>
          <a:xfrm>
            <a:off x="5931850" y="3268775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1" name="Google Shape;871;p39"/>
          <p:cNvCxnSpPr/>
          <p:nvPr/>
        </p:nvCxnSpPr>
        <p:spPr>
          <a:xfrm flipH="1">
            <a:off x="5924450" y="3251888"/>
            <a:ext cx="3804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39"/>
          <p:cNvCxnSpPr/>
          <p:nvPr/>
        </p:nvCxnSpPr>
        <p:spPr>
          <a:xfrm>
            <a:off x="6320575" y="3234800"/>
            <a:ext cx="15000" cy="92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3" name="Google Shape;873;p39"/>
          <p:cNvSpPr txBox="1"/>
          <p:nvPr/>
        </p:nvSpPr>
        <p:spPr>
          <a:xfrm>
            <a:off x="62271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4" name="Google Shape;874;p39"/>
          <p:cNvCxnSpPr/>
          <p:nvPr/>
        </p:nvCxnSpPr>
        <p:spPr>
          <a:xfrm>
            <a:off x="5394925" y="32243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39"/>
          <p:cNvSpPr txBox="1"/>
          <p:nvPr/>
        </p:nvSpPr>
        <p:spPr>
          <a:xfrm>
            <a:off x="5061625" y="30640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6" name="Google Shape;876;p39"/>
          <p:cNvCxnSpPr/>
          <p:nvPr/>
        </p:nvCxnSpPr>
        <p:spPr>
          <a:xfrm>
            <a:off x="6076025" y="2940750"/>
            <a:ext cx="4500" cy="3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39"/>
          <p:cNvCxnSpPr/>
          <p:nvPr/>
        </p:nvCxnSpPr>
        <p:spPr>
          <a:xfrm flipH="1">
            <a:off x="6075925" y="2931550"/>
            <a:ext cx="526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39"/>
          <p:cNvCxnSpPr/>
          <p:nvPr/>
        </p:nvCxnSpPr>
        <p:spPr>
          <a:xfrm>
            <a:off x="6594825" y="2931675"/>
            <a:ext cx="1950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39"/>
          <p:cNvSpPr txBox="1"/>
          <p:nvPr/>
        </p:nvSpPr>
        <p:spPr>
          <a:xfrm>
            <a:off x="6503613" y="41383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0" name="Google Shape;880;p39"/>
          <p:cNvCxnSpPr/>
          <p:nvPr/>
        </p:nvCxnSpPr>
        <p:spPr>
          <a:xfrm>
            <a:off x="5394925" y="2890425"/>
            <a:ext cx="1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39"/>
          <p:cNvSpPr txBox="1"/>
          <p:nvPr/>
        </p:nvSpPr>
        <p:spPr>
          <a:xfrm>
            <a:off x="5061625" y="2730150"/>
            <a:ext cx="421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√5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39"/>
          <p:cNvSpPr/>
          <p:nvPr/>
        </p:nvSpPr>
        <p:spPr>
          <a:xfrm rot="-4259431">
            <a:off x="1343552" y="2810969"/>
            <a:ext cx="1598896" cy="1600618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Agglomerative Clustering Algorithm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266325"/>
            <a:ext cx="85206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each point in the dataset be in its own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distance between all pairs of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closest clusters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3 &amp; 4 until all points are in the same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888" name="Google Shape;888;p40"/>
          <p:cNvSpPr txBox="1"/>
          <p:nvPr>
            <p:ph idx="1" type="body"/>
          </p:nvPr>
        </p:nvSpPr>
        <p:spPr>
          <a:xfrm>
            <a:off x="311700" y="1266325"/>
            <a:ext cx="85206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threshold with which to cut the dendrogram requires exploration and tuning. But in general hierarchical clustering is used to expose a hierarchy in the data (ex: finding/defining species via DNA similarity).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capture the difference between clusterings you can use a cost function, or methods that we will discuss later when we look at clustering aggregation.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5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5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5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5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5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5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5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26" name="Google Shape;126;p6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6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6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6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6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6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6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6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6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6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6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7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7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7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7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7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7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7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7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7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7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7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7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7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8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8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8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8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8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8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8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8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11700" y="1266325"/>
            <a:ext cx="852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every step, we record which clusters were merged in order to produce a dendrogram:</a:t>
            </a:r>
            <a:endParaRPr/>
          </a:p>
        </p:txBody>
      </p:sp>
      <p:cxnSp>
        <p:nvCxnSpPr>
          <p:cNvPr id="237" name="Google Shape;237;p9"/>
          <p:cNvCxnSpPr/>
          <p:nvPr/>
        </p:nvCxnSpPr>
        <p:spPr>
          <a:xfrm flipH="1">
            <a:off x="1412925" y="2896500"/>
            <a:ext cx="90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 flipH="1">
            <a:off x="1413050" y="4458875"/>
            <a:ext cx="18960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"/>
          <p:cNvCxnSpPr/>
          <p:nvPr/>
        </p:nvCxnSpPr>
        <p:spPr>
          <a:xfrm>
            <a:off x="16852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"/>
          <p:cNvCxnSpPr/>
          <p:nvPr/>
        </p:nvCxnSpPr>
        <p:spPr>
          <a:xfrm>
            <a:off x="2097750" y="39147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9"/>
          <p:cNvCxnSpPr/>
          <p:nvPr/>
        </p:nvCxnSpPr>
        <p:spPr>
          <a:xfrm rot="10800000">
            <a:off x="1685250" y="39147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9"/>
          <p:cNvCxnSpPr/>
          <p:nvPr/>
        </p:nvCxnSpPr>
        <p:spPr>
          <a:xfrm>
            <a:off x="1891500" y="3361850"/>
            <a:ext cx="0" cy="55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9"/>
          <p:cNvCxnSpPr/>
          <p:nvPr/>
        </p:nvCxnSpPr>
        <p:spPr>
          <a:xfrm rot="10800000">
            <a:off x="1891500" y="3361850"/>
            <a:ext cx="412500" cy="8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9"/>
          <p:cNvCxnSpPr/>
          <p:nvPr/>
        </p:nvCxnSpPr>
        <p:spPr>
          <a:xfrm>
            <a:off x="2304000" y="3361850"/>
            <a:ext cx="21900" cy="1088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9"/>
          <p:cNvCxnSpPr/>
          <p:nvPr/>
        </p:nvCxnSpPr>
        <p:spPr>
          <a:xfrm>
            <a:off x="2601275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9"/>
          <p:cNvCxnSpPr/>
          <p:nvPr/>
        </p:nvCxnSpPr>
        <p:spPr>
          <a:xfrm>
            <a:off x="2904396" y="4046375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9"/>
          <p:cNvCxnSpPr/>
          <p:nvPr/>
        </p:nvCxnSpPr>
        <p:spPr>
          <a:xfrm rot="10800000">
            <a:off x="2601396" y="4046267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9"/>
          <p:cNvCxnSpPr/>
          <p:nvPr/>
        </p:nvCxnSpPr>
        <p:spPr>
          <a:xfrm>
            <a:off x="2752836" y="3633800"/>
            <a:ext cx="0" cy="4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9"/>
          <p:cNvCxnSpPr/>
          <p:nvPr/>
        </p:nvCxnSpPr>
        <p:spPr>
          <a:xfrm rot="10800000">
            <a:off x="2752957" y="3633692"/>
            <a:ext cx="3030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9"/>
          <p:cNvCxnSpPr/>
          <p:nvPr/>
        </p:nvCxnSpPr>
        <p:spPr>
          <a:xfrm>
            <a:off x="3055957" y="3633800"/>
            <a:ext cx="16200" cy="81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9"/>
          <p:cNvCxnSpPr/>
          <p:nvPr/>
        </p:nvCxnSpPr>
        <p:spPr>
          <a:xfrm>
            <a:off x="2904461" y="3221300"/>
            <a:ext cx="0" cy="41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9"/>
          <p:cNvCxnSpPr/>
          <p:nvPr/>
        </p:nvCxnSpPr>
        <p:spPr>
          <a:xfrm rot="10800000">
            <a:off x="2115400" y="3221125"/>
            <a:ext cx="7890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>
            <a:off x="2115411" y="3221300"/>
            <a:ext cx="0" cy="15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 txBox="1"/>
          <p:nvPr/>
        </p:nvSpPr>
        <p:spPr>
          <a:xfrm>
            <a:off x="158430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996800" y="44676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2248563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2500325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2786650" y="4458850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3003850" y="4458875"/>
            <a:ext cx="2019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6877575" y="3705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468800" y="30372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5853950" y="4118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535250" y="33063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5708350" y="32316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5520400" y="3848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442700" y="3695875"/>
            <a:ext cx="789000" cy="770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 rot="2699203">
            <a:off x="6384986" y="3240593"/>
            <a:ext cx="915350" cy="812041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 rot="5165508">
            <a:off x="5039590" y="3352330"/>
            <a:ext cx="1518531" cy="975456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 rot="-1666159">
            <a:off x="6260244" y="2962575"/>
            <a:ext cx="1634211" cy="104241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