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7" r:id="rId10"/>
    <p:sldId id="262" r:id="rId11"/>
    <p:sldId id="263" r:id="rId12"/>
    <p:sldId id="264" r:id="rId13"/>
    <p:sldId id="265" r:id="rId14"/>
    <p:sldId id="266" r:id="rId15"/>
    <p:sldId id="269" r:id="rId16"/>
    <p:sldId id="270" r:id="rId17"/>
    <p:sldId id="271" r:id="rId18"/>
    <p:sldId id="272" r:id="rId19"/>
    <p:sldId id="280" r:id="rId20"/>
    <p:sldId id="268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6" r:id="rId34"/>
    <p:sldId id="295" r:id="rId35"/>
    <p:sldId id="299" r:id="rId36"/>
    <p:sldId id="300" r:id="rId37"/>
    <p:sldId id="301" r:id="rId38"/>
    <p:sldId id="302" r:id="rId39"/>
    <p:sldId id="303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tags" Target="../tags/tag66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6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file:///C:\Users\Administrator\AppData\Local\Temp\wps\INetCache\a5fd838285ba0778d94d48a3f95070bd" TargetMode="External"/><Relationship Id="rId3" Type="http://schemas.openxmlformats.org/officeDocument/2006/relationships/image" Target="../media/image26.png"/><Relationship Id="rId2" Type="http://schemas.openxmlformats.org/officeDocument/2006/relationships/image" Target="file:///C:\Users\Administrator\AppData\Local\Temp\wps\INetCache\dbe4d6915a819f5b0a56d859a0b79b76" TargetMode="External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file:///C:\Users\Administrator\AppData\Local\Temp\wps\INetCache\bdf414e433275aa2e28475166a79316f" TargetMode="External"/><Relationship Id="rId3" Type="http://schemas.openxmlformats.org/officeDocument/2006/relationships/image" Target="../media/image28.png"/><Relationship Id="rId2" Type="http://schemas.openxmlformats.org/officeDocument/2006/relationships/image" Target="file:///C:\Users\Administrator\AppData\Local\Temp\wps\INetCache\cb070aa819cb42d8b90b9a7186d19250" TargetMode="Externa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file:///C:\Users\Administrator\AppData\Local\Temp\wps\INetCache\c61b21702678453108f1a81a53573371" TargetMode="External"/><Relationship Id="rId3" Type="http://schemas.openxmlformats.org/officeDocument/2006/relationships/image" Target="../media/image30.png"/><Relationship Id="rId2" Type="http://schemas.openxmlformats.org/officeDocument/2006/relationships/image" Target="file:///C:\Users\Administrator\AppData\Local\Temp\wps\INetCache\31c82a0cf1509fc779e441e018fc27c9" TargetMode="External"/><Relationship Id="rId1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file:///C:\Users\Administrator\AppData\Local\Temp\wps\INetCache\542fda1a994a535d519114ea5e824862" TargetMode="External"/><Relationship Id="rId1" Type="http://schemas.openxmlformats.org/officeDocument/2006/relationships/image" Target="../media/image1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你画我猜</a:t>
            </a:r>
            <a:r>
              <a:rPr lang="zh-CN" altLang="zh-CN"/>
              <a:t>详细设计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游戏失败界面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151904" y="970281"/>
            <a:ext cx="6505202" cy="376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功能描述：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绘图界面中若时间结束后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AI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仍未猜对，则进入游戏失败界面，展示“人工智能未能猜出”和题目，并有“再来一次”和“返回主页面”两个功能按钮。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输入项：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用户选择点击按钮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输出项：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无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流程逻辑：</a:t>
            </a:r>
            <a:endParaRPr kumimoji="1" lang="en-US" altLang="zh-CN" b="1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6" name="图片 5" descr="手机屏幕截图&#10;&#10;中度可信度描述已自动生成"/>
          <p:cNvPicPr/>
          <p:nvPr/>
        </p:nvPicPr>
        <p:blipFill>
          <a:blip r:embed="rId1"/>
          <a:stretch>
            <a:fillRect/>
          </a:stretch>
        </p:blipFill>
        <p:spPr>
          <a:xfrm>
            <a:off x="1407381" y="4802588"/>
            <a:ext cx="7458323" cy="20554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479" y="192011"/>
            <a:ext cx="2804861" cy="4487778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排行榜界面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151903" y="911412"/>
            <a:ext cx="6234859" cy="418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功能描述：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用户从主页面点击“排行榜”按钮后进入排行榜界面，显示目前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AI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猜图成绩前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100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名用户，顶部显示当前用户的排名与最佳成绩。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输入项：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后端返回的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AI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猜图成绩前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100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名的用户及其成绩，当前用户的排名及成绩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输出项：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无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流程逻辑：</a:t>
            </a:r>
            <a:endParaRPr kumimoji="1" lang="en-US" altLang="zh-CN" b="1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8" name="图片 7" descr="墙边的截图&#10;&#10;描述已自动生成"/>
          <p:cNvPicPr/>
          <p:nvPr/>
        </p:nvPicPr>
        <p:blipFill>
          <a:blip r:embed="rId1"/>
          <a:stretch>
            <a:fillRect/>
          </a:stretch>
        </p:blipFill>
        <p:spPr>
          <a:xfrm>
            <a:off x="1238939" y="5176300"/>
            <a:ext cx="8382139" cy="144419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844" b="11275"/>
          <a:stretch>
            <a:fillRect/>
          </a:stretch>
        </p:blipFill>
        <p:spPr>
          <a:xfrm>
            <a:off x="8153936" y="593996"/>
            <a:ext cx="3190390" cy="44997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画作界面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151902" y="1197659"/>
            <a:ext cx="8119318" cy="293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功能描述：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用户点击“画作”按钮后进入画作界面，展示当前用户创作的所有画作。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输入项：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后端返回的用户的所有画作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输出项：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无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流程逻辑：</a:t>
            </a:r>
            <a:endParaRPr kumimoji="1" lang="en-US" altLang="zh-CN" b="1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6" name="图片 5" descr="墙边的截图&#10;&#10;描述已自动生成"/>
          <p:cNvPicPr/>
          <p:nvPr/>
        </p:nvPicPr>
        <p:blipFill>
          <a:blip r:embed="rId1"/>
          <a:stretch>
            <a:fillRect/>
          </a:stretch>
        </p:blipFill>
        <p:spPr>
          <a:xfrm>
            <a:off x="1263220" y="4411408"/>
            <a:ext cx="7896681" cy="13453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kern="1200" cap="none" spc="0" normalizeH="0" baseline="0" noProof="0" dirty="0">
                <a:solidFill>
                  <a:srgbClr val="44546A"/>
                </a:solidFill>
                <a:latin typeface="+mn-ea"/>
                <a:ea typeface="思源黑体 CN Regular"/>
                <a:cs typeface="+mn-cs"/>
              </a:rPr>
              <a:t>多人游戏邀请好友</a:t>
            </a:r>
            <a:r>
              <a:rPr kumimoji="1" lang="zh-CN" altLang="en-US" sz="2400" b="0" i="0" kern="1200" cap="none" spc="0" normalizeH="0" baseline="0" noProof="0" dirty="0">
                <a:solidFill>
                  <a:srgbClr val="44546A"/>
                </a:solidFill>
                <a:latin typeface="+mn-ea"/>
                <a:ea typeface="思源黑体 CN Regular"/>
                <a:cs typeface="+mn-cs"/>
              </a:rPr>
              <a:t>界面</a:t>
            </a:r>
            <a:endParaRPr kumimoji="1" lang="zh-CN" altLang="en-US" sz="2400" b="0" i="0" kern="1200" cap="none" spc="0" normalizeH="0" baseline="0" noProof="0" dirty="0">
              <a:solidFill>
                <a:srgbClr val="44546A"/>
              </a:solidFill>
              <a:latin typeface="+mn-ea"/>
              <a:ea typeface="思源黑体 CN Regular"/>
              <a:cs typeface="+mn-cs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151904" y="943160"/>
            <a:ext cx="5686218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功能描述：</a:t>
            </a:r>
            <a:endParaRPr kumimoji="1" lang="zh-CN" altLang="en-US" sz="2000" b="1" i="0" kern="1200" cap="none" spc="0" normalizeH="0" baseline="0" noProof="0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</a:t>
            </a:r>
            <a:r>
              <a:rPr kumimoji="1" sz="2000" b="1" i="0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用户处于多人游戏的开始界面，点击“加号”，跳转好友邀请列表，点击好友进行邀请。</a:t>
            </a:r>
            <a:endParaRPr kumimoji="1" sz="2000" b="1" i="0" kern="1200" cap="none" spc="0" normalizeH="0" baseline="0" noProof="0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输入项：</a:t>
            </a:r>
            <a:endParaRPr kumimoji="1" lang="zh-CN" altLang="en-US" sz="2000" b="1" i="0" kern="1200" cap="none" spc="0" normalizeH="0" baseline="0" noProof="0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房间的</a:t>
            </a:r>
            <a:r>
              <a:rPr kumimoji="1" lang="en-US" altLang="zh-CN" sz="2000" b="1" i="0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ID</a:t>
            </a:r>
            <a:endParaRPr kumimoji="1" lang="zh-CN" altLang="en-US" sz="2000" b="1" i="0" kern="1200" cap="none" spc="0" normalizeH="0" baseline="0" noProof="0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输出项：</a:t>
            </a:r>
            <a:endParaRPr kumimoji="1" lang="zh-CN" altLang="en-US" sz="2000" b="1" i="0" kern="1200" cap="none" spc="0" normalizeH="0" baseline="0" noProof="0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无</a:t>
            </a:r>
            <a:endParaRPr kumimoji="1" lang="zh-CN" altLang="en-US" sz="2000" b="1" i="0" kern="1200" cap="none" spc="0" normalizeH="0" baseline="0" noProof="0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流程逻辑：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3" name="图片 -21474826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1890" y="5183505"/>
            <a:ext cx="8076565" cy="1276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5677" r="-579" b="3073"/>
          <a:stretch>
            <a:fillRect/>
          </a:stretch>
        </p:blipFill>
        <p:spPr>
          <a:xfrm>
            <a:off x="7597775" y="237490"/>
            <a:ext cx="2388235" cy="4815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41046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kern="1200" cap="none" spc="0" normalizeH="0" baseline="0" noProof="0" dirty="0">
                <a:solidFill>
                  <a:srgbClr val="44546A"/>
                </a:solidFill>
                <a:latin typeface="+mn-ea"/>
                <a:ea typeface="思源黑体 CN Regular"/>
                <a:cs typeface="+mn-cs"/>
              </a:rPr>
              <a:t>多人游戏过程--词汇选择作画</a:t>
            </a:r>
            <a:endParaRPr kumimoji="1" lang="zh-CN" altLang="en-US" sz="2400" b="0" i="0" kern="1200" cap="none" spc="0" normalizeH="0" baseline="0" noProof="0" dirty="0">
              <a:solidFill>
                <a:srgbClr val="44546A"/>
              </a:solidFill>
              <a:latin typeface="+mn-ea"/>
              <a:ea typeface="思源黑体 CN Regular"/>
              <a:cs typeface="+mn-cs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151904" y="943160"/>
            <a:ext cx="5686218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功能描述：</a:t>
            </a:r>
            <a:endParaRPr kumimoji="1" lang="zh-CN" altLang="en-US" b="1" i="0" kern="1200" cap="none" spc="0" normalizeH="0" baseline="0" noProof="0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b="1" i="0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</a:t>
            </a:r>
            <a:r>
              <a:rPr kumimoji="1" b="1" i="0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用户处于多人游戏的开始界面，点击“开始按钮”，跳转到画图界面，系统给每个用户分配四个词汇，用户进行选择，选择完成后进行绘画，然后返回给后端</a:t>
            </a:r>
            <a:endParaRPr kumimoji="1" b="1" i="0" kern="1200" cap="none" spc="0" normalizeH="0" baseline="0" noProof="0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输入项：</a:t>
            </a:r>
            <a:endParaRPr kumimoji="1" lang="zh-CN" altLang="en-US" b="1" i="0" kern="1200" cap="none" spc="0" normalizeH="0" baseline="0" noProof="0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选择的词汇、画作、用户的OPENID</a:t>
            </a:r>
            <a:endParaRPr kumimoji="1" lang="zh-CN" altLang="en-US" b="1" i="0" kern="1200" cap="none" spc="0" normalizeH="0" baseline="0" noProof="0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输出项：</a:t>
            </a:r>
            <a:endParaRPr kumimoji="1" lang="zh-CN" altLang="en-US" b="1" i="0" kern="1200" cap="none" spc="0" normalizeH="0" baseline="0" noProof="0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系统给定的词汇</a:t>
            </a:r>
            <a:endParaRPr kumimoji="1" lang="zh-CN" altLang="en-US" b="1" i="0" kern="1200" cap="none" spc="0" normalizeH="0" baseline="0" noProof="0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流程逻辑：</a:t>
            </a:r>
            <a:endParaRPr kumimoji="1" lang="zh-CN" altLang="en-US" b="1" i="0" kern="1200" cap="none" spc="0" normalizeH="0" baseline="0" noProof="0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5851" r="1543" b="3142"/>
          <a:stretch>
            <a:fillRect/>
          </a:stretch>
        </p:blipFill>
        <p:spPr>
          <a:xfrm>
            <a:off x="6838315" y="323215"/>
            <a:ext cx="2213610" cy="4547870"/>
          </a:xfrm>
          <a:prstGeom prst="rect">
            <a:avLst/>
          </a:prstGeom>
        </p:spPr>
      </p:pic>
      <p:pic>
        <p:nvPicPr>
          <p:cNvPr id="3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90" y="5019040"/>
            <a:ext cx="7556500" cy="1666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2885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kern="1200" cap="none" spc="0" normalizeH="0" baseline="0" noProof="0" dirty="0">
                <a:solidFill>
                  <a:srgbClr val="44546A"/>
                </a:solidFill>
                <a:latin typeface="+mn-ea"/>
                <a:ea typeface="思源黑体 CN Regular"/>
                <a:cs typeface="+mn-cs"/>
              </a:rPr>
              <a:t>多人游戏过程--猜图</a:t>
            </a:r>
            <a:endParaRPr kumimoji="1" lang="zh-CN" altLang="en-US" sz="2400" b="0" i="0" kern="1200" cap="none" spc="0" normalizeH="0" baseline="0" noProof="0" dirty="0">
              <a:solidFill>
                <a:srgbClr val="44546A"/>
              </a:solidFill>
              <a:latin typeface="+mn-ea"/>
              <a:ea typeface="思源黑体 CN Regular"/>
              <a:cs typeface="+mn-cs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151904" y="943160"/>
            <a:ext cx="5686218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功能描述：</a:t>
            </a:r>
            <a:endParaRPr kumimoji="1" lang="zh-CN" altLang="en-US" b="1" i="0" kern="1200" cap="none" spc="0" normalizeH="0" baseline="0" noProof="0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b="1" i="0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</a:t>
            </a:r>
            <a:r>
              <a:rPr kumimoji="1" b="1" i="0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用户绘画结束，进行猜图环节，系统轮流将玩家的画作给定玩家进行猜图，猜图方式是在聊天框进行输入，如果输入正确，那么答案显示为*号，如果猜图错误，则可以继续输入，直到时间结束，进入下一张图。所有图结束，进入结算页面。</a:t>
            </a:r>
            <a:endParaRPr kumimoji="1" b="1" i="0" kern="1200" cap="none" spc="0" normalizeH="0" baseline="0" noProof="0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输入项：</a:t>
            </a:r>
            <a:endParaRPr kumimoji="1" lang="zh-CN" altLang="en-US" b="1" i="0" kern="1200" cap="none" spc="0" normalizeH="0" baseline="0" noProof="0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用户猜测的词汇，用户的OPENID</a:t>
            </a:r>
            <a:endParaRPr kumimoji="1" lang="zh-CN" altLang="en-US" b="1" i="0" kern="1200" cap="none" spc="0" normalizeH="0" baseline="0" noProof="0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输出项：</a:t>
            </a:r>
            <a:endParaRPr kumimoji="1" lang="zh-CN" altLang="en-US" b="1" i="0" kern="1200" cap="none" spc="0" normalizeH="0" baseline="0" noProof="0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用户的画作，用户需要猜测的词汇</a:t>
            </a:r>
            <a:endParaRPr kumimoji="1" lang="zh-CN" altLang="en-US" b="1" i="0" kern="1200" cap="none" spc="0" normalizeH="0" baseline="0" noProof="0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流程逻辑：</a:t>
            </a:r>
            <a:endParaRPr kumimoji="1" lang="zh-CN" altLang="en-US" b="1" i="0" kern="1200" cap="none" spc="0" normalizeH="0" baseline="0" noProof="0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3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55290" y="5154295"/>
            <a:ext cx="5693410" cy="17519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t="5816" b="2839"/>
          <a:stretch>
            <a:fillRect/>
          </a:stretch>
        </p:blipFill>
        <p:spPr>
          <a:xfrm>
            <a:off x="8648700" y="237490"/>
            <a:ext cx="2797175" cy="5678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34950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kern="1200" cap="none" spc="0" normalizeH="0" baseline="0" noProof="0" dirty="0">
                <a:solidFill>
                  <a:srgbClr val="44546A"/>
                </a:solidFill>
                <a:latin typeface="+mn-ea"/>
                <a:ea typeface="思源黑体 CN Regular"/>
                <a:cs typeface="+mn-cs"/>
              </a:rPr>
              <a:t>多人游戏过程--结算界面</a:t>
            </a:r>
            <a:endParaRPr kumimoji="1" lang="zh-CN" altLang="en-US" sz="2400" b="0" i="0" kern="1200" cap="none" spc="0" normalizeH="0" baseline="0" noProof="0" dirty="0">
              <a:solidFill>
                <a:srgbClr val="44546A"/>
              </a:solidFill>
              <a:latin typeface="+mn-ea"/>
              <a:ea typeface="思源黑体 CN Regular"/>
              <a:cs typeface="+mn-cs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151904" y="943160"/>
            <a:ext cx="5686218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功能描述：</a:t>
            </a:r>
            <a:endParaRPr kumimoji="1" lang="zh-CN" altLang="en-US" sz="2000" b="1" i="0" kern="1200" cap="none" spc="0" normalizeH="0" baseline="0" noProof="0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</a:t>
            </a:r>
            <a:r>
              <a:rPr kumimoji="1" sz="2000" b="1" i="0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用户猜图环节结束，展示每个用户的得分，获得两个选项，再来一次或者回到主界面</a:t>
            </a:r>
            <a:endParaRPr kumimoji="1" sz="2000" b="1" i="0" kern="1200" cap="none" spc="0" normalizeH="0" baseline="0" noProof="0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输入项：</a:t>
            </a:r>
            <a:endParaRPr kumimoji="1" lang="zh-CN" altLang="en-US" sz="2000" b="1" i="0" kern="1200" cap="none" spc="0" normalizeH="0" baseline="0" noProof="0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无</a:t>
            </a:r>
            <a:endParaRPr kumimoji="1" lang="zh-CN" altLang="en-US" sz="2000" b="1" i="0" kern="1200" cap="none" spc="0" normalizeH="0" baseline="0" noProof="0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输出项：</a:t>
            </a:r>
            <a:endParaRPr kumimoji="1" lang="zh-CN" altLang="en-US" sz="2000" b="1" i="0" kern="1200" cap="none" spc="0" normalizeH="0" baseline="0" noProof="0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用户的授权id头像，用户的得分</a:t>
            </a:r>
            <a:endParaRPr kumimoji="1" lang="zh-CN" altLang="en-US" sz="2000" b="1" i="0" kern="1200" cap="none" spc="0" normalizeH="0" baseline="0" noProof="0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kern="1200" cap="none" spc="0" normalizeH="0" baseline="0" noProof="0" dirty="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流程逻辑：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5156"/>
          <a:stretch>
            <a:fillRect/>
          </a:stretch>
        </p:blipFill>
        <p:spPr>
          <a:xfrm>
            <a:off x="7753350" y="88265"/>
            <a:ext cx="2419350" cy="5100955"/>
          </a:xfrm>
          <a:prstGeom prst="rect">
            <a:avLst/>
          </a:prstGeom>
        </p:spPr>
      </p:pic>
      <p:pic>
        <p:nvPicPr>
          <p:cNvPr id="3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70" y="4972685"/>
            <a:ext cx="6290310" cy="1735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UML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用例图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pic>
        <p:nvPicPr>
          <p:cNvPr id="4" name="图片 3" descr="未命名文件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26820"/>
            <a:ext cx="12133580" cy="4935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191635" y="2529205"/>
            <a:ext cx="7027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/>
              <a:t>三、</a:t>
            </a:r>
            <a:r>
              <a:rPr lang="zh-CN" altLang="en-US" sz="4800" b="1"/>
              <a:t>后端设计</a:t>
            </a:r>
            <a:endParaRPr lang="zh-CN" altLang="en-US" sz="4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圆角矩形 1"/>
          <p:cNvSpPr/>
          <p:nvPr/>
        </p:nvSpPr>
        <p:spPr>
          <a:xfrm>
            <a:off x="200025" y="193675"/>
            <a:ext cx="579438" cy="57785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 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8" name="圆角矩形 2"/>
          <p:cNvSpPr/>
          <p:nvPr/>
        </p:nvSpPr>
        <p:spPr>
          <a:xfrm>
            <a:off x="798513" y="736600"/>
            <a:ext cx="215900" cy="21590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 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圆角矩形 3"/>
          <p:cNvSpPr/>
          <p:nvPr/>
        </p:nvSpPr>
        <p:spPr>
          <a:xfrm>
            <a:off x="995363" y="542925"/>
            <a:ext cx="131762" cy="131763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 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0" name="文本框 1"/>
          <p:cNvSpPr/>
          <p:nvPr/>
        </p:nvSpPr>
        <p:spPr>
          <a:xfrm>
            <a:off x="1152525" y="238125"/>
            <a:ext cx="14017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44546A"/>
                </a:solidFill>
                <a:latin typeface="思源黑体 CN Regular" charset="-122"/>
                <a:ea typeface="思源黑体 CN Regular" charset="-122"/>
                <a:sym typeface="Arial" panose="020B0604020202020204" pitchFamily="34" charset="0"/>
              </a:rPr>
              <a:t>用户登录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文本框 40"/>
          <p:cNvSpPr/>
          <p:nvPr/>
        </p:nvSpPr>
        <p:spPr>
          <a:xfrm>
            <a:off x="1030288" y="1239838"/>
            <a:ext cx="5353050" cy="3292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功能描述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　　用户进入小程序后进行授权登录。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输入项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　　接收前端传来的微信小程序用户唯一识别码。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输出项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　　无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</p:txBody>
      </p:sp>
      <p:pic>
        <p:nvPicPr>
          <p:cNvPr id="4102" name="图片 41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6513" y="69850"/>
            <a:ext cx="2895600" cy="6702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3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191635" y="2529205"/>
            <a:ext cx="7027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/>
              <a:t>一、数据库设计</a:t>
            </a:r>
            <a:endParaRPr lang="zh-CN" altLang="en-US" sz="4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圆角矩形 1"/>
          <p:cNvSpPr/>
          <p:nvPr/>
        </p:nvSpPr>
        <p:spPr>
          <a:xfrm>
            <a:off x="184150" y="193675"/>
            <a:ext cx="577850" cy="57785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 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2" name="圆角矩形 2"/>
          <p:cNvSpPr/>
          <p:nvPr/>
        </p:nvSpPr>
        <p:spPr>
          <a:xfrm>
            <a:off x="798513" y="736600"/>
            <a:ext cx="215900" cy="21590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 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圆角矩形 3"/>
          <p:cNvSpPr/>
          <p:nvPr/>
        </p:nvSpPr>
        <p:spPr>
          <a:xfrm>
            <a:off x="995363" y="542925"/>
            <a:ext cx="131762" cy="131763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 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文本框 1"/>
          <p:cNvSpPr/>
          <p:nvPr/>
        </p:nvSpPr>
        <p:spPr>
          <a:xfrm>
            <a:off x="1152525" y="238125"/>
            <a:ext cx="29257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44546A"/>
                </a:solidFill>
                <a:latin typeface="思源黑体 CN Regular" charset="-122"/>
                <a:ea typeface="思源黑体 CN Regular" charset="-122"/>
                <a:sym typeface="Arial" panose="020B0604020202020204" pitchFamily="34" charset="0"/>
              </a:rPr>
              <a:t>AI猜图功能题库出题</a:t>
            </a:r>
            <a:endParaRPr lang="zh-CN" altLang="en-US" sz="2400" b="1" dirty="0">
              <a:solidFill>
                <a:srgbClr val="44546A"/>
              </a:solidFill>
              <a:latin typeface="思源黑体 CN Regular" charset="-122"/>
              <a:ea typeface="思源黑体 CN Regular" charset="-122"/>
              <a:sym typeface="Arial" panose="020B0604020202020204" pitchFamily="34" charset="0"/>
            </a:endParaRPr>
          </a:p>
        </p:txBody>
      </p:sp>
      <p:sp>
        <p:nvSpPr>
          <p:cNvPr id="5125" name="文本框 40"/>
          <p:cNvSpPr/>
          <p:nvPr/>
        </p:nvSpPr>
        <p:spPr>
          <a:xfrm>
            <a:off x="558800" y="1204913"/>
            <a:ext cx="4708525" cy="46640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功能描述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　　用户进入AI猜图游戏或者成功绘画一次后选择继续游戏，后端从数据库中随机抽取一个题目（本轮未曾出现），将题目内容作为返回值返回前端。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输入项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　　无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输出项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　　向前端返回题目内容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</p:txBody>
      </p:sp>
      <p:sp>
        <p:nvSpPr>
          <p:cNvPr id="5126" name="文本框 40"/>
          <p:cNvSpPr/>
          <p:nvPr/>
        </p:nvSpPr>
        <p:spPr>
          <a:xfrm>
            <a:off x="6529388" y="1611313"/>
            <a:ext cx="4708525" cy="37480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功能描述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用户在游戏房间中进行绘图。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10.2 输入项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　　接收前端传来的该房间号、绘图信息（坐标、颜色等）。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10.3 输出项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　　向每一个客户端传送该绘图信息（坐标、颜色等）。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</p:txBody>
      </p:sp>
      <p:sp>
        <p:nvSpPr>
          <p:cNvPr id="5127" name="文本框 1"/>
          <p:cNvSpPr/>
          <p:nvPr/>
        </p:nvSpPr>
        <p:spPr>
          <a:xfrm>
            <a:off x="9650413" y="346075"/>
            <a:ext cx="20113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44546A"/>
                </a:solidFill>
                <a:latin typeface="思源黑体 CN Regular" charset="-122"/>
                <a:ea typeface="思源黑体 CN Regular" charset="-122"/>
                <a:sym typeface="Arial" panose="020B0604020202020204" pitchFamily="34" charset="0"/>
              </a:rPr>
              <a:t>多人游戏绘图</a:t>
            </a:r>
            <a:endParaRPr lang="zh-CN" altLang="en-US" sz="2400" b="1" dirty="0">
              <a:solidFill>
                <a:srgbClr val="44546A"/>
              </a:solidFill>
              <a:latin typeface="思源黑体 CN Regular" charset="-122"/>
              <a:ea typeface="思源黑体 CN Regular" charset="-122"/>
              <a:sym typeface="Arial" panose="020B0604020202020204" pitchFamily="34" charset="0"/>
            </a:endParaRPr>
          </a:p>
        </p:txBody>
      </p:sp>
      <p:sp>
        <p:nvSpPr>
          <p:cNvPr id="5128" name="圆角矩形 1"/>
          <p:cNvSpPr/>
          <p:nvPr/>
        </p:nvSpPr>
        <p:spPr>
          <a:xfrm>
            <a:off x="11507788" y="111125"/>
            <a:ext cx="579437" cy="57785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wrap="square" anchor="ctr" anchorCtr="0"/>
          <a:p>
            <a:endParaRPr 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9" name="圆角矩形 2"/>
          <p:cNvSpPr/>
          <p:nvPr/>
        </p:nvSpPr>
        <p:spPr>
          <a:xfrm>
            <a:off x="10937875" y="896938"/>
            <a:ext cx="215900" cy="21590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wrap="square" anchor="ctr" anchorCtr="0"/>
          <a:p>
            <a:endParaRPr 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0" name="圆角矩形 3"/>
          <p:cNvSpPr/>
          <p:nvPr/>
        </p:nvSpPr>
        <p:spPr>
          <a:xfrm>
            <a:off x="11307763" y="722313"/>
            <a:ext cx="131762" cy="131762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wrap="square" anchor="ctr" anchorCtr="0"/>
          <a:p>
            <a:endParaRPr 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2" name="直线连接符 4"/>
          <p:cNvSpPr/>
          <p:nvPr/>
        </p:nvSpPr>
        <p:spPr>
          <a:xfrm flipV="1">
            <a:off x="5892800" y="9525"/>
            <a:ext cx="0" cy="6934200"/>
          </a:xfrm>
          <a:prstGeom prst="line">
            <a:avLst/>
          </a:prstGeom>
          <a:ln w="63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>
                                      <p:cBhvr>
                                        <p:cTn id="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圆角矩形 1"/>
          <p:cNvSpPr/>
          <p:nvPr/>
        </p:nvSpPr>
        <p:spPr>
          <a:xfrm>
            <a:off x="200025" y="193675"/>
            <a:ext cx="579438" cy="57785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 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" name="圆角矩形 2"/>
          <p:cNvSpPr/>
          <p:nvPr/>
        </p:nvSpPr>
        <p:spPr>
          <a:xfrm>
            <a:off x="798513" y="736600"/>
            <a:ext cx="215900" cy="21590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 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圆角矩形 3"/>
          <p:cNvSpPr/>
          <p:nvPr/>
        </p:nvSpPr>
        <p:spPr>
          <a:xfrm>
            <a:off x="995363" y="542925"/>
            <a:ext cx="131762" cy="131763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 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文本框 1"/>
          <p:cNvSpPr/>
          <p:nvPr/>
        </p:nvSpPr>
        <p:spPr>
          <a:xfrm>
            <a:off x="1152525" y="238125"/>
            <a:ext cx="10969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44546A"/>
                </a:solidFill>
                <a:latin typeface="思源黑体 CN Regular" charset="-122"/>
                <a:ea typeface="思源黑体 CN Regular" charset="-122"/>
                <a:sym typeface="Arial" panose="020B0604020202020204" pitchFamily="34" charset="0"/>
              </a:rPr>
              <a:t>AI猜图</a:t>
            </a:r>
            <a:endParaRPr lang="zh-CN" altLang="en-US" sz="2400" b="1" dirty="0">
              <a:solidFill>
                <a:srgbClr val="44546A"/>
              </a:solidFill>
              <a:latin typeface="思源黑体 CN Regular" charset="-122"/>
              <a:ea typeface="思源黑体 CN Regular" charset="-122"/>
              <a:sym typeface="Arial" panose="020B0604020202020204" pitchFamily="34" charset="0"/>
            </a:endParaRPr>
          </a:p>
        </p:txBody>
      </p:sp>
      <p:sp>
        <p:nvSpPr>
          <p:cNvPr id="6149" name="文本框 40"/>
          <p:cNvSpPr/>
          <p:nvPr/>
        </p:nvSpPr>
        <p:spPr>
          <a:xfrm>
            <a:off x="1030288" y="1239838"/>
            <a:ext cx="5353050" cy="3749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功能描述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　　用户在AI猜图游戏界面中进行绘画，每画完一笔，AI将对用户目前所画内容进行预测。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输入项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　　接收前端传来的用户所绘图片的Base64编码。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输出项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　　向前端传送预测结果。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</p:txBody>
      </p:sp>
      <p:pic>
        <p:nvPicPr>
          <p:cNvPr id="6150" name="图片 61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900" y="384175"/>
            <a:ext cx="2249488" cy="6124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3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圆角矩形 1"/>
          <p:cNvSpPr/>
          <p:nvPr/>
        </p:nvSpPr>
        <p:spPr>
          <a:xfrm>
            <a:off x="200025" y="193675"/>
            <a:ext cx="579438" cy="57785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 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0" name="圆角矩形 2"/>
          <p:cNvSpPr/>
          <p:nvPr/>
        </p:nvSpPr>
        <p:spPr>
          <a:xfrm>
            <a:off x="798513" y="736600"/>
            <a:ext cx="215900" cy="21590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 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圆角矩形 3"/>
          <p:cNvSpPr/>
          <p:nvPr/>
        </p:nvSpPr>
        <p:spPr>
          <a:xfrm>
            <a:off x="995363" y="542925"/>
            <a:ext cx="131762" cy="131763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 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文本框 1"/>
          <p:cNvSpPr/>
          <p:nvPr/>
        </p:nvSpPr>
        <p:spPr>
          <a:xfrm>
            <a:off x="1152525" y="238125"/>
            <a:ext cx="23161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44546A"/>
                </a:solidFill>
                <a:latin typeface="思源黑体 CN Regular" charset="-122"/>
                <a:ea typeface="思源黑体 CN Regular" charset="-122"/>
                <a:sym typeface="Arial" panose="020B0604020202020204" pitchFamily="34" charset="0"/>
              </a:rPr>
              <a:t>AI猜图成绩记录</a:t>
            </a:r>
            <a:endParaRPr lang="zh-CN" altLang="en-US" sz="2400" b="1" dirty="0">
              <a:solidFill>
                <a:srgbClr val="44546A"/>
              </a:solidFill>
              <a:latin typeface="思源黑体 CN Regular" charset="-122"/>
              <a:ea typeface="思源黑体 CN Regular" charset="-122"/>
              <a:sym typeface="Arial" panose="020B0604020202020204" pitchFamily="34" charset="0"/>
            </a:endParaRPr>
          </a:p>
        </p:txBody>
      </p:sp>
      <p:sp>
        <p:nvSpPr>
          <p:cNvPr id="7173" name="文本框 40"/>
          <p:cNvSpPr/>
          <p:nvPr/>
        </p:nvSpPr>
        <p:spPr>
          <a:xfrm>
            <a:off x="1030288" y="1239838"/>
            <a:ext cx="5353050" cy="3292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功能描述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　　用户在结束AI猜图功能后，保存用户该轮绘画的所有作品，并更新个人最佳成绩（一次性不失败画图数量）。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输入项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　　无输出项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　　无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</p:txBody>
      </p:sp>
      <p:pic>
        <p:nvPicPr>
          <p:cNvPr id="7174" name="图片 71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4375" y="506413"/>
            <a:ext cx="3714750" cy="5680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3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圆角矩形 1"/>
          <p:cNvSpPr/>
          <p:nvPr/>
        </p:nvSpPr>
        <p:spPr>
          <a:xfrm>
            <a:off x="184150" y="193675"/>
            <a:ext cx="577850" cy="57785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 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" name="圆角矩形 2"/>
          <p:cNvSpPr/>
          <p:nvPr/>
        </p:nvSpPr>
        <p:spPr>
          <a:xfrm>
            <a:off x="798513" y="736600"/>
            <a:ext cx="215900" cy="21590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 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圆角矩形 3"/>
          <p:cNvSpPr/>
          <p:nvPr/>
        </p:nvSpPr>
        <p:spPr>
          <a:xfrm>
            <a:off x="995363" y="542925"/>
            <a:ext cx="131762" cy="131763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 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文本框 1"/>
          <p:cNvSpPr/>
          <p:nvPr/>
        </p:nvSpPr>
        <p:spPr>
          <a:xfrm>
            <a:off x="1152525" y="238125"/>
            <a:ext cx="10969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44546A"/>
                </a:solidFill>
                <a:latin typeface="思源黑体 CN Regular" charset="-122"/>
                <a:ea typeface="思源黑体 CN Regular" charset="-122"/>
                <a:sym typeface="Arial" panose="020B0604020202020204" pitchFamily="34" charset="0"/>
              </a:rPr>
              <a:t>排行榜</a:t>
            </a:r>
            <a:endParaRPr lang="zh-CN" altLang="en-US" sz="2400" b="1" dirty="0">
              <a:solidFill>
                <a:srgbClr val="44546A"/>
              </a:solidFill>
              <a:latin typeface="思源黑体 CN Regular" charset="-122"/>
              <a:ea typeface="思源黑体 CN Regular" charset="-122"/>
              <a:sym typeface="Arial" panose="020B0604020202020204" pitchFamily="34" charset="0"/>
            </a:endParaRPr>
          </a:p>
        </p:txBody>
      </p:sp>
      <p:sp>
        <p:nvSpPr>
          <p:cNvPr id="8197" name="文本框 40"/>
          <p:cNvSpPr/>
          <p:nvPr/>
        </p:nvSpPr>
        <p:spPr>
          <a:xfrm>
            <a:off x="577850" y="1204913"/>
            <a:ext cx="4708525" cy="420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功能描述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　　用户进入排行榜界面，显示目前AI猜图成绩前100名用户，显示当前自己的排名。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输入项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　　无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输出项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　　AI猜图成绩前100名的用户及其成绩；当前自己的排名及成绩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</p:txBody>
      </p:sp>
      <p:sp>
        <p:nvSpPr>
          <p:cNvPr id="8198" name="文本框 40"/>
          <p:cNvSpPr/>
          <p:nvPr/>
        </p:nvSpPr>
        <p:spPr>
          <a:xfrm>
            <a:off x="6529388" y="1611313"/>
            <a:ext cx="4708525" cy="3290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功能描述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　　用户进入我的作品界面，显示用户AI猜图中所绘作品。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输入项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　　无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输出项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　　用户AI猜图中所绘作品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</p:txBody>
      </p:sp>
      <p:sp>
        <p:nvSpPr>
          <p:cNvPr id="8199" name="文本框 1"/>
          <p:cNvSpPr/>
          <p:nvPr/>
        </p:nvSpPr>
        <p:spPr>
          <a:xfrm>
            <a:off x="9650413" y="346075"/>
            <a:ext cx="14017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44546A"/>
                </a:solidFill>
                <a:latin typeface="思源黑体 CN Regular" charset="-122"/>
                <a:ea typeface="思源黑体 CN Regular" charset="-122"/>
                <a:sym typeface="Arial" panose="020B0604020202020204" pitchFamily="34" charset="0"/>
              </a:rPr>
              <a:t>我的作品</a:t>
            </a:r>
            <a:endParaRPr lang="zh-CN" altLang="en-US" sz="2400" b="1" dirty="0">
              <a:solidFill>
                <a:srgbClr val="44546A"/>
              </a:solidFill>
              <a:latin typeface="思源黑体 CN Regular" charset="-122"/>
              <a:ea typeface="思源黑体 CN Regular" charset="-122"/>
              <a:sym typeface="Arial" panose="020B0604020202020204" pitchFamily="34" charset="0"/>
            </a:endParaRPr>
          </a:p>
        </p:txBody>
      </p:sp>
      <p:sp>
        <p:nvSpPr>
          <p:cNvPr id="8200" name="圆角矩形 1"/>
          <p:cNvSpPr/>
          <p:nvPr/>
        </p:nvSpPr>
        <p:spPr>
          <a:xfrm>
            <a:off x="11507788" y="111125"/>
            <a:ext cx="579437" cy="57785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wrap="square" anchor="ctr" anchorCtr="0"/>
          <a:p>
            <a:endParaRPr 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1" name="圆角矩形 2"/>
          <p:cNvSpPr/>
          <p:nvPr/>
        </p:nvSpPr>
        <p:spPr>
          <a:xfrm>
            <a:off x="10937875" y="896938"/>
            <a:ext cx="215900" cy="21590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wrap="square" anchor="ctr" anchorCtr="0"/>
          <a:p>
            <a:endParaRPr 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2" name="圆角矩形 3"/>
          <p:cNvSpPr/>
          <p:nvPr/>
        </p:nvSpPr>
        <p:spPr>
          <a:xfrm>
            <a:off x="11307763" y="722313"/>
            <a:ext cx="131762" cy="131762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wrap="square" anchor="ctr" anchorCtr="0"/>
          <a:p>
            <a:endParaRPr 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4" name="直线连接符 4"/>
          <p:cNvSpPr/>
          <p:nvPr/>
        </p:nvSpPr>
        <p:spPr>
          <a:xfrm flipV="1">
            <a:off x="5892800" y="9525"/>
            <a:ext cx="0" cy="6934200"/>
          </a:xfrm>
          <a:prstGeom prst="line">
            <a:avLst/>
          </a:prstGeom>
          <a:ln w="6350" cap="flat" cmpd="sng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>
                                      <p:cBhvr>
                                        <p:cTn id="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圆角矩形 1"/>
          <p:cNvSpPr/>
          <p:nvPr/>
        </p:nvSpPr>
        <p:spPr>
          <a:xfrm>
            <a:off x="184150" y="193675"/>
            <a:ext cx="577850" cy="57785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 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8" name="圆角矩形 2"/>
          <p:cNvSpPr/>
          <p:nvPr/>
        </p:nvSpPr>
        <p:spPr>
          <a:xfrm>
            <a:off x="798513" y="736600"/>
            <a:ext cx="215900" cy="21590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 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圆角矩形 3"/>
          <p:cNvSpPr/>
          <p:nvPr/>
        </p:nvSpPr>
        <p:spPr>
          <a:xfrm>
            <a:off x="995363" y="542925"/>
            <a:ext cx="131762" cy="131763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 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0" name="文本框 1"/>
          <p:cNvSpPr/>
          <p:nvPr/>
        </p:nvSpPr>
        <p:spPr>
          <a:xfrm>
            <a:off x="1152525" y="238125"/>
            <a:ext cx="20113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44546A"/>
                </a:solidFill>
                <a:latin typeface="思源黑体 CN Regular" charset="-122"/>
                <a:ea typeface="思源黑体 CN Regular" charset="-122"/>
                <a:sym typeface="Arial" panose="020B0604020202020204" pitchFamily="34" charset="0"/>
              </a:rPr>
              <a:t>多人游戏房间</a:t>
            </a:r>
            <a:endParaRPr lang="zh-CN" altLang="en-US" sz="2400" b="1" dirty="0">
              <a:solidFill>
                <a:srgbClr val="44546A"/>
              </a:solidFill>
              <a:latin typeface="思源黑体 CN Regular" charset="-122"/>
              <a:ea typeface="思源黑体 CN Regular" charset="-122"/>
              <a:sym typeface="Arial" panose="020B0604020202020204" pitchFamily="34" charset="0"/>
            </a:endParaRPr>
          </a:p>
        </p:txBody>
      </p:sp>
      <p:sp>
        <p:nvSpPr>
          <p:cNvPr id="9221" name="文本框 40"/>
          <p:cNvSpPr/>
          <p:nvPr/>
        </p:nvSpPr>
        <p:spPr>
          <a:xfrm>
            <a:off x="577850" y="1204913"/>
            <a:ext cx="4708525" cy="3749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功能描述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    用户进入房间。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输入项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    接收前端传来的该房间号。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输出项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　　传送广播信息（XXX用户进入了房间）。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</p:txBody>
      </p:sp>
      <p:sp>
        <p:nvSpPr>
          <p:cNvPr id="9222" name="文本框 40"/>
          <p:cNvSpPr/>
          <p:nvPr/>
        </p:nvSpPr>
        <p:spPr>
          <a:xfrm>
            <a:off x="6743700" y="1216025"/>
            <a:ext cx="4708525" cy="46640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功能描述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用户在多人游戏房间中，到该用户进行绘图时，系统从数据库中抽取三个题目供用户选择，用户选择心仪的题目进行绘图。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输入项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　　接收前端传来的该房间号。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输出项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　　向该用户客户端返回三个题目及提示内容。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</p:txBody>
      </p:sp>
      <p:sp>
        <p:nvSpPr>
          <p:cNvPr id="9223" name="文本框 1"/>
          <p:cNvSpPr/>
          <p:nvPr/>
        </p:nvSpPr>
        <p:spPr>
          <a:xfrm>
            <a:off x="9650413" y="346075"/>
            <a:ext cx="20113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44546A"/>
                </a:solidFill>
                <a:latin typeface="思源黑体 CN Regular" charset="-122"/>
                <a:ea typeface="思源黑体 CN Regular" charset="-122"/>
                <a:sym typeface="Arial" panose="020B0604020202020204" pitchFamily="34" charset="0"/>
              </a:rPr>
              <a:t>多人游戏题目</a:t>
            </a:r>
            <a:endParaRPr lang="zh-CN" altLang="en-US" sz="2400" b="1" dirty="0">
              <a:solidFill>
                <a:srgbClr val="44546A"/>
              </a:solidFill>
              <a:latin typeface="思源黑体 CN Regular" charset="-122"/>
              <a:ea typeface="思源黑体 CN Regular" charset="-122"/>
              <a:sym typeface="Arial" panose="020B0604020202020204" pitchFamily="34" charset="0"/>
            </a:endParaRPr>
          </a:p>
        </p:txBody>
      </p:sp>
      <p:sp>
        <p:nvSpPr>
          <p:cNvPr id="9224" name="圆角矩形 1"/>
          <p:cNvSpPr/>
          <p:nvPr/>
        </p:nvSpPr>
        <p:spPr>
          <a:xfrm>
            <a:off x="11507788" y="111125"/>
            <a:ext cx="579437" cy="57785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wrap="square" anchor="ctr" anchorCtr="0"/>
          <a:p>
            <a:endParaRPr 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5" name="圆角矩形 2"/>
          <p:cNvSpPr/>
          <p:nvPr/>
        </p:nvSpPr>
        <p:spPr>
          <a:xfrm>
            <a:off x="10937875" y="896938"/>
            <a:ext cx="215900" cy="21590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wrap="square" anchor="ctr" anchorCtr="0"/>
          <a:p>
            <a:endParaRPr 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6" name="圆角矩形 3"/>
          <p:cNvSpPr/>
          <p:nvPr/>
        </p:nvSpPr>
        <p:spPr>
          <a:xfrm>
            <a:off x="11307763" y="722313"/>
            <a:ext cx="131762" cy="131762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wrap="square" anchor="ctr" anchorCtr="0"/>
          <a:p>
            <a:endParaRPr 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8" name="直线连接符 4"/>
          <p:cNvSpPr/>
          <p:nvPr/>
        </p:nvSpPr>
        <p:spPr>
          <a:xfrm flipV="1">
            <a:off x="5892800" y="9525"/>
            <a:ext cx="0" cy="6934200"/>
          </a:xfrm>
          <a:prstGeom prst="line">
            <a:avLst/>
          </a:prstGeom>
          <a:ln w="63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>
                                      <p:cBhvr>
                                        <p:cTn id="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圆角矩形 1"/>
          <p:cNvSpPr/>
          <p:nvPr/>
        </p:nvSpPr>
        <p:spPr>
          <a:xfrm>
            <a:off x="200025" y="193675"/>
            <a:ext cx="579438" cy="57785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 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2" name="圆角矩形 2"/>
          <p:cNvSpPr/>
          <p:nvPr/>
        </p:nvSpPr>
        <p:spPr>
          <a:xfrm>
            <a:off x="798513" y="736600"/>
            <a:ext cx="215900" cy="21590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 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圆角矩形 3"/>
          <p:cNvSpPr/>
          <p:nvPr/>
        </p:nvSpPr>
        <p:spPr>
          <a:xfrm>
            <a:off x="995363" y="542925"/>
            <a:ext cx="131762" cy="131763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 lang="zh-CN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文本框 1"/>
          <p:cNvSpPr/>
          <p:nvPr/>
        </p:nvSpPr>
        <p:spPr>
          <a:xfrm>
            <a:off x="1152525" y="238125"/>
            <a:ext cx="20113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44546A"/>
                </a:solidFill>
                <a:latin typeface="思源黑体 CN Regular" charset="-122"/>
                <a:ea typeface="思源黑体 CN Regular" charset="-122"/>
                <a:sym typeface="Arial" panose="020B0604020202020204" pitchFamily="34" charset="0"/>
              </a:rPr>
              <a:t>多人游戏聊天</a:t>
            </a:r>
            <a:endParaRPr lang="zh-CN" altLang="en-US" sz="2400" b="1" dirty="0">
              <a:solidFill>
                <a:srgbClr val="44546A"/>
              </a:solidFill>
              <a:latin typeface="思源黑体 CN Regular" charset="-122"/>
              <a:ea typeface="思源黑体 CN Regular" charset="-122"/>
              <a:sym typeface="Arial" panose="020B0604020202020204" pitchFamily="34" charset="0"/>
            </a:endParaRPr>
          </a:p>
        </p:txBody>
      </p:sp>
      <p:sp>
        <p:nvSpPr>
          <p:cNvPr id="10245" name="文本框 40"/>
          <p:cNvSpPr/>
          <p:nvPr/>
        </p:nvSpPr>
        <p:spPr>
          <a:xfrm>
            <a:off x="1030288" y="1239838"/>
            <a:ext cx="5353050" cy="5121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功能描述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用户在游戏房间中进行聊天。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输入项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　　接收前端传来的该房间号、用户id、信息。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输出项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　　若不在游戏时间，向每一个客户端传送完整未加密信息；若在游戏时间内，加密聊天信息（信息中若含有题目中的任何字，将信息中的该字加密为*；若用户猜对题目，该信息将以“XXX用户猜对了！”代替），并将加密聊天信息发送到每一个客户端。</a:t>
            </a:r>
            <a:endParaRPr lang="zh-CN" altLang="en-US" sz="2000" b="1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</p:txBody>
      </p:sp>
      <p:pic>
        <p:nvPicPr>
          <p:cNvPr id="10246" name="图片 102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6913" y="107950"/>
            <a:ext cx="3871912" cy="6659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3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191635" y="2529205"/>
            <a:ext cx="7027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/>
              <a:t>四、非功能性需求</a:t>
            </a:r>
            <a:endParaRPr lang="zh-CN" altLang="en-US" sz="4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3460" y="1775460"/>
            <a:ext cx="9707245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kumimoji="1" lang="zh-CN" alt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kumimoji="1" lang="en-US" altLang="zh-CN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kumimoji="1" lang="zh-CN" alt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精度：准确选择开发环境，精准定位用户群体，保证功能实现精确。</a:t>
            </a:r>
            <a:endParaRPr kumimoji="1" lang="zh-CN" altLang="en-US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endParaRPr kumimoji="1" lang="en-US" altLang="zh-CN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lang="en-US" altLang="zh-CN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kumimoji="1" lang="zh-CN" alt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时间特性要求：</a:t>
            </a:r>
            <a:endParaRPr kumimoji="1" lang="zh-CN" altLang="en-US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lang="en-US" altLang="zh-CN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kumimoji="1" lang="zh-CN" alt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一般操作的响应时间应在1秒内完成，我们应保证系统的速度，使用户操作在可接受的时间内完成，模块相应功能响应时间是15秒。</a:t>
            </a:r>
            <a:endParaRPr kumimoji="1" lang="zh-CN" altLang="en-US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lang="zh-CN" alt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3</a:t>
            </a:r>
            <a:r>
              <a:rPr kumimoji="1" lang="en-US" altLang="zh-CN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kumimoji="1" lang="zh-CN" alt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数据管理要求：</a:t>
            </a:r>
            <a:endParaRPr kumimoji="1" lang="zh-CN" altLang="en-US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lang="en-US" altLang="zh-CN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kumimoji="1" lang="zh-CN" alt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数据存储部分主要是指用来保存大量数据的设备，数据存储部分不仅需要有海量存储能力和高速搜索能力，还要有一整套数据采集、制作加工、组织存储和发布等功能。</a:t>
            </a:r>
            <a:endParaRPr kumimoji="1" lang="zh-CN" altLang="en-US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lang="zh-CN" alt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4</a:t>
            </a:r>
            <a:r>
              <a:rPr kumimoji="1" lang="en-US" altLang="zh-CN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kumimoji="1" lang="zh-CN" alt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故障处理要求</a:t>
            </a:r>
            <a:endParaRPr kumimoji="1" lang="zh-CN" altLang="en-US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lang="en-US" altLang="zh-CN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kumimoji="1" lang="zh-CN" alt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正常使用时不应出错，若运行时遇到不可恢复的系统错误，也必须保证数据库完好无损。</a:t>
            </a:r>
            <a:endParaRPr kumimoji="1" lang="zh-CN" altLang="en-US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lang="en-US" altLang="zh-CN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kumimoji="1" lang="zh-CN" alt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当系统出现错误时，系统会查找错误原因，并提示用户按照一定步骤继续完成操作或者重新开始操作，并保留错误信息以供查看。</a:t>
            </a:r>
            <a:endParaRPr kumimoji="1" lang="zh-CN" altLang="en-US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lang="en-US" altLang="zh-CN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kumimoji="1" lang="zh-CN" alt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当外部环境（例如：运行设备，操作系统，网络环境）造成错误时，系统可以提示用户错误原因。在开发过程中未设想的外部错误情况可以向后端反馈。</a:t>
            </a:r>
            <a:endParaRPr kumimoji="1" lang="zh-CN" altLang="en-US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1570" y="1184910"/>
            <a:ext cx="22821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zh-CN" altLang="en-US" sz="24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sym typeface="+mn-ea"/>
              </a:rPr>
              <a:t>性能需求</a:t>
            </a:r>
            <a:endParaRPr kumimoji="1" lang="zh-CN" altLang="en-US" sz="240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755" y="1736090"/>
            <a:ext cx="9707245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kumimoji="1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kumimoji="1" 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kumimoji="1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重要数据加密</a:t>
            </a:r>
            <a:r>
              <a:rPr kumimoji="1" 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kumimoji="1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kumimoji="1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本系统对一些重要数据进行加密，比如用户和管理人员的 password 等。</a:t>
            </a:r>
            <a:endParaRPr kumimoji="1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kumimoji="1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限制不同功能用户与管理员对后端数据的访问权限，使共利益者不能越级访问数据，并设定数据库的备份与镜像。</a:t>
            </a:r>
            <a:endParaRPr kumimoji="1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endParaRPr kumimoji="1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kumimoji="1" 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kumimoji="1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权限控制</a:t>
            </a:r>
            <a:endParaRPr kumimoji="1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kumimoji="1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根据不同的角色，设置相应的权限，用户的重要操作都做相应的日志记录以备查看。</a:t>
            </a:r>
            <a:endParaRPr kumimoji="1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kumimoji="1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限制不同用户前端对于数据访问的行为，对于后端收到的不合法请求拒绝处理。</a:t>
            </a:r>
            <a:endParaRPr kumimoji="1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endParaRPr kumimoji="1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kumimoji="1" 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kumimoji="1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数据备份</a:t>
            </a:r>
            <a:endParaRPr kumimoji="1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kumimoji="1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每隔一定时间对数据进行镜像储存，并进行备份。在储存条件允许的情况下，将数据恢复做到完善。</a:t>
            </a:r>
            <a:endParaRPr kumimoji="1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kumimoji="1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在物理条件下，服务器应选择地理间隔不同的、可靠的服务公司。</a:t>
            </a:r>
            <a:endParaRPr kumimoji="1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1570" y="1184910"/>
            <a:ext cx="20085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</a:rPr>
              <a:t>安全性需求</a:t>
            </a:r>
            <a:endParaRPr kumimoji="1" lang="zh-CN" altLang="en-US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755" y="1736090"/>
            <a:ext cx="9707245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kumimoji="1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kumimoji="1" 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kumimoji="1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方便操作，流程合理</a:t>
            </a:r>
            <a:endParaRPr kumimoji="1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kumimoji="1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用户操作符合市面主流小程序与小游戏的操作习惯，减少用户对于系统学习的成本。以此为前提下进一步减少用户操作的的复杂度，可以增大用户的系统黏着性。</a:t>
            </a:r>
            <a:endParaRPr kumimoji="1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endParaRPr kumimoji="1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kumimoji="1" 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kumimoji="1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容错能力</a:t>
            </a:r>
            <a:endParaRPr kumimoji="1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kumimoji="1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统具有一定的容错能力，在非硬件故障时，系统能够保证正常运行，并且有足够的提示帮助用户正确的完成操作。</a:t>
            </a:r>
            <a:endParaRPr kumimoji="1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kumimoji="1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对于一些功能不致命的情况，系统可以忽略错误，不会因此导致系统的崩溃。</a:t>
            </a:r>
            <a:endParaRPr kumimoji="1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kumimoji="1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对于不可容忍的错误，系统要及时提醒用户错误的发生，并向后端反馈错误情况。</a:t>
            </a:r>
            <a:endParaRPr kumimoji="1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kumimoji="1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测试期间系统要承受足够次数的网络压力测试，通过测试才可上线。</a:t>
            </a:r>
            <a:endParaRPr kumimoji="1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endParaRPr kumimoji="1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kumimoji="1" 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kumimoji="1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提供操作指南</a:t>
            </a:r>
            <a:endParaRPr kumimoji="1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kumimoji="1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系统提供引导用户操作的功能，但引导应该明显、简介、易懂，并不占用用户过多时间。</a:t>
            </a:r>
            <a:endParaRPr kumimoji="1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1570" y="1146175"/>
            <a:ext cx="23075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</a:rPr>
              <a:t>软件质量需求</a:t>
            </a:r>
            <a:endParaRPr kumimoji="1" lang="zh-CN" altLang="en-US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2695" y="2376170"/>
            <a:ext cx="9707245" cy="1845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endParaRPr kumimoji="1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sz="24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1、用户信息:用户id、用户名、用户头像，历史答题分数等;</a:t>
            </a:r>
            <a:endParaRPr kumimoji="1" sz="24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sz="24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2、图库:编号，图片链接，题目等。</a:t>
            </a:r>
            <a:endParaRPr kumimoji="1" sz="24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sz="24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3、AI词库:词语编号，词语等;</a:t>
            </a:r>
            <a:endParaRPr kumimoji="1" sz="24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sz="24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4、多人游戏词库:词语编号，词语，提示等;</a:t>
            </a:r>
            <a:endParaRPr kumimoji="1" sz="24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1570" y="1146175"/>
            <a:ext cx="4732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</a:rPr>
              <a:t>该系统的数据项和数据结构</a:t>
            </a:r>
            <a:endParaRPr kumimoji="1" lang="zh-CN" altLang="en-US" sz="240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191635" y="2529205"/>
            <a:ext cx="7027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/>
              <a:t>五、接口</a:t>
            </a:r>
            <a:r>
              <a:rPr lang="zh-CN" altLang="en-US" sz="4800" b="1"/>
              <a:t>设计</a:t>
            </a:r>
            <a:endParaRPr lang="zh-CN" altLang="en-US" sz="4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3460" y="1775460"/>
            <a:ext cx="970724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kumimoji="1" lang="zh-CN" alt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kumimoji="1" lang="en-US" altLang="zh-CN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kumimoji="1" lang="zh-CN" alt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硬件接口：基于微信小程序开发，避免考虑硬件接口问题。程序不出错，</a:t>
            </a:r>
            <a:r>
              <a:rPr kumimoji="1" lang="zh-CN" alt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开发简单</a:t>
            </a:r>
            <a:endParaRPr kumimoji="1" lang="en-US" altLang="zh-CN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lang="en-US" altLang="zh-CN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kumimoji="1" lang="zh-CN" alt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界面接口：界面接口基于泛用的框架，反应速度快，操作简单。3</a:t>
            </a:r>
            <a:r>
              <a:rPr kumimoji="1" lang="en-US" altLang="zh-CN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kumimoji="1" lang="zh-CN" alt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用户接口：用户接口事件简单，便于可开发，也便于用户的使用</a:t>
            </a:r>
            <a:r>
              <a:rPr kumimoji="1" lang="zh-CN" altLang="en-US" sz="18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游戏功能。</a:t>
            </a:r>
            <a:endParaRPr kumimoji="1" lang="zh-CN" altLang="en-US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1570" y="1184910"/>
            <a:ext cx="22821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zh-CN" altLang="en-US" sz="24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sym typeface="+mn-ea"/>
              </a:rPr>
              <a:t>接口</a:t>
            </a:r>
            <a:r>
              <a:rPr kumimoji="1" lang="zh-CN" altLang="en-US" sz="24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sym typeface="+mn-ea"/>
              </a:rPr>
              <a:t>优势</a:t>
            </a:r>
            <a:endParaRPr kumimoji="1" lang="zh-CN" altLang="en-US" sz="240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5450" y="2961640"/>
            <a:ext cx="8801100" cy="2733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75760" y="2748915"/>
            <a:ext cx="38404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4800" b="1">
                <a:sym typeface="+mn-ea"/>
              </a:rPr>
              <a:t>六、</a:t>
            </a:r>
            <a:r>
              <a:rPr lang="zh-CN" altLang="en-US" sz="4800" b="1">
                <a:sym typeface="+mn-ea"/>
              </a:rPr>
              <a:t>训练模型</a:t>
            </a:r>
            <a:endParaRPr lang="zh-CN" altLang="en-US" sz="4800" b="1">
              <a:sym typeface="+mn-ea"/>
            </a:endParaRPr>
          </a:p>
        </p:txBody>
      </p:sp>
    </p:spTree>
  </p:cSld>
  <p:clrMapOvr>
    <a:masterClrMapping/>
  </p:clrMapOvr>
  <p:transition spd="slow" advTm="300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圆角矩形 1"/>
          <p:cNvSpPr/>
          <p:nvPr/>
        </p:nvSpPr>
        <p:spPr>
          <a:xfrm>
            <a:off x="200025" y="193675"/>
            <a:ext cx="579438" cy="57785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099" name="圆角矩形 2"/>
          <p:cNvSpPr/>
          <p:nvPr/>
        </p:nvSpPr>
        <p:spPr>
          <a:xfrm>
            <a:off x="798513" y="736600"/>
            <a:ext cx="215900" cy="21590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100" name="圆角矩形 3"/>
          <p:cNvSpPr/>
          <p:nvPr/>
        </p:nvSpPr>
        <p:spPr>
          <a:xfrm>
            <a:off x="995363" y="542925"/>
            <a:ext cx="131762" cy="131763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101" name="文本框 1"/>
          <p:cNvSpPr/>
          <p:nvPr/>
        </p:nvSpPr>
        <p:spPr>
          <a:xfrm>
            <a:off x="1152525" y="238125"/>
            <a:ext cx="14071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baseline="0" dirty="0">
                <a:solidFill>
                  <a:srgbClr val="44546A"/>
                </a:solidFill>
                <a:latin typeface="思源黑体 CN Regular" charset="-122"/>
                <a:ea typeface="思源黑体 CN Regular" charset="-122"/>
                <a:sym typeface="Arial" panose="020B0604020202020204" pitchFamily="34" charset="0"/>
              </a:rPr>
              <a:t>模型</a:t>
            </a:r>
            <a:r>
              <a:rPr lang="zh-CN" altLang="en-US" sz="2400" b="1" baseline="0" dirty="0">
                <a:solidFill>
                  <a:srgbClr val="44546A"/>
                </a:solidFill>
                <a:latin typeface="思源黑体 CN Regular" charset="-122"/>
                <a:ea typeface="思源黑体 CN Regular" charset="-122"/>
                <a:sym typeface="Arial" panose="020B0604020202020204" pitchFamily="34" charset="0"/>
              </a:rPr>
              <a:t>介绍</a:t>
            </a:r>
            <a:endParaRPr lang="zh-CN" altLang="en-US" sz="2400" b="1" baseline="0" dirty="0">
              <a:solidFill>
                <a:srgbClr val="44546A"/>
              </a:solidFill>
              <a:latin typeface="思源黑体 CN Regular" charset="-122"/>
              <a:ea typeface="思源黑体 CN Regular" charset="-122"/>
              <a:sym typeface="Arial" panose="020B0604020202020204" pitchFamily="34" charset="0"/>
            </a:endParaRPr>
          </a:p>
        </p:txBody>
      </p:sp>
      <p:sp>
        <p:nvSpPr>
          <p:cNvPr id="4102" name="文本框 40"/>
          <p:cNvSpPr/>
          <p:nvPr/>
        </p:nvSpPr>
        <p:spPr>
          <a:xfrm>
            <a:off x="779780" y="1061085"/>
            <a:ext cx="10170795" cy="51695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名称：Sketch-RNN</a:t>
            </a: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是一个序列到序列的变分自动编码器，</a:t>
            </a:r>
            <a:r>
              <a:rPr lang="en-US" altLang="zh-CN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RNN</a:t>
            </a:r>
            <a:r>
              <a:rPr lang="zh-CN" altLang="en-US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编码器是一个编码器。而</a:t>
            </a:r>
            <a:r>
              <a:rPr lang="en-US" altLang="zh-CN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RNN</a:t>
            </a:r>
            <a:r>
              <a:rPr lang="zh-CN" altLang="en-US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解码器是一个自然回归混合密度</a:t>
            </a:r>
            <a:r>
              <a:rPr lang="en-US" altLang="zh-CN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RNN</a:t>
            </a:r>
            <a:r>
              <a:rPr lang="zh-CN" altLang="en-US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。</a:t>
            </a: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我们将草图序列S和相同的草图序列以相反的顺序（S反向）馈送到构成双向RNN的两个编码RNN中，以获得两个最终隐藏状态：</a:t>
            </a: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我们采用这最终的级联隐藏状态h，并使用完全连接的层将其投影到两个矢量μ和σ中，每个矢量的大小为 </a:t>
            </a:r>
            <a:r>
              <a:rPr lang="en-US" altLang="zh-CN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Nz</a:t>
            </a:r>
            <a:r>
              <a:rPr lang="zh-CN" altLang="en-US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。我们使用指数运算将σ转换为非负标准偏差参数σ。我们使用μ和σ，以及N（0，I），一个大小为</a:t>
            </a:r>
            <a:r>
              <a:rPr lang="en-US" altLang="zh-CN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Nz</a:t>
            </a:r>
            <a:r>
              <a:rPr lang="zh-CN" altLang="en-US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的IID高斯变量向量，构造一个随机向量</a:t>
            </a: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2569845" y="3553460"/>
            <a:ext cx="659130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3" r:link="rId4"/>
          <a:stretch>
            <a:fillRect/>
          </a:stretch>
        </p:blipFill>
        <p:spPr>
          <a:xfrm>
            <a:off x="2728278" y="5532120"/>
            <a:ext cx="6734175" cy="514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3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圆角矩形 1"/>
          <p:cNvSpPr/>
          <p:nvPr/>
        </p:nvSpPr>
        <p:spPr>
          <a:xfrm>
            <a:off x="200025" y="193675"/>
            <a:ext cx="579438" cy="57785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099" name="圆角矩形 2"/>
          <p:cNvSpPr/>
          <p:nvPr/>
        </p:nvSpPr>
        <p:spPr>
          <a:xfrm>
            <a:off x="798513" y="736600"/>
            <a:ext cx="215900" cy="21590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100" name="圆角矩形 3"/>
          <p:cNvSpPr/>
          <p:nvPr/>
        </p:nvSpPr>
        <p:spPr>
          <a:xfrm>
            <a:off x="995363" y="542925"/>
            <a:ext cx="131762" cy="131763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101" name="文本框 1"/>
          <p:cNvSpPr/>
          <p:nvPr/>
        </p:nvSpPr>
        <p:spPr>
          <a:xfrm>
            <a:off x="1152525" y="238125"/>
            <a:ext cx="14071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baseline="0" dirty="0">
                <a:solidFill>
                  <a:srgbClr val="44546A"/>
                </a:solidFill>
                <a:latin typeface="思源黑体 CN Regular" charset="-122"/>
                <a:ea typeface="思源黑体 CN Regular" charset="-122"/>
                <a:sym typeface="Arial" panose="020B0604020202020204" pitchFamily="34" charset="0"/>
              </a:rPr>
              <a:t>模型</a:t>
            </a:r>
            <a:r>
              <a:rPr lang="zh-CN" altLang="en-US" sz="2400" b="1" baseline="0" dirty="0">
                <a:solidFill>
                  <a:srgbClr val="44546A"/>
                </a:solidFill>
                <a:latin typeface="思源黑体 CN Regular" charset="-122"/>
                <a:ea typeface="思源黑体 CN Regular" charset="-122"/>
                <a:sym typeface="Arial" panose="020B0604020202020204" pitchFamily="34" charset="0"/>
              </a:rPr>
              <a:t>介绍</a:t>
            </a:r>
            <a:endParaRPr lang="zh-CN" altLang="en-US" sz="2400" b="1" baseline="0" dirty="0">
              <a:solidFill>
                <a:srgbClr val="44546A"/>
              </a:solidFill>
              <a:latin typeface="思源黑体 CN Regular" charset="-122"/>
              <a:ea typeface="思源黑体 CN Regular" charset="-122"/>
              <a:sym typeface="Arial" panose="020B0604020202020204" pitchFamily="34" charset="0"/>
            </a:endParaRPr>
          </a:p>
        </p:txBody>
      </p:sp>
      <p:sp>
        <p:nvSpPr>
          <p:cNvPr id="4102" name="文本框 40"/>
          <p:cNvSpPr/>
          <p:nvPr/>
        </p:nvSpPr>
        <p:spPr>
          <a:xfrm>
            <a:off x="798830" y="1014095"/>
            <a:ext cx="10170795" cy="4246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在此编码方案下，latent vector z不是给定输入草图的确定性输出，而是以输入草图为条件的随机向量。我们的解码器是一个自回归RNN，它根据给定的latent vector z对输出草图进行采样。解码器RNN的初始隐藏状态h 0和可选的单元状态c0（如果适用）是单层网络的输出：</a:t>
            </a: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在解码器RNN的每个步骤i，我们将前一个点S i-1和latent vector z 作为级联输入x i，其中S 0被定义为（0,0,1,0,0）。每个时间步的输出是下一个数据点S i的概率分布的参数。</a:t>
            </a: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3624580" y="2906395"/>
            <a:ext cx="5118735" cy="483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3" r:link="rId4"/>
          <a:stretch>
            <a:fillRect/>
          </a:stretch>
        </p:blipFill>
        <p:spPr>
          <a:xfrm>
            <a:off x="1804988" y="5321935"/>
            <a:ext cx="8582025" cy="800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3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圆角矩形 1"/>
          <p:cNvSpPr/>
          <p:nvPr/>
        </p:nvSpPr>
        <p:spPr>
          <a:xfrm>
            <a:off x="200025" y="193675"/>
            <a:ext cx="579438" cy="57785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099" name="圆角矩形 2"/>
          <p:cNvSpPr/>
          <p:nvPr/>
        </p:nvSpPr>
        <p:spPr>
          <a:xfrm>
            <a:off x="798513" y="736600"/>
            <a:ext cx="215900" cy="21590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100" name="圆角矩形 3"/>
          <p:cNvSpPr/>
          <p:nvPr/>
        </p:nvSpPr>
        <p:spPr>
          <a:xfrm>
            <a:off x="995363" y="542925"/>
            <a:ext cx="131762" cy="131763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101" name="文本框 1"/>
          <p:cNvSpPr/>
          <p:nvPr/>
        </p:nvSpPr>
        <p:spPr>
          <a:xfrm>
            <a:off x="1152525" y="238125"/>
            <a:ext cx="14071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baseline="0" dirty="0">
                <a:solidFill>
                  <a:srgbClr val="44546A"/>
                </a:solidFill>
                <a:latin typeface="思源黑体 CN Regular" charset="-122"/>
                <a:ea typeface="思源黑体 CN Regular" charset="-122"/>
                <a:sym typeface="Arial" panose="020B0604020202020204" pitchFamily="34" charset="0"/>
              </a:rPr>
              <a:t>模型</a:t>
            </a:r>
            <a:r>
              <a:rPr lang="zh-CN" altLang="en-US" sz="2400" b="1" baseline="0" dirty="0">
                <a:solidFill>
                  <a:srgbClr val="44546A"/>
                </a:solidFill>
                <a:latin typeface="思源黑体 CN Regular" charset="-122"/>
                <a:ea typeface="思源黑体 CN Regular" charset="-122"/>
                <a:sym typeface="Arial" panose="020B0604020202020204" pitchFamily="34" charset="0"/>
              </a:rPr>
              <a:t>介绍</a:t>
            </a:r>
            <a:endParaRPr lang="zh-CN" altLang="en-US" sz="2400" b="1" baseline="0" dirty="0">
              <a:solidFill>
                <a:srgbClr val="44546A"/>
              </a:solidFill>
              <a:latin typeface="思源黑体 CN Regular" charset="-122"/>
              <a:ea typeface="思源黑体 CN Regular" charset="-122"/>
              <a:sym typeface="Arial" panose="020B0604020202020204" pitchFamily="34" charset="0"/>
            </a:endParaRPr>
          </a:p>
        </p:txBody>
      </p:sp>
      <p:sp>
        <p:nvSpPr>
          <p:cNvPr id="4102" name="文本框 40"/>
          <p:cNvSpPr/>
          <p:nvPr/>
        </p:nvSpPr>
        <p:spPr>
          <a:xfrm>
            <a:off x="798830" y="1014095"/>
            <a:ext cx="1017079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N（x，y）是二元正态分布的概率分布函数.每一个M双变量正态分布由五个参数组成：（μx，μy，σx，σy，ρxy），其中μx和μy是平均值，σx和σy是标准偏差，ρxy是每个二变量正态分布的相关参数。长度为M的附加矢量Π，也是分类分布，是高斯混合模型的混合权重。因此，输出矢量y的大小是5M + M + 3，其包括生成（q 1，q 2，q 3）所需的3个logits。</a:t>
            </a: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使用输出作为logit值计算分类分布的概率</a:t>
            </a: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</p:txBody>
      </p:sp>
      <p:pic>
        <p:nvPicPr>
          <p:cNvPr id="105" name="图片 104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1512570" y="3534410"/>
            <a:ext cx="8743950" cy="361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图片 105"/>
          <p:cNvPicPr/>
          <p:nvPr/>
        </p:nvPicPr>
        <p:blipFill>
          <a:blip r:embed="rId3" r:link="rId4"/>
          <a:stretch>
            <a:fillRect/>
          </a:stretch>
        </p:blipFill>
        <p:spPr>
          <a:xfrm>
            <a:off x="2007553" y="5113973"/>
            <a:ext cx="7419974" cy="809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3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圆角矩形 1"/>
          <p:cNvSpPr/>
          <p:nvPr/>
        </p:nvSpPr>
        <p:spPr>
          <a:xfrm>
            <a:off x="200025" y="193675"/>
            <a:ext cx="579438" cy="57785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099" name="圆角矩形 2"/>
          <p:cNvSpPr/>
          <p:nvPr/>
        </p:nvSpPr>
        <p:spPr>
          <a:xfrm>
            <a:off x="798513" y="736600"/>
            <a:ext cx="215900" cy="21590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100" name="圆角矩形 3"/>
          <p:cNvSpPr/>
          <p:nvPr/>
        </p:nvSpPr>
        <p:spPr>
          <a:xfrm>
            <a:off x="995363" y="542925"/>
            <a:ext cx="131762" cy="131763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101" name="文本框 1"/>
          <p:cNvSpPr/>
          <p:nvPr/>
        </p:nvSpPr>
        <p:spPr>
          <a:xfrm>
            <a:off x="1152525" y="238125"/>
            <a:ext cx="14071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baseline="0" dirty="0">
                <a:solidFill>
                  <a:srgbClr val="44546A"/>
                </a:solidFill>
                <a:latin typeface="思源黑体 CN Regular" charset="-122"/>
                <a:ea typeface="思源黑体 CN Regular" charset="-122"/>
                <a:sym typeface="Arial" panose="020B0604020202020204" pitchFamily="34" charset="0"/>
              </a:rPr>
              <a:t>模型</a:t>
            </a:r>
            <a:r>
              <a:rPr lang="zh-CN" altLang="en-US" sz="2400" b="1" baseline="0" dirty="0">
                <a:solidFill>
                  <a:srgbClr val="44546A"/>
                </a:solidFill>
                <a:latin typeface="思源黑体 CN Regular" charset="-122"/>
                <a:ea typeface="思源黑体 CN Regular" charset="-122"/>
                <a:sym typeface="Arial" panose="020B0604020202020204" pitchFamily="34" charset="0"/>
              </a:rPr>
              <a:t>介绍</a:t>
            </a:r>
            <a:endParaRPr lang="zh-CN" altLang="en-US" sz="2400" b="1" baseline="0" dirty="0">
              <a:solidFill>
                <a:srgbClr val="44546A"/>
              </a:solidFill>
              <a:latin typeface="思源黑体 CN Regular" charset="-122"/>
              <a:ea typeface="思源黑体 CN Regular" charset="-122"/>
              <a:sym typeface="Arial" panose="020B0604020202020204" pitchFamily="34" charset="0"/>
            </a:endParaRPr>
          </a:p>
        </p:txBody>
      </p:sp>
      <p:sp>
        <p:nvSpPr>
          <p:cNvPr id="4102" name="文本框 40"/>
          <p:cNvSpPr/>
          <p:nvPr/>
        </p:nvSpPr>
        <p:spPr>
          <a:xfrm>
            <a:off x="779780" y="1061085"/>
            <a:ext cx="1017079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编码器将采样一个潜在代码z，一个浮点向量z_size。就像在 VAE 中一样，我们可以对z强制执行高斯IID分布，并且使用控制KL散度损失项的强度kl_weight。在KLDivergence Loss和Reconstruction Loss之间会有一个权衡。我们还为潜在代码留出一些空间来存储信息，而不是纯高斯IID。一旦KL Loss项低于kl_tolerance，我们将停止对该项进行优化。</a:t>
            </a: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60400" y="3103880"/>
            <a:ext cx="10871835" cy="33502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3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圆角矩形 1"/>
          <p:cNvSpPr/>
          <p:nvPr/>
        </p:nvSpPr>
        <p:spPr>
          <a:xfrm>
            <a:off x="200025" y="193675"/>
            <a:ext cx="579438" cy="57785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099" name="圆角矩形 2"/>
          <p:cNvSpPr/>
          <p:nvPr/>
        </p:nvSpPr>
        <p:spPr>
          <a:xfrm>
            <a:off x="798513" y="736600"/>
            <a:ext cx="215900" cy="21590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100" name="圆角矩形 3"/>
          <p:cNvSpPr/>
          <p:nvPr/>
        </p:nvSpPr>
        <p:spPr>
          <a:xfrm>
            <a:off x="995363" y="542925"/>
            <a:ext cx="131762" cy="131763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101" name="文本框 1"/>
          <p:cNvSpPr/>
          <p:nvPr/>
        </p:nvSpPr>
        <p:spPr>
          <a:xfrm>
            <a:off x="1152525" y="238125"/>
            <a:ext cx="14071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baseline="0" dirty="0">
                <a:solidFill>
                  <a:srgbClr val="44546A"/>
                </a:solidFill>
                <a:latin typeface="思源黑体 CN Regular" charset="-122"/>
                <a:ea typeface="思源黑体 CN Regular" charset="-122"/>
                <a:sym typeface="Arial" panose="020B0604020202020204" pitchFamily="34" charset="0"/>
              </a:rPr>
              <a:t>模型</a:t>
            </a:r>
            <a:r>
              <a:rPr lang="zh-CN" altLang="en-US" sz="2400" b="1" baseline="0" dirty="0">
                <a:solidFill>
                  <a:srgbClr val="44546A"/>
                </a:solidFill>
                <a:latin typeface="思源黑体 CN Regular" charset="-122"/>
                <a:ea typeface="思源黑体 CN Regular" charset="-122"/>
                <a:sym typeface="Arial" panose="020B0604020202020204" pitchFamily="34" charset="0"/>
              </a:rPr>
              <a:t>介绍</a:t>
            </a:r>
            <a:endParaRPr lang="zh-CN" altLang="en-US" sz="2400" b="1" baseline="0" dirty="0">
              <a:solidFill>
                <a:srgbClr val="44546A"/>
              </a:solidFill>
              <a:latin typeface="思源黑体 CN Regular" charset="-122"/>
              <a:ea typeface="思源黑体 CN Regular" charset="-122"/>
              <a:sym typeface="Arial" panose="020B0604020202020204" pitchFamily="34" charset="0"/>
            </a:endParaRPr>
          </a:p>
        </p:txBody>
      </p:sp>
      <p:sp>
        <p:nvSpPr>
          <p:cNvPr id="4102" name="文本框 40"/>
          <p:cNvSpPr/>
          <p:nvPr/>
        </p:nvSpPr>
        <p:spPr>
          <a:xfrm>
            <a:off x="798830" y="1014095"/>
            <a:ext cx="10170795" cy="60928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有效地使用 dropout 和数据增强将避免对小型训练集的过度拟合：</a:t>
            </a: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    </a:t>
            </a:r>
            <a:r>
              <a:rPr lang="zh-CN" altLang="en-US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对于中小型数据集，dropout和数据增强是避免过度拟合的非常有用的技术。在实践中，我们只使用经常性dropout，通常根据数据集将其设置在65%到90%之间。</a:t>
            </a: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    </a:t>
            </a:r>
            <a:r>
              <a:rPr lang="zh-CN" altLang="en-US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我们</a:t>
            </a:r>
            <a:r>
              <a:rPr lang="zh-CN" altLang="en-US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应用了了两种数据增强技术。第一个是random_scale_factor随机缩放训练图像的大小。第二种增强技术是在线条笔划中删除随机点。给定一个超过 2 个点的线段，我们可以在线段内随机丢弃点，概率很小augment_stroke_prob，并且仍然保持相似的矢量图像。这种类型的数据增强在用于小型数据集时非常强大，并且是矢量图所独有的，因为很难丢弃文本或 midi 数据中的随机字符或注释，也无法丢弃随机像素而不造成较大的视觉差异在像素图像数据中。我们通常将两个数据增强参数设置为 10% 到 20%。如果人类观众在比较增强示例与正常示例时几乎没有差异，那么无论训练数据集的大小如何，我们都会应用这两种数据增强技术。</a:t>
            </a: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</p:txBody>
      </p:sp>
    </p:spTree>
  </p:cSld>
  <p:clrMapOvr>
    <a:masterClrMapping/>
  </p:clrMapOvr>
  <p:transition spd="slow" advTm="3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圆角矩形 1"/>
          <p:cNvSpPr/>
          <p:nvPr/>
        </p:nvSpPr>
        <p:spPr>
          <a:xfrm>
            <a:off x="200025" y="193675"/>
            <a:ext cx="579438" cy="57785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099" name="圆角矩形 2"/>
          <p:cNvSpPr/>
          <p:nvPr/>
        </p:nvSpPr>
        <p:spPr>
          <a:xfrm>
            <a:off x="798513" y="736600"/>
            <a:ext cx="215900" cy="21590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100" name="圆角矩形 3"/>
          <p:cNvSpPr/>
          <p:nvPr/>
        </p:nvSpPr>
        <p:spPr>
          <a:xfrm>
            <a:off x="995363" y="542925"/>
            <a:ext cx="131762" cy="131763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101" name="文本框 1"/>
          <p:cNvSpPr/>
          <p:nvPr/>
        </p:nvSpPr>
        <p:spPr>
          <a:xfrm>
            <a:off x="1152525" y="238125"/>
            <a:ext cx="14071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baseline="0" dirty="0">
                <a:solidFill>
                  <a:srgbClr val="44546A"/>
                </a:solidFill>
                <a:latin typeface="思源黑体 CN Regular" charset="-122"/>
                <a:ea typeface="思源黑体 CN Regular" charset="-122"/>
                <a:sym typeface="Arial" panose="020B0604020202020204" pitchFamily="34" charset="0"/>
              </a:rPr>
              <a:t>模型训练</a:t>
            </a:r>
            <a:endParaRPr lang="zh-CN" altLang="en-US" sz="2400" b="1" baseline="0" dirty="0">
              <a:solidFill>
                <a:srgbClr val="44546A"/>
              </a:solidFill>
              <a:latin typeface="思源黑体 CN Regular" charset="-122"/>
              <a:ea typeface="思源黑体 CN Regular" charset="-122"/>
              <a:sym typeface="Arial" panose="020B0604020202020204" pitchFamily="34" charset="0"/>
            </a:endParaRPr>
          </a:p>
        </p:txBody>
      </p:sp>
      <p:sp>
        <p:nvSpPr>
          <p:cNvPr id="4102" name="文本框 40"/>
          <p:cNvSpPr/>
          <p:nvPr/>
        </p:nvSpPr>
        <p:spPr>
          <a:xfrm>
            <a:off x="779780" y="1061085"/>
            <a:ext cx="10170795" cy="4246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功能描述</a:t>
            </a: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训练过程遵循</a:t>
            </a:r>
            <a:r>
              <a:rPr lang="zh-CN" altLang="en-US" sz="2000" b="1" baseline="0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变分自动编码器</a:t>
            </a:r>
            <a:r>
              <a:rPr lang="zh-CN" altLang="en-US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的方法，我们训练我们的模型以优化损失函数。损失函数是两个项的总和：重建损失LR和Kullback-Leibler散度损失LKL。</a:t>
            </a: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输入项</a:t>
            </a: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确定性输入的草图向量</a:t>
            </a: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输出项</a:t>
            </a: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大小为Nz的潜在向量 (以输入草图为条件的随机向量)</a:t>
            </a: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</p:txBody>
      </p:sp>
    </p:spTree>
  </p:cSld>
  <p:clrMapOvr>
    <a:masterClrMapping/>
  </p:clrMapOvr>
  <p:transition spd="slow" advTm="3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圆角矩形 1"/>
          <p:cNvSpPr/>
          <p:nvPr/>
        </p:nvSpPr>
        <p:spPr>
          <a:xfrm>
            <a:off x="200025" y="193675"/>
            <a:ext cx="579438" cy="57785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099" name="圆角矩形 2"/>
          <p:cNvSpPr/>
          <p:nvPr/>
        </p:nvSpPr>
        <p:spPr>
          <a:xfrm>
            <a:off x="798513" y="736600"/>
            <a:ext cx="215900" cy="21590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100" name="圆角矩形 3"/>
          <p:cNvSpPr/>
          <p:nvPr/>
        </p:nvSpPr>
        <p:spPr>
          <a:xfrm>
            <a:off x="995363" y="542925"/>
            <a:ext cx="131762" cy="131763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101" name="文本框 1"/>
          <p:cNvSpPr/>
          <p:nvPr/>
        </p:nvSpPr>
        <p:spPr>
          <a:xfrm>
            <a:off x="1152525" y="238125"/>
            <a:ext cx="14071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baseline="0" dirty="0">
                <a:solidFill>
                  <a:srgbClr val="44546A"/>
                </a:solidFill>
                <a:latin typeface="思源黑体 CN Regular" charset="-122"/>
                <a:ea typeface="思源黑体 CN Regular" charset="-122"/>
                <a:sym typeface="Arial" panose="020B0604020202020204" pitchFamily="34" charset="0"/>
              </a:rPr>
              <a:t>模型训练</a:t>
            </a:r>
            <a:endParaRPr lang="zh-CN" altLang="en-US" sz="2400" b="1" baseline="0" dirty="0">
              <a:solidFill>
                <a:srgbClr val="44546A"/>
              </a:solidFill>
              <a:latin typeface="思源黑体 CN Regular" charset="-122"/>
              <a:ea typeface="思源黑体 CN Regular" charset="-122"/>
              <a:sym typeface="Arial" panose="020B0604020202020204" pitchFamily="34" charset="0"/>
            </a:endParaRPr>
          </a:p>
        </p:txBody>
      </p:sp>
      <p:sp>
        <p:nvSpPr>
          <p:cNvPr id="4102" name="文本框 40"/>
          <p:cNvSpPr/>
          <p:nvPr/>
        </p:nvSpPr>
        <p:spPr>
          <a:xfrm>
            <a:off x="779780" y="1061085"/>
            <a:ext cx="10170795" cy="4707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LR的优化与LKL的优化之间需要权衡。</a:t>
            </a: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直觉上来想，当 decoder 还没有训练好时（重构误差远大于 KL loss），就会适当降低噪声（KL loss 增加），使得拟合起来容易一些（重构误差开始下降）。</a:t>
            </a: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反之，如果 decoder 训练得还不错时（重构误差小于 KL loss），这时候噪声就会增加（KL loss 减少），使得拟合更加困难了（重构误差又开始增加），这时候 decoder 就要想办法提高它的生成能力了。</a:t>
            </a: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baseline="0" dirty="0">
                <a:solidFill>
                  <a:srgbClr val="1F3864"/>
                </a:solidFill>
                <a:latin typeface="仿宋" panose="02010609060101010101" charset="-122"/>
                <a:ea typeface="仿宋" panose="02010609060101010101" charset="-122"/>
                <a:sym typeface="仿宋" panose="02010609060101010101" charset="-122"/>
              </a:rPr>
              <a:t>参考：https://blog.csdn.net/qq_38890412/article/details/116238978</a:t>
            </a:r>
            <a:endParaRPr lang="zh-CN" altLang="en-US" sz="2000" b="1" baseline="0" dirty="0">
              <a:solidFill>
                <a:srgbClr val="1F3864"/>
              </a:solidFill>
              <a:latin typeface="仿宋" panose="02010609060101010101" charset="-122"/>
              <a:ea typeface="仿宋" panose="02010609060101010101" charset="-122"/>
              <a:sym typeface="仿宋" panose="02010609060101010101" charset="-122"/>
            </a:endParaRPr>
          </a:p>
        </p:txBody>
      </p:sp>
    </p:spTree>
  </p:cSld>
  <p:clrMapOvr>
    <a:masterClrMapping/>
  </p:clrMapOvr>
  <p:transition spd="slow" advTm="3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31570" y="1146175"/>
            <a:ext cx="4732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</a:rPr>
              <a:t>数据流</a:t>
            </a:r>
            <a:endParaRPr kumimoji="1" lang="zh-CN" altLang="en-US" sz="240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</a:endParaRPr>
          </a:p>
        </p:txBody>
      </p:sp>
      <p:pic>
        <p:nvPicPr>
          <p:cNvPr id="1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140" y="2130425"/>
            <a:ext cx="8834755" cy="3469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圆角矩形 1"/>
          <p:cNvSpPr/>
          <p:nvPr/>
        </p:nvSpPr>
        <p:spPr>
          <a:xfrm>
            <a:off x="200025" y="193675"/>
            <a:ext cx="579438" cy="57785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099" name="圆角矩形 2"/>
          <p:cNvSpPr/>
          <p:nvPr/>
        </p:nvSpPr>
        <p:spPr>
          <a:xfrm>
            <a:off x="798513" y="736600"/>
            <a:ext cx="215900" cy="215900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100" name="圆角矩形 3"/>
          <p:cNvSpPr/>
          <p:nvPr/>
        </p:nvSpPr>
        <p:spPr>
          <a:xfrm>
            <a:off x="995363" y="542925"/>
            <a:ext cx="131762" cy="131763"/>
          </a:xfrm>
          <a:prstGeom prst="flowChartConnector">
            <a:avLst/>
          </a:prstGeom>
          <a:solidFill>
            <a:srgbClr val="D8D8D8">
              <a:alpha val="68999"/>
            </a:srgbClr>
          </a:solidFill>
          <a:ln w="12700">
            <a:noFill/>
          </a:ln>
        </p:spPr>
        <p:txBody>
          <a:bodyPr anchor="ctr" anchorCtr="0"/>
          <a:p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101" name="文本框 1"/>
          <p:cNvSpPr/>
          <p:nvPr/>
        </p:nvSpPr>
        <p:spPr>
          <a:xfrm>
            <a:off x="1152525" y="238125"/>
            <a:ext cx="14071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baseline="0" dirty="0">
                <a:solidFill>
                  <a:srgbClr val="44546A"/>
                </a:solidFill>
                <a:latin typeface="思源黑体 CN Regular" charset="-122"/>
                <a:ea typeface="思源黑体 CN Regular" charset="-122"/>
                <a:sym typeface="Arial" panose="020B0604020202020204" pitchFamily="34" charset="0"/>
              </a:rPr>
              <a:t>模型训练</a:t>
            </a:r>
            <a:endParaRPr lang="zh-CN" altLang="en-US" sz="2400" b="1" baseline="0" dirty="0">
              <a:solidFill>
                <a:srgbClr val="44546A"/>
              </a:solidFill>
              <a:latin typeface="思源黑体 CN Regular" charset="-122"/>
              <a:ea typeface="思源黑体 CN Regular" charset="-122"/>
              <a:sym typeface="Arial" panose="020B0604020202020204" pitchFamily="34" charset="0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804160" y="193675"/>
            <a:ext cx="8146415" cy="63487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3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2060" y="2245360"/>
            <a:ext cx="9707245" cy="2953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endParaRPr kumimoji="1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lang="en-US" altLang="zh-CN" sz="24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kumimoji="1" lang="zh-CN" altLang="en-US" sz="24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kumimoji="1" sz="24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用户id：使用微信登录的用户的openid，每个读者唯一，用户不可以对openid进行修改，这个id是微信自动分配的。</a:t>
            </a:r>
            <a:endParaRPr kumimoji="1" sz="24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lang="en-US" altLang="zh-CN" sz="24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kumimoji="1" lang="zh-CN" altLang="en-US" sz="24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kumimoji="1" sz="24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用户绑定手机号：一般用户只能绑定一次手机号，手机号可以修改，但要设定相应的修改规则与限制。</a:t>
            </a:r>
            <a:endParaRPr kumimoji="1" sz="24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lang="en-US" altLang="zh-CN" sz="24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kumimoji="1" lang="zh-CN" altLang="en-US" sz="24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kumimoji="1" sz="24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AI词库编号：用于记录训练过AI词汇的编号，每个词语对应唯一且不改变。</a:t>
            </a:r>
            <a:endParaRPr kumimoji="1" sz="24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lang="en-US" altLang="zh-CN" sz="24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kumimoji="1" lang="zh-CN" altLang="en-US" sz="24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kumimoji="1" sz="24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AI词语：AI训练过的词汇。</a:t>
            </a:r>
            <a:endParaRPr kumimoji="1" sz="24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1570" y="1146175"/>
            <a:ext cx="4732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</a:rPr>
              <a:t>静态数据</a:t>
            </a:r>
            <a:endParaRPr kumimoji="1" lang="zh-CN" altLang="en-US" sz="240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2060" y="2232660"/>
            <a:ext cx="970724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endParaRPr kumimoji="1" sz="18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lang="en-US" sz="24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1.</a:t>
            </a:r>
            <a:r>
              <a:rPr kumimoji="1" sz="24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用户名：用户进行游戏的用户名，一般从微信直接进行获取，在微信的用户名发生变化的时候，用户的用户名也会发生变化。</a:t>
            </a:r>
            <a:endParaRPr kumimoji="1" sz="24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lang="en-US" sz="24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2.</a:t>
            </a:r>
            <a:r>
              <a:rPr kumimoji="1" sz="24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用户头像：一般从微信直接进行获取，在微信的头像发生变化的时候，用户的头像也会发生变化。</a:t>
            </a:r>
            <a:endParaRPr kumimoji="1" sz="24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/>
            <a:r>
              <a:rPr kumimoji="1" lang="en-US" sz="24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3.</a:t>
            </a:r>
            <a:r>
              <a:rPr kumimoji="1" sz="2400" b="1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用户一次不失败画图的数量：这是用户挑战“AI识图”的评判标准，会随着用户的挑战过程不断地改变。</a:t>
            </a:r>
            <a:endParaRPr kumimoji="1" sz="2400" b="1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1570" y="1146175"/>
            <a:ext cx="4732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</a:rPr>
              <a:t>动态数据</a:t>
            </a:r>
            <a:endParaRPr kumimoji="1" lang="zh-CN" altLang="en-US" sz="240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191635" y="2529205"/>
            <a:ext cx="7027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/>
              <a:t>二、</a:t>
            </a:r>
            <a:r>
              <a:rPr lang="zh-CN" altLang="en-US" sz="4800" b="1"/>
              <a:t>前端设计</a:t>
            </a:r>
            <a:endParaRPr lang="zh-CN" altLang="en-US" sz="4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题目展示界面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151904" y="943160"/>
            <a:ext cx="5686218" cy="4175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功能描述：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用户进入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AI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猜图后，前端获取后端从数据库中随机抽取的题目，展示题目序号和题目，停留两秒后进入绘图界面。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输入项：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后端从数据库中随机抽取的题目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输出项：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无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流程逻辑：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162" y="748405"/>
            <a:ext cx="2750511" cy="4318303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  <a:prstDash val="solid"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04" y="5362331"/>
            <a:ext cx="10243961" cy="10305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904" y="2375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ea"/>
                <a:ea typeface="思源黑体 CN Regular"/>
                <a:cs typeface="+mn-cs"/>
              </a:rPr>
              <a:t>绘图界面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+mn-ea"/>
              <a:ea typeface="思源黑体 CN Regular"/>
              <a:cs typeface="+mn-cs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151904" y="877452"/>
            <a:ext cx="7674044" cy="3919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功能描述：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题目展示界面停留两秒后进入绘图界面。界面左上角有擦除的按钮，点击后可以在画板上进行擦除。界面上方显示题目序号和题目。界面右上角显示当前题目剩余作画时间。用户可以在界面中央画板上作画，每次用户作画提笔后向后端发送当前画作，进行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AI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预测，并接收后端返回的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AI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猜测结果。界面下方显示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AI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猜测结果。若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AI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猜测结果与题目相同，则停留两秒后进入题目展示界面。若时间结束后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AI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仍未猜对，则进入游戏失败界面。</a:t>
            </a: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输入项：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用户画作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后端返回的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AI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猜测结果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输出项：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向后端返回当前画作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流程逻辑：</a:t>
            </a:r>
            <a:endParaRPr kumimoji="1" lang="en-US" altLang="zh-CN" sz="1400" b="1" dirty="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214" y="468339"/>
            <a:ext cx="2712534" cy="4143418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pic>
        <p:nvPicPr>
          <p:cNvPr id="7" name="图片 6" descr="图示&#10;&#10;描述已自动生成"/>
          <p:cNvPicPr/>
          <p:nvPr/>
        </p:nvPicPr>
        <p:blipFill>
          <a:blip r:embed="rId2"/>
          <a:stretch>
            <a:fillRect/>
          </a:stretch>
        </p:blipFill>
        <p:spPr>
          <a:xfrm>
            <a:off x="1258025" y="4738977"/>
            <a:ext cx="9044747" cy="21190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11520,&quot;width&quot;:5184}"/>
</p:tagLst>
</file>

<file path=ppt/tags/tag67.xml><?xml version="1.0" encoding="utf-8"?>
<p:tagLst xmlns:p="http://schemas.openxmlformats.org/presentationml/2006/main">
  <p:tag name="KSO_WM_UNIT_PLACING_PICTURE_USER_VIEWPORT" val="{&quot;height&quot;:2552,&quot;width&quot;:8294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5381</Words>
  <Application>WPS 演示</Application>
  <PresentationFormat>宽屏</PresentationFormat>
  <Paragraphs>332</Paragraphs>
  <Slides>40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Wingdings</vt:lpstr>
      <vt:lpstr>等线</vt:lpstr>
      <vt:lpstr>仿宋</vt:lpstr>
      <vt:lpstr>思源黑体 CN Regular</vt:lpstr>
      <vt:lpstr>黑体</vt:lpstr>
      <vt:lpstr>Arial Unicode MS</vt:lpstr>
      <vt:lpstr>Calibri</vt:lpstr>
      <vt:lpstr>Segoe UI</vt:lpstr>
      <vt:lpstr>思源黑体 CN Regular</vt:lpstr>
      <vt:lpstr>思源黑体 Medium</vt:lpstr>
      <vt:lpstr>Office 主题​​</vt:lpstr>
      <vt:lpstr>你画我猜详细设计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lori_</cp:lastModifiedBy>
  <cp:revision>173</cp:revision>
  <dcterms:created xsi:type="dcterms:W3CDTF">2019-06-19T02:08:00Z</dcterms:created>
  <dcterms:modified xsi:type="dcterms:W3CDTF">2022-05-06T11:04:40Z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0F7E2EEE2E434663AEF294DE499F7276</vt:lpwstr>
  </property>
</Properties>
</file>