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3500100" cy="5418138"/>
  <p:notesSz cx="6858000" cy="9144000"/>
  <p:defaultTextStyle>
    <a:defPPr>
      <a:defRPr lang="en-US"/>
    </a:defPPr>
    <a:lvl1pPr marL="0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28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92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73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56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DBE0"/>
    <a:srgbClr val="F1EDE2"/>
    <a:srgbClr val="D7E3BF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9"/>
    <p:restoredTop sz="94794"/>
  </p:normalViewPr>
  <p:slideViewPr>
    <p:cSldViewPr snapToGrid="0">
      <p:cViewPr>
        <p:scale>
          <a:sx n="130" d="100"/>
          <a:sy n="130" d="100"/>
        </p:scale>
        <p:origin x="144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16" y="886719"/>
            <a:ext cx="10125076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7516" y="2845779"/>
            <a:ext cx="10125076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368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260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61013" y="288465"/>
            <a:ext cx="2910959" cy="4591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8135" y="288465"/>
            <a:ext cx="8564126" cy="4591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73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091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102" y="1350775"/>
            <a:ext cx="11643836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102" y="3625893"/>
            <a:ext cx="11643836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82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82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82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85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8134" y="1442329"/>
            <a:ext cx="5737543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427" y="1442329"/>
            <a:ext cx="5737543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59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2" y="288466"/>
            <a:ext cx="11643836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892" y="1328201"/>
            <a:ext cx="5711176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892" y="1979131"/>
            <a:ext cx="5711176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4429" y="1328201"/>
            <a:ext cx="5739302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4429" y="1979131"/>
            <a:ext cx="5739302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18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179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997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4" y="361209"/>
            <a:ext cx="4354133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02" y="780112"/>
            <a:ext cx="6834426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4" y="1625444"/>
            <a:ext cx="4354133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5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894" y="361209"/>
            <a:ext cx="4354133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39302" y="780112"/>
            <a:ext cx="6834426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894" y="1625444"/>
            <a:ext cx="4354133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814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8133" y="288466"/>
            <a:ext cx="11643836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8133" y="1442329"/>
            <a:ext cx="11643836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8134" y="5021811"/>
            <a:ext cx="303752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9770C-000B-4A45-A4E7-7266000E217C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1909" y="5021811"/>
            <a:ext cx="4556284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34447" y="5021811"/>
            <a:ext cx="303752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6964F-3504-DC40-9453-C20FF0ABF0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66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BEC12AF-0827-0642-34D2-5C80B6FADAE5}"/>
              </a:ext>
            </a:extLst>
          </p:cNvPr>
          <p:cNvGrpSpPr/>
          <p:nvPr/>
        </p:nvGrpSpPr>
        <p:grpSpPr>
          <a:xfrm>
            <a:off x="39166" y="2700827"/>
            <a:ext cx="5997934" cy="1885968"/>
            <a:chOff x="28015" y="279894"/>
            <a:chExt cx="5997934" cy="1885968"/>
          </a:xfrm>
        </p:grpSpPr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83B365AE-6C4C-E0B7-A87A-C0710CBEB00A}"/>
                </a:ext>
              </a:extLst>
            </p:cNvPr>
            <p:cNvSpPr/>
            <p:nvPr/>
          </p:nvSpPr>
          <p:spPr>
            <a:xfrm>
              <a:off x="303351" y="354494"/>
              <a:ext cx="5722598" cy="1811368"/>
            </a:xfrm>
            <a:prstGeom prst="roundRect">
              <a:avLst/>
            </a:prstGeom>
            <a:solidFill>
              <a:srgbClr val="F1EDE2"/>
            </a:solidFill>
            <a:ln>
              <a:solidFill>
                <a:srgbClr val="F1EDE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DC285A1-3F2B-379D-9DD7-1F67811ABDEE}"/>
                </a:ext>
              </a:extLst>
            </p:cNvPr>
            <p:cNvSpPr txBox="1"/>
            <p:nvPr/>
          </p:nvSpPr>
          <p:spPr>
            <a:xfrm>
              <a:off x="2820466" y="594098"/>
              <a:ext cx="886957" cy="33855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</a:rPr>
                <a:t>01001...</a:t>
              </a:r>
              <a:endParaRPr lang="en-CN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F8F7F877-159C-DC51-8B9D-B30765308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7423" y="726439"/>
              <a:ext cx="338353" cy="58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0E23E017-286B-21AC-FDA0-C25AD5C2114F}"/>
                </a:ext>
              </a:extLst>
            </p:cNvPr>
            <p:cNvGrpSpPr/>
            <p:nvPr/>
          </p:nvGrpSpPr>
          <p:grpSpPr>
            <a:xfrm>
              <a:off x="4045776" y="419470"/>
              <a:ext cx="1887312" cy="676060"/>
              <a:chOff x="2884063" y="1812086"/>
              <a:chExt cx="1887312" cy="676060"/>
            </a:xfrm>
          </p:grpSpPr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77982CDD-53BD-13C7-91C3-1745935CBE30}"/>
                  </a:ext>
                </a:extLst>
              </p:cNvPr>
              <p:cNvSpPr/>
              <p:nvPr/>
            </p:nvSpPr>
            <p:spPr>
              <a:xfrm>
                <a:off x="2884063" y="1812086"/>
                <a:ext cx="1865994" cy="676060"/>
              </a:xfrm>
              <a:prstGeom prst="roundRect">
                <a:avLst/>
              </a:prstGeom>
              <a:solidFill>
                <a:srgbClr val="E8DBE0"/>
              </a:solidFill>
              <a:ln>
                <a:solidFill>
                  <a:srgbClr val="E8DBE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BEF2CCA-D831-F2F2-108D-5BF82C7E67DB}"/>
                  </a:ext>
                </a:extLst>
              </p:cNvPr>
              <p:cNvSpPr txBox="1"/>
              <p:nvPr/>
            </p:nvSpPr>
            <p:spPr>
              <a:xfrm>
                <a:off x="2938817" y="1841815"/>
                <a:ext cx="1832558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Bit-to-Gaussian</a:t>
                </a:r>
              </a:p>
              <a:p>
                <a:pPr algn="ctr"/>
                <a:r>
                  <a:rPr lang="en-US" altLang="zh-CN" b="1" dirty="0"/>
                  <a:t>mapping</a:t>
                </a:r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48F2934-F744-F5FF-5C80-F2C6B7498465}"/>
                </a:ext>
              </a:extLst>
            </p:cNvPr>
            <p:cNvSpPr txBox="1"/>
            <p:nvPr/>
          </p:nvSpPr>
          <p:spPr>
            <a:xfrm>
              <a:off x="2820466" y="1466169"/>
              <a:ext cx="886957" cy="338554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</a:rPr>
                <a:t>01001...</a:t>
              </a:r>
              <a:endParaRPr lang="en-CN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8AF8101-587F-67E3-2F9B-087702B6B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7423" y="1587669"/>
              <a:ext cx="390308" cy="71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DC2AB426-E851-4FD6-4E2C-492BDB42B6FC}"/>
                </a:ext>
              </a:extLst>
            </p:cNvPr>
            <p:cNvSpPr txBox="1"/>
            <p:nvPr/>
          </p:nvSpPr>
          <p:spPr>
            <a:xfrm>
              <a:off x="704807" y="593645"/>
              <a:ext cx="139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CN" sz="2000" b="1" dirty="0">
                  <a:latin typeface="Dreaming Outloud Pro" panose="03050502040302030504" pitchFamily="66" charset="77"/>
                  <a:ea typeface="Microsoft YaHei" panose="020B0503020204020204" pitchFamily="34" charset="-122"/>
                  <a:cs typeface="Dreaming Outloud Pro" panose="03050502040302030504" pitchFamily="66" charset="77"/>
                </a:rPr>
                <a:t>“ACM MM”</a:t>
              </a:r>
            </a:p>
          </p:txBody>
        </p: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9BB6CE0F-D4AE-CF83-E396-4BF9565CFA11}"/>
                </a:ext>
              </a:extLst>
            </p:cNvPr>
            <p:cNvCxnSpPr>
              <a:cxnSpLocks/>
            </p:cNvCxnSpPr>
            <p:nvPr/>
          </p:nvCxnSpPr>
          <p:spPr>
            <a:xfrm>
              <a:off x="2032913" y="726439"/>
              <a:ext cx="792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3AFF5FAE-BE76-6B8F-427B-9481536D0D48}"/>
                </a:ext>
              </a:extLst>
            </p:cNvPr>
            <p:cNvGrpSpPr/>
            <p:nvPr/>
          </p:nvGrpSpPr>
          <p:grpSpPr>
            <a:xfrm>
              <a:off x="2049422" y="340512"/>
              <a:ext cx="765795" cy="369204"/>
              <a:chOff x="3463353" y="1539934"/>
              <a:chExt cx="765795" cy="369204"/>
            </a:xfrm>
          </p:grpSpPr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4CD30F9-CAB8-3F07-C063-B672CBFBF1D3}"/>
                  </a:ext>
                </a:extLst>
              </p:cNvPr>
              <p:cNvSpPr txBox="1"/>
              <p:nvPr/>
            </p:nvSpPr>
            <p:spPr>
              <a:xfrm>
                <a:off x="3671110" y="1539934"/>
                <a:ext cx="558038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</a:t>
                </a:r>
              </a:p>
            </p:txBody>
          </p:sp>
          <p:pic>
            <p:nvPicPr>
              <p:cNvPr id="281" name="Picture 280" descr="A yellow key with a black background&#10;&#10;Description automatically generated">
                <a:extLst>
                  <a:ext uri="{FF2B5EF4-FFF2-40B4-BE49-F238E27FC236}">
                    <a16:creationId xmlns:a16="http://schemas.microsoft.com/office/drawing/2014/main" id="{8D4B2CF8-A481-AD33-3F75-446913EF9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3353" y="1547333"/>
                <a:ext cx="274233" cy="274233"/>
              </a:xfrm>
              <a:prstGeom prst="rect">
                <a:avLst/>
              </a:prstGeom>
            </p:spPr>
          </p:pic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A5523F0-2C51-966B-F3F7-517DD57D058E}"/>
                </a:ext>
              </a:extLst>
            </p:cNvPr>
            <p:cNvSpPr txBox="1"/>
            <p:nvPr/>
          </p:nvSpPr>
          <p:spPr>
            <a:xfrm>
              <a:off x="741395" y="1480469"/>
              <a:ext cx="1638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000" b="1" dirty="0">
                  <a:latin typeface="Dreaming Outloud Pro" panose="03050502040302030504" pitchFamily="66" charset="77"/>
                  <a:ea typeface="Microsoft YaHei" panose="020B0503020204020204" pitchFamily="34" charset="-122"/>
                  <a:cs typeface="Dreaming Outloud Pro" panose="03050502040302030504" pitchFamily="66" charset="77"/>
                </a:rPr>
                <a:t>“ACM MM</a:t>
              </a:r>
              <a:r>
                <a:rPr lang="en-US" sz="2000" b="1" dirty="0">
                  <a:latin typeface="Dreaming Outloud Pro" panose="03050502040302030504" pitchFamily="66" charset="77"/>
                  <a:ea typeface="Microsoft YaHei" panose="020B0503020204020204" pitchFamily="34" charset="-122"/>
                  <a:cs typeface="Dreaming Outloud Pro" panose="03050502040302030504" pitchFamily="66" charset="77"/>
                </a:rPr>
                <a:t>”</a:t>
              </a:r>
              <a:endParaRPr lang="en-CN" sz="2000" b="1" dirty="0">
                <a:latin typeface="Dreaming Outloud Pro" panose="03050502040302030504" pitchFamily="66" charset="77"/>
                <a:ea typeface="Microsoft YaHei" panose="020B0503020204020204" pitchFamily="34" charset="-122"/>
                <a:cs typeface="Dreaming Outloud Pro" panose="03050502040302030504" pitchFamily="66" charset="77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0D336C5D-A2BB-6BA6-DE97-ECA273076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0326" y="1587669"/>
              <a:ext cx="7801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25C57584-1670-FA23-B7CF-AEDDA66F7474}"/>
                </a:ext>
              </a:extLst>
            </p:cNvPr>
            <p:cNvGrpSpPr/>
            <p:nvPr/>
          </p:nvGrpSpPr>
          <p:grpSpPr>
            <a:xfrm>
              <a:off x="2128145" y="1216479"/>
              <a:ext cx="765795" cy="369204"/>
              <a:chOff x="3496806" y="1584538"/>
              <a:chExt cx="765795" cy="369204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044D4FD-2D9C-2D65-F2AE-1E0B15345C27}"/>
                  </a:ext>
                </a:extLst>
              </p:cNvPr>
              <p:cNvSpPr txBox="1"/>
              <p:nvPr/>
            </p:nvSpPr>
            <p:spPr>
              <a:xfrm>
                <a:off x="3704563" y="1584538"/>
                <a:ext cx="558038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key</a:t>
                </a:r>
              </a:p>
            </p:txBody>
          </p:sp>
          <p:pic>
            <p:nvPicPr>
              <p:cNvPr id="279" name="Picture 278" descr="A yellow key with a black background&#10;&#10;Description automatically generated">
                <a:extLst>
                  <a:ext uri="{FF2B5EF4-FFF2-40B4-BE49-F238E27FC236}">
                    <a16:creationId xmlns:a16="http://schemas.microsoft.com/office/drawing/2014/main" id="{DB5EF4F9-89E6-EDC5-BE53-DAE0E47F7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96806" y="1591937"/>
                <a:ext cx="274233" cy="274233"/>
              </a:xfrm>
              <a:prstGeom prst="rect">
                <a:avLst/>
              </a:prstGeom>
            </p:spPr>
          </p:pic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AF6A83B-EA9C-56A2-3FC1-07752EABE4A4}"/>
                </a:ext>
              </a:extLst>
            </p:cNvPr>
            <p:cNvGrpSpPr/>
            <p:nvPr/>
          </p:nvGrpSpPr>
          <p:grpSpPr>
            <a:xfrm>
              <a:off x="4076430" y="1275428"/>
              <a:ext cx="1865994" cy="676060"/>
              <a:chOff x="2884063" y="1812086"/>
              <a:chExt cx="1865994" cy="676060"/>
            </a:xfrm>
          </p:grpSpPr>
          <p:sp>
            <p:nvSpPr>
              <p:cNvPr id="276" name="Rounded Rectangle 275">
                <a:extLst>
                  <a:ext uri="{FF2B5EF4-FFF2-40B4-BE49-F238E27FC236}">
                    <a16:creationId xmlns:a16="http://schemas.microsoft.com/office/drawing/2014/main" id="{96E2918B-3C12-2615-590F-AB5142790F0B}"/>
                  </a:ext>
                </a:extLst>
              </p:cNvPr>
              <p:cNvSpPr/>
              <p:nvPr/>
            </p:nvSpPr>
            <p:spPr>
              <a:xfrm>
                <a:off x="2884063" y="1812086"/>
                <a:ext cx="1865994" cy="676060"/>
              </a:xfrm>
              <a:prstGeom prst="roundRect">
                <a:avLst/>
              </a:prstGeom>
              <a:solidFill>
                <a:srgbClr val="E8DBE0"/>
              </a:solidFill>
              <a:ln>
                <a:solidFill>
                  <a:srgbClr val="E8DBE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EEDD336-6A11-E291-82F3-955832F31CFC}"/>
                  </a:ext>
                </a:extLst>
              </p:cNvPr>
              <p:cNvSpPr txBox="1"/>
              <p:nvPr/>
            </p:nvSpPr>
            <p:spPr>
              <a:xfrm>
                <a:off x="2905364" y="1841815"/>
                <a:ext cx="1832558" cy="64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Gaussian-to-bit</a:t>
                </a:r>
              </a:p>
              <a:p>
                <a:pPr algn="ctr"/>
                <a:r>
                  <a:rPr lang="en-US" altLang="zh-CN" b="1" dirty="0"/>
                  <a:t>mapping</a:t>
                </a:r>
              </a:p>
            </p:txBody>
          </p:sp>
        </p:grpSp>
        <p:pic>
          <p:nvPicPr>
            <p:cNvPr id="274" name="Picture 273" descr="A person with a beard and mustache&#10;&#10;Description automatically generated">
              <a:extLst>
                <a:ext uri="{FF2B5EF4-FFF2-40B4-BE49-F238E27FC236}">
                  <a16:creationId xmlns:a16="http://schemas.microsoft.com/office/drawing/2014/main" id="{FEDEC50D-0B8B-274E-2458-001B39090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6" y="279894"/>
              <a:ext cx="828000" cy="82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5" name="Picture 274" descr="A cartoon of a person wearing glasses&#10;&#10;Description automatically generated">
              <a:extLst>
                <a:ext uri="{FF2B5EF4-FFF2-40B4-BE49-F238E27FC236}">
                  <a16:creationId xmlns:a16="http://schemas.microsoft.com/office/drawing/2014/main" id="{8AC9EFB6-2016-1FA3-E85D-AE0D2EEAD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15" y="1243356"/>
              <a:ext cx="828000" cy="82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CDFAC7A-B9BD-C635-7C7D-8BBFD5D89A6D}"/>
              </a:ext>
            </a:extLst>
          </p:cNvPr>
          <p:cNvSpPr/>
          <p:nvPr/>
        </p:nvSpPr>
        <p:spPr>
          <a:xfrm>
            <a:off x="6103005" y="2804241"/>
            <a:ext cx="7079720" cy="17712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7536B402-2912-9299-7B45-A2713652757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269829" y="3061388"/>
            <a:ext cx="1168208" cy="1168208"/>
          </a:xfrm>
          <a:prstGeom prst="rect">
            <a:avLst/>
          </a:prstGeom>
        </p:spPr>
      </p:pic>
      <p:pic>
        <p:nvPicPr>
          <p:cNvPr id="87" name="Picture 86" descr="A dog lying in the grass&#10;&#10;Description automatically generated">
            <a:extLst>
              <a:ext uri="{FF2B5EF4-FFF2-40B4-BE49-F238E27FC236}">
                <a16:creationId xmlns:a16="http://schemas.microsoft.com/office/drawing/2014/main" id="{D3838204-F289-271F-B4AF-72C0E1F706E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468898" y="3061388"/>
            <a:ext cx="1168208" cy="1168208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5D3C74AC-470B-6109-6ED0-194C2B00A0CE}"/>
              </a:ext>
            </a:extLst>
          </p:cNvPr>
          <p:cNvGrpSpPr/>
          <p:nvPr/>
        </p:nvGrpSpPr>
        <p:grpSpPr>
          <a:xfrm>
            <a:off x="8000168" y="3061388"/>
            <a:ext cx="1168208" cy="1168208"/>
            <a:chOff x="6156195" y="3505945"/>
            <a:chExt cx="1168208" cy="1168208"/>
          </a:xfrm>
        </p:grpSpPr>
        <p:pic>
          <p:nvPicPr>
            <p:cNvPr id="89" name="Picture 88" descr="A dog lying in the grass&#10;&#10;Description automatically generated">
              <a:extLst>
                <a:ext uri="{FF2B5EF4-FFF2-40B4-BE49-F238E27FC236}">
                  <a16:creationId xmlns:a16="http://schemas.microsoft.com/office/drawing/2014/main" id="{EB962D73-D0C9-E9B1-2BCE-56767274134A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195" y="3505945"/>
              <a:ext cx="1168208" cy="1168208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9812300-3D6D-BB57-64CC-FAEFBE149CB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alphaModFix amt="75000"/>
            </a:blip>
            <a:stretch>
              <a:fillRect/>
            </a:stretch>
          </p:blipFill>
          <p:spPr>
            <a:xfrm>
              <a:off x="6156195" y="3505945"/>
              <a:ext cx="1168208" cy="116820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FD61DA-F25E-1789-7563-7C575337A1E1}"/>
              </a:ext>
            </a:extLst>
          </p:cNvPr>
          <p:cNvGrpSpPr/>
          <p:nvPr/>
        </p:nvGrpSpPr>
        <p:grpSpPr>
          <a:xfrm>
            <a:off x="9730518" y="3043457"/>
            <a:ext cx="1176263" cy="1168208"/>
            <a:chOff x="5802260" y="3498369"/>
            <a:chExt cx="1176263" cy="1168208"/>
          </a:xfrm>
        </p:grpSpPr>
        <p:pic>
          <p:nvPicPr>
            <p:cNvPr id="92" name="Picture 91" descr="A dog lying in the grass&#10;&#10;Description automatically generated">
              <a:extLst>
                <a:ext uri="{FF2B5EF4-FFF2-40B4-BE49-F238E27FC236}">
                  <a16:creationId xmlns:a16="http://schemas.microsoft.com/office/drawing/2014/main" id="{C0CE60DF-CE26-0145-0807-10010BC0C308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0315" y="3498369"/>
              <a:ext cx="1168208" cy="1168208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702A3BA-5AEB-58D7-A018-C6F25F4EDD56}"/>
                </a:ext>
              </a:extLst>
            </p:cNvPr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5802260" y="3498369"/>
              <a:ext cx="1168208" cy="1168208"/>
            </a:xfrm>
            <a:prstGeom prst="rect">
              <a:avLst/>
            </a:prstGeom>
          </p:spPr>
        </p:pic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6E1EE1F-9652-D3B4-FEE8-AFD970114146}"/>
              </a:ext>
            </a:extLst>
          </p:cNvPr>
          <p:cNvCxnSpPr>
            <a:cxnSpLocks/>
          </p:cNvCxnSpPr>
          <p:nvPr/>
        </p:nvCxnSpPr>
        <p:spPr>
          <a:xfrm flipV="1">
            <a:off x="7446106" y="3176861"/>
            <a:ext cx="554075" cy="1268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24CEF0A-F1A0-5ECD-C13B-DF29925B6F86}"/>
              </a:ext>
            </a:extLst>
          </p:cNvPr>
          <p:cNvCxnSpPr>
            <a:cxnSpLocks/>
          </p:cNvCxnSpPr>
          <p:nvPr/>
        </p:nvCxnSpPr>
        <p:spPr>
          <a:xfrm flipV="1">
            <a:off x="9185433" y="3176875"/>
            <a:ext cx="54195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BEDB716-71CF-D316-D53E-0F11ACD11201}"/>
              </a:ext>
            </a:extLst>
          </p:cNvPr>
          <p:cNvCxnSpPr>
            <a:cxnSpLocks/>
          </p:cNvCxnSpPr>
          <p:nvPr/>
        </p:nvCxnSpPr>
        <p:spPr>
          <a:xfrm flipV="1">
            <a:off x="10914824" y="3164178"/>
            <a:ext cx="54195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2B9C82-CD9E-BE19-B82C-73B60FB7B935}"/>
              </a:ext>
            </a:extLst>
          </p:cNvPr>
          <p:cNvCxnSpPr>
            <a:cxnSpLocks/>
          </p:cNvCxnSpPr>
          <p:nvPr/>
        </p:nvCxnSpPr>
        <p:spPr>
          <a:xfrm flipH="1">
            <a:off x="10898713" y="4025395"/>
            <a:ext cx="55806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" name="Picture 128" descr="A cartoon of a person wearing glasses&#10;&#10;Description automatically generated">
            <a:extLst>
              <a:ext uri="{FF2B5EF4-FFF2-40B4-BE49-F238E27FC236}">
                <a16:creationId xmlns:a16="http://schemas.microsoft.com/office/drawing/2014/main" id="{2D9500A5-2918-2DE6-C5AD-6987DEA04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65886" y="3730818"/>
            <a:ext cx="996380" cy="99638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47BA6-311A-ED13-9BDA-5A159B4EA3B2}"/>
              </a:ext>
            </a:extLst>
          </p:cNvPr>
          <p:cNvSpPr txBox="1"/>
          <p:nvPr/>
        </p:nvSpPr>
        <p:spPr>
          <a:xfrm>
            <a:off x="4345448" y="2081340"/>
            <a:ext cx="4984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(a) Message hidden in the initial latent noise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A37FEA0-0554-BEB6-68ED-C3EDED31BD4E}"/>
              </a:ext>
            </a:extLst>
          </p:cNvPr>
          <p:cNvSpPr txBox="1"/>
          <p:nvPr/>
        </p:nvSpPr>
        <p:spPr>
          <a:xfrm>
            <a:off x="4149688" y="4850154"/>
            <a:ext cx="575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(b) Message hidden in the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intermediate</a:t>
            </a:r>
            <a:r>
              <a:rPr lang="en-CN" sz="20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latent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5D47BC-7DBE-8459-46CF-38306D966583}"/>
                  </a:ext>
                </a:extLst>
              </p:cNvPr>
              <p:cNvSpPr txBox="1"/>
              <p:nvPr/>
            </p:nvSpPr>
            <p:spPr>
              <a:xfrm>
                <a:off x="6702193" y="4155289"/>
                <a:ext cx="4025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65D47BC-7DBE-8459-46CF-38306D96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93" y="4155289"/>
                <a:ext cx="402546" cy="369332"/>
              </a:xfrm>
              <a:prstGeom prst="rect">
                <a:avLst/>
              </a:prstGeom>
              <a:blipFill>
                <a:blip r:embed="rId8"/>
                <a:stretch>
                  <a:fillRect l="-9091" r="-606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A3C423F-18BD-A731-23B2-E4E613422DE4}"/>
                  </a:ext>
                </a:extLst>
              </p:cNvPr>
              <p:cNvSpPr txBox="1"/>
              <p:nvPr/>
            </p:nvSpPr>
            <p:spPr>
              <a:xfrm>
                <a:off x="8454687" y="4155289"/>
                <a:ext cx="352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A3C423F-18BD-A731-23B2-E4E613422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687" y="4155289"/>
                <a:ext cx="352341" cy="369332"/>
              </a:xfrm>
              <a:prstGeom prst="rect">
                <a:avLst/>
              </a:prstGeom>
              <a:blipFill>
                <a:blip r:embed="rId9"/>
                <a:stretch>
                  <a:fillRect l="-13793" r="-6897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250C40-D99A-8890-44B0-FD284920E775}"/>
                  </a:ext>
                </a:extLst>
              </p:cNvPr>
              <p:cNvSpPr txBox="1"/>
              <p:nvPr/>
            </p:nvSpPr>
            <p:spPr>
              <a:xfrm>
                <a:off x="10134855" y="4155289"/>
                <a:ext cx="6456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A250C40-D99A-8890-44B0-FD284920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855" y="4155289"/>
                <a:ext cx="645690" cy="369332"/>
              </a:xfrm>
              <a:prstGeom prst="rect">
                <a:avLst/>
              </a:prstGeom>
              <a:blipFill>
                <a:blip r:embed="rId10"/>
                <a:stretch>
                  <a:fillRect l="-7843" r="-5882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C6C2D6A-FD09-7D38-CFCB-7BC261F094B5}"/>
                  </a:ext>
                </a:extLst>
              </p:cNvPr>
              <p:cNvSpPr txBox="1"/>
              <p:nvPr/>
            </p:nvSpPr>
            <p:spPr>
              <a:xfrm>
                <a:off x="11956360" y="4155289"/>
                <a:ext cx="376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C6C2D6A-FD09-7D38-CFCB-7BC261F0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360" y="4155289"/>
                <a:ext cx="376770" cy="369332"/>
              </a:xfrm>
              <a:prstGeom prst="rect">
                <a:avLst/>
              </a:prstGeom>
              <a:blipFill>
                <a:blip r:embed="rId11"/>
                <a:stretch>
                  <a:fillRect l="-12903" r="-6452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1658C01E-AF37-00B4-510F-0186C6D14D1D}"/>
              </a:ext>
            </a:extLst>
          </p:cNvPr>
          <p:cNvSpPr txBox="1"/>
          <p:nvPr/>
        </p:nvSpPr>
        <p:spPr>
          <a:xfrm>
            <a:off x="10994884" y="3409826"/>
            <a:ext cx="3738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2A2CE2F-B70A-EB26-2053-B945BF4E7C67}"/>
              </a:ext>
            </a:extLst>
          </p:cNvPr>
          <p:cNvSpPr txBox="1"/>
          <p:nvPr/>
        </p:nvSpPr>
        <p:spPr>
          <a:xfrm>
            <a:off x="7512060" y="3409826"/>
            <a:ext cx="373820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…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0CC422A-5006-EFE8-D89E-5824D5EE3B80}"/>
              </a:ext>
            </a:extLst>
          </p:cNvPr>
          <p:cNvSpPr txBox="1"/>
          <p:nvPr/>
        </p:nvSpPr>
        <p:spPr>
          <a:xfrm>
            <a:off x="12409555" y="4689295"/>
            <a:ext cx="11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Adversary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61AEE37-D4D3-AE78-CB47-A07D82C28C39}"/>
              </a:ext>
            </a:extLst>
          </p:cNvPr>
          <p:cNvCxnSpPr>
            <a:cxnSpLocks/>
            <a:stCxn id="145" idx="2"/>
            <a:endCxn id="276" idx="2"/>
          </p:cNvCxnSpPr>
          <p:nvPr/>
        </p:nvCxnSpPr>
        <p:spPr>
          <a:xfrm rot="5400000" flipH="1">
            <a:off x="7663039" y="1729960"/>
            <a:ext cx="152200" cy="5437122"/>
          </a:xfrm>
          <a:prstGeom prst="bentConnector3">
            <a:avLst>
              <a:gd name="adj1" fmla="val -12089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93C81DE-DD0E-1721-F265-E57B6E5FE974}"/>
              </a:ext>
            </a:extLst>
          </p:cNvPr>
          <p:cNvCxnSpPr>
            <a:cxnSpLocks/>
            <a:stCxn id="282" idx="0"/>
            <a:endCxn id="93" idx="0"/>
          </p:cNvCxnSpPr>
          <p:nvPr/>
        </p:nvCxnSpPr>
        <p:spPr>
          <a:xfrm rot="16200000" flipH="1">
            <a:off x="7550743" y="279584"/>
            <a:ext cx="203054" cy="5324692"/>
          </a:xfrm>
          <a:prstGeom prst="bentConnector3">
            <a:avLst>
              <a:gd name="adj1" fmla="val -112581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822C497-E781-58BB-E83F-17BF9CB16998}"/>
              </a:ext>
            </a:extLst>
          </p:cNvPr>
          <p:cNvGrpSpPr/>
          <p:nvPr/>
        </p:nvGrpSpPr>
        <p:grpSpPr>
          <a:xfrm>
            <a:off x="439718" y="4723499"/>
            <a:ext cx="3251885" cy="551766"/>
            <a:chOff x="11296185" y="956604"/>
            <a:chExt cx="3251885" cy="551766"/>
          </a:xfrm>
        </p:grpSpPr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84B078D9-7FBC-D7F5-1EFB-E691AC6CA67D}"/>
                </a:ext>
              </a:extLst>
            </p:cNvPr>
            <p:cNvSpPr/>
            <p:nvPr/>
          </p:nvSpPr>
          <p:spPr>
            <a:xfrm>
              <a:off x="11296185" y="956604"/>
              <a:ext cx="3218432" cy="551766"/>
            </a:xfrm>
            <a:prstGeom prst="round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D9613A0F-DBDF-EEDA-4511-DDB961A5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87463" y="1090255"/>
              <a:ext cx="54195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B4BE9443-A921-84C7-8FD0-431FA7B94D91}"/>
                </a:ext>
              </a:extLst>
            </p:cNvPr>
            <p:cNvSpPr txBox="1"/>
            <p:nvPr/>
          </p:nvSpPr>
          <p:spPr>
            <a:xfrm>
              <a:off x="11886251" y="956604"/>
              <a:ext cx="2661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r>
                <a:rPr lang="en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eterministic</a:t>
              </a:r>
              <a:r>
                <a:rPr lang="zh-CN" alt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denoising</a:t>
              </a:r>
              <a:r>
                <a:rPr lang="zh-CN" alt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process</a:t>
              </a:r>
              <a:endParaRPr lang="en-CN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063417A-3C7E-EEFE-B6B8-DA4B63F31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59019" y="1395729"/>
              <a:ext cx="560685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F571311-8F20-7A1F-1441-038B89A3CD35}"/>
                </a:ext>
              </a:extLst>
            </p:cNvPr>
            <p:cNvSpPr txBox="1"/>
            <p:nvPr/>
          </p:nvSpPr>
          <p:spPr>
            <a:xfrm>
              <a:off x="11895968" y="1231371"/>
              <a:ext cx="25944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</a:t>
              </a:r>
              <a:r>
                <a:rPr lang="en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eterministic</a:t>
              </a:r>
              <a:r>
                <a:rPr lang="zh-CN" alt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diffusion</a:t>
              </a:r>
              <a:r>
                <a:rPr lang="zh-CN" altLang="en-US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lang="en-US" altLang="zh-CN" sz="12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process</a:t>
              </a:r>
              <a:endParaRPr lang="en-CN" sz="12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439760B-0C6E-041C-06B2-3FFB26DC9662}"/>
              </a:ext>
            </a:extLst>
          </p:cNvPr>
          <p:cNvGrpSpPr/>
          <p:nvPr/>
        </p:nvGrpSpPr>
        <p:grpSpPr>
          <a:xfrm>
            <a:off x="28015" y="34569"/>
            <a:ext cx="13567734" cy="2303432"/>
            <a:chOff x="28015" y="-32337"/>
            <a:chExt cx="13567734" cy="230343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39B7210-8DA9-79B7-15B4-F66B767F4077}"/>
                </a:ext>
              </a:extLst>
            </p:cNvPr>
            <p:cNvSpPr/>
            <p:nvPr/>
          </p:nvSpPr>
          <p:spPr>
            <a:xfrm>
              <a:off x="6091854" y="42263"/>
              <a:ext cx="7079720" cy="17712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36BAD55-E529-693F-C54E-AB50AF1AC57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397" y="311430"/>
              <a:ext cx="1168208" cy="11682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 descr="A dog lying in the grass&#10;&#10;Description automatically generated">
              <a:extLst>
                <a:ext uri="{FF2B5EF4-FFF2-40B4-BE49-F238E27FC236}">
                  <a16:creationId xmlns:a16="http://schemas.microsoft.com/office/drawing/2014/main" id="{B2057B41-6875-1D02-76B3-8AD3C7EF4EB2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503466" y="311430"/>
              <a:ext cx="1168208" cy="11682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A46244B-729C-BB55-D277-482A9085C21E}"/>
                </a:ext>
              </a:extLst>
            </p:cNvPr>
            <p:cNvGrpSpPr/>
            <p:nvPr/>
          </p:nvGrpSpPr>
          <p:grpSpPr>
            <a:xfrm>
              <a:off x="8034734" y="311430"/>
              <a:ext cx="1168208" cy="1168208"/>
              <a:chOff x="6156195" y="3505945"/>
              <a:chExt cx="1168208" cy="11682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0" name="Picture 49" descr="A dog lying in the grass&#10;&#10;Description automatically generated">
                <a:extLst>
                  <a:ext uri="{FF2B5EF4-FFF2-40B4-BE49-F238E27FC236}">
                    <a16:creationId xmlns:a16="http://schemas.microsoft.com/office/drawing/2014/main" id="{F24E2E5A-D68F-30D0-1A7C-D870318B37DB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6195" y="3505945"/>
                <a:ext cx="1168208" cy="1168208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A375CD24-74AA-503A-59C9-8675AE9295ED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alphaModFix amt="75000"/>
              </a:blip>
              <a:stretch>
                <a:fillRect/>
              </a:stretch>
            </p:blipFill>
            <p:spPr>
              <a:xfrm>
                <a:off x="6156195" y="3505945"/>
                <a:ext cx="1168208" cy="1168208"/>
              </a:xfrm>
              <a:prstGeom prst="rect">
                <a:avLst/>
              </a:pr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E73F66E-DFA6-37A4-F456-31B6085BB8F4}"/>
                </a:ext>
              </a:extLst>
            </p:cNvPr>
            <p:cNvGrpSpPr/>
            <p:nvPr/>
          </p:nvGrpSpPr>
          <p:grpSpPr>
            <a:xfrm>
              <a:off x="9765079" y="293500"/>
              <a:ext cx="1176263" cy="1168208"/>
              <a:chOff x="5802260" y="3498369"/>
              <a:chExt cx="1176263" cy="116820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51" name="Picture 50" descr="A dog lying in the grass&#10;&#10;Description automatically generated">
                <a:extLst>
                  <a:ext uri="{FF2B5EF4-FFF2-40B4-BE49-F238E27FC236}">
                    <a16:creationId xmlns:a16="http://schemas.microsoft.com/office/drawing/2014/main" id="{E79955F5-BE75-B649-4E38-C14E1381A013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0315" y="3498369"/>
                <a:ext cx="1168208" cy="1168208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FB87DA79-44CA-E186-765B-A60DD3FDEB1D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5802260" y="3498369"/>
                <a:ext cx="1168208" cy="1168208"/>
              </a:xfrm>
              <a:prstGeom prst="rect">
                <a:avLst/>
              </a:prstGeom>
            </p:spPr>
          </p:pic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ECA017-2138-A52F-AFF7-0ACC416E4950}"/>
                </a:ext>
              </a:extLst>
            </p:cNvPr>
            <p:cNvCxnSpPr>
              <a:cxnSpLocks/>
            </p:cNvCxnSpPr>
            <p:nvPr/>
          </p:nvCxnSpPr>
          <p:spPr>
            <a:xfrm>
              <a:off x="7480659" y="414208"/>
              <a:ext cx="56213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4AE7C67-33BF-4ABB-3BA2-C88206734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9595" y="414208"/>
              <a:ext cx="573792" cy="884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ECAB9AF-EBFC-A23E-8D18-54C229FB9902}"/>
                </a:ext>
              </a:extLst>
            </p:cNvPr>
            <p:cNvCxnSpPr>
              <a:cxnSpLocks/>
            </p:cNvCxnSpPr>
            <p:nvPr/>
          </p:nvCxnSpPr>
          <p:spPr>
            <a:xfrm>
              <a:off x="10941342" y="414208"/>
              <a:ext cx="57018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E16321-FC6C-67A3-3753-86BD67882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44431" y="1275438"/>
              <a:ext cx="55806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4AC83D4-351E-AE53-72FB-E2B5D767E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5432" y="1275438"/>
              <a:ext cx="598846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25F657A-7CCA-F2F8-7679-B097AC90E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4278" y="1275438"/>
              <a:ext cx="581615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A cartoon of a person wearing glasses&#10;&#10;Description automatically generated">
              <a:extLst>
                <a:ext uri="{FF2B5EF4-FFF2-40B4-BE49-F238E27FC236}">
                  <a16:creationId xmlns:a16="http://schemas.microsoft.com/office/drawing/2014/main" id="{5118C1D3-0C17-466E-C188-AE54C678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84675" y="981448"/>
              <a:ext cx="996380" cy="9963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C4FAA54-44B4-8527-A18A-B500D55E6D65}"/>
                    </a:ext>
                  </a:extLst>
                </p:cNvPr>
                <p:cNvSpPr txBox="1"/>
                <p:nvPr/>
              </p:nvSpPr>
              <p:spPr>
                <a:xfrm>
                  <a:off x="6748869" y="1418839"/>
                  <a:ext cx="4025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N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C4FAA54-44B4-8527-A18A-B500D55E6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869" y="1418839"/>
                  <a:ext cx="40254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2121" r="-3030" b="-1379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260599B4-9391-02A6-2124-AD8EF445EC38}"/>
                    </a:ext>
                  </a:extLst>
                </p:cNvPr>
                <p:cNvSpPr txBox="1"/>
                <p:nvPr/>
              </p:nvSpPr>
              <p:spPr>
                <a:xfrm>
                  <a:off x="8501357" y="1418839"/>
                  <a:ext cx="35234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N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260599B4-9391-02A6-2124-AD8EF445E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1357" y="1418839"/>
                  <a:ext cx="35234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 r="-7143" b="-1379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D481F49-7432-05B2-D7BC-00A6EB7D3D0E}"/>
                    </a:ext>
                  </a:extLst>
                </p:cNvPr>
                <p:cNvSpPr txBox="1"/>
                <p:nvPr/>
              </p:nvSpPr>
              <p:spPr>
                <a:xfrm>
                  <a:off x="10163606" y="1418839"/>
                  <a:ext cx="6456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N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6D481F49-7432-05B2-D7BC-00A6EB7D3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3606" y="1418839"/>
                  <a:ext cx="64569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7692" r="-1923" b="-1379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A05B27-0DF8-2B4B-BF61-C8CF0920FB5F}"/>
                    </a:ext>
                  </a:extLst>
                </p:cNvPr>
                <p:cNvSpPr txBox="1"/>
                <p:nvPr/>
              </p:nvSpPr>
              <p:spPr>
                <a:xfrm>
                  <a:off x="12003037" y="1418839"/>
                  <a:ext cx="3767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N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N" sz="2400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EA05B27-0DF8-2B4B-BF61-C8CF0920F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03037" y="1418839"/>
                  <a:ext cx="376770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6667" b="-13793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E3A744E7-CE88-16BF-DE5C-B4A66FD28E26}"/>
                </a:ext>
              </a:extLst>
            </p:cNvPr>
            <p:cNvSpPr txBox="1"/>
            <p:nvPr/>
          </p:nvSpPr>
          <p:spPr>
            <a:xfrm>
              <a:off x="7568061" y="607521"/>
              <a:ext cx="373820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…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B23229-7DFA-C673-7B20-218BF434499D}"/>
                </a:ext>
              </a:extLst>
            </p:cNvPr>
            <p:cNvSpPr txBox="1"/>
            <p:nvPr/>
          </p:nvSpPr>
          <p:spPr>
            <a:xfrm>
              <a:off x="11028738" y="607521"/>
              <a:ext cx="373820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…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6492E3-FC3F-7051-06CB-2AE5DB8B1585}"/>
                </a:ext>
              </a:extLst>
            </p:cNvPr>
            <p:cNvSpPr txBox="1"/>
            <p:nvPr/>
          </p:nvSpPr>
          <p:spPr>
            <a:xfrm>
              <a:off x="12427352" y="1932541"/>
              <a:ext cx="1168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Adversary</a:t>
              </a: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13FC7EE-EDEE-7F99-6333-17D995FAEAE3}"/>
                </a:ext>
              </a:extLst>
            </p:cNvPr>
            <p:cNvGrpSpPr/>
            <p:nvPr/>
          </p:nvGrpSpPr>
          <p:grpSpPr>
            <a:xfrm>
              <a:off x="28015" y="-32337"/>
              <a:ext cx="5997934" cy="1885968"/>
              <a:chOff x="28015" y="279894"/>
              <a:chExt cx="5997934" cy="1885968"/>
            </a:xfrm>
          </p:grpSpPr>
          <p:sp>
            <p:nvSpPr>
              <p:cNvPr id="175" name="Rounded Rectangle 174">
                <a:extLst>
                  <a:ext uri="{FF2B5EF4-FFF2-40B4-BE49-F238E27FC236}">
                    <a16:creationId xmlns:a16="http://schemas.microsoft.com/office/drawing/2014/main" id="{5DF34C01-6914-DAD7-B687-CAC0C46EFBAA}"/>
                  </a:ext>
                </a:extLst>
              </p:cNvPr>
              <p:cNvSpPr/>
              <p:nvPr/>
            </p:nvSpPr>
            <p:spPr>
              <a:xfrm>
                <a:off x="303351" y="354494"/>
                <a:ext cx="5722598" cy="1811368"/>
              </a:xfrm>
              <a:prstGeom prst="roundRect">
                <a:avLst/>
              </a:prstGeom>
              <a:solidFill>
                <a:srgbClr val="F1EDE2"/>
              </a:solidFill>
              <a:ln>
                <a:solidFill>
                  <a:srgbClr val="F1EDE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0EAAF9-0D1F-E97B-8CB3-1D9E9F3CDC4F}"/>
                  </a:ext>
                </a:extLst>
              </p:cNvPr>
              <p:cNvSpPr txBox="1"/>
              <p:nvPr/>
            </p:nvSpPr>
            <p:spPr>
              <a:xfrm>
                <a:off x="2820466" y="594098"/>
                <a:ext cx="886957" cy="33855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</a:rPr>
                  <a:t>01001...</a:t>
                </a:r>
                <a:endParaRPr lang="en-CN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A5C0485-049C-335A-FB3C-1B71E9DE3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7423" y="726439"/>
                <a:ext cx="338353" cy="58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69C24921-BA86-2162-14CF-134FBDDC896B}"/>
                  </a:ext>
                </a:extLst>
              </p:cNvPr>
              <p:cNvGrpSpPr/>
              <p:nvPr/>
            </p:nvGrpSpPr>
            <p:grpSpPr>
              <a:xfrm>
                <a:off x="4045776" y="419470"/>
                <a:ext cx="1887312" cy="676060"/>
                <a:chOff x="2884063" y="1812086"/>
                <a:chExt cx="1887312" cy="676060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E2A3E400-A7CA-F250-C97C-F42D5E18EE02}"/>
                    </a:ext>
                  </a:extLst>
                </p:cNvPr>
                <p:cNvSpPr/>
                <p:nvPr/>
              </p:nvSpPr>
              <p:spPr>
                <a:xfrm>
                  <a:off x="2884063" y="1812086"/>
                  <a:ext cx="1865994" cy="676060"/>
                </a:xfrm>
                <a:prstGeom prst="roundRect">
                  <a:avLst/>
                </a:prstGeom>
                <a:solidFill>
                  <a:srgbClr val="E8DBE0"/>
                </a:solidFill>
                <a:ln>
                  <a:solidFill>
                    <a:srgbClr val="E8DBE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AC21B4-A4E3-E049-8414-57FE9CA64CC1}"/>
                    </a:ext>
                  </a:extLst>
                </p:cNvPr>
                <p:cNvSpPr txBox="1"/>
                <p:nvPr/>
              </p:nvSpPr>
              <p:spPr>
                <a:xfrm>
                  <a:off x="2938817" y="1841815"/>
                  <a:ext cx="1832558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Bit-to-Gaussian</a:t>
                  </a:r>
                </a:p>
                <a:p>
                  <a:pPr algn="ctr"/>
                  <a:r>
                    <a:rPr lang="en-US" altLang="zh-CN" b="1" dirty="0"/>
                    <a:t>mapping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88BAFD9-A195-1B3A-F87C-EA266435057C}"/>
                  </a:ext>
                </a:extLst>
              </p:cNvPr>
              <p:cNvSpPr txBox="1"/>
              <p:nvPr/>
            </p:nvSpPr>
            <p:spPr>
              <a:xfrm>
                <a:off x="2820466" y="1466169"/>
                <a:ext cx="886957" cy="338554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C00000"/>
                    </a:solidFill>
                  </a:rPr>
                  <a:t>01001...</a:t>
                </a:r>
                <a:endParaRPr lang="en-CN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D1411C7-7FAD-635E-FF97-B933D58A3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7423" y="1587669"/>
                <a:ext cx="390308" cy="712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1B908DA-96DC-DDC3-AD47-EEE9A6202A41}"/>
                  </a:ext>
                </a:extLst>
              </p:cNvPr>
              <p:cNvSpPr txBox="1"/>
              <p:nvPr/>
            </p:nvSpPr>
            <p:spPr>
              <a:xfrm>
                <a:off x="704807" y="593645"/>
                <a:ext cx="1394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en-CN" sz="2000" b="1" dirty="0">
                    <a:latin typeface="Dreaming Outloud Pro" panose="03050502040302030504" pitchFamily="66" charset="77"/>
                    <a:ea typeface="Microsoft YaHei" panose="020B0503020204020204" pitchFamily="34" charset="-122"/>
                    <a:cs typeface="Dreaming Outloud Pro" panose="03050502040302030504" pitchFamily="66" charset="77"/>
                  </a:rPr>
                  <a:t>“ACM MM”</a:t>
                </a:r>
              </a:p>
            </p:txBody>
          </p: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88DE8842-AF9B-FA1C-2495-DDF8BDABB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2913" y="726439"/>
                <a:ext cx="792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F2BD9E3-0593-8BC5-855B-67218B5F4A5A}"/>
                  </a:ext>
                </a:extLst>
              </p:cNvPr>
              <p:cNvGrpSpPr/>
              <p:nvPr/>
            </p:nvGrpSpPr>
            <p:grpSpPr>
              <a:xfrm>
                <a:off x="2049422" y="340512"/>
                <a:ext cx="765795" cy="369204"/>
                <a:chOff x="3463353" y="1539934"/>
                <a:chExt cx="765795" cy="369204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749A11B-5A6C-F1FA-A9EC-75C2A3FDA21D}"/>
                    </a:ext>
                  </a:extLst>
                </p:cNvPr>
                <p:cNvSpPr txBox="1"/>
                <p:nvPr/>
              </p:nvSpPr>
              <p:spPr>
                <a:xfrm>
                  <a:off x="3671110" y="1539934"/>
                  <a:ext cx="558038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key</a:t>
                  </a:r>
                </a:p>
              </p:txBody>
            </p:sp>
            <p:pic>
              <p:nvPicPr>
                <p:cNvPr id="161" name="Picture 160" descr="A yellow key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D7192443-B483-EA71-6B98-80FBEB76E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3353" y="1547333"/>
                  <a:ext cx="274233" cy="274233"/>
                </a:xfrm>
                <a:prstGeom prst="rect">
                  <a:avLst/>
                </a:prstGeom>
              </p:spPr>
            </p:pic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B37E0B4-53E7-A8DC-2DD1-EEB3D834835B}"/>
                  </a:ext>
                </a:extLst>
              </p:cNvPr>
              <p:cNvSpPr txBox="1"/>
              <p:nvPr/>
            </p:nvSpPr>
            <p:spPr>
              <a:xfrm>
                <a:off x="741395" y="1480469"/>
                <a:ext cx="16385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Dreaming Outloud Pro" panose="03050502040302030504" pitchFamily="66" charset="77"/>
                    <a:ea typeface="Microsoft YaHei" panose="020B0503020204020204" pitchFamily="34" charset="-122"/>
                    <a:cs typeface="Dreaming Outloud Pro" panose="03050502040302030504" pitchFamily="66" charset="77"/>
                  </a:rPr>
                  <a:t>“ACM MM</a:t>
                </a:r>
                <a:r>
                  <a:rPr lang="en-US" sz="2000" b="1" dirty="0">
                    <a:latin typeface="Dreaming Outloud Pro" panose="03050502040302030504" pitchFamily="66" charset="77"/>
                    <a:ea typeface="Microsoft YaHei" panose="020B0503020204020204" pitchFamily="34" charset="-122"/>
                    <a:cs typeface="Dreaming Outloud Pro" panose="03050502040302030504" pitchFamily="66" charset="77"/>
                  </a:rPr>
                  <a:t>”</a:t>
                </a:r>
                <a:endParaRPr lang="en-CN" sz="2000" b="1" dirty="0">
                  <a:latin typeface="Dreaming Outloud Pro" panose="03050502040302030504" pitchFamily="66" charset="77"/>
                  <a:ea typeface="Microsoft YaHei" panose="020B0503020204020204" pitchFamily="34" charset="-122"/>
                  <a:cs typeface="Dreaming Outloud Pro" panose="03050502040302030504" pitchFamily="66" charset="77"/>
                </a:endParaRPr>
              </a:p>
            </p:txBody>
          </p: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4C65C31A-B53F-D632-A4D7-C978D88F6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0326" y="1587669"/>
                <a:ext cx="7801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1CB9248-1D76-37BE-8D7E-FE171DC2E2F8}"/>
                  </a:ext>
                </a:extLst>
              </p:cNvPr>
              <p:cNvGrpSpPr/>
              <p:nvPr/>
            </p:nvGrpSpPr>
            <p:grpSpPr>
              <a:xfrm>
                <a:off x="2128145" y="1216479"/>
                <a:ext cx="765795" cy="369204"/>
                <a:chOff x="3496806" y="1584538"/>
                <a:chExt cx="765795" cy="369204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3FB84C8-8C5A-2D07-A473-2CE0DCA12516}"/>
                    </a:ext>
                  </a:extLst>
                </p:cNvPr>
                <p:cNvSpPr txBox="1"/>
                <p:nvPr/>
              </p:nvSpPr>
              <p:spPr>
                <a:xfrm>
                  <a:off x="3704563" y="1584538"/>
                  <a:ext cx="558038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N" dirty="0"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key</a:t>
                  </a:r>
                </a:p>
              </p:txBody>
            </p:sp>
            <p:pic>
              <p:nvPicPr>
                <p:cNvPr id="170" name="Picture 169" descr="A yellow key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009085B6-E322-32F1-4F53-C359225777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96806" y="1591937"/>
                  <a:ext cx="274233" cy="274233"/>
                </a:xfrm>
                <a:prstGeom prst="rect">
                  <a:avLst/>
                </a:prstGeom>
              </p:spPr>
            </p:pic>
          </p:grp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5FE71D27-54BE-63BE-2765-332BFB359079}"/>
                  </a:ext>
                </a:extLst>
              </p:cNvPr>
              <p:cNvGrpSpPr/>
              <p:nvPr/>
            </p:nvGrpSpPr>
            <p:grpSpPr>
              <a:xfrm>
                <a:off x="4076430" y="1275428"/>
                <a:ext cx="1865994" cy="676060"/>
                <a:chOff x="2884063" y="1812086"/>
                <a:chExt cx="1865994" cy="676060"/>
              </a:xfrm>
            </p:grpSpPr>
            <p:sp>
              <p:nvSpPr>
                <p:cNvPr id="227" name="Rounded Rectangle 226">
                  <a:extLst>
                    <a:ext uri="{FF2B5EF4-FFF2-40B4-BE49-F238E27FC236}">
                      <a16:creationId xmlns:a16="http://schemas.microsoft.com/office/drawing/2014/main" id="{4961A655-97B3-36CE-F46A-E8E600625810}"/>
                    </a:ext>
                  </a:extLst>
                </p:cNvPr>
                <p:cNvSpPr/>
                <p:nvPr/>
              </p:nvSpPr>
              <p:spPr>
                <a:xfrm>
                  <a:off x="2884063" y="1812086"/>
                  <a:ext cx="1865994" cy="676060"/>
                </a:xfrm>
                <a:prstGeom prst="roundRect">
                  <a:avLst/>
                </a:prstGeom>
                <a:solidFill>
                  <a:srgbClr val="E8DBE0"/>
                </a:solidFill>
                <a:ln>
                  <a:solidFill>
                    <a:srgbClr val="E8DBE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4388A35-90DE-2A01-0E53-D29C8981155C}"/>
                    </a:ext>
                  </a:extLst>
                </p:cNvPr>
                <p:cNvSpPr txBox="1"/>
                <p:nvPr/>
              </p:nvSpPr>
              <p:spPr>
                <a:xfrm>
                  <a:off x="2905364" y="1841815"/>
                  <a:ext cx="1832558" cy="646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Gaussian-to-bit</a:t>
                  </a:r>
                </a:p>
                <a:p>
                  <a:pPr algn="ctr"/>
                  <a:r>
                    <a:rPr lang="en-US" altLang="zh-CN" b="1" dirty="0"/>
                    <a:t>mapping</a:t>
                  </a:r>
                </a:p>
              </p:txBody>
            </p:sp>
          </p:grpSp>
          <p:pic>
            <p:nvPicPr>
              <p:cNvPr id="5" name="Picture 4" descr="A person with a beard and mustache&#10;&#10;Description automatically generated">
                <a:extLst>
                  <a:ext uri="{FF2B5EF4-FFF2-40B4-BE49-F238E27FC236}">
                    <a16:creationId xmlns:a16="http://schemas.microsoft.com/office/drawing/2014/main" id="{F08882E5-237D-CE7C-501F-47682CC3C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16" y="279894"/>
                <a:ext cx="828000" cy="828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 descr="A cartoon of a person wearing glasses&#10;&#10;Description automatically generated">
                <a:extLst>
                  <a:ext uri="{FF2B5EF4-FFF2-40B4-BE49-F238E27FC236}">
                    <a16:creationId xmlns:a16="http://schemas.microsoft.com/office/drawing/2014/main" id="{C6C09F4B-D25B-BF00-B162-890395F7D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5" y="1243356"/>
                <a:ext cx="828000" cy="828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4EF438F-9DDA-F88C-954D-003A4CF1B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2424" y="1275438"/>
              <a:ext cx="349166" cy="58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B162E51-88D4-8BB0-497C-0B64EACEDEF4}"/>
                </a:ext>
              </a:extLst>
            </p:cNvPr>
            <p:cNvCxnSpPr>
              <a:cxnSpLocks/>
            </p:cNvCxnSpPr>
            <p:nvPr/>
          </p:nvCxnSpPr>
          <p:spPr>
            <a:xfrm>
              <a:off x="5911770" y="414208"/>
              <a:ext cx="3926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49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3709</TotalTime>
  <Words>78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Microsoft YaHei</vt:lpstr>
      <vt:lpstr>Aptos</vt:lpstr>
      <vt:lpstr>Aptos Display</vt:lpstr>
      <vt:lpstr>Arial</vt:lpstr>
      <vt:lpstr>Cambria Math</vt:lpstr>
      <vt:lpstr>Dreaming Outloud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1158656977@qq.com</dc:creator>
  <cp:lastModifiedBy>1158656977@qq.com</cp:lastModifiedBy>
  <cp:revision>6</cp:revision>
  <dcterms:created xsi:type="dcterms:W3CDTF">2025-03-28T08:28:39Z</dcterms:created>
  <dcterms:modified xsi:type="dcterms:W3CDTF">2025-04-07T13:39:00Z</dcterms:modified>
</cp:coreProperties>
</file>