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dd" initials="x" lastIdx="1" clrIdx="0">
    <p:extLst>
      <p:ext uri="{19B8F6BF-5375-455C-9EA6-DF929625EA0E}">
        <p15:presenceInfo xmlns:p15="http://schemas.microsoft.com/office/powerpoint/2012/main" userId="xd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5623E-D332-4968-94B9-10399683647E}" type="datetimeFigureOut">
              <a:rPr lang="zh-CN" altLang="en-US" smtClean="0"/>
              <a:t>2019/7/13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C096E-0A9F-4DA4-9085-32690E510359}" type="slidenum">
              <a:rPr lang="zh-CN" altLang="en-US" smtClean="0"/>
              <a:t>‹#›</a:t>
            </a:fld>
            <a:endParaRPr lang="zh-CN" altLang="en-US"/>
          </a:p>
        </p:txBody>
      </p:sp>
    </p:spTree>
    <p:extLst>
      <p:ext uri="{BB962C8B-B14F-4D97-AF65-F5344CB8AC3E}">
        <p14:creationId xmlns:p14="http://schemas.microsoft.com/office/powerpoint/2010/main" val="393363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单精度：</a:t>
            </a:r>
            <a:r>
              <a:rPr lang="en-US" altLang="zh-CN" dirty="0" smtClean="0"/>
              <a:t>1</a:t>
            </a:r>
            <a:r>
              <a:rPr lang="zh-CN" altLang="en-US" dirty="0" smtClean="0"/>
              <a:t>位符号，</a:t>
            </a:r>
            <a:r>
              <a:rPr lang="en-US" altLang="zh-CN" dirty="0" smtClean="0"/>
              <a:t>8</a:t>
            </a:r>
            <a:r>
              <a:rPr lang="zh-CN" altLang="en-US" dirty="0" smtClean="0"/>
              <a:t>位指数，</a:t>
            </a:r>
            <a:r>
              <a:rPr lang="en-US" altLang="zh-CN" dirty="0" smtClean="0"/>
              <a:t>23</a:t>
            </a:r>
            <a:r>
              <a:rPr lang="zh-CN" altLang="en-US" dirty="0" smtClean="0"/>
              <a:t>位小数</a:t>
            </a:r>
            <a:endParaRPr lang="en-US" altLang="zh-CN" dirty="0" smtClean="0"/>
          </a:p>
          <a:p>
            <a:r>
              <a:rPr lang="zh-CN" altLang="en-US" dirty="0" smtClean="0"/>
              <a:t>双精度：</a:t>
            </a:r>
            <a:r>
              <a:rPr lang="en-US" altLang="zh-CN" dirty="0" smtClean="0"/>
              <a:t>1</a:t>
            </a:r>
            <a:r>
              <a:rPr lang="zh-CN" altLang="en-US" dirty="0" smtClean="0"/>
              <a:t>位符号，</a:t>
            </a:r>
            <a:r>
              <a:rPr lang="en-US" altLang="zh-CN" dirty="0" smtClean="0"/>
              <a:t>11</a:t>
            </a:r>
            <a:r>
              <a:rPr lang="zh-CN" altLang="en-US" dirty="0" smtClean="0"/>
              <a:t>位指数，</a:t>
            </a:r>
            <a:r>
              <a:rPr lang="en-US" altLang="zh-CN" dirty="0" smtClean="0"/>
              <a:t>52</a:t>
            </a:r>
            <a:r>
              <a:rPr lang="zh-CN" altLang="en-US" dirty="0" smtClean="0"/>
              <a:t>位小数</a:t>
            </a:r>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2</a:t>
            </a:fld>
            <a:endParaRPr lang="zh-CN" altLang="en-US"/>
          </a:p>
        </p:txBody>
      </p:sp>
    </p:spTree>
    <p:extLst>
      <p:ext uri="{BB962C8B-B14F-4D97-AF65-F5344CB8AC3E}">
        <p14:creationId xmlns:p14="http://schemas.microsoft.com/office/powerpoint/2010/main" val="292597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11</a:t>
            </a:fld>
            <a:endParaRPr lang="zh-CN" altLang="en-US"/>
          </a:p>
        </p:txBody>
      </p:sp>
    </p:spTree>
    <p:extLst>
      <p:ext uri="{BB962C8B-B14F-4D97-AF65-F5344CB8AC3E}">
        <p14:creationId xmlns:p14="http://schemas.microsoft.com/office/powerpoint/2010/main" val="346782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12</a:t>
            </a:fld>
            <a:endParaRPr lang="zh-CN" altLang="en-US"/>
          </a:p>
        </p:txBody>
      </p:sp>
    </p:spTree>
    <p:extLst>
      <p:ext uri="{BB962C8B-B14F-4D97-AF65-F5344CB8AC3E}">
        <p14:creationId xmlns:p14="http://schemas.microsoft.com/office/powerpoint/2010/main" val="2754037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13</a:t>
            </a:fld>
            <a:endParaRPr lang="zh-CN" altLang="en-US"/>
          </a:p>
        </p:txBody>
      </p:sp>
    </p:spTree>
    <p:extLst>
      <p:ext uri="{BB962C8B-B14F-4D97-AF65-F5344CB8AC3E}">
        <p14:creationId xmlns:p14="http://schemas.microsoft.com/office/powerpoint/2010/main" val="170002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14</a:t>
            </a:fld>
            <a:endParaRPr lang="zh-CN" altLang="en-US"/>
          </a:p>
        </p:txBody>
      </p:sp>
    </p:spTree>
    <p:extLst>
      <p:ext uri="{BB962C8B-B14F-4D97-AF65-F5344CB8AC3E}">
        <p14:creationId xmlns:p14="http://schemas.microsoft.com/office/powerpoint/2010/main" val="137523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15</a:t>
            </a:fld>
            <a:endParaRPr lang="zh-CN" altLang="en-US"/>
          </a:p>
        </p:txBody>
      </p:sp>
    </p:spTree>
    <p:extLst>
      <p:ext uri="{BB962C8B-B14F-4D97-AF65-F5344CB8AC3E}">
        <p14:creationId xmlns:p14="http://schemas.microsoft.com/office/powerpoint/2010/main" val="271499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16</a:t>
            </a:fld>
            <a:endParaRPr lang="zh-CN" altLang="en-US"/>
          </a:p>
        </p:txBody>
      </p:sp>
    </p:spTree>
    <p:extLst>
      <p:ext uri="{BB962C8B-B14F-4D97-AF65-F5344CB8AC3E}">
        <p14:creationId xmlns:p14="http://schemas.microsoft.com/office/powerpoint/2010/main" val="386785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17</a:t>
            </a:fld>
            <a:endParaRPr lang="zh-CN" altLang="en-US"/>
          </a:p>
        </p:txBody>
      </p:sp>
    </p:spTree>
    <p:extLst>
      <p:ext uri="{BB962C8B-B14F-4D97-AF65-F5344CB8AC3E}">
        <p14:creationId xmlns:p14="http://schemas.microsoft.com/office/powerpoint/2010/main" val="2370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3</a:t>
            </a:fld>
            <a:endParaRPr lang="zh-CN" altLang="en-US"/>
          </a:p>
        </p:txBody>
      </p:sp>
    </p:spTree>
    <p:extLst>
      <p:ext uri="{BB962C8B-B14F-4D97-AF65-F5344CB8AC3E}">
        <p14:creationId xmlns:p14="http://schemas.microsoft.com/office/powerpoint/2010/main" val="377858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4</a:t>
            </a:fld>
            <a:endParaRPr lang="zh-CN" altLang="en-US"/>
          </a:p>
        </p:txBody>
      </p:sp>
    </p:spTree>
    <p:extLst>
      <p:ext uri="{BB962C8B-B14F-4D97-AF65-F5344CB8AC3E}">
        <p14:creationId xmlns:p14="http://schemas.microsoft.com/office/powerpoint/2010/main" val="36895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5</a:t>
            </a:fld>
            <a:endParaRPr lang="zh-CN" altLang="en-US"/>
          </a:p>
        </p:txBody>
      </p:sp>
    </p:spTree>
    <p:extLst>
      <p:ext uri="{BB962C8B-B14F-4D97-AF65-F5344CB8AC3E}">
        <p14:creationId xmlns:p14="http://schemas.microsoft.com/office/powerpoint/2010/main" val="1010959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6</a:t>
            </a:fld>
            <a:endParaRPr lang="zh-CN" altLang="en-US"/>
          </a:p>
        </p:txBody>
      </p:sp>
    </p:spTree>
    <p:extLst>
      <p:ext uri="{BB962C8B-B14F-4D97-AF65-F5344CB8AC3E}">
        <p14:creationId xmlns:p14="http://schemas.microsoft.com/office/powerpoint/2010/main" val="138095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7</a:t>
            </a:fld>
            <a:endParaRPr lang="zh-CN" altLang="en-US"/>
          </a:p>
        </p:txBody>
      </p:sp>
    </p:spTree>
    <p:extLst>
      <p:ext uri="{BB962C8B-B14F-4D97-AF65-F5344CB8AC3E}">
        <p14:creationId xmlns:p14="http://schemas.microsoft.com/office/powerpoint/2010/main" val="110553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8</a:t>
            </a:fld>
            <a:endParaRPr lang="zh-CN" altLang="en-US"/>
          </a:p>
        </p:txBody>
      </p:sp>
    </p:spTree>
    <p:extLst>
      <p:ext uri="{BB962C8B-B14F-4D97-AF65-F5344CB8AC3E}">
        <p14:creationId xmlns:p14="http://schemas.microsoft.com/office/powerpoint/2010/main" val="424422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9</a:t>
            </a:fld>
            <a:endParaRPr lang="zh-CN" altLang="en-US"/>
          </a:p>
        </p:txBody>
      </p:sp>
    </p:spTree>
    <p:extLst>
      <p:ext uri="{BB962C8B-B14F-4D97-AF65-F5344CB8AC3E}">
        <p14:creationId xmlns:p14="http://schemas.microsoft.com/office/powerpoint/2010/main" val="182618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5C096E-0A9F-4DA4-9085-32690E510359}" type="slidenum">
              <a:rPr lang="zh-CN" altLang="en-US" smtClean="0"/>
              <a:t>10</a:t>
            </a:fld>
            <a:endParaRPr lang="zh-CN" altLang="en-US"/>
          </a:p>
        </p:txBody>
      </p:sp>
    </p:spTree>
    <p:extLst>
      <p:ext uri="{BB962C8B-B14F-4D97-AF65-F5344CB8AC3E}">
        <p14:creationId xmlns:p14="http://schemas.microsoft.com/office/powerpoint/2010/main" val="261035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411755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414581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93405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301412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211102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181877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189083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199922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74850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407489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7EF635-268D-4BD1-85C3-EA606A2D8B99}"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6358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EF635-268D-4BD1-85C3-EA606A2D8B99}" type="datetimeFigureOut">
              <a:rPr lang="zh-CN" altLang="en-US" smtClean="0"/>
              <a:t>2019/7/13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B9EF7-BE14-4476-A851-73A344D15C05}" type="slidenum">
              <a:rPr lang="zh-CN" altLang="en-US" smtClean="0"/>
              <a:t>‹#›</a:t>
            </a:fld>
            <a:endParaRPr lang="zh-CN" altLang="en-US"/>
          </a:p>
        </p:txBody>
      </p:sp>
    </p:spTree>
    <p:extLst>
      <p:ext uri="{BB962C8B-B14F-4D97-AF65-F5344CB8AC3E}">
        <p14:creationId xmlns:p14="http://schemas.microsoft.com/office/powerpoint/2010/main" val="1810520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136495" y="210416"/>
            <a:ext cx="0" cy="385649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2510" y="12396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1068" y="210416"/>
            <a:ext cx="2072096" cy="769441"/>
          </a:xfrm>
          <a:prstGeom prst="rect">
            <a:avLst/>
          </a:prstGeom>
          <a:noFill/>
        </p:spPr>
        <p:txBody>
          <a:bodyPr wrap="square" rtlCol="0">
            <a:spAutoFit/>
          </a:bodyPr>
          <a:lstStyle/>
          <a:p>
            <a:pPr algn="ctr"/>
            <a:r>
              <a:rPr lang="zh-CN" altLang="en-US" sz="4400" dirty="0">
                <a:solidFill>
                  <a:srgbClr val="C00000"/>
                </a:solidFill>
                <a:effectLst>
                  <a:reflection blurRad="6350" stA="55000" endA="300" endPos="45500" dir="5400000" sy="-100000" algn="bl" rotWithShape="0"/>
                </a:effectLst>
                <a:ea typeface="微软雅黑"/>
              </a:rPr>
              <a:t>目录</a:t>
            </a:r>
          </a:p>
        </p:txBody>
      </p:sp>
      <p:sp>
        <p:nvSpPr>
          <p:cNvPr id="8" name="文本框 7"/>
          <p:cNvSpPr txBox="1"/>
          <p:nvPr/>
        </p:nvSpPr>
        <p:spPr>
          <a:xfrm>
            <a:off x="2893668" y="282837"/>
            <a:ext cx="2236510" cy="707886"/>
          </a:xfrm>
          <a:prstGeom prst="rect">
            <a:avLst/>
          </a:prstGeom>
          <a:noFill/>
        </p:spPr>
        <p:txBody>
          <a:bodyPr wrap="none" rtlCol="0">
            <a:spAutoFit/>
          </a:bodyPr>
          <a:lstStyle/>
          <a:p>
            <a:r>
              <a:rPr lang="en-US" altLang="zh-CN" sz="4000" b="1" dirty="0" smtClean="0">
                <a:latin typeface="仿宋" panose="02010609060101010101" pitchFamily="49" charset="-122"/>
                <a:ea typeface="仿宋" panose="02010609060101010101" pitchFamily="49" charset="-122"/>
              </a:rPr>
              <a:t>JAVA</a:t>
            </a:r>
            <a:r>
              <a:rPr lang="zh-CN" altLang="en-US" sz="4000" b="1" dirty="0" smtClean="0">
                <a:latin typeface="仿宋" panose="02010609060101010101" pitchFamily="49" charset="-122"/>
                <a:ea typeface="仿宋" panose="02010609060101010101" pitchFamily="49" charset="-122"/>
              </a:rPr>
              <a:t>基础</a:t>
            </a:r>
            <a:endParaRPr lang="en-US" altLang="zh-CN" sz="4000" b="1" dirty="0" smtClean="0">
              <a:latin typeface="仿宋" panose="02010609060101010101" pitchFamily="49" charset="-122"/>
              <a:ea typeface="仿宋" panose="02010609060101010101" pitchFamily="49" charset="-122"/>
            </a:endParaRPr>
          </a:p>
        </p:txBody>
      </p:sp>
      <p:sp>
        <p:nvSpPr>
          <p:cNvPr id="9" name="文本框 8"/>
          <p:cNvSpPr txBox="1"/>
          <p:nvPr/>
        </p:nvSpPr>
        <p:spPr>
          <a:xfrm>
            <a:off x="2552132" y="1314834"/>
            <a:ext cx="4496367" cy="4662815"/>
          </a:xfrm>
          <a:prstGeom prst="rect">
            <a:avLst/>
          </a:prstGeom>
          <a:noFill/>
        </p:spPr>
        <p:txBody>
          <a:bodyPr wrap="square" rtlCol="0">
            <a:spAutoFit/>
          </a:bodyPr>
          <a:lstStyle/>
          <a:p>
            <a:pPr marL="342900" indent="-342900">
              <a:lnSpc>
                <a:spcPct val="150000"/>
              </a:lnSpc>
              <a:buAutoNum type="arabicPeriod"/>
            </a:pPr>
            <a:r>
              <a:rPr lang="zh-CN" altLang="en-US" dirty="0" smtClean="0"/>
              <a:t>基本数据类型</a:t>
            </a:r>
            <a:endParaRPr lang="en-US" altLang="zh-CN" dirty="0" smtClean="0"/>
          </a:p>
          <a:p>
            <a:pPr marL="342900" indent="-342900">
              <a:lnSpc>
                <a:spcPct val="150000"/>
              </a:lnSpc>
              <a:buAutoNum type="arabicPeriod"/>
            </a:pPr>
            <a:r>
              <a:rPr lang="zh-CN" altLang="en-US" dirty="0" smtClean="0"/>
              <a:t>变量类型</a:t>
            </a:r>
            <a:endParaRPr lang="en-US" altLang="zh-CN" dirty="0" smtClean="0"/>
          </a:p>
          <a:p>
            <a:pPr marL="342900" indent="-342900">
              <a:lnSpc>
                <a:spcPct val="150000"/>
              </a:lnSpc>
              <a:buAutoNum type="arabicPeriod"/>
            </a:pPr>
            <a:r>
              <a:rPr lang="zh-CN" altLang="en-US" dirty="0" smtClean="0"/>
              <a:t>访问修饰符</a:t>
            </a:r>
            <a:endParaRPr lang="en-US" altLang="zh-CN" dirty="0" smtClean="0"/>
          </a:p>
          <a:p>
            <a:pPr marL="342900" indent="-342900">
              <a:lnSpc>
                <a:spcPct val="150000"/>
              </a:lnSpc>
              <a:buAutoNum type="arabicPeriod"/>
            </a:pPr>
            <a:r>
              <a:rPr lang="zh-CN" altLang="en-US" dirty="0" smtClean="0"/>
              <a:t>运算符</a:t>
            </a:r>
            <a:endParaRPr lang="en-US" altLang="zh-CN" dirty="0" smtClean="0"/>
          </a:p>
          <a:p>
            <a:pPr marL="342900" indent="-342900">
              <a:lnSpc>
                <a:spcPct val="150000"/>
              </a:lnSpc>
              <a:buAutoNum type="arabicPeriod"/>
            </a:pPr>
            <a:r>
              <a:rPr lang="zh-CN" altLang="en-US" dirty="0" smtClean="0"/>
              <a:t>循环结构</a:t>
            </a:r>
            <a:endParaRPr lang="en-US" altLang="zh-CN" dirty="0" smtClean="0"/>
          </a:p>
          <a:p>
            <a:pPr marL="342900" indent="-342900">
              <a:lnSpc>
                <a:spcPct val="150000"/>
              </a:lnSpc>
              <a:buAutoNum type="arabicPeriod"/>
            </a:pPr>
            <a:r>
              <a:rPr lang="zh-CN" altLang="en-US" dirty="0" smtClean="0"/>
              <a:t>继承与多态</a:t>
            </a:r>
            <a:endParaRPr lang="en-US" altLang="zh-CN" dirty="0" smtClean="0"/>
          </a:p>
          <a:p>
            <a:pPr marL="342900" indent="-342900">
              <a:lnSpc>
                <a:spcPct val="150000"/>
              </a:lnSpc>
              <a:buAutoNum type="arabicPeriod"/>
            </a:pPr>
            <a:r>
              <a:rPr lang="zh-CN" altLang="en-US" dirty="0" smtClean="0"/>
              <a:t>抽象类和接口</a:t>
            </a:r>
            <a:endParaRPr lang="en-US" altLang="zh-CN" dirty="0" smtClean="0"/>
          </a:p>
          <a:p>
            <a:pPr marL="342900" indent="-342900">
              <a:lnSpc>
                <a:spcPct val="150000"/>
              </a:lnSpc>
              <a:buAutoNum type="arabicPeriod"/>
            </a:pPr>
            <a:r>
              <a:rPr lang="zh-CN" altLang="en-US" dirty="0" smtClean="0"/>
              <a:t>重写与重载</a:t>
            </a:r>
            <a:endParaRPr lang="en-US" altLang="zh-CN" dirty="0" smtClean="0"/>
          </a:p>
          <a:p>
            <a:pPr marL="342900" indent="-342900">
              <a:lnSpc>
                <a:spcPct val="150000"/>
              </a:lnSpc>
              <a:buAutoNum type="arabicPeriod"/>
            </a:pPr>
            <a:r>
              <a:rPr lang="zh-CN" altLang="en-US" dirty="0" smtClean="0"/>
              <a:t>集合</a:t>
            </a:r>
            <a:endParaRPr lang="en-US" altLang="zh-CN" dirty="0" smtClean="0"/>
          </a:p>
          <a:p>
            <a:pPr marL="342900" indent="-342900">
              <a:lnSpc>
                <a:spcPct val="150000"/>
              </a:lnSpc>
              <a:buAutoNum type="arabicPeriod"/>
            </a:pPr>
            <a:r>
              <a:rPr lang="zh-CN" altLang="en-US" dirty="0" smtClean="0"/>
              <a:t>并发包</a:t>
            </a:r>
            <a:endParaRPr lang="en-US" altLang="zh-CN" dirty="0" smtClean="0"/>
          </a:p>
          <a:p>
            <a:pPr marL="342900" indent="-342900">
              <a:lnSpc>
                <a:spcPct val="150000"/>
              </a:lnSpc>
              <a:buAutoNum type="arabicPeriod"/>
            </a:pPr>
            <a:endParaRPr lang="zh-CN" altLang="en-US" dirty="0"/>
          </a:p>
        </p:txBody>
      </p:sp>
    </p:spTree>
    <p:extLst>
      <p:ext uri="{BB962C8B-B14F-4D97-AF65-F5344CB8AC3E}">
        <p14:creationId xmlns:p14="http://schemas.microsoft.com/office/powerpoint/2010/main" val="4983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2348720" cy="523220"/>
          </a:xfrm>
          <a:prstGeom prst="rect">
            <a:avLst/>
          </a:prstGeom>
          <a:noFill/>
        </p:spPr>
        <p:txBody>
          <a:bodyPr wrap="none" rtlCol="0">
            <a:spAutoFit/>
          </a:bodyPr>
          <a:lstStyle/>
          <a:p>
            <a:r>
              <a:rPr lang="zh-CN" altLang="en-US" sz="2800" b="1" dirty="0" smtClean="0"/>
              <a:t>抽象类和接口</a:t>
            </a:r>
            <a:endParaRPr lang="en-US" altLang="zh-CN" sz="2800" b="1" dirty="0" smtClean="0"/>
          </a:p>
        </p:txBody>
      </p:sp>
      <p:sp>
        <p:nvSpPr>
          <p:cNvPr id="3" name="文本框 2"/>
          <p:cNvSpPr txBox="1"/>
          <p:nvPr/>
        </p:nvSpPr>
        <p:spPr>
          <a:xfrm>
            <a:off x="927100" y="952500"/>
            <a:ext cx="7571303" cy="4247317"/>
          </a:xfrm>
          <a:prstGeom prst="rect">
            <a:avLst/>
          </a:prstGeom>
          <a:noFill/>
        </p:spPr>
        <p:txBody>
          <a:bodyPr wrap="none" rtlCol="0">
            <a:spAutoFit/>
          </a:bodyPr>
          <a:lstStyle/>
          <a:p>
            <a:pPr>
              <a:lnSpc>
                <a:spcPct val="150000"/>
              </a:lnSpc>
            </a:pPr>
            <a:r>
              <a:rPr lang="zh-CN" altLang="en-US" dirty="0" smtClean="0"/>
              <a:t>抽象类和接口都不能被实例化</a:t>
            </a:r>
            <a:endParaRPr lang="en-US" altLang="zh-CN" dirty="0" smtClean="0"/>
          </a:p>
          <a:p>
            <a:pPr>
              <a:lnSpc>
                <a:spcPct val="150000"/>
              </a:lnSpc>
            </a:pPr>
            <a:r>
              <a:rPr lang="zh-CN" altLang="en-US" dirty="0" smtClean="0"/>
              <a:t>抽象类可以被继承、接口可以被实现</a:t>
            </a:r>
            <a:endParaRPr lang="en-US" altLang="zh-CN" dirty="0" smtClean="0"/>
          </a:p>
          <a:p>
            <a:pPr>
              <a:lnSpc>
                <a:spcPct val="150000"/>
              </a:lnSpc>
            </a:pPr>
            <a:r>
              <a:rPr lang="zh-CN" altLang="en-US" dirty="0"/>
              <a:t>一</a:t>
            </a:r>
            <a:r>
              <a:rPr lang="zh-CN" altLang="en-US" dirty="0" smtClean="0"/>
              <a:t>个类只能继承几个父类，但是可以实现多个接口</a:t>
            </a:r>
            <a:endParaRPr lang="en-US" altLang="zh-CN" dirty="0" smtClean="0"/>
          </a:p>
          <a:p>
            <a:pPr>
              <a:lnSpc>
                <a:spcPct val="150000"/>
              </a:lnSpc>
            </a:pPr>
            <a:r>
              <a:rPr lang="zh-CN" altLang="en-US" dirty="0" smtClean="0"/>
              <a:t>抽象类中的可以有抽象方法和非抽象方法</a:t>
            </a:r>
            <a:endParaRPr lang="en-US" altLang="zh-CN" dirty="0" smtClean="0"/>
          </a:p>
          <a:p>
            <a:pPr>
              <a:lnSpc>
                <a:spcPct val="150000"/>
              </a:lnSpc>
            </a:pPr>
            <a:r>
              <a:rPr lang="zh-CN" altLang="en-US" dirty="0" smtClean="0"/>
              <a:t>如果一个类有抽象方法，那么该类必须是抽象类，抽象方法不能有实现体</a:t>
            </a:r>
            <a:endParaRPr lang="en-US" altLang="zh-CN" dirty="0" smtClean="0"/>
          </a:p>
          <a:p>
            <a:pPr>
              <a:lnSpc>
                <a:spcPct val="150000"/>
              </a:lnSpc>
            </a:pPr>
            <a:r>
              <a:rPr lang="zh-CN" altLang="en-US" dirty="0"/>
              <a:t>子</a:t>
            </a:r>
            <a:r>
              <a:rPr lang="zh-CN" altLang="en-US" dirty="0" smtClean="0"/>
              <a:t>类必须实现父类的抽象方法，除非该子类也是抽象类</a:t>
            </a:r>
            <a:endParaRPr lang="en-US" altLang="zh-CN" dirty="0" smtClean="0"/>
          </a:p>
          <a:p>
            <a:pPr>
              <a:lnSpc>
                <a:spcPct val="150000"/>
              </a:lnSpc>
            </a:pPr>
            <a:endParaRPr lang="en-US" altLang="zh-CN" dirty="0"/>
          </a:p>
          <a:p>
            <a:pPr>
              <a:lnSpc>
                <a:spcPct val="150000"/>
              </a:lnSpc>
            </a:pPr>
            <a:r>
              <a:rPr lang="zh-CN" altLang="en-US" dirty="0" smtClean="0"/>
              <a:t>抽象类可以实现接口，但是不需要实现接口中的方法</a:t>
            </a:r>
            <a:endParaRPr lang="en-US" altLang="zh-CN" dirty="0" smtClean="0"/>
          </a:p>
          <a:p>
            <a:pPr>
              <a:lnSpc>
                <a:spcPct val="150000"/>
              </a:lnSpc>
            </a:pPr>
            <a:r>
              <a:rPr lang="zh-CN" altLang="en-US" dirty="0" smtClean="0"/>
              <a:t>接口可以继承接口</a:t>
            </a:r>
            <a:endParaRPr lang="en-US" altLang="zh-CN" dirty="0" smtClean="0"/>
          </a:p>
          <a:p>
            <a:pPr>
              <a:lnSpc>
                <a:spcPct val="150000"/>
              </a:lnSpc>
            </a:pPr>
            <a:r>
              <a:rPr lang="zh-CN" altLang="en-US" dirty="0" smtClean="0"/>
              <a:t>接口可以继承多个接口</a:t>
            </a:r>
            <a:endParaRPr lang="zh-CN" altLang="en-US" dirty="0"/>
          </a:p>
        </p:txBody>
      </p:sp>
    </p:spTree>
    <p:extLst>
      <p:ext uri="{BB962C8B-B14F-4D97-AF65-F5344CB8AC3E}">
        <p14:creationId xmlns:p14="http://schemas.microsoft.com/office/powerpoint/2010/main" val="3420334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988045" cy="523220"/>
          </a:xfrm>
          <a:prstGeom prst="rect">
            <a:avLst/>
          </a:prstGeom>
          <a:noFill/>
        </p:spPr>
        <p:txBody>
          <a:bodyPr wrap="none" rtlCol="0">
            <a:spAutoFit/>
          </a:bodyPr>
          <a:lstStyle/>
          <a:p>
            <a:r>
              <a:rPr lang="zh-CN" altLang="en-US" sz="2800" b="1" dirty="0" smtClean="0"/>
              <a:t>重写与重载</a:t>
            </a:r>
            <a:endParaRPr lang="en-US" altLang="zh-CN" sz="2800" b="1" dirty="0" smtClean="0"/>
          </a:p>
        </p:txBody>
      </p:sp>
      <p:sp>
        <p:nvSpPr>
          <p:cNvPr id="3" name="文本框 2"/>
          <p:cNvSpPr txBox="1"/>
          <p:nvPr/>
        </p:nvSpPr>
        <p:spPr>
          <a:xfrm>
            <a:off x="927100" y="952500"/>
            <a:ext cx="8032968" cy="5078313"/>
          </a:xfrm>
          <a:prstGeom prst="rect">
            <a:avLst/>
          </a:prstGeom>
          <a:noFill/>
        </p:spPr>
        <p:txBody>
          <a:bodyPr wrap="none" rtlCol="0">
            <a:spAutoFit/>
          </a:bodyPr>
          <a:lstStyle/>
          <a:p>
            <a:pPr>
              <a:lnSpc>
                <a:spcPct val="150000"/>
              </a:lnSpc>
            </a:pPr>
            <a:r>
              <a:rPr lang="zh-CN" altLang="en-US" dirty="0" smtClean="0"/>
              <a:t>重写规则</a:t>
            </a:r>
            <a:endParaRPr lang="en-US" altLang="zh-CN" dirty="0" smtClean="0"/>
          </a:p>
          <a:p>
            <a:pPr>
              <a:lnSpc>
                <a:spcPct val="150000"/>
              </a:lnSpc>
            </a:pPr>
            <a:r>
              <a:rPr lang="zh-CN" altLang="en-US" dirty="0" smtClean="0"/>
              <a:t>重写是子类对父类的允许访问的实现过程进行重新实现，返回值和形参都不变</a:t>
            </a:r>
            <a:endParaRPr lang="en-US" altLang="zh-CN" dirty="0" smtClean="0"/>
          </a:p>
          <a:p>
            <a:pPr>
              <a:lnSpc>
                <a:spcPct val="150000"/>
              </a:lnSpc>
            </a:pPr>
            <a:r>
              <a:rPr lang="zh-CN" altLang="en-US" dirty="0" smtClean="0"/>
              <a:t>参数列表必须与被重写方法一致</a:t>
            </a:r>
            <a:endParaRPr lang="en-US" altLang="zh-CN" dirty="0" smtClean="0"/>
          </a:p>
          <a:p>
            <a:pPr>
              <a:lnSpc>
                <a:spcPct val="150000"/>
              </a:lnSpc>
            </a:pPr>
            <a:r>
              <a:rPr lang="zh-CN" altLang="en-US" dirty="0" smtClean="0"/>
              <a:t>返回值类型必须和父类返回值类型一致，或是父类返回值的派生类</a:t>
            </a:r>
            <a:endParaRPr lang="en-US" altLang="zh-CN" dirty="0" smtClean="0"/>
          </a:p>
          <a:p>
            <a:pPr>
              <a:lnSpc>
                <a:spcPct val="150000"/>
              </a:lnSpc>
            </a:pPr>
            <a:r>
              <a:rPr lang="zh-CN" altLang="en-US" dirty="0" smtClean="0"/>
              <a:t>访问权限不能比父类中被重写的方法访问权限更低</a:t>
            </a:r>
            <a:endParaRPr lang="en-US" altLang="zh-CN" dirty="0" smtClean="0"/>
          </a:p>
          <a:p>
            <a:pPr>
              <a:lnSpc>
                <a:spcPct val="150000"/>
              </a:lnSpc>
            </a:pPr>
            <a:r>
              <a:rPr lang="zh-CN" altLang="en-US" dirty="0" smtClean="0"/>
              <a:t>声明为</a:t>
            </a:r>
            <a:r>
              <a:rPr lang="en-US" altLang="zh-CN" dirty="0" smtClean="0"/>
              <a:t>final</a:t>
            </a:r>
            <a:r>
              <a:rPr lang="zh-CN" altLang="en-US" dirty="0" smtClean="0"/>
              <a:t>的方法不能被重写</a:t>
            </a:r>
            <a:endParaRPr lang="en-US" altLang="zh-CN" dirty="0" smtClean="0"/>
          </a:p>
          <a:p>
            <a:pPr>
              <a:lnSpc>
                <a:spcPct val="150000"/>
              </a:lnSpc>
            </a:pPr>
            <a:r>
              <a:rPr lang="zh-CN" altLang="en-US" dirty="0" smtClean="0"/>
              <a:t>声明为</a:t>
            </a:r>
            <a:r>
              <a:rPr lang="en-US" altLang="zh-CN" dirty="0" smtClean="0"/>
              <a:t>static</a:t>
            </a:r>
            <a:r>
              <a:rPr lang="zh-CN" altLang="en-US" dirty="0" smtClean="0"/>
              <a:t>的方法不能被重写</a:t>
            </a:r>
            <a:endParaRPr lang="en-US" altLang="zh-CN" dirty="0" smtClean="0"/>
          </a:p>
          <a:p>
            <a:pPr>
              <a:lnSpc>
                <a:spcPct val="150000"/>
              </a:lnSpc>
            </a:pPr>
            <a:r>
              <a:rPr lang="zh-CN" altLang="en-US" dirty="0" smtClean="0"/>
              <a:t>构造方法不能被重写</a:t>
            </a:r>
            <a:endParaRPr lang="en-US" altLang="zh-CN" dirty="0" smtClean="0"/>
          </a:p>
          <a:p>
            <a:pPr>
              <a:lnSpc>
                <a:spcPct val="150000"/>
              </a:lnSpc>
            </a:pPr>
            <a:r>
              <a:rPr lang="zh-CN" altLang="en-US" dirty="0" smtClean="0"/>
              <a:t>重写方法不能抛出新的检查异常或者比重写方法声明更加宽泛的异常</a:t>
            </a:r>
            <a:endParaRPr lang="en-US" altLang="zh-CN" dirty="0" smtClean="0"/>
          </a:p>
          <a:p>
            <a:pPr>
              <a:lnSpc>
                <a:spcPct val="150000"/>
              </a:lnSpc>
            </a:pPr>
            <a:endParaRPr lang="en-US" altLang="zh-CN" dirty="0" smtClean="0"/>
          </a:p>
          <a:p>
            <a:pPr>
              <a:lnSpc>
                <a:spcPct val="150000"/>
              </a:lnSpc>
            </a:pPr>
            <a:r>
              <a:rPr lang="zh-CN" altLang="en-US" dirty="0" smtClean="0"/>
              <a:t>重载是在一类类里，方法名相同，参数列表不同的方法。</a:t>
            </a:r>
            <a:r>
              <a:rPr lang="zh-CN" altLang="en-US" dirty="0"/>
              <a:t>返回</a:t>
            </a:r>
            <a:r>
              <a:rPr lang="zh-CN" altLang="en-US" dirty="0" smtClean="0"/>
              <a:t>值类型可以不同</a:t>
            </a:r>
            <a:endParaRPr lang="en-US" altLang="zh-CN" dirty="0" smtClean="0"/>
          </a:p>
          <a:p>
            <a:pPr>
              <a:lnSpc>
                <a:spcPct val="150000"/>
              </a:lnSpc>
            </a:pPr>
            <a:endParaRPr lang="en-US" altLang="zh-CN" dirty="0" smtClean="0"/>
          </a:p>
        </p:txBody>
      </p:sp>
    </p:spTree>
    <p:extLst>
      <p:ext uri="{BB962C8B-B14F-4D97-AF65-F5344CB8AC3E}">
        <p14:creationId xmlns:p14="http://schemas.microsoft.com/office/powerpoint/2010/main" val="913250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906017" cy="523220"/>
          </a:xfrm>
          <a:prstGeom prst="rect">
            <a:avLst/>
          </a:prstGeom>
          <a:noFill/>
        </p:spPr>
        <p:txBody>
          <a:bodyPr wrap="none" rtlCol="0">
            <a:spAutoFit/>
          </a:bodyPr>
          <a:lstStyle/>
          <a:p>
            <a:r>
              <a:rPr lang="zh-CN" altLang="en-US" sz="2800" b="1" dirty="0"/>
              <a:t>集合</a:t>
            </a:r>
            <a:endParaRPr lang="en-US" altLang="zh-CN" sz="2800" b="1" dirty="0" smtClean="0"/>
          </a:p>
        </p:txBody>
      </p:sp>
      <p:sp>
        <p:nvSpPr>
          <p:cNvPr id="26" name="矩形 25"/>
          <p:cNvSpPr/>
          <p:nvPr/>
        </p:nvSpPr>
        <p:spPr>
          <a:xfrm>
            <a:off x="5977217" y="3244334"/>
            <a:ext cx="237566" cy="369332"/>
          </a:xfrm>
          <a:prstGeom prst="rect">
            <a:avLst/>
          </a:prstGeom>
        </p:spPr>
        <p:txBody>
          <a:bodyPr wrap="none">
            <a:spAutoFit/>
          </a:bodyPr>
          <a:lstStyle/>
          <a:p>
            <a:r>
              <a:rPr lang="zh-CN" altLang="en-US" dirty="0"/>
              <a:t> </a:t>
            </a: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12" y="470174"/>
            <a:ext cx="12192000" cy="6387826"/>
          </a:xfrm>
          <a:prstGeom prst="rect">
            <a:avLst/>
          </a:prstGeom>
        </p:spPr>
      </p:pic>
    </p:spTree>
    <p:extLst>
      <p:ext uri="{BB962C8B-B14F-4D97-AF65-F5344CB8AC3E}">
        <p14:creationId xmlns:p14="http://schemas.microsoft.com/office/powerpoint/2010/main" val="2417455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906017" cy="523220"/>
          </a:xfrm>
          <a:prstGeom prst="rect">
            <a:avLst/>
          </a:prstGeom>
          <a:noFill/>
        </p:spPr>
        <p:txBody>
          <a:bodyPr wrap="none" rtlCol="0">
            <a:spAutoFit/>
          </a:bodyPr>
          <a:lstStyle/>
          <a:p>
            <a:r>
              <a:rPr lang="zh-CN" altLang="en-US" sz="2800" b="1" dirty="0" smtClean="0"/>
              <a:t>集合</a:t>
            </a:r>
            <a:endParaRPr lang="en-US" altLang="zh-CN" sz="2800" b="1" dirty="0" smtClean="0"/>
          </a:p>
        </p:txBody>
      </p:sp>
      <p:pic>
        <p:nvPicPr>
          <p:cNvPr id="7" name="图片 6"/>
          <p:cNvPicPr>
            <a:picLocks noChangeAspect="1"/>
          </p:cNvPicPr>
          <p:nvPr/>
        </p:nvPicPr>
        <p:blipFill>
          <a:blip r:embed="rId3"/>
          <a:stretch>
            <a:fillRect/>
          </a:stretch>
        </p:blipFill>
        <p:spPr>
          <a:xfrm>
            <a:off x="567010" y="901890"/>
            <a:ext cx="4762500" cy="2133600"/>
          </a:xfrm>
          <a:prstGeom prst="rect">
            <a:avLst/>
          </a:prstGeom>
        </p:spPr>
      </p:pic>
      <p:pic>
        <p:nvPicPr>
          <p:cNvPr id="10" name="图片 9"/>
          <p:cNvPicPr>
            <a:picLocks noChangeAspect="1"/>
          </p:cNvPicPr>
          <p:nvPr/>
        </p:nvPicPr>
        <p:blipFill>
          <a:blip r:embed="rId4"/>
          <a:stretch>
            <a:fillRect/>
          </a:stretch>
        </p:blipFill>
        <p:spPr>
          <a:xfrm>
            <a:off x="7942245" y="1326366"/>
            <a:ext cx="3404346" cy="4369876"/>
          </a:xfrm>
          <a:prstGeom prst="rect">
            <a:avLst/>
          </a:prstGeom>
        </p:spPr>
      </p:pic>
      <p:pic>
        <p:nvPicPr>
          <p:cNvPr id="12" name="图片 11"/>
          <p:cNvPicPr>
            <a:picLocks noChangeAspect="1"/>
          </p:cNvPicPr>
          <p:nvPr/>
        </p:nvPicPr>
        <p:blipFill>
          <a:blip r:embed="rId5"/>
          <a:stretch>
            <a:fillRect/>
          </a:stretch>
        </p:blipFill>
        <p:spPr>
          <a:xfrm>
            <a:off x="145038" y="3914165"/>
            <a:ext cx="7507345" cy="1486266"/>
          </a:xfrm>
          <a:prstGeom prst="rect">
            <a:avLst/>
          </a:prstGeom>
        </p:spPr>
      </p:pic>
    </p:spTree>
    <p:extLst>
      <p:ext uri="{BB962C8B-B14F-4D97-AF65-F5344CB8AC3E}">
        <p14:creationId xmlns:p14="http://schemas.microsoft.com/office/powerpoint/2010/main" val="2641004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266693" cy="523220"/>
          </a:xfrm>
          <a:prstGeom prst="rect">
            <a:avLst/>
          </a:prstGeom>
          <a:noFill/>
        </p:spPr>
        <p:txBody>
          <a:bodyPr wrap="none" rtlCol="0">
            <a:spAutoFit/>
          </a:bodyPr>
          <a:lstStyle/>
          <a:p>
            <a:r>
              <a:rPr lang="zh-CN" altLang="en-US" sz="2800" b="1" dirty="0"/>
              <a:t>并发包</a:t>
            </a:r>
            <a:endParaRPr lang="en-US" altLang="zh-CN" sz="2800" b="1" dirty="0" smtClean="0"/>
          </a:p>
        </p:txBody>
      </p:sp>
      <p:pic>
        <p:nvPicPr>
          <p:cNvPr id="3" name="图片 2"/>
          <p:cNvPicPr>
            <a:picLocks noChangeAspect="1"/>
          </p:cNvPicPr>
          <p:nvPr/>
        </p:nvPicPr>
        <p:blipFill>
          <a:blip r:embed="rId3"/>
          <a:stretch>
            <a:fillRect/>
          </a:stretch>
        </p:blipFill>
        <p:spPr>
          <a:xfrm>
            <a:off x="2600193" y="163899"/>
            <a:ext cx="2562225" cy="533400"/>
          </a:xfrm>
          <a:prstGeom prst="rect">
            <a:avLst/>
          </a:prstGeom>
        </p:spPr>
      </p:pic>
      <p:sp>
        <p:nvSpPr>
          <p:cNvPr id="4" name="文本框 3"/>
          <p:cNvSpPr txBox="1"/>
          <p:nvPr/>
        </p:nvSpPr>
        <p:spPr>
          <a:xfrm>
            <a:off x="2812903" y="191194"/>
            <a:ext cx="2482095" cy="369332"/>
          </a:xfrm>
          <a:prstGeom prst="rect">
            <a:avLst/>
          </a:prstGeom>
          <a:noFill/>
        </p:spPr>
        <p:txBody>
          <a:bodyPr wrap="square" rtlCol="0">
            <a:spAutoFit/>
          </a:bodyPr>
          <a:lstStyle/>
          <a:p>
            <a:r>
              <a:rPr lang="en-US" altLang="zh-CN" b="1" dirty="0" err="1">
                <a:solidFill>
                  <a:srgbClr val="FF0000"/>
                </a:solidFill>
              </a:rPr>
              <a:t>ConcurrentHashMap</a:t>
            </a:r>
            <a:endParaRPr lang="zh-CN" altLang="en-US" b="1" dirty="0">
              <a:solidFill>
                <a:srgbClr val="FF0000"/>
              </a:solidFill>
            </a:endParaRPr>
          </a:p>
        </p:txBody>
      </p:sp>
      <p:pic>
        <p:nvPicPr>
          <p:cNvPr id="5" name="图片 4"/>
          <p:cNvPicPr>
            <a:picLocks noChangeAspect="1"/>
          </p:cNvPicPr>
          <p:nvPr/>
        </p:nvPicPr>
        <p:blipFill>
          <a:blip r:embed="rId4"/>
          <a:stretch>
            <a:fillRect/>
          </a:stretch>
        </p:blipFill>
        <p:spPr>
          <a:xfrm>
            <a:off x="567010" y="834072"/>
            <a:ext cx="10496622" cy="6230414"/>
          </a:xfrm>
          <a:prstGeom prst="rect">
            <a:avLst/>
          </a:prstGeom>
        </p:spPr>
      </p:pic>
    </p:spTree>
    <p:extLst>
      <p:ext uri="{BB962C8B-B14F-4D97-AF65-F5344CB8AC3E}">
        <p14:creationId xmlns:p14="http://schemas.microsoft.com/office/powerpoint/2010/main" val="3413687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266693" cy="523220"/>
          </a:xfrm>
          <a:prstGeom prst="rect">
            <a:avLst/>
          </a:prstGeom>
          <a:noFill/>
        </p:spPr>
        <p:txBody>
          <a:bodyPr wrap="none" rtlCol="0">
            <a:spAutoFit/>
          </a:bodyPr>
          <a:lstStyle/>
          <a:p>
            <a:r>
              <a:rPr lang="zh-CN" altLang="en-US" sz="2800" b="1" dirty="0"/>
              <a:t>并发包</a:t>
            </a:r>
            <a:endParaRPr lang="en-US" altLang="zh-CN" sz="2800" b="1" dirty="0" smtClean="0"/>
          </a:p>
        </p:txBody>
      </p:sp>
      <p:pic>
        <p:nvPicPr>
          <p:cNvPr id="3" name="图片 2"/>
          <p:cNvPicPr>
            <a:picLocks noChangeAspect="1"/>
          </p:cNvPicPr>
          <p:nvPr/>
        </p:nvPicPr>
        <p:blipFill>
          <a:blip r:embed="rId3"/>
          <a:stretch>
            <a:fillRect/>
          </a:stretch>
        </p:blipFill>
        <p:spPr>
          <a:xfrm>
            <a:off x="2525758" y="163899"/>
            <a:ext cx="2562225" cy="533400"/>
          </a:xfrm>
          <a:prstGeom prst="rect">
            <a:avLst/>
          </a:prstGeom>
        </p:spPr>
      </p:pic>
      <p:sp>
        <p:nvSpPr>
          <p:cNvPr id="4" name="文本框 3"/>
          <p:cNvSpPr txBox="1"/>
          <p:nvPr/>
        </p:nvSpPr>
        <p:spPr>
          <a:xfrm>
            <a:off x="2738468" y="191194"/>
            <a:ext cx="2482095" cy="369332"/>
          </a:xfrm>
          <a:prstGeom prst="rect">
            <a:avLst/>
          </a:prstGeom>
          <a:noFill/>
        </p:spPr>
        <p:txBody>
          <a:bodyPr wrap="square" rtlCol="0">
            <a:spAutoFit/>
          </a:bodyPr>
          <a:lstStyle/>
          <a:p>
            <a:r>
              <a:rPr lang="en-US" altLang="zh-CN" b="1" dirty="0" err="1">
                <a:solidFill>
                  <a:srgbClr val="FF0000"/>
                </a:solidFill>
              </a:rPr>
              <a:t>ConcurrentHashMap</a:t>
            </a:r>
            <a:endParaRPr lang="zh-CN" altLang="en-US" b="1" dirty="0">
              <a:solidFill>
                <a:srgbClr val="FF0000"/>
              </a:solidFill>
            </a:endParaRPr>
          </a:p>
        </p:txBody>
      </p:sp>
      <p:pic>
        <p:nvPicPr>
          <p:cNvPr id="8" name="图片 7"/>
          <p:cNvPicPr>
            <a:picLocks noChangeAspect="1"/>
          </p:cNvPicPr>
          <p:nvPr/>
        </p:nvPicPr>
        <p:blipFill>
          <a:blip r:embed="rId4"/>
          <a:stretch>
            <a:fillRect/>
          </a:stretch>
        </p:blipFill>
        <p:spPr>
          <a:xfrm>
            <a:off x="948306" y="877431"/>
            <a:ext cx="10147324" cy="5996642"/>
          </a:xfrm>
          <a:prstGeom prst="rect">
            <a:avLst/>
          </a:prstGeom>
        </p:spPr>
      </p:pic>
      <p:pic>
        <p:nvPicPr>
          <p:cNvPr id="11" name="图片 10"/>
          <p:cNvPicPr>
            <a:picLocks noChangeAspect="1"/>
          </p:cNvPicPr>
          <p:nvPr/>
        </p:nvPicPr>
        <p:blipFill>
          <a:blip r:embed="rId5"/>
          <a:stretch>
            <a:fillRect/>
          </a:stretch>
        </p:blipFill>
        <p:spPr>
          <a:xfrm>
            <a:off x="6622205" y="1526135"/>
            <a:ext cx="3867150" cy="790575"/>
          </a:xfrm>
          <a:prstGeom prst="rect">
            <a:avLst/>
          </a:prstGeom>
        </p:spPr>
      </p:pic>
    </p:spTree>
    <p:extLst>
      <p:ext uri="{BB962C8B-B14F-4D97-AF65-F5344CB8AC3E}">
        <p14:creationId xmlns:p14="http://schemas.microsoft.com/office/powerpoint/2010/main" val="1498474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266693" cy="523220"/>
          </a:xfrm>
          <a:prstGeom prst="rect">
            <a:avLst/>
          </a:prstGeom>
          <a:noFill/>
        </p:spPr>
        <p:txBody>
          <a:bodyPr wrap="none" rtlCol="0">
            <a:spAutoFit/>
          </a:bodyPr>
          <a:lstStyle/>
          <a:p>
            <a:r>
              <a:rPr lang="zh-CN" altLang="en-US" sz="2800" b="1" dirty="0"/>
              <a:t>并发包</a:t>
            </a:r>
            <a:endParaRPr lang="en-US" altLang="zh-CN" sz="2800" b="1" dirty="0" smtClean="0"/>
          </a:p>
        </p:txBody>
      </p:sp>
      <p:pic>
        <p:nvPicPr>
          <p:cNvPr id="3" name="图片 2"/>
          <p:cNvPicPr>
            <a:picLocks noChangeAspect="1"/>
          </p:cNvPicPr>
          <p:nvPr/>
        </p:nvPicPr>
        <p:blipFill>
          <a:blip r:embed="rId3"/>
          <a:stretch>
            <a:fillRect/>
          </a:stretch>
        </p:blipFill>
        <p:spPr>
          <a:xfrm>
            <a:off x="2791595" y="185578"/>
            <a:ext cx="2562225" cy="533400"/>
          </a:xfrm>
          <a:prstGeom prst="rect">
            <a:avLst/>
          </a:prstGeom>
        </p:spPr>
      </p:pic>
      <p:sp>
        <p:nvSpPr>
          <p:cNvPr id="4" name="文本框 3"/>
          <p:cNvSpPr txBox="1"/>
          <p:nvPr/>
        </p:nvSpPr>
        <p:spPr>
          <a:xfrm>
            <a:off x="3004305" y="212873"/>
            <a:ext cx="2482095" cy="369332"/>
          </a:xfrm>
          <a:prstGeom prst="rect">
            <a:avLst/>
          </a:prstGeom>
          <a:noFill/>
        </p:spPr>
        <p:txBody>
          <a:bodyPr wrap="square" rtlCol="0">
            <a:spAutoFit/>
          </a:bodyPr>
          <a:lstStyle/>
          <a:p>
            <a:r>
              <a:rPr lang="en-US" altLang="zh-CN" b="1" dirty="0" err="1">
                <a:solidFill>
                  <a:srgbClr val="FF0000"/>
                </a:solidFill>
              </a:rPr>
              <a:t>ConcurrentHashMap</a:t>
            </a:r>
            <a:endParaRPr lang="zh-CN" altLang="en-US" b="1" dirty="0">
              <a:solidFill>
                <a:srgbClr val="FF0000"/>
              </a:solidFill>
            </a:endParaRPr>
          </a:p>
        </p:txBody>
      </p:sp>
      <p:pic>
        <p:nvPicPr>
          <p:cNvPr id="15" name="图片 14"/>
          <p:cNvPicPr>
            <a:picLocks noChangeAspect="1"/>
          </p:cNvPicPr>
          <p:nvPr/>
        </p:nvPicPr>
        <p:blipFill>
          <a:blip r:embed="rId4"/>
          <a:stretch>
            <a:fillRect/>
          </a:stretch>
        </p:blipFill>
        <p:spPr>
          <a:xfrm>
            <a:off x="567010" y="952871"/>
            <a:ext cx="10701393" cy="4770675"/>
          </a:xfrm>
          <a:prstGeom prst="rect">
            <a:avLst/>
          </a:prstGeom>
        </p:spPr>
      </p:pic>
    </p:spTree>
    <p:extLst>
      <p:ext uri="{BB962C8B-B14F-4D97-AF65-F5344CB8AC3E}">
        <p14:creationId xmlns:p14="http://schemas.microsoft.com/office/powerpoint/2010/main" val="2332070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266693" cy="523220"/>
          </a:xfrm>
          <a:prstGeom prst="rect">
            <a:avLst/>
          </a:prstGeom>
          <a:noFill/>
        </p:spPr>
        <p:txBody>
          <a:bodyPr wrap="none" rtlCol="0">
            <a:spAutoFit/>
          </a:bodyPr>
          <a:lstStyle/>
          <a:p>
            <a:r>
              <a:rPr lang="zh-CN" altLang="en-US" sz="2800" b="1" dirty="0"/>
              <a:t>并发包</a:t>
            </a:r>
            <a:endParaRPr lang="en-US" altLang="zh-CN" sz="2800" b="1" dirty="0" smtClean="0"/>
          </a:p>
        </p:txBody>
      </p:sp>
      <p:pic>
        <p:nvPicPr>
          <p:cNvPr id="3" name="图片 2"/>
          <p:cNvPicPr>
            <a:picLocks noChangeAspect="1"/>
          </p:cNvPicPr>
          <p:nvPr/>
        </p:nvPicPr>
        <p:blipFill>
          <a:blip r:embed="rId3"/>
          <a:stretch>
            <a:fillRect/>
          </a:stretch>
        </p:blipFill>
        <p:spPr>
          <a:xfrm>
            <a:off x="2784143" y="185578"/>
            <a:ext cx="2569677" cy="533400"/>
          </a:xfrm>
          <a:prstGeom prst="rect">
            <a:avLst/>
          </a:prstGeom>
        </p:spPr>
      </p:pic>
      <p:sp>
        <p:nvSpPr>
          <p:cNvPr id="4" name="文本框 3"/>
          <p:cNvSpPr txBox="1"/>
          <p:nvPr/>
        </p:nvSpPr>
        <p:spPr>
          <a:xfrm>
            <a:off x="2871725" y="229344"/>
            <a:ext cx="2482095" cy="369332"/>
          </a:xfrm>
          <a:prstGeom prst="rect">
            <a:avLst/>
          </a:prstGeom>
          <a:noFill/>
        </p:spPr>
        <p:txBody>
          <a:bodyPr wrap="square" rtlCol="0">
            <a:spAutoFit/>
          </a:bodyPr>
          <a:lstStyle/>
          <a:p>
            <a:r>
              <a:rPr lang="en-US" altLang="zh-CN" b="1" dirty="0" err="1">
                <a:solidFill>
                  <a:srgbClr val="FF0000"/>
                </a:solidFill>
              </a:rPr>
              <a:t>CopyOnWriteArrayList</a:t>
            </a:r>
            <a:endParaRPr lang="zh-CN" altLang="en-US" b="1" dirty="0">
              <a:solidFill>
                <a:srgbClr val="FF0000"/>
              </a:solidFill>
            </a:endParaRPr>
          </a:p>
        </p:txBody>
      </p:sp>
      <p:pic>
        <p:nvPicPr>
          <p:cNvPr id="5" name="图片 4"/>
          <p:cNvPicPr>
            <a:picLocks noChangeAspect="1"/>
          </p:cNvPicPr>
          <p:nvPr/>
        </p:nvPicPr>
        <p:blipFill>
          <a:blip r:embed="rId4"/>
          <a:stretch>
            <a:fillRect/>
          </a:stretch>
        </p:blipFill>
        <p:spPr>
          <a:xfrm>
            <a:off x="2197787" y="1420006"/>
            <a:ext cx="7826648" cy="4380292"/>
          </a:xfrm>
          <a:prstGeom prst="rect">
            <a:avLst/>
          </a:prstGeom>
        </p:spPr>
      </p:pic>
    </p:spTree>
    <p:extLst>
      <p:ext uri="{BB962C8B-B14F-4D97-AF65-F5344CB8AC3E}">
        <p14:creationId xmlns:p14="http://schemas.microsoft.com/office/powerpoint/2010/main" val="65404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2348720" cy="523220"/>
          </a:xfrm>
          <a:prstGeom prst="rect">
            <a:avLst/>
          </a:prstGeom>
          <a:noFill/>
        </p:spPr>
        <p:txBody>
          <a:bodyPr wrap="none" rtlCol="0">
            <a:spAutoFit/>
          </a:bodyPr>
          <a:lstStyle/>
          <a:p>
            <a:r>
              <a:rPr lang="zh-CN" altLang="en-US" sz="2800" b="1" dirty="0" smtClean="0"/>
              <a:t>基本数据类型</a:t>
            </a:r>
            <a:endParaRPr lang="en-US" altLang="zh-CN" sz="2800" b="1" dirty="0" smtClean="0"/>
          </a:p>
        </p:txBody>
      </p:sp>
      <p:sp>
        <p:nvSpPr>
          <p:cNvPr id="3" name="文本框 2"/>
          <p:cNvSpPr txBox="1"/>
          <p:nvPr/>
        </p:nvSpPr>
        <p:spPr>
          <a:xfrm>
            <a:off x="658800" y="1549400"/>
            <a:ext cx="1569660" cy="369332"/>
          </a:xfrm>
          <a:prstGeom prst="rect">
            <a:avLst/>
          </a:prstGeom>
          <a:noFill/>
        </p:spPr>
        <p:txBody>
          <a:bodyPr wrap="none" rtlCol="0">
            <a:spAutoFit/>
          </a:bodyPr>
          <a:lstStyle/>
          <a:p>
            <a:r>
              <a:rPr lang="zh-CN" altLang="en-US" dirty="0" smtClean="0"/>
              <a:t>两大数据类型</a:t>
            </a:r>
            <a:endParaRPr lang="zh-CN" altLang="en-US" dirty="0"/>
          </a:p>
        </p:txBody>
      </p:sp>
      <p:sp>
        <p:nvSpPr>
          <p:cNvPr id="13" name="左大括号 12"/>
          <p:cNvSpPr/>
          <p:nvPr/>
        </p:nvSpPr>
        <p:spPr>
          <a:xfrm>
            <a:off x="2228460" y="1276866"/>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2495159" y="1079500"/>
            <a:ext cx="5514071" cy="369332"/>
          </a:xfrm>
          <a:prstGeom prst="rect">
            <a:avLst/>
          </a:prstGeom>
          <a:noFill/>
        </p:spPr>
        <p:txBody>
          <a:bodyPr wrap="square" rtlCol="0">
            <a:spAutoFit/>
          </a:bodyPr>
          <a:lstStyle/>
          <a:p>
            <a:r>
              <a:rPr lang="zh-CN" altLang="en-US" dirty="0" smtClean="0"/>
              <a:t>内置数据类型（值类型） 存储在</a:t>
            </a:r>
            <a:r>
              <a:rPr lang="en-US" altLang="zh-CN" dirty="0" smtClean="0"/>
              <a:t>stack</a:t>
            </a:r>
            <a:r>
              <a:rPr lang="zh-CN" altLang="en-US" dirty="0" smtClean="0"/>
              <a:t>中</a:t>
            </a:r>
            <a:endParaRPr lang="zh-CN" altLang="en-US" dirty="0"/>
          </a:p>
        </p:txBody>
      </p:sp>
      <p:sp>
        <p:nvSpPr>
          <p:cNvPr id="16" name="文本框 15"/>
          <p:cNvSpPr txBox="1"/>
          <p:nvPr/>
        </p:nvSpPr>
        <p:spPr>
          <a:xfrm>
            <a:off x="2513820" y="2032000"/>
            <a:ext cx="6617480" cy="369332"/>
          </a:xfrm>
          <a:prstGeom prst="rect">
            <a:avLst/>
          </a:prstGeom>
          <a:noFill/>
        </p:spPr>
        <p:txBody>
          <a:bodyPr wrap="square" rtlCol="0">
            <a:spAutoFit/>
          </a:bodyPr>
          <a:lstStyle/>
          <a:p>
            <a:r>
              <a:rPr lang="zh-CN" altLang="en-US" dirty="0" smtClean="0"/>
              <a:t>引用数据类型 存储在</a:t>
            </a:r>
            <a:r>
              <a:rPr lang="en-US" altLang="zh-CN" dirty="0" smtClean="0"/>
              <a:t>stack</a:t>
            </a:r>
            <a:r>
              <a:rPr lang="zh-CN" altLang="en-US" dirty="0" smtClean="0"/>
              <a:t>和</a:t>
            </a:r>
            <a:r>
              <a:rPr lang="en-US" altLang="zh-CN" dirty="0" smtClean="0"/>
              <a:t>heap</a:t>
            </a:r>
            <a:r>
              <a:rPr lang="zh-CN" altLang="en-US" dirty="0" smtClean="0"/>
              <a:t>中</a:t>
            </a:r>
            <a:endParaRPr lang="zh-CN" altLang="en-US" dirty="0"/>
          </a:p>
        </p:txBody>
      </p:sp>
      <p:sp>
        <p:nvSpPr>
          <p:cNvPr id="18" name="文本框 17"/>
          <p:cNvSpPr txBox="1"/>
          <p:nvPr/>
        </p:nvSpPr>
        <p:spPr>
          <a:xfrm>
            <a:off x="160610" y="4329211"/>
            <a:ext cx="1569660" cy="369332"/>
          </a:xfrm>
          <a:prstGeom prst="rect">
            <a:avLst/>
          </a:prstGeom>
          <a:noFill/>
        </p:spPr>
        <p:txBody>
          <a:bodyPr wrap="none" rtlCol="0">
            <a:spAutoFit/>
          </a:bodyPr>
          <a:lstStyle/>
          <a:p>
            <a:r>
              <a:rPr lang="zh-CN" altLang="en-US" dirty="0" smtClean="0"/>
              <a:t>内置数据类型</a:t>
            </a:r>
            <a:endParaRPr lang="zh-CN" altLang="en-US" dirty="0"/>
          </a:p>
        </p:txBody>
      </p:sp>
      <p:sp>
        <p:nvSpPr>
          <p:cNvPr id="19" name="左大括号 18"/>
          <p:cNvSpPr/>
          <p:nvPr/>
        </p:nvSpPr>
        <p:spPr>
          <a:xfrm>
            <a:off x="1920770" y="2837020"/>
            <a:ext cx="45719" cy="33537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2156989" y="2652354"/>
            <a:ext cx="4619278" cy="369332"/>
          </a:xfrm>
          <a:prstGeom prst="rect">
            <a:avLst/>
          </a:prstGeom>
          <a:noFill/>
        </p:spPr>
        <p:txBody>
          <a:bodyPr wrap="none" rtlCol="0">
            <a:spAutoFit/>
          </a:bodyPr>
          <a:lstStyle/>
          <a:p>
            <a:r>
              <a:rPr lang="en-US" altLang="zh-CN" dirty="0" smtClean="0"/>
              <a:t>byte</a:t>
            </a:r>
            <a:r>
              <a:rPr lang="zh-CN" altLang="en-US" dirty="0" smtClean="0"/>
              <a:t>：</a:t>
            </a:r>
            <a:r>
              <a:rPr lang="en-US" altLang="zh-CN" dirty="0" smtClean="0"/>
              <a:t> 8</a:t>
            </a:r>
            <a:r>
              <a:rPr lang="zh-CN" altLang="en-US" dirty="0" smtClean="0"/>
              <a:t>位、有符号、</a:t>
            </a:r>
            <a:r>
              <a:rPr lang="en-US" altLang="zh-CN" dirty="0" smtClean="0"/>
              <a:t>-128(-2^7) ~ 127(2^7-1)</a:t>
            </a:r>
            <a:endParaRPr lang="zh-CN" altLang="en-US" dirty="0"/>
          </a:p>
        </p:txBody>
      </p:sp>
      <p:sp>
        <p:nvSpPr>
          <p:cNvPr id="21" name="文本框 20"/>
          <p:cNvSpPr txBox="1"/>
          <p:nvPr/>
        </p:nvSpPr>
        <p:spPr>
          <a:xfrm>
            <a:off x="2156989" y="3168134"/>
            <a:ext cx="5513048" cy="369332"/>
          </a:xfrm>
          <a:prstGeom prst="rect">
            <a:avLst/>
          </a:prstGeom>
          <a:noFill/>
        </p:spPr>
        <p:txBody>
          <a:bodyPr wrap="none" rtlCol="0">
            <a:spAutoFit/>
          </a:bodyPr>
          <a:lstStyle/>
          <a:p>
            <a:r>
              <a:rPr lang="en-US" altLang="zh-CN" dirty="0" smtClean="0"/>
              <a:t>short</a:t>
            </a:r>
            <a:r>
              <a:rPr lang="zh-CN" altLang="en-US" dirty="0" smtClean="0"/>
              <a:t>：</a:t>
            </a:r>
            <a:r>
              <a:rPr lang="en-US" altLang="zh-CN" dirty="0" smtClean="0"/>
              <a:t> 16</a:t>
            </a:r>
            <a:r>
              <a:rPr lang="zh-CN" altLang="en-US" dirty="0" smtClean="0"/>
              <a:t>位、有符号、</a:t>
            </a:r>
            <a:r>
              <a:rPr lang="en-US" altLang="zh-CN" dirty="0" smtClean="0"/>
              <a:t>-32768(-2^15) ~ 32767(2^15-1)</a:t>
            </a:r>
            <a:endParaRPr lang="zh-CN" altLang="en-US" dirty="0"/>
          </a:p>
        </p:txBody>
      </p:sp>
      <p:sp>
        <p:nvSpPr>
          <p:cNvPr id="22" name="文本框 21"/>
          <p:cNvSpPr txBox="1"/>
          <p:nvPr/>
        </p:nvSpPr>
        <p:spPr>
          <a:xfrm>
            <a:off x="2156989" y="3747532"/>
            <a:ext cx="7498656" cy="369332"/>
          </a:xfrm>
          <a:prstGeom prst="rect">
            <a:avLst/>
          </a:prstGeom>
          <a:noFill/>
        </p:spPr>
        <p:txBody>
          <a:bodyPr wrap="none" rtlCol="0">
            <a:spAutoFit/>
          </a:bodyPr>
          <a:lstStyle/>
          <a:p>
            <a:r>
              <a:rPr lang="en-US" altLang="zh-CN" dirty="0" err="1" smtClean="0"/>
              <a:t>int</a:t>
            </a:r>
            <a:r>
              <a:rPr lang="zh-CN" altLang="en-US" dirty="0" smtClean="0"/>
              <a:t>：</a:t>
            </a:r>
            <a:r>
              <a:rPr lang="en-US" altLang="zh-CN" dirty="0" smtClean="0"/>
              <a:t> 32</a:t>
            </a:r>
            <a:r>
              <a:rPr lang="zh-CN" altLang="en-US" dirty="0" smtClean="0"/>
              <a:t>位、有符号、</a:t>
            </a:r>
            <a:r>
              <a:rPr lang="en-US" altLang="zh-CN" b="1" dirty="0"/>
              <a:t>-2,147,483,648</a:t>
            </a:r>
            <a:r>
              <a:rPr lang="zh-CN" altLang="en-US" b="1" dirty="0"/>
              <a:t>（</a:t>
            </a:r>
            <a:r>
              <a:rPr lang="en-US" altLang="zh-CN" b="1" dirty="0"/>
              <a:t>-2^31</a:t>
            </a:r>
            <a:r>
              <a:rPr lang="zh-CN" altLang="en-US" b="1" dirty="0"/>
              <a:t>）</a:t>
            </a:r>
            <a:r>
              <a:rPr lang="en-US" altLang="zh-CN" dirty="0" smtClean="0"/>
              <a:t>~ </a:t>
            </a:r>
            <a:r>
              <a:rPr lang="en-US" altLang="zh-CN" b="1" dirty="0"/>
              <a:t>2,147,483,647</a:t>
            </a:r>
            <a:r>
              <a:rPr lang="zh-CN" altLang="en-US" b="1" dirty="0"/>
              <a:t>（</a:t>
            </a:r>
            <a:r>
              <a:rPr lang="en-US" altLang="zh-CN" b="1" dirty="0"/>
              <a:t>2^31 - 1</a:t>
            </a:r>
            <a:r>
              <a:rPr lang="zh-CN" altLang="en-US" b="1" dirty="0"/>
              <a:t>）</a:t>
            </a:r>
            <a:endParaRPr lang="zh-CN" altLang="en-US" dirty="0"/>
          </a:p>
        </p:txBody>
      </p:sp>
      <p:sp>
        <p:nvSpPr>
          <p:cNvPr id="23" name="文本框 22"/>
          <p:cNvSpPr txBox="1"/>
          <p:nvPr/>
        </p:nvSpPr>
        <p:spPr>
          <a:xfrm>
            <a:off x="2156989" y="4211833"/>
            <a:ext cx="3958135" cy="369332"/>
          </a:xfrm>
          <a:prstGeom prst="rect">
            <a:avLst/>
          </a:prstGeom>
          <a:noFill/>
        </p:spPr>
        <p:txBody>
          <a:bodyPr wrap="none" rtlCol="0">
            <a:spAutoFit/>
          </a:bodyPr>
          <a:lstStyle/>
          <a:p>
            <a:r>
              <a:rPr lang="en-US" altLang="zh-CN" dirty="0" smtClean="0"/>
              <a:t>long</a:t>
            </a:r>
            <a:r>
              <a:rPr lang="zh-CN" altLang="en-US" dirty="0" smtClean="0"/>
              <a:t>：</a:t>
            </a:r>
            <a:r>
              <a:rPr lang="en-US" altLang="zh-CN" dirty="0" smtClean="0"/>
              <a:t> 64</a:t>
            </a:r>
            <a:r>
              <a:rPr lang="zh-CN" altLang="en-US" dirty="0" smtClean="0"/>
              <a:t>位、有符号、</a:t>
            </a:r>
            <a:r>
              <a:rPr lang="en-US" altLang="zh-CN" b="1" dirty="0" smtClean="0"/>
              <a:t>-2^63 ~ 2^63 -1</a:t>
            </a:r>
            <a:endParaRPr lang="zh-CN" altLang="en-US" dirty="0"/>
          </a:p>
        </p:txBody>
      </p:sp>
      <p:sp>
        <p:nvSpPr>
          <p:cNvPr id="24" name="文本框 23"/>
          <p:cNvSpPr txBox="1"/>
          <p:nvPr/>
        </p:nvSpPr>
        <p:spPr>
          <a:xfrm>
            <a:off x="2156988" y="4762619"/>
            <a:ext cx="2287293" cy="369332"/>
          </a:xfrm>
          <a:prstGeom prst="rect">
            <a:avLst/>
          </a:prstGeom>
          <a:noFill/>
        </p:spPr>
        <p:txBody>
          <a:bodyPr wrap="none" rtlCol="0">
            <a:spAutoFit/>
          </a:bodyPr>
          <a:lstStyle/>
          <a:p>
            <a:r>
              <a:rPr lang="en-US" altLang="zh-CN" dirty="0" smtClean="0"/>
              <a:t>float</a:t>
            </a:r>
            <a:r>
              <a:rPr lang="zh-CN" altLang="en-US" dirty="0" smtClean="0"/>
              <a:t>：</a:t>
            </a:r>
            <a:r>
              <a:rPr lang="en-US" altLang="zh-CN" dirty="0" smtClean="0"/>
              <a:t> 32</a:t>
            </a:r>
            <a:r>
              <a:rPr lang="zh-CN" altLang="en-US" dirty="0" smtClean="0"/>
              <a:t>位、单精度</a:t>
            </a:r>
            <a:endParaRPr lang="zh-CN" altLang="en-US" dirty="0"/>
          </a:p>
        </p:txBody>
      </p:sp>
      <p:sp>
        <p:nvSpPr>
          <p:cNvPr id="25" name="文本框 24"/>
          <p:cNvSpPr txBox="1"/>
          <p:nvPr/>
        </p:nvSpPr>
        <p:spPr>
          <a:xfrm>
            <a:off x="2156988" y="5315823"/>
            <a:ext cx="2512226" cy="369332"/>
          </a:xfrm>
          <a:prstGeom prst="rect">
            <a:avLst/>
          </a:prstGeom>
          <a:noFill/>
        </p:spPr>
        <p:txBody>
          <a:bodyPr wrap="none" rtlCol="0">
            <a:spAutoFit/>
          </a:bodyPr>
          <a:lstStyle/>
          <a:p>
            <a:r>
              <a:rPr lang="en-US" altLang="zh-CN" dirty="0" smtClean="0"/>
              <a:t>double</a:t>
            </a:r>
            <a:r>
              <a:rPr lang="zh-CN" altLang="en-US" dirty="0" smtClean="0"/>
              <a:t>：</a:t>
            </a:r>
            <a:r>
              <a:rPr lang="en-US" altLang="zh-CN" dirty="0" smtClean="0"/>
              <a:t> 64</a:t>
            </a:r>
            <a:r>
              <a:rPr lang="zh-CN" altLang="en-US" dirty="0" smtClean="0"/>
              <a:t>位、双精度</a:t>
            </a:r>
            <a:endParaRPr lang="zh-CN" altLang="en-US" dirty="0"/>
          </a:p>
        </p:txBody>
      </p:sp>
      <p:sp>
        <p:nvSpPr>
          <p:cNvPr id="26" name="文本框 25"/>
          <p:cNvSpPr txBox="1"/>
          <p:nvPr/>
        </p:nvSpPr>
        <p:spPr>
          <a:xfrm>
            <a:off x="2156988" y="5791914"/>
            <a:ext cx="3140924" cy="369332"/>
          </a:xfrm>
          <a:prstGeom prst="rect">
            <a:avLst/>
          </a:prstGeom>
          <a:noFill/>
        </p:spPr>
        <p:txBody>
          <a:bodyPr wrap="none" rtlCol="0">
            <a:spAutoFit/>
          </a:bodyPr>
          <a:lstStyle/>
          <a:p>
            <a:r>
              <a:rPr lang="en-US" altLang="zh-CN" dirty="0" err="1" smtClean="0"/>
              <a:t>boolean</a:t>
            </a:r>
            <a:r>
              <a:rPr lang="zh-CN" altLang="en-US" dirty="0" smtClean="0"/>
              <a:t>：</a:t>
            </a:r>
            <a:r>
              <a:rPr lang="en-US" altLang="zh-CN" dirty="0" smtClean="0"/>
              <a:t>1</a:t>
            </a:r>
            <a:r>
              <a:rPr lang="zh-CN" altLang="en-US" dirty="0" smtClean="0"/>
              <a:t>位，值为</a:t>
            </a:r>
            <a:r>
              <a:rPr lang="en-US" altLang="zh-CN" dirty="0" smtClean="0"/>
              <a:t>true/false</a:t>
            </a:r>
            <a:endParaRPr lang="zh-CN" altLang="en-US" dirty="0"/>
          </a:p>
        </p:txBody>
      </p:sp>
      <p:sp>
        <p:nvSpPr>
          <p:cNvPr id="27" name="文本框 26"/>
          <p:cNvSpPr txBox="1"/>
          <p:nvPr/>
        </p:nvSpPr>
        <p:spPr>
          <a:xfrm>
            <a:off x="2156988" y="6196687"/>
            <a:ext cx="5852243" cy="369332"/>
          </a:xfrm>
          <a:prstGeom prst="rect">
            <a:avLst/>
          </a:prstGeom>
          <a:noFill/>
        </p:spPr>
        <p:txBody>
          <a:bodyPr wrap="none" rtlCol="0">
            <a:spAutoFit/>
          </a:bodyPr>
          <a:lstStyle/>
          <a:p>
            <a:r>
              <a:rPr lang="en-US" altLang="zh-CN" dirty="0" smtClean="0"/>
              <a:t>char</a:t>
            </a:r>
            <a:r>
              <a:rPr lang="zh-CN" altLang="en-US" dirty="0" smtClean="0"/>
              <a:t>：单一的</a:t>
            </a:r>
            <a:r>
              <a:rPr lang="en-US" altLang="zh-CN" dirty="0" smtClean="0"/>
              <a:t>16</a:t>
            </a:r>
            <a:r>
              <a:rPr lang="zh-CN" altLang="en-US" dirty="0" smtClean="0"/>
              <a:t>位</a:t>
            </a:r>
            <a:r>
              <a:rPr lang="en-US" altLang="zh-CN" dirty="0" err="1" smtClean="0"/>
              <a:t>unicode</a:t>
            </a:r>
            <a:r>
              <a:rPr lang="zh-CN" altLang="en-US" dirty="0" smtClean="0"/>
              <a:t>字符串 </a:t>
            </a:r>
            <a:r>
              <a:rPr lang="en-US" altLang="zh-CN" dirty="0" smtClean="0"/>
              <a:t>\u0000(0) ~ \</a:t>
            </a:r>
            <a:r>
              <a:rPr lang="en-US" altLang="zh-CN" dirty="0" err="1" smtClean="0"/>
              <a:t>uffff</a:t>
            </a:r>
            <a:r>
              <a:rPr lang="en-US" altLang="zh-CN" dirty="0" smtClean="0"/>
              <a:t>(65535)</a:t>
            </a:r>
            <a:endParaRPr lang="zh-CN" altLang="en-US" dirty="0"/>
          </a:p>
        </p:txBody>
      </p:sp>
      <p:sp>
        <p:nvSpPr>
          <p:cNvPr id="29" name="矩形 28"/>
          <p:cNvSpPr/>
          <p:nvPr/>
        </p:nvSpPr>
        <p:spPr>
          <a:xfrm>
            <a:off x="8009230" y="718978"/>
            <a:ext cx="944270" cy="259572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9811193" y="734139"/>
            <a:ext cx="944270" cy="259572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3" name="直接连接符 32"/>
          <p:cNvCxnSpPr>
            <a:stCxn id="29" idx="1"/>
          </p:cNvCxnSpPr>
          <p:nvPr/>
        </p:nvCxnSpPr>
        <p:spPr>
          <a:xfrm>
            <a:off x="8009230" y="2016839"/>
            <a:ext cx="989882"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8105555" y="1226234"/>
            <a:ext cx="870751" cy="646331"/>
          </a:xfrm>
          <a:prstGeom prst="rect">
            <a:avLst/>
          </a:prstGeom>
          <a:noFill/>
        </p:spPr>
        <p:txBody>
          <a:bodyPr wrap="none" rtlCol="0">
            <a:spAutoFit/>
          </a:bodyPr>
          <a:lstStyle/>
          <a:p>
            <a:r>
              <a:rPr lang="en-US" altLang="zh-CN" dirty="0" smtClean="0"/>
              <a:t>a=10</a:t>
            </a:r>
          </a:p>
          <a:p>
            <a:r>
              <a:rPr lang="en-US" altLang="zh-CN" dirty="0" smtClean="0"/>
              <a:t>b=100L</a:t>
            </a:r>
            <a:endParaRPr lang="zh-CN" altLang="en-US" dirty="0"/>
          </a:p>
        </p:txBody>
      </p:sp>
      <p:sp>
        <p:nvSpPr>
          <p:cNvPr id="35" name="文本框 34"/>
          <p:cNvSpPr txBox="1"/>
          <p:nvPr/>
        </p:nvSpPr>
        <p:spPr>
          <a:xfrm>
            <a:off x="8345313" y="2193151"/>
            <a:ext cx="317716" cy="923330"/>
          </a:xfrm>
          <a:prstGeom prst="rect">
            <a:avLst/>
          </a:prstGeom>
          <a:noFill/>
        </p:spPr>
        <p:txBody>
          <a:bodyPr wrap="none" rtlCol="0">
            <a:spAutoFit/>
          </a:bodyPr>
          <a:lstStyle/>
          <a:p>
            <a:r>
              <a:rPr lang="en-US" altLang="zh-CN" dirty="0" smtClean="0"/>
              <a:t>a</a:t>
            </a:r>
          </a:p>
          <a:p>
            <a:endParaRPr lang="en-US" altLang="zh-CN" dirty="0"/>
          </a:p>
          <a:p>
            <a:r>
              <a:rPr lang="en-US" altLang="zh-CN" dirty="0" smtClean="0"/>
              <a:t>b</a:t>
            </a:r>
            <a:endParaRPr lang="zh-CN" altLang="en-US" dirty="0"/>
          </a:p>
        </p:txBody>
      </p:sp>
      <p:sp>
        <p:nvSpPr>
          <p:cNvPr id="36" name="文本框 35"/>
          <p:cNvSpPr txBox="1"/>
          <p:nvPr/>
        </p:nvSpPr>
        <p:spPr>
          <a:xfrm>
            <a:off x="10053938" y="1817198"/>
            <a:ext cx="458780" cy="923330"/>
          </a:xfrm>
          <a:prstGeom prst="rect">
            <a:avLst/>
          </a:prstGeom>
          <a:noFill/>
        </p:spPr>
        <p:txBody>
          <a:bodyPr wrap="none" rtlCol="0">
            <a:spAutoFit/>
          </a:bodyPr>
          <a:lstStyle/>
          <a:p>
            <a:r>
              <a:rPr lang="en-US" altLang="zh-CN" dirty="0" smtClean="0"/>
              <a:t>A()</a:t>
            </a:r>
          </a:p>
          <a:p>
            <a:endParaRPr lang="en-US" altLang="zh-CN" dirty="0"/>
          </a:p>
          <a:p>
            <a:r>
              <a:rPr lang="en-US" altLang="zh-CN" dirty="0" smtClean="0"/>
              <a:t>B()</a:t>
            </a:r>
            <a:endParaRPr lang="zh-CN" altLang="en-US" dirty="0"/>
          </a:p>
        </p:txBody>
      </p:sp>
      <p:cxnSp>
        <p:nvCxnSpPr>
          <p:cNvPr id="40" name="直接箭头连接符 39"/>
          <p:cNvCxnSpPr/>
          <p:nvPr/>
        </p:nvCxnSpPr>
        <p:spPr>
          <a:xfrm flipV="1">
            <a:off x="8578875" y="1949965"/>
            <a:ext cx="1607588" cy="48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8663029" y="2552700"/>
            <a:ext cx="1523434" cy="28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075435" y="741006"/>
            <a:ext cx="658578" cy="369332"/>
          </a:xfrm>
          <a:prstGeom prst="rect">
            <a:avLst/>
          </a:prstGeom>
          <a:noFill/>
        </p:spPr>
        <p:txBody>
          <a:bodyPr wrap="none" rtlCol="0">
            <a:spAutoFit/>
          </a:bodyPr>
          <a:lstStyle/>
          <a:p>
            <a:r>
              <a:rPr lang="en-US" altLang="zh-CN" dirty="0" smtClean="0"/>
              <a:t>stack</a:t>
            </a:r>
            <a:endParaRPr lang="zh-CN" altLang="en-US" dirty="0"/>
          </a:p>
        </p:txBody>
      </p:sp>
      <p:sp>
        <p:nvSpPr>
          <p:cNvPr id="45" name="文本框 44"/>
          <p:cNvSpPr txBox="1"/>
          <p:nvPr/>
        </p:nvSpPr>
        <p:spPr>
          <a:xfrm>
            <a:off x="9954039" y="839953"/>
            <a:ext cx="654346" cy="369332"/>
          </a:xfrm>
          <a:prstGeom prst="rect">
            <a:avLst/>
          </a:prstGeom>
          <a:noFill/>
        </p:spPr>
        <p:txBody>
          <a:bodyPr wrap="none" rtlCol="0">
            <a:spAutoFit/>
          </a:bodyPr>
          <a:lstStyle/>
          <a:p>
            <a:r>
              <a:rPr lang="en-US" altLang="zh-CN" dirty="0" smtClean="0"/>
              <a:t>heap</a:t>
            </a:r>
            <a:endParaRPr lang="zh-CN" altLang="en-US" dirty="0"/>
          </a:p>
        </p:txBody>
      </p:sp>
    </p:spTree>
    <p:extLst>
      <p:ext uri="{BB962C8B-B14F-4D97-AF65-F5344CB8AC3E}">
        <p14:creationId xmlns:p14="http://schemas.microsoft.com/office/powerpoint/2010/main" val="293177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2348720" cy="523220"/>
          </a:xfrm>
          <a:prstGeom prst="rect">
            <a:avLst/>
          </a:prstGeom>
          <a:noFill/>
        </p:spPr>
        <p:txBody>
          <a:bodyPr wrap="none" rtlCol="0">
            <a:spAutoFit/>
          </a:bodyPr>
          <a:lstStyle/>
          <a:p>
            <a:r>
              <a:rPr lang="zh-CN" altLang="en-US" sz="2800" b="1" dirty="0" smtClean="0"/>
              <a:t>基本数据类型</a:t>
            </a:r>
            <a:endParaRPr lang="en-US" altLang="zh-CN" sz="2800" b="1" dirty="0" smtClean="0"/>
          </a:p>
        </p:txBody>
      </p:sp>
      <p:sp>
        <p:nvSpPr>
          <p:cNvPr id="4" name="文本框 3"/>
          <p:cNvSpPr txBox="1"/>
          <p:nvPr/>
        </p:nvSpPr>
        <p:spPr>
          <a:xfrm>
            <a:off x="958397" y="965200"/>
            <a:ext cx="2723823" cy="369332"/>
          </a:xfrm>
          <a:prstGeom prst="rect">
            <a:avLst/>
          </a:prstGeom>
          <a:noFill/>
        </p:spPr>
        <p:txBody>
          <a:bodyPr wrap="none" rtlCol="0">
            <a:spAutoFit/>
          </a:bodyPr>
          <a:lstStyle/>
          <a:p>
            <a:r>
              <a:rPr lang="zh-CN" altLang="en-US" dirty="0" smtClean="0"/>
              <a:t>按值传递还是按引用传递</a:t>
            </a:r>
            <a:endParaRPr lang="zh-CN" altLang="en-US" dirty="0"/>
          </a:p>
        </p:txBody>
      </p:sp>
      <p:pic>
        <p:nvPicPr>
          <p:cNvPr id="5" name="图片 4"/>
          <p:cNvPicPr>
            <a:picLocks noChangeAspect="1"/>
          </p:cNvPicPr>
          <p:nvPr/>
        </p:nvPicPr>
        <p:blipFill>
          <a:blip r:embed="rId3"/>
          <a:stretch>
            <a:fillRect/>
          </a:stretch>
        </p:blipFill>
        <p:spPr>
          <a:xfrm>
            <a:off x="958397" y="1452562"/>
            <a:ext cx="4495800" cy="1743075"/>
          </a:xfrm>
          <a:prstGeom prst="rect">
            <a:avLst/>
          </a:prstGeom>
        </p:spPr>
      </p:pic>
      <p:pic>
        <p:nvPicPr>
          <p:cNvPr id="7" name="图片 6"/>
          <p:cNvPicPr>
            <a:picLocks noChangeAspect="1"/>
          </p:cNvPicPr>
          <p:nvPr/>
        </p:nvPicPr>
        <p:blipFill>
          <a:blip r:embed="rId4"/>
          <a:stretch>
            <a:fillRect/>
          </a:stretch>
        </p:blipFill>
        <p:spPr>
          <a:xfrm>
            <a:off x="958397" y="4064000"/>
            <a:ext cx="4257675" cy="1704975"/>
          </a:xfrm>
          <a:prstGeom prst="rect">
            <a:avLst/>
          </a:prstGeom>
        </p:spPr>
      </p:pic>
      <p:pic>
        <p:nvPicPr>
          <p:cNvPr id="8" name="图片 7"/>
          <p:cNvPicPr>
            <a:picLocks noChangeAspect="1"/>
          </p:cNvPicPr>
          <p:nvPr/>
        </p:nvPicPr>
        <p:blipFill>
          <a:blip r:embed="rId5"/>
          <a:stretch>
            <a:fillRect/>
          </a:stretch>
        </p:blipFill>
        <p:spPr>
          <a:xfrm>
            <a:off x="6473825" y="1727200"/>
            <a:ext cx="5133975" cy="2066925"/>
          </a:xfrm>
          <a:prstGeom prst="rect">
            <a:avLst/>
          </a:prstGeom>
        </p:spPr>
      </p:pic>
      <p:sp>
        <p:nvSpPr>
          <p:cNvPr id="9" name="文本框 8"/>
          <p:cNvSpPr txBox="1"/>
          <p:nvPr/>
        </p:nvSpPr>
        <p:spPr>
          <a:xfrm>
            <a:off x="5216072" y="4064000"/>
            <a:ext cx="6878806" cy="2585323"/>
          </a:xfrm>
          <a:prstGeom prst="rect">
            <a:avLst/>
          </a:prstGeom>
          <a:noFill/>
        </p:spPr>
        <p:txBody>
          <a:bodyPr wrap="none" rtlCol="0">
            <a:spAutoFit/>
          </a:bodyPr>
          <a:lstStyle/>
          <a:p>
            <a:r>
              <a:rPr lang="zh-CN" altLang="en-US" dirty="0" smtClean="0"/>
              <a:t>以上三个示例分别输出</a:t>
            </a:r>
            <a:endParaRPr lang="en-US" altLang="zh-CN" dirty="0" smtClean="0"/>
          </a:p>
          <a:p>
            <a:r>
              <a:rPr lang="en-US" altLang="zh-CN" dirty="0"/>
              <a:t>10</a:t>
            </a:r>
          </a:p>
          <a:p>
            <a:r>
              <a:rPr lang="en-US" altLang="zh-CN" dirty="0"/>
              <a:t>data</a:t>
            </a:r>
          </a:p>
          <a:p>
            <a:r>
              <a:rPr lang="en-US" altLang="zh-CN" dirty="0"/>
              <a:t>data:data;a:1</a:t>
            </a:r>
          </a:p>
          <a:p>
            <a:r>
              <a:rPr lang="en-US" altLang="zh-CN" dirty="0" smtClean="0"/>
              <a:t>data:data1;a:2</a:t>
            </a:r>
          </a:p>
          <a:p>
            <a:r>
              <a:rPr lang="zh-CN" altLang="en-US" dirty="0" smtClean="0"/>
              <a:t>在函数调用的过程中，入参会拷贝一个新的临时变量</a:t>
            </a:r>
            <a:endParaRPr lang="en-US" altLang="zh-CN" dirty="0" smtClean="0"/>
          </a:p>
          <a:p>
            <a:r>
              <a:rPr lang="zh-CN" altLang="en-US" dirty="0" smtClean="0"/>
              <a:t>对于基本数据类型，因为修改的是新的值所以不对对原值造成影响</a:t>
            </a:r>
            <a:endParaRPr lang="en-US" altLang="zh-CN" dirty="0" smtClean="0"/>
          </a:p>
          <a:p>
            <a:r>
              <a:rPr lang="zh-CN" altLang="en-US" dirty="0" smtClean="0"/>
              <a:t>而引用类型拷贝得到的是指向同一个实例的引用，</a:t>
            </a:r>
            <a:endParaRPr lang="en-US" altLang="zh-CN" dirty="0" smtClean="0"/>
          </a:p>
          <a:p>
            <a:r>
              <a:rPr lang="zh-CN" altLang="en-US" dirty="0" smtClean="0"/>
              <a:t>所以修改了对象的值后，之前引用指向的对象就发生了变化</a:t>
            </a:r>
            <a:endParaRPr lang="zh-CN" altLang="en-US" dirty="0"/>
          </a:p>
        </p:txBody>
      </p:sp>
    </p:spTree>
    <p:extLst>
      <p:ext uri="{BB962C8B-B14F-4D97-AF65-F5344CB8AC3E}">
        <p14:creationId xmlns:p14="http://schemas.microsoft.com/office/powerpoint/2010/main" val="233095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2348720" cy="523220"/>
          </a:xfrm>
          <a:prstGeom prst="rect">
            <a:avLst/>
          </a:prstGeom>
          <a:noFill/>
        </p:spPr>
        <p:txBody>
          <a:bodyPr wrap="none" rtlCol="0">
            <a:spAutoFit/>
          </a:bodyPr>
          <a:lstStyle/>
          <a:p>
            <a:r>
              <a:rPr lang="zh-CN" altLang="en-US" sz="2800" b="1" dirty="0" smtClean="0"/>
              <a:t>基本数据类型</a:t>
            </a:r>
            <a:endParaRPr lang="en-US" altLang="zh-CN" sz="2800" b="1" dirty="0" smtClean="0"/>
          </a:p>
        </p:txBody>
      </p:sp>
      <p:sp>
        <p:nvSpPr>
          <p:cNvPr id="4" name="文本框 3"/>
          <p:cNvSpPr txBox="1"/>
          <p:nvPr/>
        </p:nvSpPr>
        <p:spPr>
          <a:xfrm>
            <a:off x="958396" y="965200"/>
            <a:ext cx="8985703" cy="2542363"/>
          </a:xfrm>
          <a:prstGeom prst="rect">
            <a:avLst/>
          </a:prstGeom>
          <a:noFill/>
        </p:spPr>
        <p:txBody>
          <a:bodyPr wrap="square" rtlCol="0">
            <a:spAutoFit/>
          </a:bodyPr>
          <a:lstStyle/>
          <a:p>
            <a:pPr>
              <a:lnSpc>
                <a:spcPct val="150000"/>
              </a:lnSpc>
            </a:pPr>
            <a:r>
              <a:rPr lang="zh-CN" altLang="en-US" dirty="0" smtClean="0"/>
              <a:t>自动装箱与拆箱</a:t>
            </a:r>
            <a:endParaRPr lang="en-US" altLang="zh-CN" dirty="0" smtClean="0"/>
          </a:p>
          <a:p>
            <a:pPr>
              <a:lnSpc>
                <a:spcPct val="150000"/>
              </a:lnSpc>
            </a:pPr>
            <a:r>
              <a:rPr lang="zh-CN" altLang="en-US" dirty="0" smtClean="0"/>
              <a:t>所有的基本类型都有一个与之对应的包装器类</a:t>
            </a:r>
            <a:endParaRPr lang="en-US" altLang="zh-CN" dirty="0" smtClean="0"/>
          </a:p>
          <a:p>
            <a:pPr>
              <a:lnSpc>
                <a:spcPct val="150000"/>
              </a:lnSpc>
            </a:pPr>
            <a:r>
              <a:rPr lang="zh-CN" altLang="en-US" dirty="0" smtClean="0"/>
              <a:t>自动装箱：将原始类型值转换成对应的对象</a:t>
            </a:r>
            <a:endParaRPr lang="en-US" altLang="zh-CN" dirty="0" smtClean="0"/>
          </a:p>
          <a:p>
            <a:pPr>
              <a:lnSpc>
                <a:spcPct val="150000"/>
              </a:lnSpc>
            </a:pPr>
            <a:r>
              <a:rPr lang="en-US" altLang="zh-CN" dirty="0" smtClean="0"/>
              <a:t>Integer </a:t>
            </a:r>
            <a:r>
              <a:rPr lang="en-US" altLang="zh-CN" dirty="0" err="1" smtClean="0"/>
              <a:t>i</a:t>
            </a:r>
            <a:r>
              <a:rPr lang="en-US" altLang="zh-CN" dirty="0" smtClean="0"/>
              <a:t> = 10;(Integer </a:t>
            </a:r>
            <a:r>
              <a:rPr lang="en-US" altLang="zh-CN" dirty="0" err="1" smtClean="0"/>
              <a:t>i</a:t>
            </a:r>
            <a:r>
              <a:rPr lang="en-US" altLang="zh-CN" dirty="0" smtClean="0"/>
              <a:t> = </a:t>
            </a:r>
            <a:r>
              <a:rPr lang="en-US" altLang="zh-CN" dirty="0" err="1" smtClean="0"/>
              <a:t>Integer.valueOf</a:t>
            </a:r>
            <a:r>
              <a:rPr lang="en-US" altLang="zh-CN" dirty="0" smtClean="0"/>
              <a:t>(10))</a:t>
            </a:r>
          </a:p>
          <a:p>
            <a:pPr>
              <a:lnSpc>
                <a:spcPct val="150000"/>
              </a:lnSpc>
            </a:pPr>
            <a:r>
              <a:rPr lang="zh-CN" altLang="en-US" dirty="0" smtClean="0"/>
              <a:t>自动拆箱：将对象转换成原始类型值</a:t>
            </a:r>
          </a:p>
          <a:p>
            <a:pPr>
              <a:lnSpc>
                <a:spcPct val="150000"/>
              </a:lnSpc>
            </a:pPr>
            <a:r>
              <a:rPr lang="en-US" altLang="zh-CN" dirty="0" err="1" smtClean="0"/>
              <a:t>int</a:t>
            </a:r>
            <a:r>
              <a:rPr lang="en-US" altLang="zh-CN" dirty="0" smtClean="0"/>
              <a:t> a = </a:t>
            </a:r>
            <a:r>
              <a:rPr lang="en-US" altLang="zh-CN" dirty="0" err="1" smtClean="0"/>
              <a:t>i</a:t>
            </a:r>
            <a:r>
              <a:rPr lang="en-US" altLang="zh-CN" dirty="0" smtClean="0"/>
              <a:t>;(</a:t>
            </a:r>
            <a:r>
              <a:rPr lang="en-US" altLang="zh-CN" dirty="0" err="1" smtClean="0"/>
              <a:t>int</a:t>
            </a:r>
            <a:r>
              <a:rPr lang="en-US" altLang="zh-CN" dirty="0" smtClean="0"/>
              <a:t> a = </a:t>
            </a:r>
            <a:r>
              <a:rPr lang="en-US" altLang="zh-CN" dirty="0" err="1" smtClean="0"/>
              <a:t>i.intValue</a:t>
            </a:r>
            <a:r>
              <a:rPr lang="en-US" altLang="zh-CN" dirty="0" smtClean="0"/>
              <a:t>()) </a:t>
            </a:r>
            <a:endParaRPr lang="zh-CN" altLang="en-US" dirty="0"/>
          </a:p>
        </p:txBody>
      </p:sp>
      <p:pic>
        <p:nvPicPr>
          <p:cNvPr id="10" name="图片 9"/>
          <p:cNvPicPr>
            <a:picLocks noChangeAspect="1"/>
          </p:cNvPicPr>
          <p:nvPr/>
        </p:nvPicPr>
        <p:blipFill>
          <a:blip r:embed="rId3"/>
          <a:stretch>
            <a:fillRect/>
          </a:stretch>
        </p:blipFill>
        <p:spPr>
          <a:xfrm>
            <a:off x="831622" y="3753784"/>
            <a:ext cx="4619625" cy="1724025"/>
          </a:xfrm>
          <a:prstGeom prst="rect">
            <a:avLst/>
          </a:prstGeom>
        </p:spPr>
      </p:pic>
      <p:sp>
        <p:nvSpPr>
          <p:cNvPr id="11" name="文本框 10"/>
          <p:cNvSpPr txBox="1"/>
          <p:nvPr/>
        </p:nvSpPr>
        <p:spPr>
          <a:xfrm>
            <a:off x="831622" y="5724030"/>
            <a:ext cx="1806905" cy="369332"/>
          </a:xfrm>
          <a:prstGeom prst="rect">
            <a:avLst/>
          </a:prstGeom>
          <a:noFill/>
        </p:spPr>
        <p:txBody>
          <a:bodyPr wrap="none" rtlCol="0">
            <a:spAutoFit/>
          </a:bodyPr>
          <a:lstStyle/>
          <a:p>
            <a:r>
              <a:rPr lang="zh-CN" altLang="en-US" dirty="0" smtClean="0"/>
              <a:t>输出结果：</a:t>
            </a:r>
            <a:r>
              <a:rPr lang="en-US" altLang="zh-CN" dirty="0" smtClean="0"/>
              <a:t>1111</a:t>
            </a:r>
            <a:endParaRPr lang="zh-CN" altLang="en-US" dirty="0"/>
          </a:p>
        </p:txBody>
      </p:sp>
      <p:sp>
        <p:nvSpPr>
          <p:cNvPr id="12" name="矩形 11"/>
          <p:cNvSpPr/>
          <p:nvPr/>
        </p:nvSpPr>
        <p:spPr>
          <a:xfrm>
            <a:off x="6348235" y="3619500"/>
            <a:ext cx="914400" cy="247386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6476146" y="3619500"/>
            <a:ext cx="658578" cy="369332"/>
          </a:xfrm>
          <a:prstGeom prst="rect">
            <a:avLst/>
          </a:prstGeom>
          <a:noFill/>
        </p:spPr>
        <p:txBody>
          <a:bodyPr wrap="none" rtlCol="0">
            <a:spAutoFit/>
          </a:bodyPr>
          <a:lstStyle/>
          <a:p>
            <a:r>
              <a:rPr lang="en-US" altLang="zh-CN" dirty="0" smtClean="0"/>
              <a:t>stack</a:t>
            </a:r>
            <a:endParaRPr lang="zh-CN" altLang="en-US" dirty="0"/>
          </a:p>
        </p:txBody>
      </p:sp>
      <p:sp>
        <p:nvSpPr>
          <p:cNvPr id="14" name="矩形 13"/>
          <p:cNvSpPr/>
          <p:nvPr/>
        </p:nvSpPr>
        <p:spPr>
          <a:xfrm>
            <a:off x="8454670" y="3619500"/>
            <a:ext cx="2073630" cy="247386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8584697" y="3619500"/>
            <a:ext cx="654346" cy="369332"/>
          </a:xfrm>
          <a:prstGeom prst="rect">
            <a:avLst/>
          </a:prstGeom>
          <a:noFill/>
        </p:spPr>
        <p:txBody>
          <a:bodyPr wrap="none" rtlCol="0">
            <a:spAutoFit/>
          </a:bodyPr>
          <a:lstStyle/>
          <a:p>
            <a:r>
              <a:rPr lang="en-US" altLang="zh-CN" dirty="0" smtClean="0"/>
              <a:t>heap</a:t>
            </a:r>
            <a:endParaRPr lang="zh-CN" altLang="en-US" dirty="0"/>
          </a:p>
        </p:txBody>
      </p:sp>
      <p:sp>
        <p:nvSpPr>
          <p:cNvPr id="16" name="文本框 15"/>
          <p:cNvSpPr txBox="1"/>
          <p:nvPr/>
        </p:nvSpPr>
        <p:spPr>
          <a:xfrm>
            <a:off x="6476146" y="4100769"/>
            <a:ext cx="599716" cy="369332"/>
          </a:xfrm>
          <a:prstGeom prst="rect">
            <a:avLst/>
          </a:prstGeom>
          <a:noFill/>
        </p:spPr>
        <p:txBody>
          <a:bodyPr wrap="none" rtlCol="0">
            <a:spAutoFit/>
          </a:bodyPr>
          <a:lstStyle/>
          <a:p>
            <a:r>
              <a:rPr lang="en-US" altLang="zh-CN" dirty="0" smtClean="0"/>
              <a:t>data</a:t>
            </a:r>
            <a:endParaRPr lang="zh-CN" altLang="en-US" dirty="0"/>
          </a:p>
        </p:txBody>
      </p:sp>
      <p:sp>
        <p:nvSpPr>
          <p:cNvPr id="17" name="文本框 16"/>
          <p:cNvSpPr txBox="1"/>
          <p:nvPr/>
        </p:nvSpPr>
        <p:spPr>
          <a:xfrm>
            <a:off x="8612012" y="4024892"/>
            <a:ext cx="1463734" cy="369332"/>
          </a:xfrm>
          <a:prstGeom prst="rect">
            <a:avLst/>
          </a:prstGeom>
          <a:noFill/>
        </p:spPr>
        <p:txBody>
          <a:bodyPr wrap="none" rtlCol="0">
            <a:spAutoFit/>
          </a:bodyPr>
          <a:lstStyle/>
          <a:p>
            <a:r>
              <a:rPr lang="en-US" altLang="zh-CN" dirty="0" smtClean="0"/>
              <a:t>Integer(1111)</a:t>
            </a:r>
            <a:endParaRPr lang="zh-CN" altLang="en-US" dirty="0"/>
          </a:p>
        </p:txBody>
      </p:sp>
      <p:cxnSp>
        <p:nvCxnSpPr>
          <p:cNvPr id="19" name="直接箭头连接符 18"/>
          <p:cNvCxnSpPr/>
          <p:nvPr/>
        </p:nvCxnSpPr>
        <p:spPr>
          <a:xfrm flipV="1">
            <a:off x="6959600" y="4254500"/>
            <a:ext cx="17907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76146" y="4551103"/>
            <a:ext cx="657424" cy="369332"/>
          </a:xfrm>
          <a:prstGeom prst="rect">
            <a:avLst/>
          </a:prstGeom>
          <a:noFill/>
        </p:spPr>
        <p:txBody>
          <a:bodyPr wrap="none" rtlCol="0">
            <a:spAutoFit/>
          </a:bodyPr>
          <a:lstStyle/>
          <a:p>
            <a:r>
              <a:rPr lang="en-US" altLang="zh-CN" dirty="0" smtClean="0"/>
              <a:t>data’</a:t>
            </a:r>
            <a:endParaRPr lang="zh-CN" altLang="en-US" dirty="0"/>
          </a:p>
        </p:txBody>
      </p:sp>
      <p:cxnSp>
        <p:nvCxnSpPr>
          <p:cNvPr id="22" name="直接箭头连接符 21"/>
          <p:cNvCxnSpPr/>
          <p:nvPr/>
        </p:nvCxnSpPr>
        <p:spPr>
          <a:xfrm flipV="1">
            <a:off x="6959600" y="4325936"/>
            <a:ext cx="1790700" cy="40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655198" y="5064985"/>
            <a:ext cx="1463734" cy="369332"/>
          </a:xfrm>
          <a:prstGeom prst="rect">
            <a:avLst/>
          </a:prstGeom>
          <a:noFill/>
        </p:spPr>
        <p:txBody>
          <a:bodyPr wrap="none" rtlCol="0">
            <a:spAutoFit/>
          </a:bodyPr>
          <a:lstStyle/>
          <a:p>
            <a:r>
              <a:rPr lang="en-US" altLang="zh-CN" dirty="0" smtClean="0"/>
              <a:t>Integer(1112)</a:t>
            </a:r>
            <a:endParaRPr lang="zh-CN" altLang="en-US" dirty="0"/>
          </a:p>
        </p:txBody>
      </p:sp>
      <p:cxnSp>
        <p:nvCxnSpPr>
          <p:cNvPr id="25" name="直接箭头连接符 24"/>
          <p:cNvCxnSpPr/>
          <p:nvPr/>
        </p:nvCxnSpPr>
        <p:spPr>
          <a:xfrm>
            <a:off x="7025062" y="4856431"/>
            <a:ext cx="1687138" cy="387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550369" y="4318931"/>
            <a:ext cx="799899" cy="369332"/>
          </a:xfrm>
          <a:prstGeom prst="rect">
            <a:avLst/>
          </a:prstGeom>
          <a:noFill/>
        </p:spPr>
        <p:txBody>
          <a:bodyPr wrap="none" rtlCol="0">
            <a:spAutoFit/>
          </a:bodyPr>
          <a:lstStyle/>
          <a:p>
            <a:r>
              <a:rPr lang="en-US" altLang="zh-CN" dirty="0"/>
              <a:t>before</a:t>
            </a:r>
            <a:endParaRPr lang="zh-CN" altLang="en-US" dirty="0"/>
          </a:p>
        </p:txBody>
      </p:sp>
      <p:sp>
        <p:nvSpPr>
          <p:cNvPr id="28" name="文本框 27"/>
          <p:cNvSpPr txBox="1"/>
          <p:nvPr/>
        </p:nvSpPr>
        <p:spPr>
          <a:xfrm>
            <a:off x="7468681" y="4808925"/>
            <a:ext cx="634469" cy="369332"/>
          </a:xfrm>
          <a:prstGeom prst="rect">
            <a:avLst/>
          </a:prstGeom>
          <a:noFill/>
        </p:spPr>
        <p:txBody>
          <a:bodyPr wrap="none" rtlCol="0">
            <a:spAutoFit/>
          </a:bodyPr>
          <a:lstStyle/>
          <a:p>
            <a:r>
              <a:rPr lang="en-US" altLang="zh-CN" dirty="0" smtClean="0"/>
              <a:t>after</a:t>
            </a:r>
          </a:p>
        </p:txBody>
      </p:sp>
    </p:spTree>
    <p:extLst>
      <p:ext uri="{BB962C8B-B14F-4D97-AF65-F5344CB8AC3E}">
        <p14:creationId xmlns:p14="http://schemas.microsoft.com/office/powerpoint/2010/main" val="256429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627369" cy="523220"/>
          </a:xfrm>
          <a:prstGeom prst="rect">
            <a:avLst/>
          </a:prstGeom>
          <a:noFill/>
        </p:spPr>
        <p:txBody>
          <a:bodyPr wrap="none" rtlCol="0">
            <a:spAutoFit/>
          </a:bodyPr>
          <a:lstStyle/>
          <a:p>
            <a:r>
              <a:rPr lang="zh-CN" altLang="en-US" sz="2800" b="1" dirty="0" smtClean="0"/>
              <a:t>变量类型</a:t>
            </a:r>
            <a:endParaRPr lang="en-US" altLang="zh-CN" sz="2800" b="1" dirty="0" smtClean="0"/>
          </a:p>
        </p:txBody>
      </p:sp>
      <p:sp>
        <p:nvSpPr>
          <p:cNvPr id="3" name="左大括号 2"/>
          <p:cNvSpPr/>
          <p:nvPr/>
        </p:nvSpPr>
        <p:spPr>
          <a:xfrm>
            <a:off x="927100" y="1930400"/>
            <a:ext cx="88900" cy="210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1206500" y="1930400"/>
            <a:ext cx="9453742" cy="369332"/>
          </a:xfrm>
          <a:prstGeom prst="rect">
            <a:avLst/>
          </a:prstGeom>
          <a:noFill/>
        </p:spPr>
        <p:txBody>
          <a:bodyPr wrap="none" rtlCol="0">
            <a:spAutoFit/>
          </a:bodyPr>
          <a:lstStyle/>
          <a:p>
            <a:r>
              <a:rPr lang="zh-CN" altLang="en-US" dirty="0"/>
              <a:t>类</a:t>
            </a:r>
            <a:r>
              <a:rPr lang="zh-CN" altLang="en-US" dirty="0" smtClean="0"/>
              <a:t>变量：静态变量，</a:t>
            </a:r>
            <a:r>
              <a:rPr lang="en-US" altLang="zh-CN" dirty="0" smtClean="0"/>
              <a:t>static</a:t>
            </a:r>
            <a:r>
              <a:rPr lang="zh-CN" altLang="en-US" dirty="0" smtClean="0"/>
              <a:t>修饰，在第一次被访问时创建，在程序结束时销毁，存储在方法区</a:t>
            </a:r>
            <a:endParaRPr lang="zh-CN" altLang="en-US" dirty="0"/>
          </a:p>
        </p:txBody>
      </p:sp>
      <p:sp>
        <p:nvSpPr>
          <p:cNvPr id="24" name="文本框 23"/>
          <p:cNvSpPr txBox="1"/>
          <p:nvPr/>
        </p:nvSpPr>
        <p:spPr>
          <a:xfrm>
            <a:off x="1206500" y="2749153"/>
            <a:ext cx="6647974" cy="369332"/>
          </a:xfrm>
          <a:prstGeom prst="rect">
            <a:avLst/>
          </a:prstGeom>
          <a:noFill/>
        </p:spPr>
        <p:txBody>
          <a:bodyPr wrap="none" rtlCol="0">
            <a:spAutoFit/>
          </a:bodyPr>
          <a:lstStyle/>
          <a:p>
            <a:r>
              <a:rPr lang="zh-CN" altLang="en-US" dirty="0" smtClean="0"/>
              <a:t>实例变量：声明周期同类实例，有初始值，存储在堆中的对象里</a:t>
            </a:r>
            <a:endParaRPr lang="zh-CN" altLang="en-US" dirty="0"/>
          </a:p>
        </p:txBody>
      </p:sp>
      <p:sp>
        <p:nvSpPr>
          <p:cNvPr id="27" name="文本框 26"/>
          <p:cNvSpPr txBox="1"/>
          <p:nvPr/>
        </p:nvSpPr>
        <p:spPr>
          <a:xfrm>
            <a:off x="1206500" y="3669268"/>
            <a:ext cx="8263801" cy="369332"/>
          </a:xfrm>
          <a:prstGeom prst="rect">
            <a:avLst/>
          </a:prstGeom>
          <a:noFill/>
        </p:spPr>
        <p:txBody>
          <a:bodyPr wrap="none" rtlCol="0">
            <a:spAutoFit/>
          </a:bodyPr>
          <a:lstStyle/>
          <a:p>
            <a:r>
              <a:rPr lang="zh-CN" altLang="en-US" dirty="0" smtClean="0"/>
              <a:t>局部变量：类方法中的变量，没有初始值，所以定义时必须初始化，在栈上分配</a:t>
            </a:r>
            <a:endParaRPr lang="zh-CN" altLang="en-US" dirty="0"/>
          </a:p>
        </p:txBody>
      </p:sp>
    </p:spTree>
    <p:extLst>
      <p:ext uri="{BB962C8B-B14F-4D97-AF65-F5344CB8AC3E}">
        <p14:creationId xmlns:p14="http://schemas.microsoft.com/office/powerpoint/2010/main" val="221791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988045" cy="523220"/>
          </a:xfrm>
          <a:prstGeom prst="rect">
            <a:avLst/>
          </a:prstGeom>
          <a:noFill/>
        </p:spPr>
        <p:txBody>
          <a:bodyPr wrap="none" rtlCol="0">
            <a:spAutoFit/>
          </a:bodyPr>
          <a:lstStyle/>
          <a:p>
            <a:r>
              <a:rPr lang="zh-CN" altLang="en-US" sz="2800" b="1" dirty="0" smtClean="0"/>
              <a:t>访问修饰符</a:t>
            </a:r>
            <a:endParaRPr lang="en-US" altLang="zh-CN" sz="2800" b="1" dirty="0" smtClean="0"/>
          </a:p>
        </p:txBody>
      </p:sp>
      <p:graphicFrame>
        <p:nvGraphicFramePr>
          <p:cNvPr id="4" name="表格 3"/>
          <p:cNvGraphicFramePr>
            <a:graphicFrameLocks noGrp="1"/>
          </p:cNvGraphicFramePr>
          <p:nvPr>
            <p:extLst>
              <p:ext uri="{D42A27DB-BD31-4B8C-83A1-F6EECF244321}">
                <p14:modId xmlns:p14="http://schemas.microsoft.com/office/powerpoint/2010/main" val="2806416154"/>
              </p:ext>
            </p:extLst>
          </p:nvPr>
        </p:nvGraphicFramePr>
        <p:xfrm>
          <a:off x="965200" y="1430866"/>
          <a:ext cx="8978899" cy="4016588"/>
        </p:xfrm>
        <a:graphic>
          <a:graphicData uri="http://schemas.openxmlformats.org/drawingml/2006/table">
            <a:tbl>
              <a:tblPr firstRow="1" bandRow="1">
                <a:tableStyleId>{5C22544A-7EE6-4342-B048-85BDC9FD1C3A}</a:tableStyleId>
              </a:tblPr>
              <a:tblGrid>
                <a:gridCol w="1496483"/>
                <a:gridCol w="1496483"/>
                <a:gridCol w="1496483"/>
                <a:gridCol w="1496483"/>
                <a:gridCol w="1800455"/>
                <a:gridCol w="1192512"/>
              </a:tblGrid>
              <a:tr h="790787">
                <a:tc>
                  <a:txBody>
                    <a:bodyPr/>
                    <a:lstStyle/>
                    <a:p>
                      <a:pPr algn="ctr"/>
                      <a:r>
                        <a:rPr lang="zh-CN" altLang="en-US" dirty="0" smtClean="0"/>
                        <a:t>修饰符</a:t>
                      </a:r>
                      <a:endParaRPr lang="zh-CN" altLang="en-US" dirty="0"/>
                    </a:p>
                  </a:txBody>
                  <a:tcPr/>
                </a:tc>
                <a:tc>
                  <a:txBody>
                    <a:bodyPr/>
                    <a:lstStyle/>
                    <a:p>
                      <a:pPr algn="ctr"/>
                      <a:r>
                        <a:rPr lang="zh-CN" altLang="en-US" dirty="0" smtClean="0"/>
                        <a:t>类</a:t>
                      </a:r>
                      <a:endParaRPr lang="zh-CN" altLang="en-US" dirty="0"/>
                    </a:p>
                  </a:txBody>
                  <a:tcPr/>
                </a:tc>
                <a:tc>
                  <a:txBody>
                    <a:bodyPr/>
                    <a:lstStyle/>
                    <a:p>
                      <a:pPr algn="ctr"/>
                      <a:r>
                        <a:rPr lang="zh-CN" altLang="en-US" dirty="0" smtClean="0"/>
                        <a:t>同一包</a:t>
                      </a:r>
                      <a:endParaRPr lang="zh-CN" altLang="en-US" dirty="0"/>
                    </a:p>
                  </a:txBody>
                  <a:tcPr/>
                </a:tc>
                <a:tc>
                  <a:txBody>
                    <a:bodyPr/>
                    <a:lstStyle/>
                    <a:p>
                      <a:pPr algn="ctr"/>
                      <a:r>
                        <a:rPr lang="zh-CN" altLang="en-US" dirty="0" smtClean="0"/>
                        <a:t>同一包子类</a:t>
                      </a:r>
                      <a:endParaRPr lang="zh-CN" altLang="en-US" dirty="0"/>
                    </a:p>
                  </a:txBody>
                  <a:tcPr/>
                </a:tc>
                <a:tc>
                  <a:txBody>
                    <a:bodyPr/>
                    <a:lstStyle/>
                    <a:p>
                      <a:pPr algn="ctr"/>
                      <a:r>
                        <a:rPr lang="zh-CN" altLang="en-US" dirty="0" smtClean="0"/>
                        <a:t>不同包中子类</a:t>
                      </a:r>
                      <a:endParaRPr lang="zh-CN" altLang="en-US" dirty="0"/>
                    </a:p>
                  </a:txBody>
                  <a:tcPr/>
                </a:tc>
                <a:tc>
                  <a:txBody>
                    <a:bodyPr/>
                    <a:lstStyle/>
                    <a:p>
                      <a:pPr algn="ctr"/>
                      <a:r>
                        <a:rPr lang="zh-CN" altLang="en-US" dirty="0" smtClean="0"/>
                        <a:t>不同包</a:t>
                      </a:r>
                      <a:endParaRPr lang="zh-CN" altLang="en-US" dirty="0"/>
                    </a:p>
                  </a:txBody>
                  <a:tcPr/>
                </a:tc>
              </a:tr>
              <a:tr h="790787">
                <a:tc>
                  <a:txBody>
                    <a:bodyPr/>
                    <a:lstStyle/>
                    <a:p>
                      <a:pPr algn="ctr"/>
                      <a:r>
                        <a:rPr lang="en-US" altLang="zh-CN" dirty="0" smtClean="0"/>
                        <a:t>public</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p>
                      <a:pPr algn="ctr"/>
                      <a:endParaRPr lang="zh-CN" altLang="en-US" dirty="0"/>
                    </a:p>
                  </a:txBody>
                  <a:tcPr/>
                </a:tc>
              </a:tr>
              <a:tr h="790787">
                <a:tc>
                  <a:txBody>
                    <a:bodyPr/>
                    <a:lstStyle/>
                    <a:p>
                      <a:pPr algn="ctr"/>
                      <a:r>
                        <a:rPr lang="en-US" altLang="zh-CN" dirty="0" smtClean="0"/>
                        <a:t>protected</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algn="ctr"/>
                      <a:r>
                        <a:rPr lang="en-US" altLang="zh-CN" sz="2800" b="1" i="0" kern="1200" dirty="0" smtClean="0">
                          <a:solidFill>
                            <a:schemeClr val="dk1"/>
                          </a:solidFill>
                          <a:effectLst/>
                          <a:latin typeface="+mn-lt"/>
                          <a:ea typeface="+mn-ea"/>
                          <a:cs typeface="+mn-cs"/>
                        </a:rPr>
                        <a:t>×</a:t>
                      </a:r>
                      <a:endParaRPr lang="zh-CN" altLang="en-US" sz="2800" dirty="0" smtClean="0"/>
                    </a:p>
                  </a:txBody>
                  <a:tcPr/>
                </a:tc>
              </a:tr>
              <a:tr h="790787">
                <a:tc>
                  <a:txBody>
                    <a:bodyPr/>
                    <a:lstStyle/>
                    <a:p>
                      <a:pPr algn="ctr"/>
                      <a:r>
                        <a:rPr lang="en-US" altLang="zh-CN" dirty="0" smtClean="0"/>
                        <a:t>default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smtClean="0">
                          <a:solidFill>
                            <a:schemeClr val="dk1"/>
                          </a:solidFill>
                          <a:effectLst/>
                          <a:latin typeface="+mn-lt"/>
                          <a:ea typeface="+mn-ea"/>
                          <a:cs typeface="+mn-cs"/>
                        </a:rPr>
                        <a:t>√</a:t>
                      </a:r>
                      <a:endParaRPr lang="zh-CN" altLang="en-US" sz="3200" b="1" i="0" kern="1200" dirty="0" smtClean="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algn="ctr"/>
                      <a:r>
                        <a:rPr lang="en-US" altLang="zh-CN" sz="2800" b="1" i="0" kern="1200" smtClean="0">
                          <a:solidFill>
                            <a:schemeClr val="dk1"/>
                          </a:solidFill>
                          <a:effectLst/>
                          <a:latin typeface="+mn-lt"/>
                          <a:ea typeface="+mn-ea"/>
                          <a:cs typeface="+mn-cs"/>
                        </a:rPr>
                        <a:t>×</a:t>
                      </a:r>
                      <a:endParaRPr lang="zh-CN" altLang="en-US" sz="2800" dirty="0"/>
                    </a:p>
                  </a:txBody>
                  <a:tcPr/>
                </a:tc>
                <a:tc>
                  <a:txBody>
                    <a:bodyPr/>
                    <a:lstStyle/>
                    <a:p>
                      <a:pPr algn="ctr"/>
                      <a:r>
                        <a:rPr lang="en-US" altLang="zh-CN" sz="2800" b="1" i="0" kern="1200" dirty="0" smtClean="0">
                          <a:solidFill>
                            <a:schemeClr val="dk1"/>
                          </a:solidFill>
                          <a:effectLst/>
                          <a:latin typeface="+mn-lt"/>
                          <a:ea typeface="+mn-ea"/>
                          <a:cs typeface="+mn-cs"/>
                        </a:rPr>
                        <a:t>×</a:t>
                      </a:r>
                      <a:endParaRPr lang="zh-CN" altLang="en-US" sz="2800" dirty="0"/>
                    </a:p>
                  </a:txBody>
                  <a:tcPr/>
                </a:tc>
              </a:tr>
              <a:tr h="790787">
                <a:tc>
                  <a:txBody>
                    <a:bodyPr/>
                    <a:lstStyle/>
                    <a:p>
                      <a:pPr algn="ctr"/>
                      <a:r>
                        <a:rPr lang="en-US" altLang="zh-CN" dirty="0" smtClean="0"/>
                        <a:t>private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i="0" kern="1200" dirty="0" smtClean="0">
                          <a:solidFill>
                            <a:schemeClr val="dk1"/>
                          </a:solidFill>
                          <a:effectLst/>
                          <a:latin typeface="+mn-lt"/>
                          <a:ea typeface="+mn-ea"/>
                          <a:cs typeface="+mn-cs"/>
                        </a:rPr>
                        <a:t>√</a:t>
                      </a:r>
                    </a:p>
                  </a:txBody>
                  <a:tcPr/>
                </a:tc>
                <a:tc>
                  <a:txBody>
                    <a:bodyPr/>
                    <a:lstStyle/>
                    <a:p>
                      <a:pPr algn="ctr"/>
                      <a:r>
                        <a:rPr lang="en-US" altLang="zh-CN" sz="2800" b="1" i="0" kern="1200" dirty="0" smtClean="0">
                          <a:solidFill>
                            <a:schemeClr val="dk1"/>
                          </a:solidFill>
                          <a:effectLst/>
                          <a:latin typeface="+mn-lt"/>
                          <a:ea typeface="+mn-ea"/>
                          <a:cs typeface="+mn-cs"/>
                        </a:rPr>
                        <a:t>×</a:t>
                      </a:r>
                      <a:endParaRPr lang="zh-CN" altLang="en-US" sz="2800" dirty="0"/>
                    </a:p>
                  </a:txBody>
                  <a:tcPr/>
                </a:tc>
                <a:tc>
                  <a:txBody>
                    <a:bodyPr/>
                    <a:lstStyle/>
                    <a:p>
                      <a:pPr algn="ctr"/>
                      <a:r>
                        <a:rPr lang="en-US" altLang="zh-CN" sz="2800" b="1" i="0" kern="1200" smtClean="0">
                          <a:solidFill>
                            <a:schemeClr val="dk1"/>
                          </a:solidFill>
                          <a:effectLst/>
                          <a:latin typeface="+mn-lt"/>
                          <a:ea typeface="+mn-ea"/>
                          <a:cs typeface="+mn-cs"/>
                        </a:rPr>
                        <a:t>×</a:t>
                      </a:r>
                      <a:endParaRPr lang="zh-CN" altLang="en-US" sz="2800" dirty="0"/>
                    </a:p>
                  </a:txBody>
                  <a:tcPr/>
                </a:tc>
                <a:tc>
                  <a:txBody>
                    <a:bodyPr/>
                    <a:lstStyle/>
                    <a:p>
                      <a:pPr algn="ctr"/>
                      <a:r>
                        <a:rPr lang="en-US" altLang="zh-CN" sz="2800" b="1" i="0" kern="1200" smtClean="0">
                          <a:solidFill>
                            <a:schemeClr val="dk1"/>
                          </a:solidFill>
                          <a:effectLst/>
                          <a:latin typeface="+mn-lt"/>
                          <a:ea typeface="+mn-ea"/>
                          <a:cs typeface="+mn-cs"/>
                        </a:rPr>
                        <a:t>×</a:t>
                      </a:r>
                      <a:endParaRPr lang="zh-CN" altLang="en-US" sz="2800" dirty="0"/>
                    </a:p>
                  </a:txBody>
                  <a:tcPr/>
                </a:tc>
                <a:tc>
                  <a:txBody>
                    <a:bodyPr/>
                    <a:lstStyle/>
                    <a:p>
                      <a:pPr algn="ctr"/>
                      <a:r>
                        <a:rPr lang="en-US" altLang="zh-CN" sz="2800" b="1" i="0" kern="1200" dirty="0" smtClean="0">
                          <a:solidFill>
                            <a:schemeClr val="dk1"/>
                          </a:solidFill>
                          <a:effectLst/>
                          <a:latin typeface="+mn-lt"/>
                          <a:ea typeface="+mn-ea"/>
                          <a:cs typeface="+mn-cs"/>
                        </a:rPr>
                        <a:t>×</a:t>
                      </a:r>
                      <a:endParaRPr lang="zh-CN" altLang="en-US" sz="2800" dirty="0"/>
                    </a:p>
                  </a:txBody>
                  <a:tcPr/>
                </a:tc>
              </a:tr>
            </a:tbl>
          </a:graphicData>
        </a:graphic>
      </p:graphicFrame>
    </p:spTree>
    <p:extLst>
      <p:ext uri="{BB962C8B-B14F-4D97-AF65-F5344CB8AC3E}">
        <p14:creationId xmlns:p14="http://schemas.microsoft.com/office/powerpoint/2010/main" val="102349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266693" cy="523220"/>
          </a:xfrm>
          <a:prstGeom prst="rect">
            <a:avLst/>
          </a:prstGeom>
          <a:noFill/>
        </p:spPr>
        <p:txBody>
          <a:bodyPr wrap="none" rtlCol="0">
            <a:spAutoFit/>
          </a:bodyPr>
          <a:lstStyle/>
          <a:p>
            <a:r>
              <a:rPr lang="zh-CN" altLang="en-US" sz="2800" b="1" dirty="0"/>
              <a:t>运算符</a:t>
            </a:r>
            <a:endParaRPr lang="en-US" altLang="zh-CN" sz="2800" b="1" dirty="0" smtClean="0"/>
          </a:p>
        </p:txBody>
      </p:sp>
      <p:graphicFrame>
        <p:nvGraphicFramePr>
          <p:cNvPr id="3" name="表格 2"/>
          <p:cNvGraphicFramePr>
            <a:graphicFrameLocks noGrp="1"/>
          </p:cNvGraphicFramePr>
          <p:nvPr>
            <p:extLst>
              <p:ext uri="{D42A27DB-BD31-4B8C-83A1-F6EECF244321}">
                <p14:modId xmlns:p14="http://schemas.microsoft.com/office/powerpoint/2010/main" val="870969779"/>
              </p:ext>
            </p:extLst>
          </p:nvPr>
        </p:nvGraphicFramePr>
        <p:xfrm>
          <a:off x="1244600" y="1634066"/>
          <a:ext cx="9436100" cy="4157132"/>
        </p:xfrm>
        <a:graphic>
          <a:graphicData uri="http://schemas.openxmlformats.org/drawingml/2006/table">
            <a:tbl>
              <a:tblPr firstRow="1" bandRow="1">
                <a:tableStyleId>{5C22544A-7EE6-4342-B048-85BDC9FD1C3A}</a:tableStyleId>
              </a:tblPr>
              <a:tblGrid>
                <a:gridCol w="1754525"/>
                <a:gridCol w="7681575"/>
              </a:tblGrid>
              <a:tr h="593876">
                <a:tc>
                  <a:txBody>
                    <a:bodyPr/>
                    <a:lstStyle/>
                    <a:p>
                      <a:endParaRPr lang="zh-CN" altLang="en-US" dirty="0"/>
                    </a:p>
                  </a:txBody>
                  <a:tcPr/>
                </a:tc>
                <a:tc>
                  <a:txBody>
                    <a:bodyPr/>
                    <a:lstStyle/>
                    <a:p>
                      <a:r>
                        <a:rPr lang="zh-CN" altLang="en-US" dirty="0" smtClean="0"/>
                        <a:t>描述</a:t>
                      </a:r>
                      <a:endParaRPr lang="zh-CN" altLang="en-US" dirty="0"/>
                    </a:p>
                  </a:txBody>
                  <a:tcPr/>
                </a:tc>
              </a:tr>
              <a:tr h="593876">
                <a:tc>
                  <a:txBody>
                    <a:bodyPr/>
                    <a:lstStyle/>
                    <a:p>
                      <a:r>
                        <a:rPr lang="zh-CN" altLang="en-US" dirty="0" smtClean="0"/>
                        <a:t>算数运算符</a:t>
                      </a:r>
                      <a:endParaRPr lang="zh-CN" altLang="en-US" dirty="0"/>
                    </a:p>
                  </a:txBody>
                  <a:tcPr/>
                </a:tc>
                <a:tc>
                  <a:txBody>
                    <a:bodyPr/>
                    <a:lstStyle/>
                    <a:p>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 -</a:t>
                      </a:r>
                      <a:endParaRPr lang="zh-CN" altLang="en-US" dirty="0"/>
                    </a:p>
                  </a:txBody>
                  <a:tcPr/>
                </a:tc>
              </a:tr>
              <a:tr h="593876">
                <a:tc>
                  <a:txBody>
                    <a:bodyPr/>
                    <a:lstStyle/>
                    <a:p>
                      <a:r>
                        <a:rPr lang="zh-CN" altLang="en-US" dirty="0" smtClean="0"/>
                        <a:t>关系运算符</a:t>
                      </a:r>
                      <a:endParaRPr lang="zh-CN" altLang="en-US" dirty="0"/>
                    </a:p>
                  </a:txBody>
                  <a:tcPr/>
                </a:tc>
                <a:tc>
                  <a:txBody>
                    <a:bodyPr/>
                    <a:lstStyle/>
                    <a:p>
                      <a:r>
                        <a:rPr lang="en-US" altLang="zh-CN" dirty="0" smtClean="0"/>
                        <a:t>== </a:t>
                      </a:r>
                      <a:r>
                        <a:rPr lang="zh-CN" altLang="en-US" dirty="0" smtClean="0"/>
                        <a:t>、</a:t>
                      </a:r>
                      <a:r>
                        <a:rPr lang="en-US" altLang="zh-CN" dirty="0" smtClean="0"/>
                        <a:t>!=</a:t>
                      </a:r>
                      <a:r>
                        <a:rPr lang="en-US" altLang="zh-CN" baseline="0" dirty="0" smtClean="0"/>
                        <a:t> </a:t>
                      </a:r>
                      <a:r>
                        <a:rPr lang="zh-CN" altLang="en-US" baseline="0" dirty="0" smtClean="0"/>
                        <a:t>、</a:t>
                      </a:r>
                      <a:r>
                        <a:rPr lang="en-US" altLang="zh-CN" baseline="0" dirty="0" smtClean="0"/>
                        <a:t>&gt; </a:t>
                      </a:r>
                      <a:r>
                        <a:rPr lang="zh-CN" altLang="en-US" baseline="0" dirty="0" smtClean="0"/>
                        <a:t>、</a:t>
                      </a:r>
                      <a:r>
                        <a:rPr lang="en-US" altLang="zh-CN" baseline="0" dirty="0" smtClean="0"/>
                        <a:t>&lt; </a:t>
                      </a:r>
                      <a:r>
                        <a:rPr lang="zh-CN" altLang="en-US" baseline="0" dirty="0" smtClean="0"/>
                        <a:t>、</a:t>
                      </a:r>
                      <a:r>
                        <a:rPr lang="en-US" altLang="zh-CN" baseline="0" dirty="0" smtClean="0"/>
                        <a:t>&gt;= </a:t>
                      </a:r>
                      <a:r>
                        <a:rPr lang="zh-CN" altLang="en-US" baseline="0" dirty="0" smtClean="0"/>
                        <a:t>、</a:t>
                      </a:r>
                      <a:r>
                        <a:rPr lang="en-US" altLang="zh-CN" baseline="0" dirty="0" smtClean="0"/>
                        <a:t>&lt;=</a:t>
                      </a:r>
                      <a:endParaRPr lang="zh-CN" altLang="en-US" dirty="0"/>
                    </a:p>
                  </a:txBody>
                  <a:tcPr/>
                </a:tc>
              </a:tr>
              <a:tr h="593876">
                <a:tc>
                  <a:txBody>
                    <a:bodyPr/>
                    <a:lstStyle/>
                    <a:p>
                      <a:r>
                        <a:rPr lang="zh-CN" altLang="en-US" dirty="0" smtClean="0"/>
                        <a:t>位运算符</a:t>
                      </a:r>
                      <a:endParaRPr lang="zh-CN" altLang="en-US" dirty="0"/>
                    </a:p>
                  </a:txBody>
                  <a:tcPr/>
                </a:tc>
                <a:tc>
                  <a:txBody>
                    <a:bodyPr/>
                    <a:lstStyle/>
                    <a:p>
                      <a:r>
                        <a:rPr lang="en-US" altLang="zh-CN" dirty="0" smtClean="0"/>
                        <a:t>&amp;</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&lt;&lt;</a:t>
                      </a:r>
                      <a:r>
                        <a:rPr lang="en-US" altLang="zh-CN" baseline="0" dirty="0" smtClean="0"/>
                        <a:t> </a:t>
                      </a:r>
                      <a:r>
                        <a:rPr lang="zh-CN" altLang="en-US" baseline="0" dirty="0" smtClean="0"/>
                        <a:t>、</a:t>
                      </a:r>
                      <a:r>
                        <a:rPr lang="en-US" altLang="zh-CN" baseline="0" dirty="0" smtClean="0"/>
                        <a:t>&gt;&gt;</a:t>
                      </a:r>
                      <a:r>
                        <a:rPr lang="zh-CN" altLang="en-US" baseline="0" dirty="0" smtClean="0"/>
                        <a:t>、</a:t>
                      </a:r>
                      <a:r>
                        <a:rPr lang="en-US" altLang="zh-CN" baseline="0" dirty="0" smtClean="0"/>
                        <a:t>&gt;&gt;&gt;</a:t>
                      </a:r>
                      <a:endParaRPr lang="zh-CN" altLang="en-US" dirty="0"/>
                    </a:p>
                  </a:txBody>
                  <a:tcPr/>
                </a:tc>
              </a:tr>
              <a:tr h="593876">
                <a:tc>
                  <a:txBody>
                    <a:bodyPr/>
                    <a:lstStyle/>
                    <a:p>
                      <a:r>
                        <a:rPr lang="zh-CN" altLang="en-US" dirty="0" smtClean="0"/>
                        <a:t>逻辑运算符</a:t>
                      </a:r>
                      <a:endParaRPr lang="zh-CN" altLang="en-US" dirty="0"/>
                    </a:p>
                  </a:txBody>
                  <a:tcPr/>
                </a:tc>
                <a:tc>
                  <a:txBody>
                    <a:bodyPr/>
                    <a:lstStyle/>
                    <a:p>
                      <a:r>
                        <a:rPr lang="en-US" altLang="zh-CN" dirty="0" smtClean="0"/>
                        <a:t>&amp;&amp;</a:t>
                      </a:r>
                      <a:r>
                        <a:rPr lang="zh-CN" altLang="en-US" dirty="0" smtClean="0"/>
                        <a:t>、</a:t>
                      </a:r>
                      <a:r>
                        <a:rPr lang="en-US" altLang="zh-CN" dirty="0" smtClean="0"/>
                        <a:t>|| </a:t>
                      </a:r>
                      <a:r>
                        <a:rPr lang="zh-CN" altLang="en-US" dirty="0" smtClean="0"/>
                        <a:t>、</a:t>
                      </a:r>
                      <a:r>
                        <a:rPr lang="en-US" altLang="zh-CN" dirty="0" smtClean="0"/>
                        <a:t>|</a:t>
                      </a:r>
                      <a:endParaRPr lang="zh-CN" altLang="en-US" dirty="0"/>
                    </a:p>
                  </a:txBody>
                  <a:tcPr/>
                </a:tc>
              </a:tr>
              <a:tr h="593876">
                <a:tc>
                  <a:txBody>
                    <a:bodyPr/>
                    <a:lstStyle/>
                    <a:p>
                      <a:r>
                        <a:rPr lang="zh-CN" altLang="en-US" dirty="0" smtClean="0"/>
                        <a:t>赋值运算符</a:t>
                      </a:r>
                      <a:endParaRPr lang="zh-CN" altLang="en-US" dirty="0"/>
                    </a:p>
                  </a:txBody>
                  <a:tcPr/>
                </a:tc>
                <a:tc>
                  <a:txBody>
                    <a:bodyPr/>
                    <a:lstStyle/>
                    <a:p>
                      <a:r>
                        <a:rPr lang="en-US" altLang="zh-CN" dirty="0" smtClean="0"/>
                        <a:t>=</a:t>
                      </a:r>
                      <a:r>
                        <a:rPr lang="zh-CN" altLang="en-US" dirty="0" smtClean="0"/>
                        <a:t>、</a:t>
                      </a:r>
                      <a:r>
                        <a:rPr lang="en-US" altLang="zh-CN" dirty="0" smtClean="0"/>
                        <a:t>+=</a:t>
                      </a:r>
                      <a:r>
                        <a:rPr lang="en-US" altLang="zh-CN" baseline="0" dirty="0" smtClean="0"/>
                        <a:t> </a:t>
                      </a:r>
                      <a:r>
                        <a:rPr lang="zh-CN" altLang="en-US" baseline="0" dirty="0" smtClean="0"/>
                        <a:t>、</a:t>
                      </a:r>
                      <a:r>
                        <a:rPr lang="en-US" altLang="zh-CN" baseline="0" dirty="0" smtClean="0"/>
                        <a:t>-= </a:t>
                      </a:r>
                      <a:r>
                        <a:rPr lang="zh-CN" altLang="en-US" baseline="0" dirty="0" smtClean="0"/>
                        <a:t>。。。</a:t>
                      </a:r>
                      <a:endParaRPr lang="zh-CN" altLang="en-US" dirty="0"/>
                    </a:p>
                  </a:txBody>
                  <a:tcPr/>
                </a:tc>
              </a:tr>
              <a:tr h="593876">
                <a:tc>
                  <a:txBody>
                    <a:bodyPr/>
                    <a:lstStyle/>
                    <a:p>
                      <a:r>
                        <a:rPr lang="zh-CN" altLang="en-US" dirty="0" smtClean="0"/>
                        <a:t>其他运算符</a:t>
                      </a:r>
                      <a:endParaRPr lang="zh-CN" altLang="en-US" dirty="0"/>
                    </a:p>
                  </a:txBody>
                  <a:tcPr/>
                </a:tc>
                <a:tc>
                  <a:txBody>
                    <a:bodyPr/>
                    <a:lstStyle/>
                    <a:p>
                      <a:r>
                        <a:rPr lang="zh-CN" altLang="en-US" dirty="0" smtClean="0"/>
                        <a:t>三目运算符、</a:t>
                      </a:r>
                      <a:r>
                        <a:rPr lang="en-US" altLang="zh-CN" dirty="0" err="1" smtClean="0"/>
                        <a:t>instanceof</a:t>
                      </a:r>
                      <a:endParaRPr lang="zh-CN" altLang="en-US" dirty="0"/>
                    </a:p>
                  </a:txBody>
                  <a:tcPr/>
                </a:tc>
              </a:tr>
            </a:tbl>
          </a:graphicData>
        </a:graphic>
      </p:graphicFrame>
    </p:spTree>
    <p:extLst>
      <p:ext uri="{BB962C8B-B14F-4D97-AF65-F5344CB8AC3E}">
        <p14:creationId xmlns:p14="http://schemas.microsoft.com/office/powerpoint/2010/main" val="82613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627369" cy="523220"/>
          </a:xfrm>
          <a:prstGeom prst="rect">
            <a:avLst/>
          </a:prstGeom>
          <a:noFill/>
        </p:spPr>
        <p:txBody>
          <a:bodyPr wrap="none" rtlCol="0">
            <a:spAutoFit/>
          </a:bodyPr>
          <a:lstStyle/>
          <a:p>
            <a:r>
              <a:rPr lang="zh-CN" altLang="en-US" sz="2800" b="1" dirty="0"/>
              <a:t>循环结构</a:t>
            </a:r>
            <a:endParaRPr lang="en-US" altLang="zh-CN" sz="2800" b="1" dirty="0" smtClean="0"/>
          </a:p>
        </p:txBody>
      </p:sp>
      <p:sp>
        <p:nvSpPr>
          <p:cNvPr id="4" name="文本框 3"/>
          <p:cNvSpPr txBox="1"/>
          <p:nvPr/>
        </p:nvSpPr>
        <p:spPr>
          <a:xfrm>
            <a:off x="1310867" y="1004609"/>
            <a:ext cx="2060179" cy="1295868"/>
          </a:xfrm>
          <a:prstGeom prst="rect">
            <a:avLst/>
          </a:prstGeom>
          <a:noFill/>
        </p:spPr>
        <p:txBody>
          <a:bodyPr wrap="none" rtlCol="0">
            <a:spAutoFit/>
          </a:bodyPr>
          <a:lstStyle/>
          <a:p>
            <a:pPr>
              <a:lnSpc>
                <a:spcPct val="150000"/>
              </a:lnSpc>
            </a:pPr>
            <a:r>
              <a:rPr lang="en-US" altLang="zh-CN" dirty="0"/>
              <a:t>w</a:t>
            </a:r>
            <a:r>
              <a:rPr lang="en-US" altLang="zh-CN" dirty="0" smtClean="0"/>
              <a:t>hile</a:t>
            </a:r>
            <a:r>
              <a:rPr lang="zh-CN" altLang="en-US" dirty="0" smtClean="0"/>
              <a:t>循环</a:t>
            </a:r>
            <a:endParaRPr lang="en-US" altLang="zh-CN" dirty="0" smtClean="0"/>
          </a:p>
          <a:p>
            <a:pPr>
              <a:lnSpc>
                <a:spcPct val="150000"/>
              </a:lnSpc>
            </a:pPr>
            <a:r>
              <a:rPr lang="en-US" altLang="zh-CN" dirty="0" smtClean="0"/>
              <a:t>while(</a:t>
            </a:r>
            <a:r>
              <a:rPr lang="zh-CN" altLang="en-US" dirty="0" smtClean="0"/>
              <a:t>布尔表达式</a:t>
            </a:r>
            <a:r>
              <a:rPr lang="en-US" altLang="zh-CN" dirty="0" smtClean="0"/>
              <a:t>){</a:t>
            </a:r>
          </a:p>
          <a:p>
            <a:pPr>
              <a:lnSpc>
                <a:spcPct val="150000"/>
              </a:lnSpc>
            </a:pPr>
            <a:r>
              <a:rPr lang="en-US" altLang="zh-CN" dirty="0" smtClean="0"/>
              <a:t>}</a:t>
            </a:r>
            <a:endParaRPr lang="zh-CN" altLang="en-US" dirty="0"/>
          </a:p>
        </p:txBody>
      </p:sp>
      <p:sp>
        <p:nvSpPr>
          <p:cNvPr id="7" name="文本框 6"/>
          <p:cNvSpPr txBox="1"/>
          <p:nvPr/>
        </p:nvSpPr>
        <p:spPr>
          <a:xfrm>
            <a:off x="6070600" y="965200"/>
            <a:ext cx="2949846" cy="1711366"/>
          </a:xfrm>
          <a:prstGeom prst="rect">
            <a:avLst/>
          </a:prstGeom>
          <a:noFill/>
        </p:spPr>
        <p:txBody>
          <a:bodyPr wrap="none" rtlCol="0">
            <a:spAutoFit/>
          </a:bodyPr>
          <a:lstStyle/>
          <a:p>
            <a:pPr>
              <a:lnSpc>
                <a:spcPct val="150000"/>
              </a:lnSpc>
            </a:pPr>
            <a:r>
              <a:rPr lang="en-US" altLang="zh-CN" dirty="0"/>
              <a:t>d</a:t>
            </a:r>
            <a:r>
              <a:rPr lang="en-US" altLang="zh-CN" dirty="0" smtClean="0"/>
              <a:t>o-while</a:t>
            </a:r>
            <a:r>
              <a:rPr lang="zh-CN" altLang="en-US" dirty="0" smtClean="0"/>
              <a:t>循环</a:t>
            </a:r>
            <a:endParaRPr lang="en-US" altLang="zh-CN" dirty="0" smtClean="0"/>
          </a:p>
          <a:p>
            <a:pPr>
              <a:lnSpc>
                <a:spcPct val="150000"/>
              </a:lnSpc>
            </a:pPr>
            <a:r>
              <a:rPr lang="en-US" altLang="zh-CN" dirty="0" smtClean="0"/>
              <a:t>do{</a:t>
            </a:r>
          </a:p>
          <a:p>
            <a:pPr>
              <a:lnSpc>
                <a:spcPct val="150000"/>
              </a:lnSpc>
            </a:pPr>
            <a:r>
              <a:rPr lang="en-US" altLang="zh-CN" dirty="0"/>
              <a:t> </a:t>
            </a:r>
            <a:r>
              <a:rPr lang="en-US" altLang="zh-CN" dirty="0" smtClean="0"/>
              <a:t>   // do</a:t>
            </a:r>
            <a:r>
              <a:rPr lang="zh-CN" altLang="en-US" dirty="0" smtClean="0"/>
              <a:t>中代码至少执行一次</a:t>
            </a:r>
            <a:endParaRPr lang="en-US" altLang="zh-CN" dirty="0" smtClean="0"/>
          </a:p>
          <a:p>
            <a:pPr>
              <a:lnSpc>
                <a:spcPct val="150000"/>
              </a:lnSpc>
            </a:pPr>
            <a:r>
              <a:rPr lang="en-US" altLang="zh-CN" dirty="0" smtClean="0"/>
              <a:t>}while()</a:t>
            </a:r>
            <a:endParaRPr lang="zh-CN" altLang="en-US" dirty="0"/>
          </a:p>
        </p:txBody>
      </p:sp>
      <p:sp>
        <p:nvSpPr>
          <p:cNvPr id="8" name="文本框 7"/>
          <p:cNvSpPr txBox="1"/>
          <p:nvPr/>
        </p:nvSpPr>
        <p:spPr>
          <a:xfrm>
            <a:off x="1310867" y="3136900"/>
            <a:ext cx="3204660" cy="2126864"/>
          </a:xfrm>
          <a:prstGeom prst="rect">
            <a:avLst/>
          </a:prstGeom>
          <a:noFill/>
        </p:spPr>
        <p:txBody>
          <a:bodyPr wrap="none" rtlCol="0">
            <a:spAutoFit/>
          </a:bodyPr>
          <a:lstStyle/>
          <a:p>
            <a:pPr>
              <a:lnSpc>
                <a:spcPct val="150000"/>
              </a:lnSpc>
            </a:pPr>
            <a:r>
              <a:rPr lang="en-US" altLang="zh-CN" dirty="0" smtClean="0"/>
              <a:t>for(</a:t>
            </a:r>
            <a:r>
              <a:rPr lang="zh-CN" altLang="en-US" dirty="0" smtClean="0"/>
              <a:t>初始化</a:t>
            </a:r>
            <a:r>
              <a:rPr lang="en-US" altLang="zh-CN" dirty="0" smtClean="0"/>
              <a:t>; </a:t>
            </a:r>
            <a:r>
              <a:rPr lang="zh-CN" altLang="en-US" dirty="0" smtClean="0"/>
              <a:t>布尔表达式</a:t>
            </a:r>
            <a:r>
              <a:rPr lang="en-US" altLang="zh-CN" dirty="0" smtClean="0"/>
              <a:t>; </a:t>
            </a:r>
            <a:r>
              <a:rPr lang="zh-CN" altLang="en-US" dirty="0" smtClean="0"/>
              <a:t>更新</a:t>
            </a:r>
            <a:r>
              <a:rPr lang="en-US" altLang="zh-CN" dirty="0" smtClean="0"/>
              <a:t>){</a:t>
            </a:r>
          </a:p>
          <a:p>
            <a:pPr>
              <a:lnSpc>
                <a:spcPct val="150000"/>
              </a:lnSpc>
            </a:pPr>
            <a:r>
              <a:rPr lang="en-US" altLang="zh-CN" dirty="0" smtClean="0"/>
              <a:t>}</a:t>
            </a:r>
          </a:p>
          <a:p>
            <a:pPr>
              <a:lnSpc>
                <a:spcPct val="150000"/>
              </a:lnSpc>
            </a:pPr>
            <a:endParaRPr lang="en-US" altLang="zh-CN" dirty="0"/>
          </a:p>
          <a:p>
            <a:pPr>
              <a:lnSpc>
                <a:spcPct val="150000"/>
              </a:lnSpc>
            </a:pPr>
            <a:r>
              <a:rPr lang="en-US" altLang="zh-CN" dirty="0"/>
              <a:t>f</a:t>
            </a:r>
            <a:r>
              <a:rPr lang="en-US" altLang="zh-CN" dirty="0" smtClean="0"/>
              <a:t>or( A </a:t>
            </a:r>
            <a:r>
              <a:rPr lang="en-US" altLang="zh-CN" dirty="0" err="1" smtClean="0"/>
              <a:t>a</a:t>
            </a:r>
            <a:r>
              <a:rPr lang="en-US" altLang="zh-CN" dirty="0" smtClean="0"/>
              <a:t> : </a:t>
            </a:r>
            <a:r>
              <a:rPr lang="en-US" altLang="zh-CN" dirty="0" err="1" smtClean="0"/>
              <a:t>ListA</a:t>
            </a:r>
            <a:r>
              <a:rPr lang="en-US" altLang="zh-CN" dirty="0" smtClean="0"/>
              <a:t>){</a:t>
            </a:r>
          </a:p>
          <a:p>
            <a:pPr>
              <a:lnSpc>
                <a:spcPct val="150000"/>
              </a:lnSpc>
            </a:pPr>
            <a:r>
              <a:rPr lang="en-US" altLang="zh-CN" dirty="0" smtClean="0"/>
              <a:t>}</a:t>
            </a:r>
            <a:endParaRPr lang="zh-CN" altLang="en-US" dirty="0"/>
          </a:p>
        </p:txBody>
      </p:sp>
      <p:sp>
        <p:nvSpPr>
          <p:cNvPr id="5" name="文本框 4"/>
          <p:cNvSpPr txBox="1"/>
          <p:nvPr/>
        </p:nvSpPr>
        <p:spPr>
          <a:xfrm>
            <a:off x="6070600" y="3352800"/>
            <a:ext cx="4962705" cy="1291379"/>
          </a:xfrm>
          <a:prstGeom prst="rect">
            <a:avLst/>
          </a:prstGeom>
          <a:noFill/>
        </p:spPr>
        <p:txBody>
          <a:bodyPr wrap="none" rtlCol="0">
            <a:spAutoFit/>
          </a:bodyPr>
          <a:lstStyle/>
          <a:p>
            <a:pPr>
              <a:lnSpc>
                <a:spcPct val="150000"/>
              </a:lnSpc>
            </a:pPr>
            <a:r>
              <a:rPr lang="en-US" altLang="zh-CN" dirty="0" smtClean="0"/>
              <a:t>break </a:t>
            </a:r>
            <a:r>
              <a:rPr lang="zh-CN" altLang="en-US" dirty="0" smtClean="0"/>
              <a:t>和</a:t>
            </a:r>
            <a:r>
              <a:rPr lang="en-US" altLang="zh-CN" dirty="0" smtClean="0"/>
              <a:t>continue</a:t>
            </a:r>
          </a:p>
          <a:p>
            <a:pPr>
              <a:lnSpc>
                <a:spcPct val="150000"/>
              </a:lnSpc>
            </a:pPr>
            <a:r>
              <a:rPr lang="en-US" altLang="zh-CN" dirty="0" smtClean="0"/>
              <a:t>break: </a:t>
            </a:r>
            <a:r>
              <a:rPr lang="zh-CN" altLang="en-US" dirty="0" smtClean="0"/>
              <a:t>跳出循环</a:t>
            </a:r>
            <a:endParaRPr lang="en-US" altLang="zh-CN" dirty="0" smtClean="0"/>
          </a:p>
          <a:p>
            <a:pPr>
              <a:lnSpc>
                <a:spcPct val="150000"/>
              </a:lnSpc>
            </a:pPr>
            <a:r>
              <a:rPr lang="en-US" altLang="zh-CN" dirty="0" smtClean="0"/>
              <a:t>Continue</a:t>
            </a:r>
            <a:r>
              <a:rPr lang="zh-CN" altLang="en-US" dirty="0" smtClean="0"/>
              <a:t>：结束当前循环，直接进入下一次循环</a:t>
            </a:r>
            <a:endParaRPr lang="en-US" altLang="zh-CN" dirty="0" smtClean="0"/>
          </a:p>
        </p:txBody>
      </p:sp>
    </p:spTree>
    <p:extLst>
      <p:ext uri="{BB962C8B-B14F-4D97-AF65-F5344CB8AC3E}">
        <p14:creationId xmlns:p14="http://schemas.microsoft.com/office/powerpoint/2010/main" val="34736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67010" y="718978"/>
            <a:ext cx="7837714"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33500" y="152400"/>
            <a:ext cx="1988045" cy="523220"/>
          </a:xfrm>
          <a:prstGeom prst="rect">
            <a:avLst/>
          </a:prstGeom>
          <a:noFill/>
        </p:spPr>
        <p:txBody>
          <a:bodyPr wrap="none" rtlCol="0">
            <a:spAutoFit/>
          </a:bodyPr>
          <a:lstStyle/>
          <a:p>
            <a:r>
              <a:rPr lang="zh-CN" altLang="en-US" sz="2800" b="1" dirty="0" smtClean="0"/>
              <a:t>继承与多态</a:t>
            </a:r>
            <a:endParaRPr lang="en-US" altLang="zh-CN" sz="2800" b="1" dirty="0" smtClean="0"/>
          </a:p>
        </p:txBody>
      </p:sp>
      <p:sp>
        <p:nvSpPr>
          <p:cNvPr id="3" name="文本框 2"/>
          <p:cNvSpPr txBox="1"/>
          <p:nvPr/>
        </p:nvSpPr>
        <p:spPr>
          <a:xfrm>
            <a:off x="927100" y="952500"/>
            <a:ext cx="7442294" cy="4247317"/>
          </a:xfrm>
          <a:prstGeom prst="rect">
            <a:avLst/>
          </a:prstGeom>
          <a:noFill/>
        </p:spPr>
        <p:txBody>
          <a:bodyPr wrap="none" rtlCol="0">
            <a:spAutoFit/>
          </a:bodyPr>
          <a:lstStyle/>
          <a:p>
            <a:pPr>
              <a:lnSpc>
                <a:spcPct val="150000"/>
              </a:lnSpc>
            </a:pPr>
            <a:r>
              <a:rPr lang="zh-CN" altLang="en-US" dirty="0" smtClean="0"/>
              <a:t>可以使用</a:t>
            </a:r>
            <a:r>
              <a:rPr lang="en-US" altLang="zh-CN" dirty="0" smtClean="0"/>
              <a:t>extends</a:t>
            </a:r>
            <a:r>
              <a:rPr lang="zh-CN" altLang="en-US" dirty="0" smtClean="0"/>
              <a:t>和</a:t>
            </a:r>
            <a:r>
              <a:rPr lang="en-US" altLang="zh-CN" dirty="0" smtClean="0"/>
              <a:t>implements</a:t>
            </a:r>
            <a:r>
              <a:rPr lang="zh-CN" altLang="en-US" dirty="0" smtClean="0"/>
              <a:t>实现继承</a:t>
            </a:r>
            <a:endParaRPr lang="en-US" altLang="zh-CN" dirty="0" smtClean="0"/>
          </a:p>
          <a:p>
            <a:pPr>
              <a:lnSpc>
                <a:spcPct val="150000"/>
              </a:lnSpc>
            </a:pPr>
            <a:r>
              <a:rPr lang="zh-CN" altLang="en-US" dirty="0"/>
              <a:t>一个</a:t>
            </a:r>
            <a:r>
              <a:rPr lang="zh-CN" altLang="en-US" dirty="0" smtClean="0"/>
              <a:t>类只能继承一个父类，但是可以实现多个接口</a:t>
            </a:r>
            <a:endParaRPr lang="en-US" altLang="zh-CN" dirty="0" smtClean="0"/>
          </a:p>
          <a:p>
            <a:pPr>
              <a:lnSpc>
                <a:spcPct val="150000"/>
              </a:lnSpc>
            </a:pPr>
            <a:r>
              <a:rPr lang="zh-CN" altLang="en-US" dirty="0"/>
              <a:t>子</a:t>
            </a:r>
            <a:r>
              <a:rPr lang="zh-CN" altLang="en-US" dirty="0" smtClean="0"/>
              <a:t>类拥有父类的</a:t>
            </a:r>
            <a:r>
              <a:rPr lang="en-US" altLang="zh-CN" dirty="0" smtClean="0"/>
              <a:t>private</a:t>
            </a:r>
            <a:r>
              <a:rPr lang="zh-CN" altLang="en-US" dirty="0" smtClean="0"/>
              <a:t>的属性、方法</a:t>
            </a:r>
            <a:endParaRPr lang="en-US" altLang="zh-CN" dirty="0" smtClean="0"/>
          </a:p>
          <a:p>
            <a:pPr>
              <a:lnSpc>
                <a:spcPct val="150000"/>
              </a:lnSpc>
            </a:pPr>
            <a:r>
              <a:rPr lang="zh-CN" altLang="en-US" dirty="0"/>
              <a:t>子</a:t>
            </a:r>
            <a:r>
              <a:rPr lang="zh-CN" altLang="en-US" dirty="0" smtClean="0"/>
              <a:t>类可以拥有自己的属性和方法</a:t>
            </a:r>
            <a:endParaRPr lang="en-US" altLang="zh-CN" dirty="0" smtClean="0"/>
          </a:p>
          <a:p>
            <a:pPr>
              <a:lnSpc>
                <a:spcPct val="150000"/>
              </a:lnSpc>
            </a:pPr>
            <a:r>
              <a:rPr lang="zh-CN" altLang="en-US" dirty="0"/>
              <a:t>子</a:t>
            </a:r>
            <a:r>
              <a:rPr lang="zh-CN" altLang="en-US" dirty="0" smtClean="0"/>
              <a:t>类可以重写父类的方法</a:t>
            </a:r>
            <a:endParaRPr lang="en-US" altLang="zh-CN" dirty="0" smtClean="0"/>
          </a:p>
          <a:p>
            <a:pPr>
              <a:lnSpc>
                <a:spcPct val="150000"/>
              </a:lnSpc>
            </a:pPr>
            <a:r>
              <a:rPr lang="zh-CN" altLang="en-US" dirty="0"/>
              <a:t>子</a:t>
            </a:r>
            <a:r>
              <a:rPr lang="zh-CN" altLang="en-US" dirty="0" smtClean="0"/>
              <a:t>类不能继承父类的构造器，子类需要通过</a:t>
            </a:r>
            <a:r>
              <a:rPr lang="en-US" altLang="zh-CN" dirty="0" smtClean="0"/>
              <a:t>super.</a:t>
            </a:r>
            <a:r>
              <a:rPr lang="zh-CN" altLang="en-US" dirty="0" smtClean="0"/>
              <a:t>方式调用父类构造器，</a:t>
            </a:r>
            <a:endParaRPr lang="en-US" altLang="zh-CN" dirty="0" smtClean="0"/>
          </a:p>
          <a:p>
            <a:pPr>
              <a:lnSpc>
                <a:spcPct val="150000"/>
              </a:lnSpc>
            </a:pPr>
            <a:r>
              <a:rPr lang="zh-CN" altLang="en-US" dirty="0" smtClean="0"/>
              <a:t>子类构造器默认会调用父类无参的构造器</a:t>
            </a:r>
            <a:endParaRPr lang="en-US" altLang="zh-CN" dirty="0" smtClean="0"/>
          </a:p>
          <a:p>
            <a:pPr>
              <a:lnSpc>
                <a:spcPct val="150000"/>
              </a:lnSpc>
            </a:pPr>
            <a:endParaRPr lang="en-US" altLang="zh-CN" dirty="0"/>
          </a:p>
          <a:p>
            <a:pPr>
              <a:lnSpc>
                <a:spcPct val="150000"/>
              </a:lnSpc>
            </a:pPr>
            <a:r>
              <a:rPr lang="zh-CN" altLang="en-US" dirty="0" smtClean="0"/>
              <a:t>在继承、重写的基础上，通过父类引用指向子类对象可以实现多态</a:t>
            </a:r>
            <a:endParaRPr lang="en-US" altLang="zh-CN" dirty="0" smtClean="0"/>
          </a:p>
          <a:p>
            <a:pPr>
              <a:lnSpc>
                <a:spcPct val="150000"/>
              </a:lnSpc>
            </a:pPr>
            <a:endParaRPr lang="zh-CN" altLang="en-US" dirty="0"/>
          </a:p>
        </p:txBody>
      </p:sp>
    </p:spTree>
    <p:extLst>
      <p:ext uri="{BB962C8B-B14F-4D97-AF65-F5344CB8AC3E}">
        <p14:creationId xmlns:p14="http://schemas.microsoft.com/office/powerpoint/2010/main" val="8734693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TotalTime>
  <Words>973</Words>
  <Application>Microsoft Office PowerPoint</Application>
  <PresentationFormat>宽屏</PresentationFormat>
  <Paragraphs>189</Paragraphs>
  <Slides>17</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仿宋</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xdd</dc:creator>
  <cp:lastModifiedBy>xdd</cp:lastModifiedBy>
  <cp:revision>178</cp:revision>
  <dcterms:created xsi:type="dcterms:W3CDTF">2019-07-05T15:14:57Z</dcterms:created>
  <dcterms:modified xsi:type="dcterms:W3CDTF">2019-07-13T15:43:27Z</dcterms:modified>
</cp:coreProperties>
</file>