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71" r:id="rId3"/>
    <p:sldId id="711" r:id="rId5"/>
    <p:sldId id="712" r:id="rId6"/>
    <p:sldId id="713" r:id="rId7"/>
    <p:sldId id="714" r:id="rId8"/>
    <p:sldId id="715" r:id="rId9"/>
    <p:sldId id="718" r:id="rId10"/>
    <p:sldId id="716" r:id="rId11"/>
    <p:sldId id="717" r:id="rId12"/>
    <p:sldId id="719" r:id="rId13"/>
    <p:sldId id="720" r:id="rId14"/>
    <p:sldId id="721" r:id="rId15"/>
    <p:sldId id="722" r:id="rId16"/>
  </p:sldIdLst>
  <p:sldSz cx="24384000" cy="13716000"/>
  <p:notesSz cx="6858000" cy="9144000"/>
  <p:defaultTextStyle>
    <a:defPPr>
      <a:defRPr lang="zh-CN"/>
    </a:defPPr>
    <a:lvl1pPr algn="l" defTabSz="584200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5000" kern="1200">
        <a:solidFill>
          <a:schemeClr val="tx1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3159" autoAdjust="0"/>
  </p:normalViewPr>
  <p:slideViewPr>
    <p:cSldViewPr snapToGrid="0" snapToObjects="1">
      <p:cViewPr varScale="1">
        <p:scale>
          <a:sx n="38" d="100"/>
          <a:sy n="38" d="100"/>
        </p:scale>
        <p:origin x="477" y="51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8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Shape 19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3200">
        <a:solidFill>
          <a:schemeClr val="tx1"/>
        </a:solidFill>
        <a:latin typeface="Avenir Roman"/>
        <a:ea typeface="Avenir Roman"/>
        <a:cs typeface="Avenir Roman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3200">
        <a:solidFill>
          <a:schemeClr val="tx1"/>
        </a:solidFill>
        <a:latin typeface="Avenir Roman"/>
        <a:ea typeface="Avenir Roman"/>
        <a:cs typeface="Avenir Roman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3200">
        <a:solidFill>
          <a:schemeClr val="tx1"/>
        </a:solidFill>
        <a:latin typeface="Avenir Roman"/>
        <a:ea typeface="Avenir Roman"/>
        <a:cs typeface="Avenir Roman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3200">
        <a:solidFill>
          <a:schemeClr val="tx1"/>
        </a:solidFill>
        <a:latin typeface="Avenir Roman"/>
        <a:ea typeface="Avenir Roman"/>
        <a:cs typeface="Avenir Roman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3200">
        <a:solidFill>
          <a:schemeClr val="tx1"/>
        </a:solidFill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F969E9-6922-40F2-9404-D8724D6F39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091904" cy="8686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2034988"/>
            <a:ext cx="221488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rgbClr val="0066B3"/>
                </a:solidFill>
              </a:defRPr>
            </a:lvl1pPr>
          </a:lstStyle>
          <a:p>
            <a:pPr lvl="0"/>
            <a:r>
              <a:rPr lang="en-US" dirty="0"/>
              <a:t>Sub Headline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" name="文本占位符 6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76810" tIns="38405" rIns="76810" bIns="3840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Shape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CD8F1-ECDA-4AF0-A86D-40CB0CB2739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/>
          <a:lstStyle/>
          <a:p>
            <a:fld id="{71E206C6-60C6-48EE-BD04-E782664F349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219200" y="483542"/>
            <a:ext cx="21945600" cy="126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4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1219200" y="2183755"/>
            <a:ext cx="21945600" cy="1000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3"/>
            <a:ext cx="20726400" cy="29400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lIns="182880" tIns="91440" rIns="182880" bIns="91440"/>
          <a:lstStyle/>
          <a:p>
            <a:fld id="{82645234-7612-44AC-A6DE-6E8464031C5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 lIns="182880" tIns="91440" rIns="182880" bIns="91440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3"/>
            <a:ext cx="5689600" cy="730250"/>
          </a:xfrm>
          <a:prstGeom prst="rect">
            <a:avLst/>
          </a:prstGeom>
        </p:spPr>
        <p:txBody>
          <a:bodyPr/>
          <a:lstStyle/>
          <a:p>
            <a:fld id="{88334971-0E9D-41A8-848A-2EB75DF82A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1014413" y="606426"/>
            <a:ext cx="21932900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zh-CN">
                <a:sym typeface="微软雅黑" panose="020B0503020204020204" pitchFamily="34" charset="-122"/>
              </a:rPr>
              <a:t>标题文本</a:t>
            </a:r>
            <a:endParaRPr lang="zh-CN" altLang="zh-CN">
              <a:sym typeface="微软雅黑" panose="020B0503020204020204" pitchFamily="34" charset="-122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23493413" y="13042900"/>
            <a:ext cx="4937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/>
          <a:lstStyle>
            <a:lvl1pPr algn="ctr" eaLnBrk="1" hangingPunct="1">
              <a:defRPr sz="2400">
                <a:solidFill>
                  <a:srgbClr val="A6AAA9"/>
                </a:solidFill>
              </a:defRPr>
            </a:lvl1pPr>
          </a:lstStyle>
          <a:p>
            <a:fld id="{B275D7BA-7751-4EF3-9557-4FDA4A5F1B91}" type="slidenum">
              <a:rPr lang="zh-CN" altLang="zh-CN"/>
            </a:fld>
            <a:endParaRPr lang="zh-CN" altLang="zh-CN"/>
          </a:p>
        </p:txBody>
      </p:sp>
      <p:sp>
        <p:nvSpPr>
          <p:cNvPr id="1029" name="Shape 6"/>
          <p:cNvSpPr>
            <a:spLocks noChangeArrowheads="1"/>
          </p:cNvSpPr>
          <p:nvPr userDrawn="1"/>
        </p:nvSpPr>
        <p:spPr bwMode="auto">
          <a:xfrm>
            <a:off x="865188" y="774700"/>
            <a:ext cx="149225" cy="1087438"/>
          </a:xfrm>
          <a:prstGeom prst="rect">
            <a:avLst/>
          </a:prstGeom>
          <a:solidFill>
            <a:srgbClr val="00B1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defTabSz="241300"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241300"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241300"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241300"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241300"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2413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2413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2413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2413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 hangingPunct="1"/>
            <a:endParaRPr lang="zh-CN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1004911" y="1856531"/>
            <a:ext cx="22463997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482301" y="1475911"/>
            <a:ext cx="547200" cy="3908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6600">
          <a:solidFill>
            <a:srgbClr val="53585F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/>
          <a:sym typeface="微软雅黑" panose="020B0503020204020204" pitchFamily="34" charset="-122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6600">
          <a:solidFill>
            <a:srgbClr val="53585F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/>
          <a:sym typeface="微软雅黑" panose="020B0503020204020204" pitchFamily="34" charset="-122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6600">
          <a:solidFill>
            <a:srgbClr val="53585F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/>
          <a:sym typeface="微软雅黑" panose="020B0503020204020204" pitchFamily="34" charset="-122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6600">
          <a:solidFill>
            <a:srgbClr val="53585F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/>
          <a:sym typeface="微软雅黑" panose="020B0503020204020204" pitchFamily="34" charset="-122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6600">
          <a:solidFill>
            <a:srgbClr val="53585F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/>
          <a:sym typeface="微软雅黑" panose="020B0503020204020204" pitchFamily="34" charset="-122"/>
        </a:defRPr>
      </a:lvl5pPr>
      <a:lvl6pPr indent="1143000" defTabSz="584200">
        <a:defRPr sz="66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6pPr>
      <a:lvl7pPr indent="1371600" defTabSz="584200">
        <a:defRPr sz="66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7pPr>
      <a:lvl8pPr indent="1600200" defTabSz="584200">
        <a:defRPr sz="66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8pPr>
      <a:lvl9pPr indent="1828800" defTabSz="584200">
        <a:defRPr sz="66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615950" indent="-61595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1pPr>
      <a:lvl2pPr marL="1060450" indent="-61595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2pPr>
      <a:lvl3pPr marL="1504950" indent="-61595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3pPr>
      <a:lvl4pPr marL="1949450" indent="-61595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4pPr>
      <a:lvl5pPr marL="2393950" indent="-61595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5pPr>
      <a:lvl6pPr marL="2839720" indent="-617220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220" indent="-617220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720" indent="-617220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220" indent="-617220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010128"/>
            <a:ext cx="24384000" cy="57058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zh-CN" altLang="en-US" sz="4800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54300" y="4572000"/>
            <a:ext cx="21933408" cy="1801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45534" tIns="122768" rIns="245534" bIns="122768" anchor="b"/>
          <a:lstStyle/>
          <a:p>
            <a:pPr algn="ctr"/>
            <a:r>
              <a:rPr lang="zh-CN" altLang="en-US" sz="8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en-US" altLang="zh-CN" sz="9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806113" y="7722103"/>
            <a:ext cx="20947062" cy="3314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45534" tIns="122768" rIns="245534" bIns="122768" anchor="ctr"/>
          <a:lstStyle/>
          <a:p>
            <a:pPr algn="ctr">
              <a:spcBef>
                <a:spcPct val="20000"/>
              </a:spcBef>
            </a:pPr>
            <a:r>
              <a:rPr lang="en-US" altLang="zh-CN" sz="6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2019-</a:t>
            </a:r>
            <a:r>
              <a:rPr lang="zh-CN" altLang="en-US" sz="6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周舟</a:t>
            </a:r>
            <a:endParaRPr lang="zh-CN" altLang="en-US" sz="6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3" name="图片 13" descr="融创技术-联合2014新版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826135"/>
            <a:ext cx="2938145" cy="111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、异常日志一定要有堆栈信息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对于异常堆栈的输出，必须以</a:t>
            </a:r>
            <a:r>
              <a:rPr lang="en-US" altLang="zh-CN" dirty="0" err="1"/>
              <a:t>log.XXX</a:t>
            </a:r>
            <a:r>
              <a:rPr lang="en-US" altLang="zh-CN" dirty="0"/>
              <a:t> (“</a:t>
            </a:r>
            <a:r>
              <a:rPr lang="en-US" altLang="zh-CN" dirty="0" err="1"/>
              <a:t>msg</a:t>
            </a:r>
            <a:r>
              <a:rPr lang="en-US" altLang="zh-CN" dirty="0"/>
              <a:t>”,e)</a:t>
            </a:r>
            <a:r>
              <a:rPr lang="zh-CN" altLang="en-US" dirty="0"/>
              <a:t>的形式输出，禁止</a:t>
            </a:r>
            <a:r>
              <a:rPr lang="en-US" altLang="zh-CN" dirty="0" err="1"/>
              <a:t>log.XXX</a:t>
            </a:r>
            <a:r>
              <a:rPr lang="en-US" altLang="zh-CN" dirty="0"/>
              <a:t> (“</a:t>
            </a:r>
            <a:r>
              <a:rPr lang="en-US" altLang="zh-CN" dirty="0" err="1"/>
              <a:t>msg</a:t>
            </a:r>
            <a:r>
              <a:rPr lang="en-US" altLang="zh-CN" dirty="0"/>
              <a:t>”+e)</a:t>
            </a:r>
            <a:r>
              <a:rPr lang="zh-CN" altLang="en-US" dirty="0"/>
              <a:t>的错误形式。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、使用统一的</a:t>
            </a:r>
            <a:r>
              <a:rPr lang="en-US" altLang="zh-CN" dirty="0"/>
              <a:t>LoggerUtil</a:t>
            </a:r>
            <a:r>
              <a:rPr lang="zh-CN" altLang="en-US" dirty="0"/>
              <a:t>打印日志，</a:t>
            </a:r>
            <a:r>
              <a:rPr lang="en-US" altLang="zh-CN" dirty="0"/>
              <a:t>LoggerUtil</a:t>
            </a:r>
            <a:r>
              <a:rPr lang="zh-CN" altLang="en-US" dirty="0"/>
              <a:t>里要拼接</a:t>
            </a:r>
            <a:r>
              <a:rPr lang="en-US" altLang="zh-CN" dirty="0"/>
              <a:t>traceId</a:t>
            </a:r>
            <a:r>
              <a:rPr lang="zh-CN" altLang="en-US" dirty="0"/>
              <a:t>以及业务流水号，失败时要有异常码，方便查询定位问题。参考</a:t>
            </a:r>
            <a:r>
              <a:rPr lang="en-US" altLang="zh-CN" dirty="0" err="1"/>
              <a:t>feeclcn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demo</a:t>
            </a:r>
            <a:r>
              <a:rPr lang="zh-CN" altLang="en-US" dirty="0"/>
              <a:t>：</a:t>
            </a:r>
            <a:r>
              <a:rPr lang="en-US" altLang="zh-CN" dirty="0"/>
              <a:t>2016-06-15 06:40:49,356 INFO  - [(FeeClcnFacade.calc,N,UNKNOWN_EXCEPTION,142ms)(zfeecharge|10.218.131.127)(ZM201606150640488349800000040001,16000001,0ada837f14658955742091603)]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demo</a:t>
            </a:r>
            <a:r>
              <a:rPr lang="zh-CN" altLang="en-US" dirty="0"/>
              <a:t>：</a:t>
            </a:r>
            <a:r>
              <a:rPr lang="en-US" altLang="zh-CN" dirty="0"/>
              <a:t>2016-06-15 06:41:03,711 INFO  - [(FeeClcnFacade.calc,Y,-,122ms)(zfeecharge|10.218.131.127)(ZM201606150641018597100000041803,16000001,0ada837f14658955682101601)]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、日志的打印必须要有</a:t>
            </a:r>
            <a:r>
              <a:rPr lang="en-US" altLang="zh-CN" dirty="0"/>
              <a:t>isXXXEnabled</a:t>
            </a:r>
            <a:r>
              <a:rPr lang="zh-CN" altLang="en-US" dirty="0"/>
              <a:t>的判断，该判断会影响日志打印性能。参考</a:t>
            </a:r>
            <a:r>
              <a:rPr lang="en-US" altLang="zh-CN" dirty="0"/>
              <a:t>http://blog.csdn.net/lyliyongblue/article/details/43987409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、对于日志的打印，任何情况下都不允许日志错误导致业务失败。比如日志打印从对象中取值的时候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、所有错误日志必须输出到</a:t>
            </a:r>
            <a:r>
              <a:rPr lang="en-US" altLang="zh-CN" dirty="0"/>
              <a:t>common-error.log</a:t>
            </a:r>
            <a:r>
              <a:rPr lang="zh-CN" altLang="en-US" dirty="0"/>
              <a:t>中。线上所有的错误日志需要自动生成报告，限期安排人员分析与解决。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public </a:t>
            </a:r>
            <a:r>
              <a:rPr lang="zh-CN" altLang="en-US" dirty="0"/>
              <a:t>方法都要附带注释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、复杂的方法，比如涉及到计算规则什么的，最好有</a:t>
            </a:r>
            <a:r>
              <a:rPr lang="en-US" altLang="zh-CN" dirty="0"/>
              <a:t>demo</a:t>
            </a:r>
            <a:r>
              <a:rPr lang="zh-CN" altLang="en-US" dirty="0"/>
              <a:t>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、代码变更时注释也要维护，保持一致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toString</a:t>
            </a:r>
            <a:r>
              <a:rPr lang="zh-CN" altLang="en-US" dirty="0"/>
              <a:t>、</a:t>
            </a:r>
            <a:r>
              <a:rPr lang="en-US" altLang="zh-CN" dirty="0"/>
              <a:t>logger</a:t>
            </a:r>
            <a:r>
              <a:rPr lang="zh-CN" altLang="en-US" dirty="0"/>
              <a:t>里会不会有</a:t>
            </a:r>
            <a:r>
              <a:rPr lang="en-US" altLang="zh-CN" dirty="0"/>
              <a:t>NP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、返回结果、取值的非空判断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相同规则，只允许出现在一个地方维护一次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代码可读性复用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代码结构要清晰，注释完善</a:t>
            </a:r>
            <a:endParaRPr lang="en-US" altLang="zh-CN" dirty="0"/>
          </a:p>
          <a:p>
            <a:r>
              <a:rPr lang="zh-CN" altLang="en-US" dirty="0"/>
              <a:t>字段用单行注释；方法和类用多行注释</a:t>
            </a:r>
            <a:endParaRPr lang="en-US" altLang="zh-CN" dirty="0"/>
          </a:p>
          <a:p>
            <a:r>
              <a:rPr lang="zh-CN" altLang="en-US" dirty="0"/>
              <a:t>方法方法之间，单行分割</a:t>
            </a:r>
            <a:endParaRPr lang="en-US" altLang="zh-CN" dirty="0"/>
          </a:p>
          <a:p>
            <a:r>
              <a:rPr lang="zh-CN" altLang="en-US" dirty="0"/>
              <a:t>类中常量放到最上面，其次是成员变量。</a:t>
            </a:r>
            <a:endParaRPr lang="en-US" altLang="zh-CN" dirty="0"/>
          </a:p>
          <a:p>
            <a:r>
              <a:rPr lang="zh-CN" altLang="en-US" dirty="0"/>
              <a:t>能够复用尽量提取公共方法，提交效率。</a:t>
            </a:r>
            <a:endParaRPr lang="en-US" altLang="zh-CN" dirty="0"/>
          </a:p>
          <a:p>
            <a:r>
              <a:rPr lang="zh-CN" altLang="en-US" dirty="0"/>
              <a:t>当个方法尽量不要超过</a:t>
            </a:r>
            <a:r>
              <a:rPr lang="en-US" altLang="zh-CN" dirty="0"/>
              <a:t>30</a:t>
            </a:r>
            <a:r>
              <a:rPr lang="zh-CN" altLang="en-US" dirty="0"/>
              <a:t>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复杂的事情，拆分成一个一个步骤执行。</a:t>
            </a:r>
            <a:endParaRPr lang="en-US" altLang="zh-CN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边界</a:t>
            </a:r>
            <a:endParaRPr lang="en-US" altLang="zh-CN" dirty="0"/>
          </a:p>
          <a:p>
            <a:r>
              <a:rPr lang="zh-CN" altLang="en-US" dirty="0"/>
              <a:t>分支</a:t>
            </a:r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zh-CN" altLang="en-US" dirty="0"/>
              <a:t>事务</a:t>
            </a:r>
            <a:endParaRPr lang="en-US" altLang="zh-CN" dirty="0"/>
          </a:p>
          <a:p>
            <a:r>
              <a:rPr lang="zh-CN" altLang="en-US" dirty="0"/>
              <a:t>并发</a:t>
            </a:r>
            <a:endParaRPr lang="en-US" altLang="zh-CN" dirty="0"/>
          </a:p>
          <a:p>
            <a:r>
              <a:rPr lang="zh-CN" altLang="en-US" dirty="0"/>
              <a:t>逻辑严谨</a:t>
            </a:r>
            <a:r>
              <a:rPr lang="en-US" altLang="zh-CN" dirty="0"/>
              <a:t>(</a:t>
            </a:r>
            <a:r>
              <a:rPr lang="zh-CN" altLang="en-US" dirty="0"/>
              <a:t>幂等）</a:t>
            </a:r>
            <a:endParaRPr lang="en-US" altLang="zh-CN" dirty="0"/>
          </a:p>
          <a:p>
            <a:r>
              <a:rPr lang="zh-CN" altLang="en-US" dirty="0"/>
              <a:t>服务发布</a:t>
            </a:r>
            <a:endParaRPr lang="en-US" altLang="zh-CN" dirty="0"/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、禁止</a:t>
            </a:r>
            <a:r>
              <a:rPr lang="en-US" altLang="zh-CN" dirty="0"/>
              <a:t>get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），除非通过判断确认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，且其他不能处理情况要抛异常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使用时一定要确认清楚，并且测试到。</a:t>
            </a:r>
            <a:endParaRPr lang="en-US" altLang="zh-CN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里的逻辑是明确的，最好处理的逻辑是正向的。比如</a:t>
            </a:r>
            <a:r>
              <a:rPr lang="en-US" altLang="zh-CN" dirty="0"/>
              <a:t>{</a:t>
            </a:r>
            <a:r>
              <a:rPr lang="zh-CN" altLang="en-US" dirty="0"/>
              <a:t>黑，白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If(xx </a:t>
            </a:r>
            <a:r>
              <a:rPr lang="zh-CN" altLang="en-US" dirty="0"/>
              <a:t>！</a:t>
            </a:r>
            <a:r>
              <a:rPr lang="en-US" altLang="zh-CN" dirty="0"/>
              <a:t>= </a:t>
            </a:r>
            <a:r>
              <a:rPr lang="zh-CN" altLang="en-US" dirty="0"/>
              <a:t>黑）  </a:t>
            </a:r>
            <a:r>
              <a:rPr lang="en-US" altLang="zh-CN" dirty="0"/>
              <a:t>//</a:t>
            </a:r>
            <a:r>
              <a:rPr lang="zh-CN" altLang="en-US" dirty="0"/>
              <a:t>认为是白 ；当增加</a:t>
            </a:r>
            <a:r>
              <a:rPr lang="en-US" altLang="zh-CN" dirty="0"/>
              <a:t>{</a:t>
            </a:r>
            <a:r>
              <a:rPr lang="zh-CN" altLang="en-US" dirty="0"/>
              <a:t>黑，红，白</a:t>
            </a:r>
            <a:r>
              <a:rPr lang="en-US" altLang="zh-CN" dirty="0"/>
              <a:t>} </a:t>
            </a:r>
            <a:r>
              <a:rPr lang="zh-CN" altLang="en-US" dirty="0"/>
              <a:t>，上边的逻辑就是错的，所以只处理能处理的，不要预留太多的可能性。</a:t>
            </a:r>
            <a:r>
              <a:rPr lang="en-US" altLang="zh-CN" dirty="0"/>
              <a:t>If(xx == </a:t>
            </a:r>
            <a:r>
              <a:rPr lang="zh-CN" altLang="en-US" dirty="0"/>
              <a:t>白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所有的</a:t>
            </a:r>
            <a:r>
              <a:rPr lang="en-US" altLang="zh-CN" dirty="0"/>
              <a:t>if</a:t>
            </a:r>
            <a:r>
              <a:rPr lang="zh-CN" altLang="zh-CN" dirty="0"/>
              <a:t>逻辑都要检查是否和需求</a:t>
            </a:r>
            <a:r>
              <a:rPr lang="en-US" altLang="zh-CN" dirty="0"/>
              <a:t>	</a:t>
            </a:r>
            <a:r>
              <a:rPr lang="zh-CN" altLang="zh-CN" dirty="0"/>
              <a:t>一致，特别是需要对“</a:t>
            </a:r>
            <a:r>
              <a:rPr lang="en-US" altLang="zh-CN" dirty="0"/>
              <a:t>&gt;</a:t>
            </a:r>
            <a:r>
              <a:rPr lang="zh-CN" altLang="zh-CN" dirty="0"/>
              <a:t>”和“</a:t>
            </a:r>
            <a:r>
              <a:rPr lang="en-US" altLang="zh-CN" dirty="0"/>
              <a:t>&gt;=</a:t>
            </a:r>
            <a:r>
              <a:rPr lang="zh-CN" altLang="zh-CN" dirty="0"/>
              <a:t>”进行检查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 </a:t>
            </a:r>
            <a:r>
              <a:rPr lang="zh-CN" altLang="zh-CN" dirty="0"/>
              <a:t>对于所有的条件判断语句，最好都加上注释。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、系统服务不对外抛异常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、捕捉到异常后要处理，不要把自己能处理的异常抛给别人</a:t>
            </a:r>
            <a:endParaRPr lang="zh-CN" alt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、不重复处理异常，一般建议最外层处理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、注意捕捉异常的顺序</a:t>
            </a:r>
            <a:r>
              <a:rPr lang="zh-CN" altLang="en-US" dirty="0"/>
              <a:t>，不要把上层类的异常放在最前面的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5</a:t>
            </a:r>
            <a:r>
              <a:rPr lang="zh-CN" altLang="en-US" dirty="0">
                <a:solidFill>
                  <a:prstClr val="black"/>
                </a:solidFill>
              </a:rPr>
              <a:t>、其他异常用</a:t>
            </a:r>
            <a:r>
              <a:rPr lang="en-US" altLang="zh-CN" dirty="0" err="1">
                <a:solidFill>
                  <a:prstClr val="black"/>
                </a:solidFill>
              </a:rPr>
              <a:t>Throwable</a:t>
            </a:r>
            <a:r>
              <a:rPr lang="zh-CN" altLang="en-US" dirty="0">
                <a:solidFill>
                  <a:prstClr val="black"/>
                </a:solidFill>
              </a:rPr>
              <a:t>捕捉而不是</a:t>
            </a:r>
            <a:r>
              <a:rPr lang="en-US" altLang="zh-CN" dirty="0">
                <a:solidFill>
                  <a:prstClr val="black"/>
                </a:solidFill>
              </a:rPr>
              <a:t>Exception</a:t>
            </a:r>
            <a:r>
              <a:rPr lang="zh-CN" altLang="en-US" dirty="0">
                <a:solidFill>
                  <a:prstClr val="black"/>
                </a:solidFill>
              </a:rPr>
              <a:t>，防止</a:t>
            </a:r>
            <a:r>
              <a:rPr lang="en-US" altLang="zh-CN" dirty="0">
                <a:solidFill>
                  <a:prstClr val="black"/>
                </a:solidFill>
              </a:rPr>
              <a:t>Error</a:t>
            </a:r>
            <a:r>
              <a:rPr lang="zh-CN" altLang="en-US" dirty="0">
                <a:solidFill>
                  <a:prstClr val="black"/>
                </a:solidFill>
              </a:rPr>
              <a:t>异常信息丢失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6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finnaly</a:t>
            </a:r>
            <a:r>
              <a:rPr lang="zh-CN" altLang="en-US" dirty="0">
                <a:solidFill>
                  <a:prstClr val="black"/>
                </a:solidFill>
              </a:rPr>
              <a:t>中清除线程变量。防止变量串用，曾经出现过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zh-CN" altLang="en-US" dirty="0">
                <a:solidFill>
                  <a:prstClr val="black"/>
                </a:solidFill>
              </a:rPr>
              <a:t>操作</a:t>
            </a:r>
            <a:r>
              <a:rPr lang="en-US" altLang="zh-CN" dirty="0">
                <a:solidFill>
                  <a:prstClr val="black"/>
                </a:solidFill>
              </a:rPr>
              <a:t>B</a:t>
            </a:r>
            <a:r>
              <a:rPr lang="zh-CN" altLang="en-US" dirty="0">
                <a:solidFill>
                  <a:prstClr val="black"/>
                </a:solidFill>
              </a:rPr>
              <a:t>的招财宝情况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、事务里的回滚采用异常驱动。如果事务里使用了</a:t>
            </a:r>
            <a:r>
              <a:rPr lang="en-US" altLang="zh-CN" dirty="0"/>
              <a:t>try catch</a:t>
            </a:r>
            <a:r>
              <a:rPr lang="zh-CN" altLang="en-US" dirty="0"/>
              <a:t>并且需要回滚，不要吃点异常。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、一锁二判三更新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、跨库嵌套事务时，内层事务是否具备幂等控制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、分布式事务回查，事务型消息的回查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、操作要保持原子性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比如对</a:t>
            </a:r>
            <a:r>
              <a:rPr lang="en-US" altLang="zh-CN" dirty="0"/>
              <a:t>map</a:t>
            </a:r>
            <a:r>
              <a:rPr lang="zh-CN" altLang="en-US" dirty="0"/>
              <a:t>的更新不要用如下方式 </a:t>
            </a:r>
            <a:r>
              <a:rPr lang="en-US" altLang="zh-CN" dirty="0"/>
              <a:t>map.clear() ;map.put(key1</a:t>
            </a:r>
            <a:r>
              <a:rPr lang="zh-CN" altLang="en-US" dirty="0"/>
              <a:t>，</a:t>
            </a:r>
            <a:r>
              <a:rPr lang="en-US" altLang="zh-CN" dirty="0"/>
              <a:t>value1);</a:t>
            </a:r>
            <a:r>
              <a:rPr lang="zh-CN" altLang="en-US" dirty="0"/>
              <a:t>不原子，</a:t>
            </a:r>
            <a:r>
              <a:rPr lang="en-US" altLang="zh-CN" dirty="0"/>
              <a:t>clear</a:t>
            </a:r>
            <a:r>
              <a:rPr lang="zh-CN" altLang="en-US" dirty="0"/>
              <a:t>后</a:t>
            </a:r>
            <a:r>
              <a:rPr lang="en-US" altLang="zh-CN" dirty="0"/>
              <a:t>put</a:t>
            </a:r>
            <a:r>
              <a:rPr lang="zh-CN" altLang="en-US" dirty="0"/>
              <a:t>前如果有使用，拿到的信息就是不准确的等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、尽量不要在释放锁之前竞争其他锁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、顺序索取锁资源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sz="5400" dirty="0"/>
              <a:t>不要将一个共享变量裸露在多线程环境下</a:t>
            </a:r>
            <a:endParaRPr lang="zh-CN" altLang="en-US" sz="5400" dirty="0"/>
          </a:p>
          <a:p>
            <a:pPr marL="0" indent="0">
              <a:buNone/>
            </a:pPr>
            <a:r>
              <a:rPr lang="en-US" altLang="zh-CN" sz="5400" dirty="0"/>
              <a:t>5</a:t>
            </a:r>
            <a:r>
              <a:rPr lang="zh-CN" altLang="en-US" sz="5400" dirty="0"/>
              <a:t>、虽然缩小同步块的范围</a:t>
            </a:r>
            <a:r>
              <a:rPr lang="en-US" altLang="zh-CN" sz="5400" dirty="0"/>
              <a:t>, </a:t>
            </a:r>
            <a:r>
              <a:rPr lang="zh-CN" altLang="en-US" sz="5400" dirty="0"/>
              <a:t>可以提升系统性能</a:t>
            </a:r>
            <a:r>
              <a:rPr lang="en-US" altLang="zh-CN" sz="5400" dirty="0"/>
              <a:t>.</a:t>
            </a:r>
            <a:r>
              <a:rPr lang="zh-CN" altLang="en-US" sz="5400" dirty="0"/>
              <a:t>但在保证原子性的情况下</a:t>
            </a:r>
            <a:r>
              <a:rPr lang="en-US" altLang="zh-CN" sz="5400" dirty="0"/>
              <a:t>, </a:t>
            </a:r>
            <a:r>
              <a:rPr lang="zh-CN" altLang="en-US" sz="5400" dirty="0"/>
              <a:t>不可将原子操作分解成多个同步块</a:t>
            </a:r>
            <a:r>
              <a:rPr lang="en-US" altLang="zh-CN" sz="5400" dirty="0"/>
              <a:t>.</a:t>
            </a:r>
            <a:endParaRPr lang="en-US" altLang="zh-CN" sz="5400" dirty="0"/>
          </a:p>
          <a:p>
            <a:pPr marL="0" lvl="0" indent="0">
              <a:buNone/>
            </a:pPr>
            <a:r>
              <a:rPr lang="en-US" altLang="zh-CN" sz="5400" dirty="0"/>
              <a:t>6</a:t>
            </a:r>
            <a:r>
              <a:rPr lang="zh-CN" altLang="en-US" sz="5400" dirty="0"/>
              <a:t>、技术上并发和业务上并发都要考虑到</a:t>
            </a:r>
            <a:endParaRPr lang="zh-CN" altLang="en-US" sz="5400" dirty="0"/>
          </a:p>
          <a:p>
            <a:pPr marL="0" lv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逻辑严谨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、对象是否相等用</a:t>
            </a:r>
            <a:r>
              <a:rPr lang="en-US" altLang="zh-CN" dirty="0"/>
              <a:t>equals</a:t>
            </a:r>
            <a:r>
              <a:rPr lang="zh-CN" altLang="en-US" dirty="0"/>
              <a:t>判断，尤其是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，会缓存一部分数据。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建议任何对象的比较都用</a:t>
            </a:r>
            <a:r>
              <a:rPr lang="en-US" altLang="zh-CN" dirty="0"/>
              <a:t>equals</a:t>
            </a:r>
            <a:r>
              <a:rPr lang="zh-CN" altLang="zh-CN" dirty="0"/>
              <a:t>，尽量不要</a:t>
            </a:r>
            <a:r>
              <a:rPr lang="en-US" altLang="zh-CN" dirty="0"/>
              <a:t>	</a:t>
            </a:r>
            <a:r>
              <a:rPr lang="zh-CN" altLang="zh-CN" dirty="0"/>
              <a:t>用“</a:t>
            </a:r>
            <a:r>
              <a:rPr lang="en-US" altLang="zh-CN" dirty="0"/>
              <a:t>==</a:t>
            </a:r>
            <a:r>
              <a:rPr lang="zh-CN" altLang="zh-CN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、用工具类判断</a:t>
            </a:r>
            <a:r>
              <a:rPr lang="en-US" altLang="zh-CN" dirty="0"/>
              <a:t>string</a:t>
            </a:r>
            <a:r>
              <a:rPr lang="zh-CN" altLang="en-US" dirty="0"/>
              <a:t>是否相等，为空；集合是否为空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StringUtil,CollectionUtil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、幂等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幂等成功：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第一次处理成功；第二次调用返回处理成功，并且结果码要体现是幂等。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幂等失败：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第一次处理失败；第二次调用返回处理失败，并且结果码要体现是幂等。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、不允许枚举出现在对外</a:t>
            </a:r>
            <a:r>
              <a:rPr lang="en-US" altLang="zh-CN" dirty="0"/>
              <a:t>jar</a:t>
            </a:r>
            <a:r>
              <a:rPr lang="zh-CN" altLang="en-US" dirty="0"/>
              <a:t>包中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、如果已经有过枚举在对外</a:t>
            </a:r>
            <a:r>
              <a:rPr lang="en-US" altLang="zh-CN" dirty="0"/>
              <a:t>jar</a:t>
            </a:r>
            <a:r>
              <a:rPr lang="zh-CN" altLang="en-US" dirty="0"/>
              <a:t>包，有变更必须提</a:t>
            </a:r>
            <a:r>
              <a:rPr lang="en-US" altLang="zh-CN" dirty="0" err="1"/>
              <a:t>mvn</a:t>
            </a:r>
            <a:r>
              <a:rPr lang="zh-CN" altLang="en-US" dirty="0"/>
              <a:t>变更。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事故场景如下：业务系统依赖老枚举；核心系统枚举升级，外围查出了新的枚举，直接序列化异常。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、服务具备兼容性，</a:t>
            </a:r>
            <a:r>
              <a:rPr lang="zh-CN" altLang="zh-CN" dirty="0"/>
              <a:t>新版本是否支持老数据；新数据是否支持老版本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solidFill>
          <a:schemeClr val="tx2">
            <a:lumMod val="60000"/>
            <a:lumOff val="40000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WPS 文字</Application>
  <PresentationFormat>自定义</PresentationFormat>
  <Paragraphs>117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方正书宋_GBK</vt:lpstr>
      <vt:lpstr>Wingdings</vt:lpstr>
      <vt:lpstr>Helvetica Light</vt:lpstr>
      <vt:lpstr>Helvetica Light</vt:lpstr>
      <vt:lpstr>微软雅黑</vt:lpstr>
      <vt:lpstr>Microsoft YaHei</vt:lpstr>
      <vt:lpstr>Avenir Roman</vt:lpstr>
      <vt:lpstr>汉仪旗黑KW</vt:lpstr>
      <vt:lpstr>苹方-简</vt:lpstr>
      <vt:lpstr>宋体</vt:lpstr>
      <vt:lpstr>Arial Unicode MS</vt:lpstr>
      <vt:lpstr>Thonburi</vt:lpstr>
      <vt:lpstr>汉仪书宋二KW</vt:lpstr>
      <vt:lpstr>1_White</vt:lpstr>
      <vt:lpstr>PowerPoint 演示文稿</vt:lpstr>
      <vt:lpstr>大纲</vt:lpstr>
      <vt:lpstr>边界</vt:lpstr>
      <vt:lpstr>分支</vt:lpstr>
      <vt:lpstr>异常</vt:lpstr>
      <vt:lpstr>事务</vt:lpstr>
      <vt:lpstr>并发</vt:lpstr>
      <vt:lpstr>逻辑严谨</vt:lpstr>
      <vt:lpstr>服务发布</vt:lpstr>
      <vt:lpstr>日志</vt:lpstr>
      <vt:lpstr>注释</vt:lpstr>
      <vt:lpstr>PowerPoint 演示文稿</vt:lpstr>
      <vt:lpstr>代码可读性复用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阿里金融云 为金融而生</dc:title>
  <dc:creator>九河</dc:creator>
  <cp:lastModifiedBy>zhouzhou</cp:lastModifiedBy>
  <cp:revision>1625</cp:revision>
  <dcterms:created xsi:type="dcterms:W3CDTF">2019-04-30T07:17:46Z</dcterms:created>
  <dcterms:modified xsi:type="dcterms:W3CDTF">2019-04-30T07:17:46Z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