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4.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5.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6.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8" r:id="rId2"/>
    <p:sldId id="324" r:id="rId3"/>
    <p:sldId id="411" r:id="rId4"/>
    <p:sldId id="325" r:id="rId5"/>
    <p:sldId id="404" r:id="rId6"/>
    <p:sldId id="417" r:id="rId7"/>
    <p:sldId id="405" r:id="rId8"/>
    <p:sldId id="403" r:id="rId9"/>
    <p:sldId id="342" r:id="rId10"/>
    <p:sldId id="407" r:id="rId11"/>
    <p:sldId id="408" r:id="rId12"/>
    <p:sldId id="409" r:id="rId13"/>
    <p:sldId id="410" r:id="rId14"/>
    <p:sldId id="343" r:id="rId15"/>
    <p:sldId id="413" r:id="rId16"/>
    <p:sldId id="416" r:id="rId17"/>
    <p:sldId id="266" r:id="rId18"/>
    <p:sldId id="267" r:id="rId19"/>
    <p:sldId id="344" r:id="rId20"/>
    <p:sldId id="415" r:id="rId21"/>
    <p:sldId id="412" r:id="rId22"/>
    <p:sldId id="401" r:id="rId23"/>
  </p:sldIdLst>
  <p:sldSz cx="9144000" cy="5145088"/>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3517"/>
    <a:srgbClr val="E83B3A"/>
    <a:srgbClr val="5846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004" autoAdjust="0"/>
    <p:restoredTop sz="94660"/>
  </p:normalViewPr>
  <p:slideViewPr>
    <p:cSldViewPr>
      <p:cViewPr varScale="1">
        <p:scale>
          <a:sx n="64" d="100"/>
          <a:sy n="64" d="100"/>
        </p:scale>
        <p:origin x="66" y="630"/>
      </p:cViewPr>
      <p:guideLst>
        <p:guide orient="horz" pos="1621"/>
        <p:guide pos="2880"/>
      </p:guideLst>
    </p:cSldViewPr>
  </p:slideViewPr>
  <p:notesTextViewPr>
    <p:cViewPr>
      <p:scale>
        <a:sx n="100" d="100"/>
        <a:sy n="100" d="100"/>
      </p:scale>
      <p:origin x="0" y="0"/>
    </p:cViewPr>
  </p:notesTextViewPr>
  <p:sorterViewPr>
    <p:cViewPr>
      <p:scale>
        <a:sx n="42" d="100"/>
        <a:sy n="42"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7FFCF0-DD59-4612-9D71-417719DC0377}" type="datetimeFigureOut">
              <a:rPr lang="zh-CN" altLang="en-US" smtClean="0"/>
              <a:t>2021/2/24</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DAA1E2-0BCB-498F-B666-E5E40D25323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DAA1E2-0BCB-498F-B666-E5E40D25323B}" type="slidenum">
              <a:rPr lang="zh-CN" altLang="en-US" smtClean="0"/>
              <a:t>1</a:t>
            </a:fld>
            <a:endParaRPr lang="zh-CN" altLang="en-US"/>
          </a:p>
        </p:txBody>
      </p:sp>
    </p:spTree>
    <p:extLst>
      <p:ext uri="{BB962C8B-B14F-4D97-AF65-F5344CB8AC3E}">
        <p14:creationId xmlns:p14="http://schemas.microsoft.com/office/powerpoint/2010/main" val="2334826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3ADE9D-3568-4C27-8D47-57A7CA452ACD}" type="slidenum">
              <a:rPr lang="zh-CN" altLang="en-US" smtClean="0"/>
              <a:t>2</a:t>
            </a:fld>
            <a:endParaRPr lang="zh-CN" altLang="en-US"/>
          </a:p>
        </p:txBody>
      </p:sp>
    </p:spTree>
    <p:extLst>
      <p:ext uri="{BB962C8B-B14F-4D97-AF65-F5344CB8AC3E}">
        <p14:creationId xmlns:p14="http://schemas.microsoft.com/office/powerpoint/2010/main" val="3454112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3ADE9D-3568-4C27-8D47-57A7CA452ACD}" type="slidenum">
              <a:rPr lang="zh-CN" altLang="en-US" smtClean="0"/>
              <a:t>4</a:t>
            </a:fld>
            <a:endParaRPr lang="zh-CN" altLang="en-US"/>
          </a:p>
        </p:txBody>
      </p:sp>
    </p:spTree>
    <p:extLst>
      <p:ext uri="{BB962C8B-B14F-4D97-AF65-F5344CB8AC3E}">
        <p14:creationId xmlns:p14="http://schemas.microsoft.com/office/powerpoint/2010/main" val="2450128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3ADE9D-3568-4C27-8D47-57A7CA452ACD}" type="slidenum">
              <a:rPr lang="zh-CN" altLang="en-US" smtClean="0"/>
              <a:t>9</a:t>
            </a:fld>
            <a:endParaRPr lang="zh-CN" altLang="en-US"/>
          </a:p>
        </p:txBody>
      </p:sp>
    </p:spTree>
    <p:extLst>
      <p:ext uri="{BB962C8B-B14F-4D97-AF65-F5344CB8AC3E}">
        <p14:creationId xmlns:p14="http://schemas.microsoft.com/office/powerpoint/2010/main" val="2653467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3ADE9D-3568-4C27-8D47-57A7CA452ACD}" type="slidenum">
              <a:rPr lang="zh-CN" altLang="en-US" smtClean="0"/>
              <a:t>14</a:t>
            </a:fld>
            <a:endParaRPr lang="zh-CN" altLang="en-US"/>
          </a:p>
        </p:txBody>
      </p:sp>
    </p:spTree>
    <p:extLst>
      <p:ext uri="{BB962C8B-B14F-4D97-AF65-F5344CB8AC3E}">
        <p14:creationId xmlns:p14="http://schemas.microsoft.com/office/powerpoint/2010/main" val="313400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3ADE9D-3568-4C27-8D47-57A7CA452ACD}" type="slidenum">
              <a:rPr lang="zh-CN" altLang="en-US" smtClean="0"/>
              <a:t>19</a:t>
            </a:fld>
            <a:endParaRPr lang="zh-CN" altLang="en-US"/>
          </a:p>
        </p:txBody>
      </p:sp>
    </p:spTree>
    <p:extLst>
      <p:ext uri="{BB962C8B-B14F-4D97-AF65-F5344CB8AC3E}">
        <p14:creationId xmlns:p14="http://schemas.microsoft.com/office/powerpoint/2010/main" val="17953671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DAA1E2-0BCB-498F-B666-E5E40D25323B}" type="slidenum">
              <a:rPr lang="zh-CN" altLang="en-US" smtClean="0"/>
              <a:t>22</a:t>
            </a:fld>
            <a:endParaRPr lang="zh-CN" altLang="en-US"/>
          </a:p>
        </p:txBody>
      </p:sp>
    </p:spTree>
    <p:extLst>
      <p:ext uri="{BB962C8B-B14F-4D97-AF65-F5344CB8AC3E}">
        <p14:creationId xmlns:p14="http://schemas.microsoft.com/office/powerpoint/2010/main" val="560054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313"/>
            <a:ext cx="7772400" cy="1102859"/>
          </a:xfrm>
        </p:spPr>
        <p:txBody>
          <a:bodyPr/>
          <a:lstStyle/>
          <a:p>
            <a:r>
              <a:rPr lang="zh-CN" altLang="en-US"/>
              <a:t>单击此处编辑母版标题样式</a:t>
            </a:r>
          </a:p>
        </p:txBody>
      </p:sp>
      <p:sp>
        <p:nvSpPr>
          <p:cNvPr id="3" name="副标题 2"/>
          <p:cNvSpPr>
            <a:spLocks noGrp="1"/>
          </p:cNvSpPr>
          <p:nvPr>
            <p:ph type="subTitle" idx="1"/>
          </p:nvPr>
        </p:nvSpPr>
        <p:spPr>
          <a:xfrm>
            <a:off x="1371600" y="2915550"/>
            <a:ext cx="6400800" cy="1314856"/>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2CFBF030-126A-44E1-A291-CE0450786A5D}" type="datetimeFigureOut">
              <a:rPr lang="zh-CN" altLang="en-US" smtClean="0"/>
              <a:t>2021/2/24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591CF7-6230-429B-A18C-78A12BF27C28}"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3000">
        <p15:prstTrans prst="crush"/>
      </p:transition>
    </mc:Choice>
    <mc:Fallback xmlns="">
      <p:transition spd="slow" advClick="0" advTm="3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3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07A946E-B064-4211-A11D-E702AF025A18}" type="datetimeFigureOut">
              <a:rPr lang="zh-CN" altLang="en-US" smtClean="0"/>
              <a:pPr/>
              <a:t>2021/2/24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47ECCD5-501B-4F30-908A-642832F21398}" type="slidenum">
              <a:rPr lang="zh-CN" altLang="en-US" smtClean="0"/>
              <a:pPr/>
              <a:t>‹#›</a:t>
            </a:fld>
            <a:endParaRPr lang="zh-CN" altLang="en-US"/>
          </a:p>
        </p:txBody>
      </p:sp>
      <p:sp>
        <p:nvSpPr>
          <p:cNvPr id="5" name="矩形 4"/>
          <p:cNvSpPr/>
          <p:nvPr userDrawn="1"/>
        </p:nvSpPr>
        <p:spPr>
          <a:xfrm>
            <a:off x="0" y="196280"/>
            <a:ext cx="143508" cy="3960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0" b="1">
              <a:solidFill>
                <a:schemeClr val="tx1"/>
              </a:solidFill>
            </a:endParaRPr>
          </a:p>
        </p:txBody>
      </p:sp>
      <p:sp>
        <p:nvSpPr>
          <p:cNvPr id="6" name="TextBox 5"/>
          <p:cNvSpPr txBox="1"/>
          <p:nvPr userDrawn="1"/>
        </p:nvSpPr>
        <p:spPr>
          <a:xfrm>
            <a:off x="179512" y="248543"/>
            <a:ext cx="1261884" cy="307777"/>
          </a:xfrm>
          <a:prstGeom prst="rect">
            <a:avLst/>
          </a:prstGeom>
          <a:noFill/>
        </p:spPr>
        <p:txBody>
          <a:bodyPr wrap="none" rtlCol="0">
            <a:spAutoFit/>
          </a:bodyPr>
          <a:lstStyle/>
          <a:p>
            <a:pPr lvl="0"/>
            <a:r>
              <a:rPr lang="zh-CN" altLang="zh-CN" sz="1400" b="1" dirty="0">
                <a:solidFill>
                  <a:schemeClr val="accent1"/>
                </a:solidFill>
                <a:latin typeface="微软雅黑" pitchFamily="34" charset="-122"/>
                <a:ea typeface="微软雅黑" pitchFamily="34" charset="-122"/>
              </a:rPr>
              <a:t>成功项目展示</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3000">
        <p15:prstTrans prst="crush"/>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4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6"/>
                                        </p:tgtEl>
                                        <p:attrNameLst>
                                          <p:attrName>ppt_y</p:attrName>
                                        </p:attrNameLst>
                                      </p:cBhvr>
                                      <p:tavLst>
                                        <p:tav tm="0">
                                          <p:val>
                                            <p:strVal val="#ppt_y"/>
                                          </p:val>
                                        </p:tav>
                                        <p:tav tm="100000">
                                          <p:val>
                                            <p:strVal val="#ppt_y"/>
                                          </p:val>
                                        </p:tav>
                                      </p:tavLst>
                                    </p:anim>
                                    <p:anim calcmode="lin" valueType="num">
                                      <p:cBhvr>
                                        <p:cTn id="9" dur="4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6"/>
                                        </p:tgtEl>
                                      </p:cBhvr>
                                    </p:animEffect>
                                  </p:childTnLst>
                                </p:cTn>
                              </p:par>
                            </p:childTnLst>
                          </p:cTn>
                        </p:par>
                        <p:par>
                          <p:cTn id="12" fill="hold">
                            <p:stCondLst>
                              <p:cond delay="600"/>
                            </p:stCondLst>
                            <p:childTnLst>
                              <p:par>
                                <p:cTn id="13" presetID="42"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4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07A946E-B064-4211-A11D-E702AF025A18}" type="datetimeFigureOut">
              <a:rPr lang="zh-CN" altLang="en-US" smtClean="0"/>
              <a:pPr/>
              <a:t>2021/2/24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47ECCD5-501B-4F30-908A-642832F21398}" type="slidenum">
              <a:rPr lang="zh-CN" altLang="en-US" smtClean="0"/>
              <a:pPr/>
              <a:t>‹#›</a:t>
            </a:fld>
            <a:endParaRPr lang="zh-CN" altLang="en-US"/>
          </a:p>
        </p:txBody>
      </p:sp>
      <p:sp>
        <p:nvSpPr>
          <p:cNvPr id="5" name="矩形 4"/>
          <p:cNvSpPr/>
          <p:nvPr userDrawn="1"/>
        </p:nvSpPr>
        <p:spPr>
          <a:xfrm>
            <a:off x="0" y="196280"/>
            <a:ext cx="143508" cy="3960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0" b="1">
              <a:solidFill>
                <a:schemeClr val="tx1"/>
              </a:solidFill>
            </a:endParaRPr>
          </a:p>
        </p:txBody>
      </p:sp>
      <p:sp>
        <p:nvSpPr>
          <p:cNvPr id="6" name="TextBox 5"/>
          <p:cNvSpPr txBox="1"/>
          <p:nvPr userDrawn="1"/>
        </p:nvSpPr>
        <p:spPr>
          <a:xfrm>
            <a:off x="179512" y="248543"/>
            <a:ext cx="1261884" cy="307777"/>
          </a:xfrm>
          <a:prstGeom prst="rect">
            <a:avLst/>
          </a:prstGeom>
          <a:noFill/>
        </p:spPr>
        <p:txBody>
          <a:bodyPr wrap="none" rtlCol="0">
            <a:spAutoFit/>
          </a:bodyPr>
          <a:lstStyle/>
          <a:p>
            <a:r>
              <a:rPr lang="zh-CN" altLang="zh-CN" sz="1400" b="1" dirty="0">
                <a:solidFill>
                  <a:schemeClr val="accent1"/>
                </a:solidFill>
                <a:latin typeface="微软雅黑" pitchFamily="34" charset="-122"/>
                <a:ea typeface="微软雅黑" pitchFamily="34" charset="-122"/>
              </a:rPr>
              <a:t>明年工作计划</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3000">
        <p15:prstTrans prst="crush"/>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4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6"/>
                                        </p:tgtEl>
                                        <p:attrNameLst>
                                          <p:attrName>ppt_y</p:attrName>
                                        </p:attrNameLst>
                                      </p:cBhvr>
                                      <p:tavLst>
                                        <p:tav tm="0">
                                          <p:val>
                                            <p:strVal val="#ppt_y"/>
                                          </p:val>
                                        </p:tav>
                                        <p:tav tm="100000">
                                          <p:val>
                                            <p:strVal val="#ppt_y"/>
                                          </p:val>
                                        </p:tav>
                                      </p:tavLst>
                                    </p:anim>
                                    <p:anim calcmode="lin" valueType="num">
                                      <p:cBhvr>
                                        <p:cTn id="9" dur="4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6"/>
                                        </p:tgtEl>
                                      </p:cBhvr>
                                    </p:animEffect>
                                  </p:childTnLst>
                                </p:cTn>
                              </p:par>
                            </p:childTnLst>
                          </p:cTn>
                        </p:par>
                        <p:par>
                          <p:cTn id="12" fill="hold">
                            <p:stCondLst>
                              <p:cond delay="600"/>
                            </p:stCondLst>
                            <p:childTnLst>
                              <p:par>
                                <p:cTn id="13" presetID="42"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851"/>
            <a:ext cx="3008313" cy="871807"/>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851"/>
            <a:ext cx="5111750" cy="439119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658"/>
            <a:ext cx="3008313" cy="351938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CFBF030-126A-44E1-A291-CE0450786A5D}" type="datetimeFigureOut">
              <a:rPr lang="zh-CN" altLang="en-US" smtClean="0"/>
              <a:t>2021/2/24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591CF7-6230-429B-A18C-78A12BF27C28}"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3000">
        <p15:prstTrans prst="crush"/>
      </p:transition>
    </mc:Choice>
    <mc:Fallback xmlns="">
      <p:transition spd="slow" advClick="0" advTm="3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1561"/>
            <a:ext cx="5486400" cy="42518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723"/>
            <a:ext cx="5486400" cy="30870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6746"/>
            <a:ext cx="5486400" cy="6038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CFBF030-126A-44E1-A291-CE0450786A5D}" type="datetimeFigureOut">
              <a:rPr lang="zh-CN" altLang="en-US" smtClean="0"/>
              <a:t>2021/2/24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591CF7-6230-429B-A18C-78A12BF27C28}"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3000">
        <p15:prstTrans prst="crush"/>
      </p:transition>
    </mc:Choice>
    <mc:Fallback xmlns="">
      <p:transition spd="slow" advClick="0" advTm="3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CFBF030-126A-44E1-A291-CE0450786A5D}" type="datetimeFigureOut">
              <a:rPr lang="zh-CN" altLang="en-US" smtClean="0"/>
              <a:t>2021/2/24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591CF7-6230-429B-A18C-78A12BF27C28}"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3000">
        <p15:prstTrans prst="crush"/>
      </p:transition>
    </mc:Choice>
    <mc:Fallback xmlns="">
      <p:transition spd="slow" advClick="0" advTm="3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42"/>
            <a:ext cx="2057400" cy="438999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6042"/>
            <a:ext cx="6019800" cy="438999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CFBF030-126A-44E1-A291-CE0450786A5D}" type="datetimeFigureOut">
              <a:rPr lang="zh-CN" altLang="en-US" smtClean="0"/>
              <a:t>2021/2/24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591CF7-6230-429B-A18C-78A12BF27C28}"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3000">
        <p15:prstTrans prst="crush"/>
      </p:transition>
    </mc:Choice>
    <mc:Fallback xmlns="">
      <p:transition spd="slow" advClick="0" advTm="3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比较">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30472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3000">
        <p15:prstTrans prst="crush"/>
      </p:transition>
    </mc:Choice>
    <mc:Fallback xmlns="">
      <p:transition spd="slow" advClick="0" advTm="3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6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92101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3000">
        <p15:prstTrans prst="crush"/>
      </p:transition>
    </mc:Choice>
    <mc:Fallback xmlns="">
      <p:transition spd="slow" advClick="0" advTm="300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76643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3000">
        <p15:prstTrans prst="crush"/>
      </p:transition>
    </mc:Choice>
    <mc:Fallback xmlns="">
      <p:transition spd="slow" advClick="0" advTm="3000">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11103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3000">
        <p15:prstTrans prst="crush"/>
      </p:transition>
    </mc:Choice>
    <mc:Fallback xmlns="">
      <p:transition spd="slow" advClick="0"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CFBF030-126A-44E1-A291-CE0450786A5D}" type="datetimeFigureOut">
              <a:rPr lang="zh-CN" altLang="en-US" smtClean="0"/>
              <a:t>2021/2/24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591CF7-6230-429B-A18C-78A12BF27C28}"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3000">
        <p15:prstTrans prst="crush"/>
      </p:transition>
    </mc:Choice>
    <mc:Fallback xmlns="">
      <p:transition spd="slow" advClick="0" advTm="3000">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14654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3000">
        <p15:prstTrans prst="crush"/>
      </p:transition>
    </mc:Choice>
    <mc:Fallback xmlns="">
      <p:transition spd="slow" advClick="0" advTm="3000">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5_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54829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3000">
        <p15:prstTrans prst="crush"/>
      </p:transition>
    </mc:Choice>
    <mc:Fallback xmlns="">
      <p:transition spd="slow" advClick="0" advTm="3000">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929"/>
            <a:ext cx="7886700" cy="994479"/>
          </a:xfrm>
        </p:spPr>
        <p:txBody>
          <a:bodyPr/>
          <a:lstStyle/>
          <a:p>
            <a:r>
              <a:rPr lang="zh-CN" altLang="en-US" dirty="0"/>
              <a:t>单击此处编辑母版标题样式</a:t>
            </a:r>
          </a:p>
        </p:txBody>
      </p:sp>
      <p:sp>
        <p:nvSpPr>
          <p:cNvPr id="3" name="日期占位符 2"/>
          <p:cNvSpPr>
            <a:spLocks noGrp="1"/>
          </p:cNvSpPr>
          <p:nvPr>
            <p:ph type="dt" sz="half" idx="10"/>
          </p:nvPr>
        </p:nvSpPr>
        <p:spPr/>
        <p:txBody>
          <a:bodyPr/>
          <a:lstStyle>
            <a:lvl1pPr>
              <a:defRPr/>
            </a:lvl1pPr>
          </a:lstStyle>
          <a:p>
            <a:pPr>
              <a:defRPr/>
            </a:pPr>
            <a:fld id="{0C9ABEBE-EF13-4983-B182-046B37A0370C}" type="datetime1">
              <a:rPr lang="zh-CN" altLang="en-US"/>
              <a:pPr>
                <a:defRPr/>
              </a:pPr>
              <a:t>2021/2/24</a:t>
            </a:fld>
            <a:endParaRPr lang="zh-CN" altLang="en-US" sz="1400" dirty="0">
              <a:solidFill>
                <a:prstClr val="black"/>
              </a:solidFill>
              <a:latin typeface="Arial" pitchFamily="34" charset="0"/>
              <a:ea typeface="宋体" pitchFamily="2" charset="-122"/>
            </a:endParaRPr>
          </a:p>
        </p:txBody>
      </p:sp>
      <p:sp>
        <p:nvSpPr>
          <p:cNvPr id="4" name="页脚占位符 3"/>
          <p:cNvSpPr>
            <a:spLocks noGrp="1"/>
          </p:cNvSpPr>
          <p:nvPr>
            <p:ph type="ftr" sz="quarter" idx="11"/>
          </p:nvPr>
        </p:nvSpPr>
        <p:spPr/>
        <p:txBody>
          <a:bodyPr/>
          <a:lstStyle>
            <a:lvl1pPr>
              <a:defRPr/>
            </a:lvl1pPr>
          </a:lstStyle>
          <a:p>
            <a:pPr>
              <a:defRPr/>
            </a:pPr>
            <a:endParaRPr lang="zh-CN" altLang="zh-CN"/>
          </a:p>
        </p:txBody>
      </p:sp>
      <p:sp>
        <p:nvSpPr>
          <p:cNvPr id="5" name="灯片编号占位符 4"/>
          <p:cNvSpPr>
            <a:spLocks noGrp="1"/>
          </p:cNvSpPr>
          <p:nvPr>
            <p:ph type="sldNum" sz="quarter" idx="12"/>
          </p:nvPr>
        </p:nvSpPr>
        <p:spPr/>
        <p:txBody>
          <a:bodyPr/>
          <a:lstStyle>
            <a:lvl1pPr>
              <a:defRPr/>
            </a:lvl1pPr>
          </a:lstStyle>
          <a:p>
            <a:fld id="{98145E6F-D1B7-49E0-9AB3-789D9698C190}" type="slidenum">
              <a:rPr lang="zh-CN" altLang="en-US"/>
              <a:pPr/>
              <a:t>‹#›</a:t>
            </a:fld>
            <a:endParaRPr lang="zh-CN" altLang="en-US" sz="1400" dirty="0">
              <a:solidFill>
                <a:prstClr val="black"/>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6260947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3000">
        <p15:prstTrans prst="crush"/>
      </p:transition>
    </mc:Choice>
    <mc:Fallback xmlns="">
      <p:transition spd="slow" advClick="0" advTm="3000">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AAED4E0-26D5-45A0-88C8-42D882EC83E6}" type="datetimeFigureOut">
              <a:rPr lang="zh-CN" altLang="en-US" smtClean="0"/>
              <a:t>2021/2/24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8353A18-43B1-46E0-BD29-54B47A049AF7}" type="slidenum">
              <a:rPr lang="zh-CN" altLang="en-US" smtClean="0"/>
              <a:t>‹#›</a:t>
            </a:fld>
            <a:endParaRPr lang="zh-CN" altLang="en-US"/>
          </a:p>
        </p:txBody>
      </p:sp>
      <p:sp>
        <p:nvSpPr>
          <p:cNvPr id="8" name="图片占位符 10"/>
          <p:cNvSpPr>
            <a:spLocks noGrp="1"/>
          </p:cNvSpPr>
          <p:nvPr>
            <p:ph type="pic" sz="quarter" idx="13"/>
          </p:nvPr>
        </p:nvSpPr>
        <p:spPr>
          <a:xfrm>
            <a:off x="1080309" y="1352967"/>
            <a:ext cx="3520266" cy="2716155"/>
          </a:xfrm>
          <a:custGeom>
            <a:avLst/>
            <a:gdLst>
              <a:gd name="connsiteX0" fmla="*/ 1338111 w 8898844"/>
              <a:gd name="connsiteY0" fmla="*/ 0 h 6864021"/>
              <a:gd name="connsiteX1" fmla="*/ 1659844 w 8898844"/>
              <a:gd name="connsiteY1" fmla="*/ 323013 h 6864021"/>
              <a:gd name="connsiteX2" fmla="*/ 1780494 w 8898844"/>
              <a:gd name="connsiteY2" fmla="*/ 282636 h 6864021"/>
              <a:gd name="connsiteX3" fmla="*/ 1941361 w 8898844"/>
              <a:gd name="connsiteY3" fmla="*/ 282636 h 6864021"/>
              <a:gd name="connsiteX4" fmla="*/ 1941361 w 8898844"/>
              <a:gd name="connsiteY4" fmla="*/ 242260 h 6864021"/>
              <a:gd name="connsiteX5" fmla="*/ 2182661 w 8898844"/>
              <a:gd name="connsiteY5" fmla="*/ 565272 h 6864021"/>
              <a:gd name="connsiteX6" fmla="*/ 2464178 w 8898844"/>
              <a:gd name="connsiteY6" fmla="*/ 686402 h 6864021"/>
              <a:gd name="connsiteX7" fmla="*/ 2423961 w 8898844"/>
              <a:gd name="connsiteY7" fmla="*/ 484519 h 6864021"/>
              <a:gd name="connsiteX8" fmla="*/ 2665261 w 8898844"/>
              <a:gd name="connsiteY8" fmla="*/ 686402 h 6864021"/>
              <a:gd name="connsiteX9" fmla="*/ 2986995 w 8898844"/>
              <a:gd name="connsiteY9" fmla="*/ 767155 h 6864021"/>
              <a:gd name="connsiteX10" fmla="*/ 3107644 w 8898844"/>
              <a:gd name="connsiteY10" fmla="*/ 969038 h 6864021"/>
              <a:gd name="connsiteX11" fmla="*/ 3268512 w 8898844"/>
              <a:gd name="connsiteY11" fmla="*/ 847909 h 6864021"/>
              <a:gd name="connsiteX12" fmla="*/ 3308727 w 8898844"/>
              <a:gd name="connsiteY12" fmla="*/ 888285 h 6864021"/>
              <a:gd name="connsiteX13" fmla="*/ 3147861 w 8898844"/>
              <a:gd name="connsiteY13" fmla="*/ 1009415 h 6864021"/>
              <a:gd name="connsiteX14" fmla="*/ 3550027 w 8898844"/>
              <a:gd name="connsiteY14" fmla="*/ 1170921 h 6864021"/>
              <a:gd name="connsiteX15" fmla="*/ 3630461 w 8898844"/>
              <a:gd name="connsiteY15" fmla="*/ 969038 h 6864021"/>
              <a:gd name="connsiteX16" fmla="*/ 3831544 w 8898844"/>
              <a:gd name="connsiteY16" fmla="*/ 1009415 h 6864021"/>
              <a:gd name="connsiteX17" fmla="*/ 3992411 w 8898844"/>
              <a:gd name="connsiteY17" fmla="*/ 1090168 h 6864021"/>
              <a:gd name="connsiteX18" fmla="*/ 4635878 w 8898844"/>
              <a:gd name="connsiteY18" fmla="*/ 1372804 h 6864021"/>
              <a:gd name="connsiteX19" fmla="*/ 4796744 w 8898844"/>
              <a:gd name="connsiteY19" fmla="*/ 1413181 h 6864021"/>
              <a:gd name="connsiteX20" fmla="*/ 4957610 w 8898844"/>
              <a:gd name="connsiteY20" fmla="*/ 1493934 h 6864021"/>
              <a:gd name="connsiteX21" fmla="*/ 5239128 w 8898844"/>
              <a:gd name="connsiteY21" fmla="*/ 1413181 h 6864021"/>
              <a:gd name="connsiteX22" fmla="*/ 5399994 w 8898844"/>
              <a:gd name="connsiteY22" fmla="*/ 1493934 h 6864021"/>
              <a:gd name="connsiteX23" fmla="*/ 5399994 w 8898844"/>
              <a:gd name="connsiteY23" fmla="*/ 1332428 h 6864021"/>
              <a:gd name="connsiteX24" fmla="*/ 6123894 w 8898844"/>
              <a:gd name="connsiteY24" fmla="*/ 1413181 h 6864021"/>
              <a:gd name="connsiteX25" fmla="*/ 6204328 w 8898844"/>
              <a:gd name="connsiteY25" fmla="*/ 1574687 h 6864021"/>
              <a:gd name="connsiteX26" fmla="*/ 6324978 w 8898844"/>
              <a:gd name="connsiteY26" fmla="*/ 1574687 h 6864021"/>
              <a:gd name="connsiteX27" fmla="*/ 6485844 w 8898844"/>
              <a:gd name="connsiteY27" fmla="*/ 1453558 h 6864021"/>
              <a:gd name="connsiteX28" fmla="*/ 6928228 w 8898844"/>
              <a:gd name="connsiteY28" fmla="*/ 1170921 h 6864021"/>
              <a:gd name="connsiteX29" fmla="*/ 6968444 w 8898844"/>
              <a:gd name="connsiteY29" fmla="*/ 1130545 h 6864021"/>
              <a:gd name="connsiteX30" fmla="*/ 7008660 w 8898844"/>
              <a:gd name="connsiteY30" fmla="*/ 1211298 h 6864021"/>
              <a:gd name="connsiteX31" fmla="*/ 7209744 w 8898844"/>
              <a:gd name="connsiteY31" fmla="*/ 969038 h 6864021"/>
              <a:gd name="connsiteX32" fmla="*/ 7290178 w 8898844"/>
              <a:gd name="connsiteY32" fmla="*/ 1049792 h 6864021"/>
              <a:gd name="connsiteX33" fmla="*/ 7611910 w 8898844"/>
              <a:gd name="connsiteY33" fmla="*/ 565272 h 6864021"/>
              <a:gd name="connsiteX34" fmla="*/ 7571694 w 8898844"/>
              <a:gd name="connsiteY34" fmla="*/ 524896 h 6864021"/>
              <a:gd name="connsiteX35" fmla="*/ 7491260 w 8898844"/>
              <a:gd name="connsiteY35" fmla="*/ 686402 h 6864021"/>
              <a:gd name="connsiteX36" fmla="*/ 7451044 w 8898844"/>
              <a:gd name="connsiteY36" fmla="*/ 646026 h 6864021"/>
              <a:gd name="connsiteX37" fmla="*/ 7491260 w 8898844"/>
              <a:gd name="connsiteY37" fmla="*/ 403766 h 6864021"/>
              <a:gd name="connsiteX38" fmla="*/ 7611910 w 8898844"/>
              <a:gd name="connsiteY38" fmla="*/ 323013 h 6864021"/>
              <a:gd name="connsiteX39" fmla="*/ 7692344 w 8898844"/>
              <a:gd name="connsiteY39" fmla="*/ 524896 h 6864021"/>
              <a:gd name="connsiteX40" fmla="*/ 7812994 w 8898844"/>
              <a:gd name="connsiteY40" fmla="*/ 282636 h 6864021"/>
              <a:gd name="connsiteX41" fmla="*/ 7853210 w 8898844"/>
              <a:gd name="connsiteY41" fmla="*/ 605649 h 6864021"/>
              <a:gd name="connsiteX42" fmla="*/ 8054294 w 8898844"/>
              <a:gd name="connsiteY42" fmla="*/ 444143 h 6864021"/>
              <a:gd name="connsiteX43" fmla="*/ 8295594 w 8898844"/>
              <a:gd name="connsiteY43" fmla="*/ 888285 h 6864021"/>
              <a:gd name="connsiteX44" fmla="*/ 8577111 w 8898844"/>
              <a:gd name="connsiteY44" fmla="*/ 767155 h 6864021"/>
              <a:gd name="connsiteX45" fmla="*/ 8577111 w 8898844"/>
              <a:gd name="connsiteY45" fmla="*/ 888285 h 6864021"/>
              <a:gd name="connsiteX46" fmla="*/ 8858627 w 8898844"/>
              <a:gd name="connsiteY46" fmla="*/ 1009415 h 6864021"/>
              <a:gd name="connsiteX47" fmla="*/ 8898844 w 8898844"/>
              <a:gd name="connsiteY47" fmla="*/ 1170921 h 6864021"/>
              <a:gd name="connsiteX48" fmla="*/ 8898844 w 8898844"/>
              <a:gd name="connsiteY48" fmla="*/ 1211298 h 6864021"/>
              <a:gd name="connsiteX49" fmla="*/ 8737977 w 8898844"/>
              <a:gd name="connsiteY49" fmla="*/ 1655441 h 6864021"/>
              <a:gd name="connsiteX50" fmla="*/ 8536894 w 8898844"/>
              <a:gd name="connsiteY50" fmla="*/ 1816947 h 6864021"/>
              <a:gd name="connsiteX51" fmla="*/ 8335810 w 8898844"/>
              <a:gd name="connsiteY51" fmla="*/ 2059207 h 6864021"/>
              <a:gd name="connsiteX52" fmla="*/ 8255378 w 8898844"/>
              <a:gd name="connsiteY52" fmla="*/ 2139960 h 6864021"/>
              <a:gd name="connsiteX53" fmla="*/ 8456461 w 8898844"/>
              <a:gd name="connsiteY53" fmla="*/ 2664855 h 6864021"/>
              <a:gd name="connsiteX54" fmla="*/ 8456461 w 8898844"/>
              <a:gd name="connsiteY54" fmla="*/ 2907115 h 6864021"/>
              <a:gd name="connsiteX55" fmla="*/ 8054294 w 8898844"/>
              <a:gd name="connsiteY55" fmla="*/ 3512764 h 6864021"/>
              <a:gd name="connsiteX56" fmla="*/ 8134728 w 8898844"/>
              <a:gd name="connsiteY56" fmla="*/ 3512764 h 6864021"/>
              <a:gd name="connsiteX57" fmla="*/ 8416244 w 8898844"/>
              <a:gd name="connsiteY57" fmla="*/ 3189751 h 6864021"/>
              <a:gd name="connsiteX58" fmla="*/ 8416244 w 8898844"/>
              <a:gd name="connsiteY58" fmla="*/ 3391634 h 6864021"/>
              <a:gd name="connsiteX59" fmla="*/ 8496677 w 8898844"/>
              <a:gd name="connsiteY59" fmla="*/ 3674270 h 6864021"/>
              <a:gd name="connsiteX60" fmla="*/ 8215160 w 8898844"/>
              <a:gd name="connsiteY60" fmla="*/ 4360673 h 6864021"/>
              <a:gd name="connsiteX61" fmla="*/ 7933644 w 8898844"/>
              <a:gd name="connsiteY61" fmla="*/ 4845192 h 6864021"/>
              <a:gd name="connsiteX62" fmla="*/ 7812994 w 8898844"/>
              <a:gd name="connsiteY62" fmla="*/ 4925945 h 6864021"/>
              <a:gd name="connsiteX63" fmla="*/ 7692344 w 8898844"/>
              <a:gd name="connsiteY63" fmla="*/ 5127828 h 6864021"/>
              <a:gd name="connsiteX64" fmla="*/ 7491260 w 8898844"/>
              <a:gd name="connsiteY64" fmla="*/ 5329711 h 6864021"/>
              <a:gd name="connsiteX65" fmla="*/ 7491260 w 8898844"/>
              <a:gd name="connsiteY65" fmla="*/ 5450841 h 6864021"/>
              <a:gd name="connsiteX66" fmla="*/ 6968444 w 8898844"/>
              <a:gd name="connsiteY66" fmla="*/ 6096866 h 6864021"/>
              <a:gd name="connsiteX67" fmla="*/ 6767360 w 8898844"/>
              <a:gd name="connsiteY67" fmla="*/ 6258373 h 6864021"/>
              <a:gd name="connsiteX68" fmla="*/ 6767360 w 8898844"/>
              <a:gd name="connsiteY68" fmla="*/ 6217996 h 6864021"/>
              <a:gd name="connsiteX69" fmla="*/ 6888010 w 8898844"/>
              <a:gd name="connsiteY69" fmla="*/ 6016113 h 6864021"/>
              <a:gd name="connsiteX70" fmla="*/ 6284760 w 8898844"/>
              <a:gd name="connsiteY70" fmla="*/ 6339126 h 6864021"/>
              <a:gd name="connsiteX71" fmla="*/ 6003244 w 8898844"/>
              <a:gd name="connsiteY71" fmla="*/ 6379502 h 6864021"/>
              <a:gd name="connsiteX72" fmla="*/ 4836960 w 8898844"/>
              <a:gd name="connsiteY72" fmla="*/ 6702515 h 6864021"/>
              <a:gd name="connsiteX73" fmla="*/ 2986995 w 8898844"/>
              <a:gd name="connsiteY73" fmla="*/ 6823645 h 6864021"/>
              <a:gd name="connsiteX74" fmla="*/ 1338111 w 8898844"/>
              <a:gd name="connsiteY74" fmla="*/ 6217996 h 6864021"/>
              <a:gd name="connsiteX75" fmla="*/ 815294 w 8898844"/>
              <a:gd name="connsiteY75" fmla="*/ 5773854 h 6864021"/>
              <a:gd name="connsiteX76" fmla="*/ 654428 w 8898844"/>
              <a:gd name="connsiteY76" fmla="*/ 5693100 h 6864021"/>
              <a:gd name="connsiteX77" fmla="*/ 372911 w 8898844"/>
              <a:gd name="connsiteY77" fmla="*/ 5491217 h 6864021"/>
              <a:gd name="connsiteX78" fmla="*/ 372911 w 8898844"/>
              <a:gd name="connsiteY78" fmla="*/ 5450841 h 6864021"/>
              <a:gd name="connsiteX79" fmla="*/ 51178 w 8898844"/>
              <a:gd name="connsiteY79" fmla="*/ 4966322 h 6864021"/>
              <a:gd name="connsiteX80" fmla="*/ 91394 w 8898844"/>
              <a:gd name="connsiteY80" fmla="*/ 4925945 h 6864021"/>
              <a:gd name="connsiteX81" fmla="*/ 493561 w 8898844"/>
              <a:gd name="connsiteY81" fmla="*/ 5208581 h 6864021"/>
              <a:gd name="connsiteX82" fmla="*/ 1016378 w 8898844"/>
              <a:gd name="connsiteY82" fmla="*/ 5450841 h 6864021"/>
              <a:gd name="connsiteX83" fmla="*/ 1257678 w 8898844"/>
              <a:gd name="connsiteY83" fmla="*/ 5410464 h 6864021"/>
              <a:gd name="connsiteX84" fmla="*/ 4394578 w 8898844"/>
              <a:gd name="connsiteY84" fmla="*/ 6016113 h 6864021"/>
              <a:gd name="connsiteX85" fmla="*/ 4113061 w 8898844"/>
              <a:gd name="connsiteY85" fmla="*/ 6016113 h 6864021"/>
              <a:gd name="connsiteX86" fmla="*/ 1458761 w 8898844"/>
              <a:gd name="connsiteY86" fmla="*/ 5329711 h 6864021"/>
              <a:gd name="connsiteX87" fmla="*/ 1137028 w 8898844"/>
              <a:gd name="connsiteY87" fmla="*/ 5127828 h 6864021"/>
              <a:gd name="connsiteX88" fmla="*/ 533778 w 8898844"/>
              <a:gd name="connsiteY88" fmla="*/ 4643309 h 6864021"/>
              <a:gd name="connsiteX89" fmla="*/ 453344 w 8898844"/>
              <a:gd name="connsiteY89" fmla="*/ 4481802 h 6864021"/>
              <a:gd name="connsiteX90" fmla="*/ 252261 w 8898844"/>
              <a:gd name="connsiteY90" fmla="*/ 4118413 h 6864021"/>
              <a:gd name="connsiteX91" fmla="*/ 10961 w 8898844"/>
              <a:gd name="connsiteY91" fmla="*/ 3755024 h 6864021"/>
              <a:gd name="connsiteX92" fmla="*/ 91394 w 8898844"/>
              <a:gd name="connsiteY92" fmla="*/ 3512764 h 6864021"/>
              <a:gd name="connsiteX93" fmla="*/ 171828 w 8898844"/>
              <a:gd name="connsiteY93" fmla="*/ 3432011 h 6864021"/>
              <a:gd name="connsiteX94" fmla="*/ 413128 w 8898844"/>
              <a:gd name="connsiteY94" fmla="*/ 3674270 h 6864021"/>
              <a:gd name="connsiteX95" fmla="*/ 453344 w 8898844"/>
              <a:gd name="connsiteY95" fmla="*/ 3472387 h 6864021"/>
              <a:gd name="connsiteX96" fmla="*/ 493561 w 8898844"/>
              <a:gd name="connsiteY96" fmla="*/ 3674270 h 6864021"/>
              <a:gd name="connsiteX97" fmla="*/ 895728 w 8898844"/>
              <a:gd name="connsiteY97" fmla="*/ 3674270 h 6864021"/>
              <a:gd name="connsiteX98" fmla="*/ 533778 w 8898844"/>
              <a:gd name="connsiteY98" fmla="*/ 3028245 h 6864021"/>
              <a:gd name="connsiteX99" fmla="*/ 815294 w 8898844"/>
              <a:gd name="connsiteY99" fmla="*/ 3230128 h 6864021"/>
              <a:gd name="connsiteX100" fmla="*/ 895728 w 8898844"/>
              <a:gd name="connsiteY100" fmla="*/ 3149375 h 6864021"/>
              <a:gd name="connsiteX101" fmla="*/ 453344 w 8898844"/>
              <a:gd name="connsiteY101" fmla="*/ 2705232 h 6864021"/>
              <a:gd name="connsiteX102" fmla="*/ 493561 w 8898844"/>
              <a:gd name="connsiteY102" fmla="*/ 2664855 h 6864021"/>
              <a:gd name="connsiteX103" fmla="*/ 614211 w 8898844"/>
              <a:gd name="connsiteY103" fmla="*/ 2785986 h 6864021"/>
              <a:gd name="connsiteX104" fmla="*/ 815294 w 8898844"/>
              <a:gd name="connsiteY104" fmla="*/ 2866739 h 6864021"/>
              <a:gd name="connsiteX105" fmla="*/ 1177244 w 8898844"/>
              <a:gd name="connsiteY105" fmla="*/ 3028245 h 6864021"/>
              <a:gd name="connsiteX106" fmla="*/ 1619628 w 8898844"/>
              <a:gd name="connsiteY106" fmla="*/ 3108998 h 6864021"/>
              <a:gd name="connsiteX107" fmla="*/ 1659844 w 8898844"/>
              <a:gd name="connsiteY107" fmla="*/ 3028245 h 6864021"/>
              <a:gd name="connsiteX108" fmla="*/ 2062011 w 8898844"/>
              <a:gd name="connsiteY108" fmla="*/ 3149375 h 6864021"/>
              <a:gd name="connsiteX109" fmla="*/ 2464178 w 8898844"/>
              <a:gd name="connsiteY109" fmla="*/ 3310881 h 6864021"/>
              <a:gd name="connsiteX110" fmla="*/ 2062011 w 8898844"/>
              <a:gd name="connsiteY110" fmla="*/ 3149375 h 6864021"/>
              <a:gd name="connsiteX111" fmla="*/ 2062011 w 8898844"/>
              <a:gd name="connsiteY111" fmla="*/ 3028245 h 6864021"/>
              <a:gd name="connsiteX112" fmla="*/ 1820711 w 8898844"/>
              <a:gd name="connsiteY112" fmla="*/ 2745609 h 6864021"/>
              <a:gd name="connsiteX113" fmla="*/ 1740278 w 8898844"/>
              <a:gd name="connsiteY113" fmla="*/ 2907115 h 6864021"/>
              <a:gd name="connsiteX114" fmla="*/ 1619628 w 8898844"/>
              <a:gd name="connsiteY114" fmla="*/ 2705232 h 6864021"/>
              <a:gd name="connsiteX115" fmla="*/ 1137028 w 8898844"/>
              <a:gd name="connsiteY115" fmla="*/ 2301466 h 6864021"/>
              <a:gd name="connsiteX116" fmla="*/ 935944 w 8898844"/>
              <a:gd name="connsiteY116" fmla="*/ 2139960 h 6864021"/>
              <a:gd name="connsiteX117" fmla="*/ 654428 w 8898844"/>
              <a:gd name="connsiteY117" fmla="*/ 1816947 h 6864021"/>
              <a:gd name="connsiteX118" fmla="*/ 533778 w 8898844"/>
              <a:gd name="connsiteY118" fmla="*/ 1372804 h 6864021"/>
              <a:gd name="connsiteX119" fmla="*/ 815294 w 8898844"/>
              <a:gd name="connsiteY119" fmla="*/ 1413181 h 6864021"/>
              <a:gd name="connsiteX120" fmla="*/ 614211 w 8898844"/>
              <a:gd name="connsiteY120" fmla="*/ 524896 h 6864021"/>
              <a:gd name="connsiteX121" fmla="*/ 935944 w 8898844"/>
              <a:gd name="connsiteY121" fmla="*/ 726779 h 6864021"/>
              <a:gd name="connsiteX122" fmla="*/ 1137028 w 8898844"/>
              <a:gd name="connsiteY122" fmla="*/ 646026 h 6864021"/>
              <a:gd name="connsiteX123" fmla="*/ 1177244 w 8898844"/>
              <a:gd name="connsiteY123" fmla="*/ 807532 h 6864021"/>
              <a:gd name="connsiteX124" fmla="*/ 1297894 w 8898844"/>
              <a:gd name="connsiteY124" fmla="*/ 524896 h 6864021"/>
              <a:gd name="connsiteX125" fmla="*/ 1539194 w 8898844"/>
              <a:gd name="connsiteY125" fmla="*/ 969038 h 6864021"/>
              <a:gd name="connsiteX126" fmla="*/ 1775624 w 8898844"/>
              <a:gd name="connsiteY126" fmla="*/ 1113117 h 6864021"/>
              <a:gd name="connsiteX127" fmla="*/ 1808171 w 8898844"/>
              <a:gd name="connsiteY127" fmla="*/ 1096551 h 6864021"/>
              <a:gd name="connsiteX128" fmla="*/ 1820711 w 8898844"/>
              <a:gd name="connsiteY128" fmla="*/ 1130545 h 6864021"/>
              <a:gd name="connsiteX129" fmla="*/ 1821120 w 8898844"/>
              <a:gd name="connsiteY129" fmla="*/ 1129164 h 6864021"/>
              <a:gd name="connsiteX130" fmla="*/ 1821339 w 8898844"/>
              <a:gd name="connsiteY130" fmla="*/ 1150102 h 6864021"/>
              <a:gd name="connsiteX131" fmla="*/ 1860928 w 8898844"/>
              <a:gd name="connsiteY131" fmla="*/ 1292051 h 6864021"/>
              <a:gd name="connsiteX132" fmla="*/ 2182661 w 8898844"/>
              <a:gd name="connsiteY132" fmla="*/ 1655441 h 6864021"/>
              <a:gd name="connsiteX133" fmla="*/ 2383744 w 8898844"/>
              <a:gd name="connsiteY133" fmla="*/ 1615064 h 6864021"/>
              <a:gd name="connsiteX134" fmla="*/ 1981578 w 8898844"/>
              <a:gd name="connsiteY134" fmla="*/ 1049792 h 6864021"/>
              <a:gd name="connsiteX135" fmla="*/ 1860928 w 8898844"/>
              <a:gd name="connsiteY135" fmla="*/ 1292051 h 6864021"/>
              <a:gd name="connsiteX136" fmla="*/ 1901144 w 8898844"/>
              <a:gd name="connsiteY136" fmla="*/ 1090168 h 6864021"/>
              <a:gd name="connsiteX137" fmla="*/ 1827623 w 8898844"/>
              <a:gd name="connsiteY137" fmla="*/ 1107202 h 6864021"/>
              <a:gd name="connsiteX138" fmla="*/ 1821120 w 8898844"/>
              <a:gd name="connsiteY138" fmla="*/ 1129164 h 6864021"/>
              <a:gd name="connsiteX139" fmla="*/ 1820711 w 8898844"/>
              <a:gd name="connsiteY139" fmla="*/ 1090168 h 6864021"/>
              <a:gd name="connsiteX140" fmla="*/ 1808171 w 8898844"/>
              <a:gd name="connsiteY140" fmla="*/ 1096551 h 6864021"/>
              <a:gd name="connsiteX141" fmla="*/ 1797147 w 8898844"/>
              <a:gd name="connsiteY141" fmla="*/ 1066668 h 6864021"/>
              <a:gd name="connsiteX142" fmla="*/ 1579411 w 8898844"/>
              <a:gd name="connsiteY142" fmla="*/ 646026 h 6864021"/>
              <a:gd name="connsiteX143" fmla="*/ 1539194 w 8898844"/>
              <a:gd name="connsiteY143" fmla="*/ 686402 h 6864021"/>
              <a:gd name="connsiteX144" fmla="*/ 1458761 w 8898844"/>
              <a:gd name="connsiteY144" fmla="*/ 444143 h 6864021"/>
              <a:gd name="connsiteX145" fmla="*/ 1297894 w 8898844"/>
              <a:gd name="connsiteY145" fmla="*/ 121130 h 6864021"/>
              <a:gd name="connsiteX146" fmla="*/ 1338111 w 8898844"/>
              <a:gd name="connsiteY146" fmla="*/ 0 h 6864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8898844" h="6864021">
                <a:moveTo>
                  <a:pt x="1338111" y="0"/>
                </a:moveTo>
                <a:cubicBezTo>
                  <a:pt x="1458761" y="121130"/>
                  <a:pt x="1539194" y="242260"/>
                  <a:pt x="1659844" y="323013"/>
                </a:cubicBezTo>
                <a:cubicBezTo>
                  <a:pt x="1700061" y="323013"/>
                  <a:pt x="1740278" y="282636"/>
                  <a:pt x="1780494" y="282636"/>
                </a:cubicBezTo>
                <a:cubicBezTo>
                  <a:pt x="1820711" y="242260"/>
                  <a:pt x="1901144" y="282636"/>
                  <a:pt x="1941361" y="282636"/>
                </a:cubicBezTo>
                <a:cubicBezTo>
                  <a:pt x="1941361" y="282636"/>
                  <a:pt x="1941361" y="242260"/>
                  <a:pt x="1941361" y="242260"/>
                </a:cubicBezTo>
                <a:cubicBezTo>
                  <a:pt x="2021794" y="363390"/>
                  <a:pt x="2102227" y="484519"/>
                  <a:pt x="2182661" y="565272"/>
                </a:cubicBezTo>
                <a:cubicBezTo>
                  <a:pt x="2263094" y="605649"/>
                  <a:pt x="2383744" y="646026"/>
                  <a:pt x="2464178" y="686402"/>
                </a:cubicBezTo>
                <a:cubicBezTo>
                  <a:pt x="2464178" y="646026"/>
                  <a:pt x="2423961" y="605649"/>
                  <a:pt x="2423961" y="484519"/>
                </a:cubicBezTo>
                <a:cubicBezTo>
                  <a:pt x="2504394" y="605649"/>
                  <a:pt x="2584827" y="686402"/>
                  <a:pt x="2665261" y="686402"/>
                </a:cubicBezTo>
                <a:cubicBezTo>
                  <a:pt x="2785911" y="686402"/>
                  <a:pt x="2866344" y="726779"/>
                  <a:pt x="2986995" y="767155"/>
                </a:cubicBezTo>
                <a:cubicBezTo>
                  <a:pt x="3107644" y="807532"/>
                  <a:pt x="3147861" y="807532"/>
                  <a:pt x="3107644" y="969038"/>
                </a:cubicBezTo>
                <a:cubicBezTo>
                  <a:pt x="3188078" y="928662"/>
                  <a:pt x="3228295" y="888285"/>
                  <a:pt x="3268512" y="847909"/>
                </a:cubicBezTo>
                <a:cubicBezTo>
                  <a:pt x="3268512" y="847909"/>
                  <a:pt x="3268512" y="847909"/>
                  <a:pt x="3308727" y="888285"/>
                </a:cubicBezTo>
                <a:cubicBezTo>
                  <a:pt x="3228295" y="928662"/>
                  <a:pt x="3188078" y="969038"/>
                  <a:pt x="3147861" y="1009415"/>
                </a:cubicBezTo>
                <a:cubicBezTo>
                  <a:pt x="3268512" y="1049792"/>
                  <a:pt x="3389161" y="1130545"/>
                  <a:pt x="3550027" y="1170921"/>
                </a:cubicBezTo>
                <a:cubicBezTo>
                  <a:pt x="3590244" y="1130545"/>
                  <a:pt x="3630461" y="1009415"/>
                  <a:pt x="3630461" y="969038"/>
                </a:cubicBezTo>
                <a:cubicBezTo>
                  <a:pt x="3710894" y="969038"/>
                  <a:pt x="3791327" y="969038"/>
                  <a:pt x="3831544" y="1009415"/>
                </a:cubicBezTo>
                <a:cubicBezTo>
                  <a:pt x="3871761" y="1009415"/>
                  <a:pt x="3952194" y="1049792"/>
                  <a:pt x="3992411" y="1090168"/>
                </a:cubicBezTo>
                <a:cubicBezTo>
                  <a:pt x="4153277" y="1332428"/>
                  <a:pt x="4394578" y="1332428"/>
                  <a:pt x="4635878" y="1372804"/>
                </a:cubicBezTo>
                <a:cubicBezTo>
                  <a:pt x="4676094" y="1413181"/>
                  <a:pt x="4716310" y="1413181"/>
                  <a:pt x="4796744" y="1413181"/>
                </a:cubicBezTo>
                <a:cubicBezTo>
                  <a:pt x="4836960" y="1453558"/>
                  <a:pt x="4917394" y="1493934"/>
                  <a:pt x="4957610" y="1493934"/>
                </a:cubicBezTo>
                <a:cubicBezTo>
                  <a:pt x="5078260" y="1493934"/>
                  <a:pt x="5158694" y="1453558"/>
                  <a:pt x="5239128" y="1413181"/>
                </a:cubicBezTo>
                <a:cubicBezTo>
                  <a:pt x="5279344" y="1413181"/>
                  <a:pt x="5359778" y="1453558"/>
                  <a:pt x="5399994" y="1493934"/>
                </a:cubicBezTo>
                <a:cubicBezTo>
                  <a:pt x="5399994" y="1453558"/>
                  <a:pt x="5399994" y="1413181"/>
                  <a:pt x="5399994" y="1332428"/>
                </a:cubicBezTo>
                <a:cubicBezTo>
                  <a:pt x="5601078" y="1695817"/>
                  <a:pt x="5882594" y="1453558"/>
                  <a:pt x="6123894" y="1413181"/>
                </a:cubicBezTo>
                <a:cubicBezTo>
                  <a:pt x="6123894" y="1493934"/>
                  <a:pt x="6164110" y="1534311"/>
                  <a:pt x="6204328" y="1574687"/>
                </a:cubicBezTo>
                <a:cubicBezTo>
                  <a:pt x="6204328" y="1574687"/>
                  <a:pt x="6284760" y="1574687"/>
                  <a:pt x="6324978" y="1574687"/>
                </a:cubicBezTo>
                <a:cubicBezTo>
                  <a:pt x="6405410" y="1534311"/>
                  <a:pt x="6445628" y="1493934"/>
                  <a:pt x="6485844" y="1453558"/>
                </a:cubicBezTo>
                <a:cubicBezTo>
                  <a:pt x="6646710" y="1372804"/>
                  <a:pt x="6847794" y="1372804"/>
                  <a:pt x="6928228" y="1170921"/>
                </a:cubicBezTo>
                <a:cubicBezTo>
                  <a:pt x="6928228" y="1130545"/>
                  <a:pt x="6928228" y="1130545"/>
                  <a:pt x="6968444" y="1130545"/>
                </a:cubicBezTo>
                <a:cubicBezTo>
                  <a:pt x="6968444" y="1170921"/>
                  <a:pt x="7008660" y="1211298"/>
                  <a:pt x="7008660" y="1211298"/>
                </a:cubicBezTo>
                <a:cubicBezTo>
                  <a:pt x="7089094" y="1130545"/>
                  <a:pt x="7169528" y="1049792"/>
                  <a:pt x="7209744" y="969038"/>
                </a:cubicBezTo>
                <a:cubicBezTo>
                  <a:pt x="7249960" y="969038"/>
                  <a:pt x="7249960" y="1009415"/>
                  <a:pt x="7290178" y="1049792"/>
                </a:cubicBezTo>
                <a:cubicBezTo>
                  <a:pt x="7370610" y="888285"/>
                  <a:pt x="7571694" y="767155"/>
                  <a:pt x="7611910" y="565272"/>
                </a:cubicBezTo>
                <a:cubicBezTo>
                  <a:pt x="7571694" y="565272"/>
                  <a:pt x="7571694" y="524896"/>
                  <a:pt x="7571694" y="524896"/>
                </a:cubicBezTo>
                <a:cubicBezTo>
                  <a:pt x="7531478" y="565272"/>
                  <a:pt x="7491260" y="605649"/>
                  <a:pt x="7491260" y="686402"/>
                </a:cubicBezTo>
                <a:cubicBezTo>
                  <a:pt x="7451044" y="686402"/>
                  <a:pt x="7451044" y="686402"/>
                  <a:pt x="7451044" y="646026"/>
                </a:cubicBezTo>
                <a:cubicBezTo>
                  <a:pt x="7491260" y="565272"/>
                  <a:pt x="7491260" y="484519"/>
                  <a:pt x="7491260" y="403766"/>
                </a:cubicBezTo>
                <a:cubicBezTo>
                  <a:pt x="7531478" y="363390"/>
                  <a:pt x="7571694" y="363390"/>
                  <a:pt x="7611910" y="323013"/>
                </a:cubicBezTo>
                <a:cubicBezTo>
                  <a:pt x="7652128" y="403766"/>
                  <a:pt x="7692344" y="444143"/>
                  <a:pt x="7692344" y="524896"/>
                </a:cubicBezTo>
                <a:cubicBezTo>
                  <a:pt x="7732560" y="484519"/>
                  <a:pt x="7772778" y="403766"/>
                  <a:pt x="7812994" y="282636"/>
                </a:cubicBezTo>
                <a:cubicBezTo>
                  <a:pt x="7853210" y="403766"/>
                  <a:pt x="7853210" y="484519"/>
                  <a:pt x="7853210" y="605649"/>
                </a:cubicBezTo>
                <a:cubicBezTo>
                  <a:pt x="7933644" y="565272"/>
                  <a:pt x="7973860" y="524896"/>
                  <a:pt x="8054294" y="444143"/>
                </a:cubicBezTo>
                <a:cubicBezTo>
                  <a:pt x="8134728" y="605649"/>
                  <a:pt x="8215160" y="726779"/>
                  <a:pt x="8295594" y="888285"/>
                </a:cubicBezTo>
                <a:cubicBezTo>
                  <a:pt x="8376027" y="847909"/>
                  <a:pt x="8456461" y="807532"/>
                  <a:pt x="8577111" y="767155"/>
                </a:cubicBezTo>
                <a:cubicBezTo>
                  <a:pt x="8577111" y="807532"/>
                  <a:pt x="8577111" y="807532"/>
                  <a:pt x="8577111" y="888285"/>
                </a:cubicBezTo>
                <a:cubicBezTo>
                  <a:pt x="8737977" y="767155"/>
                  <a:pt x="8778194" y="888285"/>
                  <a:pt x="8858627" y="1009415"/>
                </a:cubicBezTo>
                <a:cubicBezTo>
                  <a:pt x="8858627" y="1049792"/>
                  <a:pt x="8898844" y="1130545"/>
                  <a:pt x="8898844" y="1170921"/>
                </a:cubicBezTo>
                <a:cubicBezTo>
                  <a:pt x="8898844" y="1211298"/>
                  <a:pt x="8898844" y="1211298"/>
                  <a:pt x="8898844" y="1211298"/>
                </a:cubicBezTo>
                <a:cubicBezTo>
                  <a:pt x="8858627" y="1372804"/>
                  <a:pt x="8818411" y="1534311"/>
                  <a:pt x="8737977" y="1655441"/>
                </a:cubicBezTo>
                <a:cubicBezTo>
                  <a:pt x="8697761" y="1736194"/>
                  <a:pt x="8617327" y="1776571"/>
                  <a:pt x="8536894" y="1816947"/>
                </a:cubicBezTo>
                <a:cubicBezTo>
                  <a:pt x="8496677" y="1897700"/>
                  <a:pt x="8416244" y="1978453"/>
                  <a:pt x="8335810" y="2059207"/>
                </a:cubicBezTo>
                <a:cubicBezTo>
                  <a:pt x="8295594" y="2099583"/>
                  <a:pt x="8255378" y="2099583"/>
                  <a:pt x="8255378" y="2139960"/>
                </a:cubicBezTo>
                <a:cubicBezTo>
                  <a:pt x="8215160" y="2382219"/>
                  <a:pt x="8416244" y="2462973"/>
                  <a:pt x="8456461" y="2664855"/>
                </a:cubicBezTo>
                <a:cubicBezTo>
                  <a:pt x="8496677" y="2745609"/>
                  <a:pt x="8536894" y="2826362"/>
                  <a:pt x="8456461" y="2907115"/>
                </a:cubicBezTo>
                <a:cubicBezTo>
                  <a:pt x="8295594" y="3108998"/>
                  <a:pt x="8215160" y="3310881"/>
                  <a:pt x="8054294" y="3512764"/>
                </a:cubicBezTo>
                <a:cubicBezTo>
                  <a:pt x="8094510" y="3512764"/>
                  <a:pt x="8094510" y="3512764"/>
                  <a:pt x="8134728" y="3512764"/>
                </a:cubicBezTo>
                <a:cubicBezTo>
                  <a:pt x="8215160" y="3432011"/>
                  <a:pt x="8295594" y="3310881"/>
                  <a:pt x="8416244" y="3189751"/>
                </a:cubicBezTo>
                <a:cubicBezTo>
                  <a:pt x="8416244" y="3310881"/>
                  <a:pt x="8416244" y="3351258"/>
                  <a:pt x="8416244" y="3391634"/>
                </a:cubicBezTo>
                <a:cubicBezTo>
                  <a:pt x="8577111" y="3472387"/>
                  <a:pt x="8536894" y="3593517"/>
                  <a:pt x="8496677" y="3674270"/>
                </a:cubicBezTo>
                <a:cubicBezTo>
                  <a:pt x="8416244" y="3916530"/>
                  <a:pt x="8335810" y="4118413"/>
                  <a:pt x="8215160" y="4360673"/>
                </a:cubicBezTo>
                <a:cubicBezTo>
                  <a:pt x="8134728" y="4522179"/>
                  <a:pt x="7933644" y="4643309"/>
                  <a:pt x="7933644" y="4845192"/>
                </a:cubicBezTo>
                <a:cubicBezTo>
                  <a:pt x="7933644" y="4885568"/>
                  <a:pt x="7853210" y="4885568"/>
                  <a:pt x="7812994" y="4925945"/>
                </a:cubicBezTo>
                <a:cubicBezTo>
                  <a:pt x="7772778" y="5006698"/>
                  <a:pt x="7732560" y="5127828"/>
                  <a:pt x="7692344" y="5127828"/>
                </a:cubicBezTo>
                <a:cubicBezTo>
                  <a:pt x="7531478" y="5087451"/>
                  <a:pt x="7531478" y="5248958"/>
                  <a:pt x="7491260" y="5329711"/>
                </a:cubicBezTo>
                <a:cubicBezTo>
                  <a:pt x="7491260" y="5370088"/>
                  <a:pt x="7491260" y="5410464"/>
                  <a:pt x="7491260" y="5450841"/>
                </a:cubicBezTo>
                <a:cubicBezTo>
                  <a:pt x="7290178" y="5652724"/>
                  <a:pt x="7129310" y="5894983"/>
                  <a:pt x="6968444" y="6096866"/>
                </a:cubicBezTo>
                <a:cubicBezTo>
                  <a:pt x="6928228" y="6177620"/>
                  <a:pt x="6847794" y="6217996"/>
                  <a:pt x="6767360" y="6258373"/>
                </a:cubicBezTo>
                <a:cubicBezTo>
                  <a:pt x="6767360" y="6258373"/>
                  <a:pt x="6767360" y="6258373"/>
                  <a:pt x="6767360" y="6217996"/>
                </a:cubicBezTo>
                <a:cubicBezTo>
                  <a:pt x="6807578" y="6177620"/>
                  <a:pt x="6847794" y="6096866"/>
                  <a:pt x="6888010" y="6016113"/>
                </a:cubicBezTo>
                <a:cubicBezTo>
                  <a:pt x="6686928" y="6137243"/>
                  <a:pt x="6485844" y="6258373"/>
                  <a:pt x="6284760" y="6339126"/>
                </a:cubicBezTo>
                <a:cubicBezTo>
                  <a:pt x="6204328" y="6379502"/>
                  <a:pt x="6083678" y="6339126"/>
                  <a:pt x="6003244" y="6379502"/>
                </a:cubicBezTo>
                <a:cubicBezTo>
                  <a:pt x="5601078" y="6500632"/>
                  <a:pt x="5239128" y="6621762"/>
                  <a:pt x="4836960" y="6702515"/>
                </a:cubicBezTo>
                <a:cubicBezTo>
                  <a:pt x="4233710" y="6864022"/>
                  <a:pt x="3630461" y="6904398"/>
                  <a:pt x="2986995" y="6823645"/>
                </a:cubicBezTo>
                <a:cubicBezTo>
                  <a:pt x="2383744" y="6783268"/>
                  <a:pt x="1860928" y="6541009"/>
                  <a:pt x="1338111" y="6217996"/>
                </a:cubicBezTo>
                <a:cubicBezTo>
                  <a:pt x="1177244" y="6096866"/>
                  <a:pt x="895728" y="6016113"/>
                  <a:pt x="815294" y="5773854"/>
                </a:cubicBezTo>
                <a:cubicBezTo>
                  <a:pt x="815294" y="5733477"/>
                  <a:pt x="694644" y="5733477"/>
                  <a:pt x="654428" y="5693100"/>
                </a:cubicBezTo>
                <a:cubicBezTo>
                  <a:pt x="573994" y="5652724"/>
                  <a:pt x="453344" y="5571971"/>
                  <a:pt x="372911" y="5491217"/>
                </a:cubicBezTo>
                <a:cubicBezTo>
                  <a:pt x="372911" y="5491217"/>
                  <a:pt x="413128" y="5450841"/>
                  <a:pt x="372911" y="5450841"/>
                </a:cubicBezTo>
                <a:cubicBezTo>
                  <a:pt x="252261" y="5289334"/>
                  <a:pt x="171828" y="5127828"/>
                  <a:pt x="51178" y="4966322"/>
                </a:cubicBezTo>
                <a:cubicBezTo>
                  <a:pt x="91394" y="4966322"/>
                  <a:pt x="91394" y="4966322"/>
                  <a:pt x="91394" y="4925945"/>
                </a:cubicBezTo>
                <a:cubicBezTo>
                  <a:pt x="252261" y="5047075"/>
                  <a:pt x="372911" y="5127828"/>
                  <a:pt x="493561" y="5208581"/>
                </a:cubicBezTo>
                <a:cubicBezTo>
                  <a:pt x="694644" y="5248958"/>
                  <a:pt x="855511" y="5329711"/>
                  <a:pt x="1016378" y="5450841"/>
                </a:cubicBezTo>
                <a:cubicBezTo>
                  <a:pt x="1056594" y="5450841"/>
                  <a:pt x="1137028" y="5410464"/>
                  <a:pt x="1257678" y="5410464"/>
                </a:cubicBezTo>
                <a:cubicBezTo>
                  <a:pt x="2343527" y="6137243"/>
                  <a:pt x="3710894" y="6298749"/>
                  <a:pt x="4394578" y="6016113"/>
                </a:cubicBezTo>
                <a:cubicBezTo>
                  <a:pt x="4314144" y="6016113"/>
                  <a:pt x="4193494" y="6016113"/>
                  <a:pt x="4113061" y="6016113"/>
                </a:cubicBezTo>
                <a:cubicBezTo>
                  <a:pt x="3147861" y="6056490"/>
                  <a:pt x="2263094" y="5894983"/>
                  <a:pt x="1458761" y="5329711"/>
                </a:cubicBezTo>
                <a:cubicBezTo>
                  <a:pt x="1378328" y="5248958"/>
                  <a:pt x="1257678" y="5208581"/>
                  <a:pt x="1137028" y="5127828"/>
                </a:cubicBezTo>
                <a:cubicBezTo>
                  <a:pt x="935944" y="4966322"/>
                  <a:pt x="734861" y="4804815"/>
                  <a:pt x="533778" y="4643309"/>
                </a:cubicBezTo>
                <a:cubicBezTo>
                  <a:pt x="493561" y="4643309"/>
                  <a:pt x="493561" y="4562556"/>
                  <a:pt x="453344" y="4481802"/>
                </a:cubicBezTo>
                <a:cubicBezTo>
                  <a:pt x="413128" y="4360673"/>
                  <a:pt x="372911" y="4199166"/>
                  <a:pt x="252261" y="4118413"/>
                </a:cubicBezTo>
                <a:cubicBezTo>
                  <a:pt x="131611" y="3997283"/>
                  <a:pt x="51178" y="3876153"/>
                  <a:pt x="10961" y="3755024"/>
                </a:cubicBezTo>
                <a:cubicBezTo>
                  <a:pt x="-29255" y="3674270"/>
                  <a:pt x="51178" y="3593517"/>
                  <a:pt x="91394" y="3512764"/>
                </a:cubicBezTo>
                <a:cubicBezTo>
                  <a:pt x="91394" y="3472387"/>
                  <a:pt x="131611" y="3472387"/>
                  <a:pt x="171828" y="3432011"/>
                </a:cubicBezTo>
                <a:cubicBezTo>
                  <a:pt x="252261" y="3512764"/>
                  <a:pt x="332694" y="3593517"/>
                  <a:pt x="413128" y="3674270"/>
                </a:cubicBezTo>
                <a:cubicBezTo>
                  <a:pt x="413128" y="3593517"/>
                  <a:pt x="453344" y="3553141"/>
                  <a:pt x="453344" y="3472387"/>
                </a:cubicBezTo>
                <a:cubicBezTo>
                  <a:pt x="493561" y="3553141"/>
                  <a:pt x="493561" y="3593517"/>
                  <a:pt x="493561" y="3674270"/>
                </a:cubicBezTo>
                <a:cubicBezTo>
                  <a:pt x="614211" y="3674270"/>
                  <a:pt x="734861" y="3674270"/>
                  <a:pt x="895728" y="3674270"/>
                </a:cubicBezTo>
                <a:cubicBezTo>
                  <a:pt x="453344" y="3149375"/>
                  <a:pt x="453344" y="3149375"/>
                  <a:pt x="533778" y="3028245"/>
                </a:cubicBezTo>
                <a:cubicBezTo>
                  <a:pt x="654428" y="3108998"/>
                  <a:pt x="734861" y="3149375"/>
                  <a:pt x="815294" y="3230128"/>
                </a:cubicBezTo>
                <a:cubicBezTo>
                  <a:pt x="855511" y="3189751"/>
                  <a:pt x="855511" y="3189751"/>
                  <a:pt x="895728" y="3149375"/>
                </a:cubicBezTo>
                <a:cubicBezTo>
                  <a:pt x="734861" y="2987869"/>
                  <a:pt x="614211" y="2866739"/>
                  <a:pt x="453344" y="2705232"/>
                </a:cubicBezTo>
                <a:cubicBezTo>
                  <a:pt x="493561" y="2705232"/>
                  <a:pt x="493561" y="2664855"/>
                  <a:pt x="493561" y="2664855"/>
                </a:cubicBezTo>
                <a:cubicBezTo>
                  <a:pt x="533778" y="2705232"/>
                  <a:pt x="573994" y="2745609"/>
                  <a:pt x="614211" y="2785986"/>
                </a:cubicBezTo>
                <a:cubicBezTo>
                  <a:pt x="694644" y="2785986"/>
                  <a:pt x="734861" y="2826362"/>
                  <a:pt x="815294" y="2866739"/>
                </a:cubicBezTo>
                <a:cubicBezTo>
                  <a:pt x="935944" y="2907115"/>
                  <a:pt x="1096811" y="2907115"/>
                  <a:pt x="1177244" y="3028245"/>
                </a:cubicBezTo>
                <a:cubicBezTo>
                  <a:pt x="1338111" y="3189751"/>
                  <a:pt x="1498978" y="3028245"/>
                  <a:pt x="1619628" y="3108998"/>
                </a:cubicBezTo>
                <a:cubicBezTo>
                  <a:pt x="1659844" y="3108998"/>
                  <a:pt x="1659844" y="3068622"/>
                  <a:pt x="1659844" y="3028245"/>
                </a:cubicBezTo>
                <a:cubicBezTo>
                  <a:pt x="1740278" y="3270504"/>
                  <a:pt x="1860928" y="3310881"/>
                  <a:pt x="2062011" y="3149375"/>
                </a:cubicBezTo>
                <a:cubicBezTo>
                  <a:pt x="2102227" y="3391634"/>
                  <a:pt x="2102227" y="3391634"/>
                  <a:pt x="2464178" y="3310881"/>
                </a:cubicBezTo>
                <a:cubicBezTo>
                  <a:pt x="2303311" y="3230128"/>
                  <a:pt x="2263094" y="3068622"/>
                  <a:pt x="2062011" y="3149375"/>
                </a:cubicBezTo>
                <a:cubicBezTo>
                  <a:pt x="2062011" y="3108998"/>
                  <a:pt x="2062011" y="3028245"/>
                  <a:pt x="2062011" y="3028245"/>
                </a:cubicBezTo>
                <a:cubicBezTo>
                  <a:pt x="1901144" y="3028245"/>
                  <a:pt x="1901144" y="2907115"/>
                  <a:pt x="1820711" y="2745609"/>
                </a:cubicBezTo>
                <a:cubicBezTo>
                  <a:pt x="1780494" y="2826362"/>
                  <a:pt x="1780494" y="2866739"/>
                  <a:pt x="1740278" y="2907115"/>
                </a:cubicBezTo>
                <a:cubicBezTo>
                  <a:pt x="1700061" y="2826362"/>
                  <a:pt x="1700061" y="2745609"/>
                  <a:pt x="1619628" y="2705232"/>
                </a:cubicBezTo>
                <a:cubicBezTo>
                  <a:pt x="1458761" y="2584102"/>
                  <a:pt x="1297894" y="2422596"/>
                  <a:pt x="1137028" y="2301466"/>
                </a:cubicBezTo>
                <a:cubicBezTo>
                  <a:pt x="1056594" y="2261090"/>
                  <a:pt x="976161" y="2220713"/>
                  <a:pt x="935944" y="2139960"/>
                </a:cubicBezTo>
                <a:cubicBezTo>
                  <a:pt x="855511" y="2018830"/>
                  <a:pt x="694644" y="2018830"/>
                  <a:pt x="654428" y="1816947"/>
                </a:cubicBezTo>
                <a:cubicBezTo>
                  <a:pt x="614211" y="1695817"/>
                  <a:pt x="573994" y="1534311"/>
                  <a:pt x="533778" y="1372804"/>
                </a:cubicBezTo>
                <a:cubicBezTo>
                  <a:pt x="654428" y="1413181"/>
                  <a:pt x="734861" y="1413181"/>
                  <a:pt x="815294" y="1413181"/>
                </a:cubicBezTo>
                <a:cubicBezTo>
                  <a:pt x="734861" y="1090168"/>
                  <a:pt x="694644" y="807532"/>
                  <a:pt x="614211" y="524896"/>
                </a:cubicBezTo>
                <a:cubicBezTo>
                  <a:pt x="815294" y="444143"/>
                  <a:pt x="855511" y="646026"/>
                  <a:pt x="935944" y="726779"/>
                </a:cubicBezTo>
                <a:cubicBezTo>
                  <a:pt x="1016378" y="726779"/>
                  <a:pt x="1056594" y="686402"/>
                  <a:pt x="1137028" y="646026"/>
                </a:cubicBezTo>
                <a:cubicBezTo>
                  <a:pt x="1137028" y="686402"/>
                  <a:pt x="1137028" y="726779"/>
                  <a:pt x="1177244" y="807532"/>
                </a:cubicBezTo>
                <a:cubicBezTo>
                  <a:pt x="1217461" y="686402"/>
                  <a:pt x="1257678" y="605649"/>
                  <a:pt x="1297894" y="524896"/>
                </a:cubicBezTo>
                <a:cubicBezTo>
                  <a:pt x="1378328" y="686402"/>
                  <a:pt x="1458761" y="847909"/>
                  <a:pt x="1539194" y="969038"/>
                </a:cubicBezTo>
                <a:cubicBezTo>
                  <a:pt x="1574384" y="1075027"/>
                  <a:pt x="1671155" y="1150102"/>
                  <a:pt x="1775624" y="1113117"/>
                </a:cubicBezTo>
                <a:lnTo>
                  <a:pt x="1808171" y="1096551"/>
                </a:lnTo>
                <a:lnTo>
                  <a:pt x="1820711" y="1130545"/>
                </a:lnTo>
                <a:lnTo>
                  <a:pt x="1821120" y="1129164"/>
                </a:lnTo>
                <a:lnTo>
                  <a:pt x="1821339" y="1150102"/>
                </a:lnTo>
                <a:cubicBezTo>
                  <a:pt x="1823225" y="1208774"/>
                  <a:pt x="1830765" y="1261769"/>
                  <a:pt x="1860928" y="1292051"/>
                </a:cubicBezTo>
                <a:cubicBezTo>
                  <a:pt x="1941361" y="1413181"/>
                  <a:pt x="2062011" y="1534311"/>
                  <a:pt x="2182661" y="1655441"/>
                </a:cubicBezTo>
                <a:cubicBezTo>
                  <a:pt x="2222877" y="1695817"/>
                  <a:pt x="2383744" y="1776571"/>
                  <a:pt x="2383744" y="1615064"/>
                </a:cubicBezTo>
                <a:cubicBezTo>
                  <a:pt x="2222877" y="1413181"/>
                  <a:pt x="1981578" y="1372804"/>
                  <a:pt x="1981578" y="1049792"/>
                </a:cubicBezTo>
                <a:cubicBezTo>
                  <a:pt x="1941361" y="1130545"/>
                  <a:pt x="1901144" y="1211298"/>
                  <a:pt x="1860928" y="1292051"/>
                </a:cubicBezTo>
                <a:cubicBezTo>
                  <a:pt x="1860928" y="1170921"/>
                  <a:pt x="1860928" y="1130545"/>
                  <a:pt x="1901144" y="1090168"/>
                </a:cubicBezTo>
                <a:cubicBezTo>
                  <a:pt x="1870982" y="1090168"/>
                  <a:pt x="1840819" y="1090168"/>
                  <a:pt x="1827623" y="1107202"/>
                </a:cubicBezTo>
                <a:lnTo>
                  <a:pt x="1821120" y="1129164"/>
                </a:lnTo>
                <a:lnTo>
                  <a:pt x="1820711" y="1090168"/>
                </a:lnTo>
                <a:lnTo>
                  <a:pt x="1808171" y="1096551"/>
                </a:lnTo>
                <a:lnTo>
                  <a:pt x="1797147" y="1066668"/>
                </a:lnTo>
                <a:cubicBezTo>
                  <a:pt x="1755359" y="910997"/>
                  <a:pt x="1790549" y="716685"/>
                  <a:pt x="1579411" y="646026"/>
                </a:cubicBezTo>
                <a:cubicBezTo>
                  <a:pt x="1579411" y="646026"/>
                  <a:pt x="1539194" y="686402"/>
                  <a:pt x="1539194" y="686402"/>
                </a:cubicBezTo>
                <a:cubicBezTo>
                  <a:pt x="1539194" y="605649"/>
                  <a:pt x="1498978" y="524896"/>
                  <a:pt x="1458761" y="444143"/>
                </a:cubicBezTo>
                <a:cubicBezTo>
                  <a:pt x="1418544" y="323013"/>
                  <a:pt x="1338111" y="242260"/>
                  <a:pt x="1297894" y="121130"/>
                </a:cubicBezTo>
                <a:cubicBezTo>
                  <a:pt x="1297894" y="121130"/>
                  <a:pt x="1297894" y="40377"/>
                  <a:pt x="1338111"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36509147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3000">
        <p15:prstTrans prst="crush"/>
      </p:transition>
    </mc:Choice>
    <mc:Fallback xmlns="">
      <p:transition spd="slow" advClick="0" advTm="3000">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垂直排列标题与&#10;文本">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56560" cy="5145088"/>
          </a:xfrm>
          <a:prstGeom prst="rect">
            <a:avLst/>
          </a:prstGeom>
        </p:spPr>
      </p:pic>
    </p:spTree>
    <p:extLst>
      <p:ext uri="{BB962C8B-B14F-4D97-AF65-F5344CB8AC3E}">
        <p14:creationId xmlns:p14="http://schemas.microsoft.com/office/powerpoint/2010/main" val="11494261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3000">
        <p15:prstTrans prst="crush"/>
      </p:transition>
    </mc:Choice>
    <mc:Fallback xmlns="">
      <p:transition spd="slow" advClick="0" advTm="3000">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5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85288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3000">
        <p15:prstTrans prst="crush"/>
      </p:transition>
    </mc:Choice>
    <mc:Fallback xmlns="">
      <p:transition spd="slow" advClick="0"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6196"/>
            <a:ext cx="7772400" cy="102187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708"/>
            <a:ext cx="7772400" cy="112548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CFBF030-126A-44E1-A291-CE0450786A5D}" type="datetimeFigureOut">
              <a:rPr lang="zh-CN" altLang="en-US" smtClean="0"/>
              <a:t>2021/2/24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D591CF7-6230-429B-A18C-78A12BF27C28}"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3000">
        <p15:prstTrans prst="crush"/>
      </p:transition>
    </mc:Choice>
    <mc:Fallback xmlns="">
      <p:transition spd="slow" advClick="0"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521"/>
            <a:ext cx="4038600" cy="33955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521"/>
            <a:ext cx="4038600" cy="33955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CFBF030-126A-44E1-A291-CE0450786A5D}" type="datetimeFigureOut">
              <a:rPr lang="zh-CN" altLang="en-US" smtClean="0"/>
              <a:t>2021/2/24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D591CF7-6230-429B-A18C-78A12BF27C28}"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3000">
        <p15:prstTrans prst="crush"/>
      </p:transition>
    </mc:Choice>
    <mc:Fallback xmlns="">
      <p:transition spd="slow" advClick="0"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690"/>
            <a:ext cx="4040188"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660"/>
            <a:ext cx="4040188"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690"/>
            <a:ext cx="4041775"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660"/>
            <a:ext cx="4041775"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CFBF030-126A-44E1-A291-CE0450786A5D}" type="datetimeFigureOut">
              <a:rPr lang="zh-CN" altLang="en-US" smtClean="0"/>
              <a:t>2021/2/24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D591CF7-6230-429B-A18C-78A12BF27C28}"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3000">
        <p15:prstTrans prst="crush"/>
      </p:transition>
    </mc:Choice>
    <mc:Fallback xmlns="">
      <p:transition spd="slow" advClick="0" advTm="3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CFBF030-126A-44E1-A291-CE0450786A5D}" type="datetimeFigureOut">
              <a:rPr lang="zh-CN" altLang="en-US" smtClean="0"/>
              <a:t>2021/2/24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D591CF7-6230-429B-A18C-78A12BF27C28}"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3000">
        <p15:prstTrans prst="crush"/>
      </p:transition>
    </mc:Choice>
    <mc:Fallback xmlns="">
      <p:transition spd="slow" advClick="0" advTm="3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CFBF030-126A-44E1-A291-CE0450786A5D}" type="datetimeFigureOut">
              <a:rPr lang="zh-CN" altLang="en-US" smtClean="0"/>
              <a:t>2021/2/24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D591CF7-6230-429B-A18C-78A12BF27C28}"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3000">
        <p15:prstTrans prst="crush"/>
      </p:transition>
    </mc:Choice>
    <mc:Fallback xmlns="">
      <p:transition spd="slow" advClick="0" advTm="3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07A946E-B064-4211-A11D-E702AF025A18}" type="datetimeFigureOut">
              <a:rPr lang="zh-CN" altLang="en-US" smtClean="0"/>
              <a:pPr/>
              <a:t>2021/2/24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47ECCD5-501B-4F30-908A-642832F21398}" type="slidenum">
              <a:rPr lang="zh-CN" altLang="en-US" smtClean="0"/>
              <a:pPr/>
              <a:t>‹#›</a:t>
            </a:fld>
            <a:endParaRPr lang="zh-CN" altLang="en-US"/>
          </a:p>
        </p:txBody>
      </p:sp>
      <p:sp>
        <p:nvSpPr>
          <p:cNvPr id="5" name="矩形 4"/>
          <p:cNvSpPr/>
          <p:nvPr userDrawn="1"/>
        </p:nvSpPr>
        <p:spPr>
          <a:xfrm>
            <a:off x="0" y="196280"/>
            <a:ext cx="143508" cy="3960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0" b="1">
              <a:solidFill>
                <a:schemeClr val="tx1"/>
              </a:solidFill>
            </a:endParaRPr>
          </a:p>
        </p:txBody>
      </p:sp>
      <p:sp>
        <p:nvSpPr>
          <p:cNvPr id="6" name="TextBox 5"/>
          <p:cNvSpPr txBox="1"/>
          <p:nvPr userDrawn="1"/>
        </p:nvSpPr>
        <p:spPr>
          <a:xfrm>
            <a:off x="179512" y="248543"/>
            <a:ext cx="1261884" cy="307777"/>
          </a:xfrm>
          <a:prstGeom prst="rect">
            <a:avLst/>
          </a:prstGeom>
          <a:noFill/>
        </p:spPr>
        <p:txBody>
          <a:bodyPr wrap="none" rtlCol="0">
            <a:spAutoFit/>
          </a:bodyPr>
          <a:lstStyle/>
          <a:p>
            <a:pPr lvl="0"/>
            <a:r>
              <a:rPr lang="zh-CN" altLang="zh-CN" sz="1400" b="1" dirty="0">
                <a:solidFill>
                  <a:schemeClr val="accent1"/>
                </a:solidFill>
                <a:latin typeface="微软雅黑" pitchFamily="34" charset="-122"/>
                <a:ea typeface="微软雅黑" pitchFamily="34" charset="-122"/>
              </a:rPr>
              <a:t>年度工作概述</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3000">
        <p15:prstTrans prst="crush"/>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4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6"/>
                                        </p:tgtEl>
                                        <p:attrNameLst>
                                          <p:attrName>ppt_y</p:attrName>
                                        </p:attrNameLst>
                                      </p:cBhvr>
                                      <p:tavLst>
                                        <p:tav tm="0">
                                          <p:val>
                                            <p:strVal val="#ppt_y"/>
                                          </p:val>
                                        </p:tav>
                                        <p:tav tm="100000">
                                          <p:val>
                                            <p:strVal val="#ppt_y"/>
                                          </p:val>
                                        </p:tav>
                                      </p:tavLst>
                                    </p:anim>
                                    <p:anim calcmode="lin" valueType="num">
                                      <p:cBhvr>
                                        <p:cTn id="9" dur="4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6"/>
                                        </p:tgtEl>
                                      </p:cBhvr>
                                    </p:animEffect>
                                  </p:childTnLst>
                                </p:cTn>
                              </p:par>
                            </p:childTnLst>
                          </p:cTn>
                        </p:par>
                        <p:par>
                          <p:cTn id="12" fill="hold">
                            <p:stCondLst>
                              <p:cond delay="600"/>
                            </p:stCondLst>
                            <p:childTnLst>
                              <p:par>
                                <p:cTn id="13" presetID="42"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07A946E-B064-4211-A11D-E702AF025A18}" type="datetimeFigureOut">
              <a:rPr lang="zh-CN" altLang="en-US" smtClean="0"/>
              <a:pPr/>
              <a:t>2021/2/24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47ECCD5-501B-4F30-908A-642832F21398}" type="slidenum">
              <a:rPr lang="zh-CN" altLang="en-US" smtClean="0"/>
              <a:pPr/>
              <a:t>‹#›</a:t>
            </a:fld>
            <a:endParaRPr lang="zh-CN" altLang="en-US"/>
          </a:p>
        </p:txBody>
      </p:sp>
      <p:sp>
        <p:nvSpPr>
          <p:cNvPr id="5" name="矩形 4"/>
          <p:cNvSpPr/>
          <p:nvPr userDrawn="1"/>
        </p:nvSpPr>
        <p:spPr>
          <a:xfrm>
            <a:off x="0" y="196280"/>
            <a:ext cx="143508" cy="39604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0" b="1">
              <a:solidFill>
                <a:schemeClr val="tx1"/>
              </a:solidFill>
            </a:endParaRPr>
          </a:p>
        </p:txBody>
      </p:sp>
      <p:sp>
        <p:nvSpPr>
          <p:cNvPr id="6" name="TextBox 5"/>
          <p:cNvSpPr txBox="1"/>
          <p:nvPr userDrawn="1"/>
        </p:nvSpPr>
        <p:spPr>
          <a:xfrm>
            <a:off x="179512" y="248543"/>
            <a:ext cx="1261884" cy="307777"/>
          </a:xfrm>
          <a:prstGeom prst="rect">
            <a:avLst/>
          </a:prstGeom>
          <a:noFill/>
        </p:spPr>
        <p:txBody>
          <a:bodyPr wrap="none" rtlCol="0">
            <a:spAutoFit/>
          </a:bodyPr>
          <a:lstStyle/>
          <a:p>
            <a:pPr lvl="0"/>
            <a:r>
              <a:rPr lang="zh-CN" altLang="zh-CN" sz="1400" b="1" dirty="0">
                <a:solidFill>
                  <a:schemeClr val="accent1"/>
                </a:solidFill>
                <a:latin typeface="微软雅黑" pitchFamily="34" charset="-122"/>
                <a:ea typeface="微软雅黑" pitchFamily="34" charset="-122"/>
              </a:rPr>
              <a:t>工作完成情况</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3000">
        <p15:prstTrans prst="crush"/>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4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400" fill="hold"/>
                                        <p:tgtEl>
                                          <p:spTgt spid="6"/>
                                        </p:tgtEl>
                                        <p:attrNameLst>
                                          <p:attrName>ppt_y</p:attrName>
                                        </p:attrNameLst>
                                      </p:cBhvr>
                                      <p:tavLst>
                                        <p:tav tm="0">
                                          <p:val>
                                            <p:strVal val="#ppt_y"/>
                                          </p:val>
                                        </p:tav>
                                        <p:tav tm="100000">
                                          <p:val>
                                            <p:strVal val="#ppt_y"/>
                                          </p:val>
                                        </p:tav>
                                      </p:tavLst>
                                    </p:anim>
                                    <p:anim calcmode="lin" valueType="num">
                                      <p:cBhvr>
                                        <p:cTn id="9" dur="4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4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400" tmFilter="0,0; .5, 1; 1, 1"/>
                                        <p:tgtEl>
                                          <p:spTgt spid="6"/>
                                        </p:tgtEl>
                                      </p:cBhvr>
                                    </p:animEffect>
                                  </p:childTnLst>
                                </p:cTn>
                              </p:par>
                            </p:childTnLst>
                          </p:cTn>
                        </p:par>
                        <p:par>
                          <p:cTn id="12" fill="hold">
                            <p:stCondLst>
                              <p:cond delay="600"/>
                            </p:stCondLst>
                            <p:childTnLst>
                              <p:par>
                                <p:cTn id="13" presetID="42"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6042"/>
            <a:ext cx="8229600" cy="857515"/>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521"/>
            <a:ext cx="8229600" cy="339552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8735"/>
            <a:ext cx="2133600" cy="273928"/>
          </a:xfrm>
          <a:prstGeom prst="rect">
            <a:avLst/>
          </a:prstGeom>
        </p:spPr>
        <p:txBody>
          <a:bodyPr vert="horz" lIns="91440" tIns="45720" rIns="91440" bIns="45720" rtlCol="0" anchor="ctr"/>
          <a:lstStyle>
            <a:lvl1pPr algn="l">
              <a:defRPr sz="1200">
                <a:solidFill>
                  <a:schemeClr val="tx1">
                    <a:tint val="75000"/>
                  </a:schemeClr>
                </a:solidFill>
              </a:defRPr>
            </a:lvl1pPr>
          </a:lstStyle>
          <a:p>
            <a:fld id="{2CFBF030-126A-44E1-A291-CE0450786A5D}" type="datetimeFigureOut">
              <a:rPr lang="zh-CN" altLang="en-US" smtClean="0"/>
              <a:t>2021/2/24</a:t>
            </a:fld>
            <a:endParaRPr lang="zh-CN" altLang="en-US"/>
          </a:p>
        </p:txBody>
      </p:sp>
      <p:sp>
        <p:nvSpPr>
          <p:cNvPr id="5" name="页脚占位符 4"/>
          <p:cNvSpPr>
            <a:spLocks noGrp="1"/>
          </p:cNvSpPr>
          <p:nvPr>
            <p:ph type="ftr" sz="quarter" idx="3"/>
          </p:nvPr>
        </p:nvSpPr>
        <p:spPr>
          <a:xfrm>
            <a:off x="3124200" y="4768735"/>
            <a:ext cx="2895600" cy="27392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8735"/>
            <a:ext cx="2133600" cy="273928"/>
          </a:xfrm>
          <a:prstGeom prst="rect">
            <a:avLst/>
          </a:prstGeom>
        </p:spPr>
        <p:txBody>
          <a:bodyPr vert="horz" lIns="91440" tIns="45720" rIns="91440" bIns="45720" rtlCol="0" anchor="ctr"/>
          <a:lstStyle>
            <a:lvl1pPr algn="r">
              <a:defRPr sz="1200">
                <a:solidFill>
                  <a:schemeClr val="tx1">
                    <a:tint val="75000"/>
                  </a:schemeClr>
                </a:solidFill>
              </a:defRPr>
            </a:lvl1pPr>
          </a:lstStyle>
          <a:p>
            <a:fld id="{FD591CF7-6230-429B-A18C-78A12BF27C2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73" r:id="rId8"/>
    <p:sldLayoutId id="2147483674" r:id="rId9"/>
    <p:sldLayoutId id="2147483675" r:id="rId10"/>
    <p:sldLayoutId id="2147483676" r:id="rId11"/>
    <p:sldLayoutId id="2147483656" r:id="rId12"/>
    <p:sldLayoutId id="2147483657" r:id="rId13"/>
    <p:sldLayoutId id="2147483658" r:id="rId14"/>
    <p:sldLayoutId id="2147483659" r:id="rId15"/>
    <p:sldLayoutId id="2147483663" r:id="rId16"/>
    <p:sldLayoutId id="2147483666" r:id="rId17"/>
    <p:sldLayoutId id="2147483670" r:id="rId18"/>
    <p:sldLayoutId id="2147483671" r:id="rId19"/>
    <p:sldLayoutId id="2147483672" r:id="rId20"/>
    <p:sldLayoutId id="2147483677" r:id="rId21"/>
    <p:sldLayoutId id="2147483680" r:id="rId22"/>
    <p:sldLayoutId id="2147483681" r:id="rId23"/>
    <p:sldLayoutId id="2147483682" r:id="rId24"/>
    <p:sldLayoutId id="2147483683" r:id="rId25"/>
  </p:sldLayoutIdLst>
  <mc:AlternateContent xmlns:mc="http://schemas.openxmlformats.org/markup-compatibility/2006" xmlns:p15="http://schemas.microsoft.com/office/powerpoint/2012/main">
    <mc:Choice Requires="p15">
      <p:transition xmlns:p14="http://schemas.microsoft.com/office/powerpoint/2010/main" spd="slow" p14:dur="2000" advClick="0" advTm="3000">
        <p15:prstTrans prst="crush"/>
      </p:transition>
    </mc:Choice>
    <mc:Fallback xmlns="">
      <p:transition spd="slow" advClick="0" advTm="3000">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slideLayout" Target="../slideLayouts/slideLayout2.xml"/><Relationship Id="rId1" Type="http://schemas.openxmlformats.org/officeDocument/2006/relationships/tags" Target="../tags/tag16.xml"/><Relationship Id="rId5" Type="http://schemas.openxmlformats.org/officeDocument/2006/relationships/image" Target="../media/image9.png"/><Relationship Id="rId4" Type="http://schemas.openxmlformats.org/officeDocument/2006/relationships/image" Target="../media/image18.jpe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tags" Target="../tags/tag35.xml"/><Relationship Id="rId3" Type="http://schemas.openxmlformats.org/officeDocument/2006/relationships/tags" Target="../tags/tag20.xml"/><Relationship Id="rId21" Type="http://schemas.openxmlformats.org/officeDocument/2006/relationships/tags" Target="../tags/tag38.xml"/><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tags" Target="../tags/tag34.xml"/><Relationship Id="rId2" Type="http://schemas.openxmlformats.org/officeDocument/2006/relationships/tags" Target="../tags/tag19.xml"/><Relationship Id="rId16" Type="http://schemas.openxmlformats.org/officeDocument/2006/relationships/tags" Target="../tags/tag33.xml"/><Relationship Id="rId20" Type="http://schemas.openxmlformats.org/officeDocument/2006/relationships/tags" Target="../tags/tag37.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tags" Target="../tags/tag32.xml"/><Relationship Id="rId23" Type="http://schemas.openxmlformats.org/officeDocument/2006/relationships/image" Target="../media/image9.png"/><Relationship Id="rId10" Type="http://schemas.openxmlformats.org/officeDocument/2006/relationships/tags" Target="../tags/tag27.xml"/><Relationship Id="rId19" Type="http://schemas.openxmlformats.org/officeDocument/2006/relationships/tags" Target="../tags/tag36.xml"/><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 Id="rId2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39.xml"/><Relationship Id="rId4" Type="http://schemas.openxmlformats.org/officeDocument/2006/relationships/image" Target="../media/image20.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microsoft.com/office/2007/relationships/hdphoto" Target="../media/hdphoto1.wdp"/><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ags" Target="../tags/tag4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ags" Target="../tags/tag43.xml"/><Relationship Id="rId5" Type="http://schemas.openxmlformats.org/officeDocument/2006/relationships/image" Target="../media/image20.jpe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44.xml"/><Relationship Id="rId5" Type="http://schemas.openxmlformats.org/officeDocument/2006/relationships/image" Target="../media/image9.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47.xml"/><Relationship Id="rId7" Type="http://schemas.openxmlformats.org/officeDocument/2006/relationships/image" Target="../media/image4.png"/><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notesSlide" Target="../notesSlides/notesSlide6.xml"/><Relationship Id="rId5" Type="http://schemas.openxmlformats.org/officeDocument/2006/relationships/slideLayout" Target="../slideLayouts/slideLayout1.xml"/><Relationship Id="rId4" Type="http://schemas.openxmlformats.org/officeDocument/2006/relationships/tags" Target="../tags/tag48.xml"/><Relationship Id="rId9" Type="http://schemas.microsoft.com/office/2007/relationships/hdphoto" Target="../media/hdphoto1.wdp"/></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2.xml"/><Relationship Id="rId3" Type="http://schemas.openxmlformats.org/officeDocument/2006/relationships/tags" Target="../tags/tag4.xml"/><Relationship Id="rId7"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10" Type="http://schemas.microsoft.com/office/2007/relationships/hdphoto" Target="../media/hdphoto1.wdp"/><Relationship Id="rId4" Type="http://schemas.openxmlformats.org/officeDocument/2006/relationships/tags" Target="../tags/tag5.xml"/><Relationship Id="rId9"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49.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microsoft.com/office/2007/relationships/hdphoto" Target="../media/hdphoto1.wdp"/><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microsoft.com/office/2007/relationships/hdphoto" Target="../media/hdphoto1.wdp"/><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3.png"/><Relationship Id="rId5" Type="http://schemas.openxmlformats.org/officeDocument/2006/relationships/image" Target="../media/image16.png"/><Relationship Id="rId4"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aricopa County Seal">
            <a:extLst>
              <a:ext uri="{FF2B5EF4-FFF2-40B4-BE49-F238E27FC236}">
                <a16:creationId xmlns:a16="http://schemas.microsoft.com/office/drawing/2014/main" id="{70D2D847-17FC-4588-B2DE-0F63FF1F1EF3}"/>
              </a:ext>
            </a:extLst>
          </p:cNvPr>
          <p:cNvPicPr>
            <a:picLocks noChangeAspect="1" noChangeArrowheads="1"/>
          </p:cNvPicPr>
          <p:nvPr/>
        </p:nvPicPr>
        <p:blipFill>
          <a:blip r:embed="rId3">
            <a:alphaModFix amt="23000"/>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rcRect/>
          <a:stretch>
            <a:fillRect/>
          </a:stretch>
        </p:blipFill>
        <p:spPr bwMode="auto">
          <a:xfrm>
            <a:off x="4283968" y="2860576"/>
            <a:ext cx="1001286" cy="1001286"/>
          </a:xfrm>
          <a:prstGeom prst="rect">
            <a:avLst/>
          </a:prstGeom>
          <a:noFill/>
          <a:effectLst>
            <a:outerShdw blurRad="50800" dist="50800" dir="540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pic>
        <p:nvPicPr>
          <p:cNvPr id="12" name="图片 11">
            <a:extLst>
              <a:ext uri="{FF2B5EF4-FFF2-40B4-BE49-F238E27FC236}">
                <a16:creationId xmlns:a16="http://schemas.microsoft.com/office/drawing/2014/main" id="{4D68F6A2-B510-47E2-A98F-7BCC4FED58E7}"/>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b="39819"/>
          <a:stretch/>
        </p:blipFill>
        <p:spPr>
          <a:xfrm>
            <a:off x="36820" y="131747"/>
            <a:ext cx="5148165" cy="3096344"/>
          </a:xfrm>
          <a:prstGeom prst="rect">
            <a:avLst/>
          </a:prstGeom>
        </p:spPr>
      </p:pic>
      <p:pic>
        <p:nvPicPr>
          <p:cNvPr id="14" name="图片 13">
            <a:extLst>
              <a:ext uri="{FF2B5EF4-FFF2-40B4-BE49-F238E27FC236}">
                <a16:creationId xmlns:a16="http://schemas.microsoft.com/office/drawing/2014/main" id="{4134C3EE-CD64-4036-B1B5-0D3BCD536F1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25086" y="2517369"/>
            <a:ext cx="4715508" cy="2601562"/>
          </a:xfrm>
          <a:prstGeom prst="rect">
            <a:avLst/>
          </a:prstGeom>
        </p:spPr>
      </p:pic>
      <p:sp>
        <p:nvSpPr>
          <p:cNvPr id="13" name="矩形 259">
            <a:extLst>
              <a:ext uri="{FF2B5EF4-FFF2-40B4-BE49-F238E27FC236}">
                <a16:creationId xmlns:a16="http://schemas.microsoft.com/office/drawing/2014/main" id="{DFB9403C-4C53-40F4-BD63-36BA8AF9B494}"/>
              </a:ext>
            </a:extLst>
          </p:cNvPr>
          <p:cNvSpPr>
            <a:spLocks noChangeArrowheads="1"/>
          </p:cNvSpPr>
          <p:nvPr/>
        </p:nvSpPr>
        <p:spPr bwMode="auto">
          <a:xfrm>
            <a:off x="2195736" y="2417781"/>
            <a:ext cx="5220580" cy="6155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Font typeface="Arial" panose="020B0604020202020204" pitchFamily="34" charset="0"/>
              <a:buNone/>
            </a:pPr>
            <a:r>
              <a:rPr lang="en-US" altLang="zh-CN" sz="4000" cap="all" dirty="0">
                <a:solidFill>
                  <a:schemeClr val="tx1">
                    <a:lumMod val="75000"/>
                    <a:lumOff val="25000"/>
                  </a:schemeClr>
                </a:solidFill>
                <a:cs typeface="Arial" panose="020B0604020202020204" pitchFamily="34" charset="0"/>
              </a:rPr>
              <a:t>Safety submit</a:t>
            </a:r>
          </a:p>
        </p:txBody>
      </p:sp>
      <p:sp>
        <p:nvSpPr>
          <p:cNvPr id="16" name="原创设计师QQ598969553                 _15">
            <a:extLst>
              <a:ext uri="{FF2B5EF4-FFF2-40B4-BE49-F238E27FC236}">
                <a16:creationId xmlns:a16="http://schemas.microsoft.com/office/drawing/2014/main" id="{B2966131-B766-47EF-9A5E-9F01F30F3776}"/>
              </a:ext>
            </a:extLst>
          </p:cNvPr>
          <p:cNvSpPr/>
          <p:nvPr/>
        </p:nvSpPr>
        <p:spPr>
          <a:xfrm>
            <a:off x="3364856" y="3946589"/>
            <a:ext cx="2978540" cy="5942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altLang="zh-CN" sz="1100" b="1" dirty="0">
                <a:solidFill>
                  <a:schemeClr val="tx2">
                    <a:lumMod val="50000"/>
                  </a:schemeClr>
                </a:solidFill>
                <a:latin typeface="微软雅黑" panose="020B0503020204020204" pitchFamily="34" charset="-122"/>
                <a:ea typeface="微软雅黑" panose="020B0503020204020204" pitchFamily="34" charset="-122"/>
              </a:rPr>
              <a:t>Data Analyst</a:t>
            </a:r>
          </a:p>
          <a:p>
            <a:pPr algn="ctr"/>
            <a:r>
              <a:rPr lang="en-US" altLang="zh-CN" sz="1100" b="1" dirty="0">
                <a:solidFill>
                  <a:schemeClr val="tx2">
                    <a:lumMod val="50000"/>
                  </a:schemeClr>
                </a:solidFill>
                <a:latin typeface="微软雅黑" panose="020B0503020204020204" pitchFamily="34" charset="-122"/>
                <a:ea typeface="微软雅黑" panose="020B0503020204020204" pitchFamily="34" charset="-122"/>
              </a:rPr>
              <a:t>Zixiang Michael Jin</a:t>
            </a:r>
          </a:p>
          <a:p>
            <a:pPr algn="ctr"/>
            <a:r>
              <a:rPr lang="en-US" altLang="zh-CN" sz="1100" b="1" dirty="0">
                <a:solidFill>
                  <a:schemeClr val="tx2">
                    <a:lumMod val="50000"/>
                  </a:schemeClr>
                </a:solidFill>
                <a:latin typeface="微软雅黑" panose="020B0503020204020204" pitchFamily="34" charset="-122"/>
                <a:ea typeface="微软雅黑" panose="020B0503020204020204" pitchFamily="34" charset="-122"/>
              </a:rPr>
              <a:t>2/24/2021</a:t>
            </a:r>
          </a:p>
        </p:txBody>
      </p:sp>
      <p:sp>
        <p:nvSpPr>
          <p:cNvPr id="17" name="原创设计师QQ598969553                 _16">
            <a:extLst>
              <a:ext uri="{FF2B5EF4-FFF2-40B4-BE49-F238E27FC236}">
                <a16:creationId xmlns:a16="http://schemas.microsoft.com/office/drawing/2014/main" id="{7D1FD1C0-E550-41D0-9284-A0D0204A6895}"/>
              </a:ext>
            </a:extLst>
          </p:cNvPr>
          <p:cNvSpPr txBox="1"/>
          <p:nvPr/>
        </p:nvSpPr>
        <p:spPr>
          <a:xfrm>
            <a:off x="3013375" y="2063453"/>
            <a:ext cx="3585301" cy="354328"/>
          </a:xfrm>
          <a:prstGeom prst="rect">
            <a:avLst/>
          </a:prstGeom>
          <a:noFill/>
          <a:effectLst/>
        </p:spPr>
        <p:txBody>
          <a:bodyPr wrap="square" lIns="68580" tIns="34290" rIns="68580" bIns="34290" rtlCol="0">
            <a:spAutoFit/>
          </a:bodyPr>
          <a:lstStyle/>
          <a:p>
            <a:pPr algn="ctr">
              <a:lnSpc>
                <a:spcPct val="150000"/>
              </a:lnSpc>
            </a:pP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Maricopa County – Risk Management</a:t>
            </a:r>
          </a:p>
        </p:txBody>
      </p:sp>
      <p:sp>
        <p:nvSpPr>
          <p:cNvPr id="11" name="矩形 259">
            <a:extLst>
              <a:ext uri="{FF2B5EF4-FFF2-40B4-BE49-F238E27FC236}">
                <a16:creationId xmlns:a16="http://schemas.microsoft.com/office/drawing/2014/main" id="{24367480-89DB-4A9C-BD6D-63C64DDD0CB0}"/>
              </a:ext>
            </a:extLst>
          </p:cNvPr>
          <p:cNvSpPr>
            <a:spLocks noChangeArrowheads="1"/>
          </p:cNvSpPr>
          <p:nvPr/>
        </p:nvSpPr>
        <p:spPr bwMode="auto">
          <a:xfrm>
            <a:off x="3428543" y="1147378"/>
            <a:ext cx="2592288"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Font typeface="Arial" panose="020B0604020202020204" pitchFamily="34" charset="0"/>
              <a:buNone/>
            </a:pPr>
            <a:r>
              <a:rPr lang="en-US" altLang="zh-CN" sz="6600" cap="all" dirty="0">
                <a:solidFill>
                  <a:schemeClr val="tx1">
                    <a:lumMod val="75000"/>
                    <a:lumOff val="25000"/>
                  </a:schemeClr>
                </a:solidFill>
                <a:latin typeface="Agency FB" panose="020B0503020202020204" pitchFamily="34" charset="0"/>
                <a:ea typeface="方正姚体" panose="02010601030101010101" pitchFamily="2" charset="-122"/>
                <a:cs typeface="Arial" panose="020B0604020202020204" pitchFamily="34" charset="0"/>
              </a:rPr>
              <a:t>2021</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3000">
        <p15:prstTrans prst="crush"/>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strVal val="#ppt_w+.3"/>
                                          </p:val>
                                        </p:tav>
                                        <p:tav tm="100000">
                                          <p:val>
                                            <p:strVal val="#ppt_w"/>
                                          </p:val>
                                        </p:tav>
                                      </p:tavLst>
                                    </p:anim>
                                    <p:anim calcmode="lin" valueType="num">
                                      <p:cBhvr>
                                        <p:cTn id="8" dur="1000" fill="hold"/>
                                        <p:tgtEl>
                                          <p:spTgt spid="12"/>
                                        </p:tgtEl>
                                        <p:attrNameLst>
                                          <p:attrName>ppt_h</p:attrName>
                                        </p:attrNameLst>
                                      </p:cBhvr>
                                      <p:tavLst>
                                        <p:tav tm="0">
                                          <p:val>
                                            <p:strVal val="#ppt_h"/>
                                          </p:val>
                                        </p:tav>
                                        <p:tav tm="100000">
                                          <p:val>
                                            <p:strVal val="#ppt_h"/>
                                          </p:val>
                                        </p:tav>
                                      </p:tavLst>
                                    </p:anim>
                                    <p:animEffect transition="in" filter="fade">
                                      <p:cBhvr>
                                        <p:cTn id="9" dur="1000"/>
                                        <p:tgtEl>
                                          <p:spTgt spid="12"/>
                                        </p:tgtEl>
                                      </p:cBhvr>
                                    </p:animEffect>
                                  </p:childTnLst>
                                </p:cTn>
                              </p:par>
                              <p:par>
                                <p:cTn id="10" presetID="50" presetClass="entr" presetSubtype="0" decel="100000" fill="hold"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1000" fill="hold"/>
                                        <p:tgtEl>
                                          <p:spTgt spid="14"/>
                                        </p:tgtEl>
                                        <p:attrNameLst>
                                          <p:attrName>ppt_w</p:attrName>
                                        </p:attrNameLst>
                                      </p:cBhvr>
                                      <p:tavLst>
                                        <p:tav tm="0">
                                          <p:val>
                                            <p:strVal val="#ppt_w+.3"/>
                                          </p:val>
                                        </p:tav>
                                        <p:tav tm="100000">
                                          <p:val>
                                            <p:strVal val="#ppt_w"/>
                                          </p:val>
                                        </p:tav>
                                      </p:tavLst>
                                    </p:anim>
                                    <p:anim calcmode="lin" valueType="num">
                                      <p:cBhvr>
                                        <p:cTn id="13" dur="1000" fill="hold"/>
                                        <p:tgtEl>
                                          <p:spTgt spid="14"/>
                                        </p:tgtEl>
                                        <p:attrNameLst>
                                          <p:attrName>ppt_h</p:attrName>
                                        </p:attrNameLst>
                                      </p:cBhvr>
                                      <p:tavLst>
                                        <p:tav tm="0">
                                          <p:val>
                                            <p:strVal val="#ppt_h"/>
                                          </p:val>
                                        </p:tav>
                                        <p:tav tm="100000">
                                          <p:val>
                                            <p:strVal val="#ppt_h"/>
                                          </p:val>
                                        </p:tav>
                                      </p:tavLst>
                                    </p:anim>
                                    <p:animEffect transition="in" filter="fade">
                                      <p:cBhvr>
                                        <p:cTn id="14" dur="1000"/>
                                        <p:tgtEl>
                                          <p:spTgt spid="14"/>
                                        </p:tgtEl>
                                      </p:cBhvr>
                                    </p:animEffect>
                                  </p:childTnLst>
                                </p:cTn>
                              </p:par>
                            </p:childTnLst>
                          </p:cTn>
                        </p:par>
                        <p:par>
                          <p:cTn id="15" fill="hold">
                            <p:stCondLst>
                              <p:cond delay="1000"/>
                            </p:stCondLst>
                            <p:childTnLst>
                              <p:par>
                                <p:cTn id="16" presetID="41" presetClass="entr" presetSubtype="0" fill="hold" grpId="0" nodeType="afterEffect">
                                  <p:stCondLst>
                                    <p:cond delay="0"/>
                                  </p:stCondLst>
                                  <p:iterate type="lt">
                                    <p:tmPct val="10000"/>
                                  </p:iterate>
                                  <p:childTnLst>
                                    <p:set>
                                      <p:cBhvr>
                                        <p:cTn id="17" dur="1" fill="hold">
                                          <p:stCondLst>
                                            <p:cond delay="0"/>
                                          </p:stCondLst>
                                        </p:cTn>
                                        <p:tgtEl>
                                          <p:spTgt spid="11"/>
                                        </p:tgtEl>
                                        <p:attrNameLst>
                                          <p:attrName>style.visibility</p:attrName>
                                        </p:attrNameLst>
                                      </p:cBhvr>
                                      <p:to>
                                        <p:strVal val="visible"/>
                                      </p:to>
                                    </p:set>
                                    <p:anim calcmode="lin" valueType="num">
                                      <p:cBhvr>
                                        <p:cTn id="18"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11"/>
                                        </p:tgtEl>
                                        <p:attrNameLst>
                                          <p:attrName>ppt_y</p:attrName>
                                        </p:attrNameLst>
                                      </p:cBhvr>
                                      <p:tavLst>
                                        <p:tav tm="0">
                                          <p:val>
                                            <p:strVal val="#ppt_y"/>
                                          </p:val>
                                        </p:tav>
                                        <p:tav tm="100000">
                                          <p:val>
                                            <p:strVal val="#ppt_y"/>
                                          </p:val>
                                        </p:tav>
                                      </p:tavLst>
                                    </p:anim>
                                    <p:anim calcmode="lin" valueType="num">
                                      <p:cBhvr>
                                        <p:cTn id="20"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11"/>
                                        </p:tgtEl>
                                      </p:cBhvr>
                                    </p:animEffect>
                                  </p:childTnLst>
                                </p:cTn>
                              </p:par>
                            </p:childTnLst>
                          </p:cTn>
                        </p:par>
                        <p:par>
                          <p:cTn id="23" fill="hold">
                            <p:stCondLst>
                              <p:cond delay="1650"/>
                            </p:stCondLst>
                            <p:childTnLst>
                              <p:par>
                                <p:cTn id="24" presetID="26" presetClass="emph" presetSubtype="0" fill="hold" grpId="1" nodeType="afterEffect">
                                  <p:stCondLst>
                                    <p:cond delay="0"/>
                                  </p:stCondLst>
                                  <p:iterate type="lt">
                                    <p:tmPct val="0"/>
                                  </p:iterate>
                                  <p:childTnLst>
                                    <p:animEffect transition="out" filter="fade">
                                      <p:cBhvr>
                                        <p:cTn id="25" dur="500" tmFilter="0, 0; .2, .5; .8, .5; 1, 0"/>
                                        <p:tgtEl>
                                          <p:spTgt spid="11"/>
                                        </p:tgtEl>
                                      </p:cBhvr>
                                    </p:animEffect>
                                    <p:animScale>
                                      <p:cBhvr>
                                        <p:cTn id="26" dur="250" autoRev="1" fill="hold"/>
                                        <p:tgtEl>
                                          <p:spTgt spid="11"/>
                                        </p:tgtEl>
                                      </p:cBhvr>
                                      <p:by x="105000" y="105000"/>
                                    </p:animScale>
                                  </p:childTnLst>
                                </p:cTn>
                              </p:par>
                            </p:childTnLst>
                          </p:cTn>
                        </p:par>
                        <p:par>
                          <p:cTn id="27" fill="hold">
                            <p:stCondLst>
                              <p:cond delay="2150"/>
                            </p:stCondLst>
                            <p:childTnLst>
                              <p:par>
                                <p:cTn id="28" presetID="22" presetClass="entr" presetSubtype="1" fill="hold" grpId="0" nodeType="after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up)">
                                      <p:cBhvr>
                                        <p:cTn id="30" dur="500"/>
                                        <p:tgtEl>
                                          <p:spTgt spid="17"/>
                                        </p:tgtEl>
                                      </p:cBhvr>
                                    </p:animEffect>
                                  </p:childTnLst>
                                </p:cTn>
                              </p:par>
                            </p:childTnLst>
                          </p:cTn>
                        </p:par>
                        <p:par>
                          <p:cTn id="31" fill="hold">
                            <p:stCondLst>
                              <p:cond delay="2650"/>
                            </p:stCondLst>
                            <p:childTnLst>
                              <p:par>
                                <p:cTn id="32" presetID="41" presetClass="entr" presetSubtype="0" fill="hold" grpId="0" nodeType="afterEffect">
                                  <p:stCondLst>
                                    <p:cond delay="0"/>
                                  </p:stCondLst>
                                  <p:iterate type="lt">
                                    <p:tmPct val="10000"/>
                                  </p:iterate>
                                  <p:childTnLst>
                                    <p:set>
                                      <p:cBhvr>
                                        <p:cTn id="33" dur="1" fill="hold">
                                          <p:stCondLst>
                                            <p:cond delay="0"/>
                                          </p:stCondLst>
                                        </p:cTn>
                                        <p:tgtEl>
                                          <p:spTgt spid="13"/>
                                        </p:tgtEl>
                                        <p:attrNameLst>
                                          <p:attrName>style.visibility</p:attrName>
                                        </p:attrNameLst>
                                      </p:cBhvr>
                                      <p:to>
                                        <p:strVal val="visible"/>
                                      </p:to>
                                    </p:set>
                                    <p:anim calcmode="lin" valueType="num">
                                      <p:cBhvr>
                                        <p:cTn id="34"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35" dur="500" fill="hold"/>
                                        <p:tgtEl>
                                          <p:spTgt spid="13"/>
                                        </p:tgtEl>
                                        <p:attrNameLst>
                                          <p:attrName>ppt_y</p:attrName>
                                        </p:attrNameLst>
                                      </p:cBhvr>
                                      <p:tavLst>
                                        <p:tav tm="0">
                                          <p:val>
                                            <p:strVal val="#ppt_y"/>
                                          </p:val>
                                        </p:tav>
                                        <p:tav tm="100000">
                                          <p:val>
                                            <p:strVal val="#ppt_y"/>
                                          </p:val>
                                        </p:tav>
                                      </p:tavLst>
                                    </p:anim>
                                    <p:anim calcmode="lin" valueType="num">
                                      <p:cBhvr>
                                        <p:cTn id="36"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37"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38" dur="500" tmFilter="0,0; .5, 1; 1, 1"/>
                                        <p:tgtEl>
                                          <p:spTgt spid="13"/>
                                        </p:tgtEl>
                                      </p:cBhvr>
                                    </p:animEffect>
                                  </p:childTnLst>
                                </p:cTn>
                              </p:par>
                            </p:childTnLst>
                          </p:cTn>
                        </p:par>
                        <p:par>
                          <p:cTn id="39" fill="hold">
                            <p:stCondLst>
                              <p:cond delay="3700"/>
                            </p:stCondLst>
                            <p:childTnLst>
                              <p:par>
                                <p:cTn id="40" presetID="26" presetClass="emph" presetSubtype="0" fill="hold" grpId="1" nodeType="afterEffect">
                                  <p:stCondLst>
                                    <p:cond delay="0"/>
                                  </p:stCondLst>
                                  <p:iterate type="lt">
                                    <p:tmPct val="0"/>
                                  </p:iterate>
                                  <p:childTnLst>
                                    <p:animEffect transition="out" filter="fade">
                                      <p:cBhvr>
                                        <p:cTn id="41" dur="500" tmFilter="0, 0; .2, .5; .8, .5; 1, 0"/>
                                        <p:tgtEl>
                                          <p:spTgt spid="13"/>
                                        </p:tgtEl>
                                      </p:cBhvr>
                                    </p:animEffect>
                                    <p:animScale>
                                      <p:cBhvr>
                                        <p:cTn id="42" dur="250" autoRev="1" fill="hold"/>
                                        <p:tgtEl>
                                          <p:spTgt spid="13"/>
                                        </p:tgtEl>
                                      </p:cBhvr>
                                      <p:by x="105000" y="105000"/>
                                    </p:animScale>
                                  </p:childTnLst>
                                </p:cTn>
                              </p:par>
                            </p:childTnLst>
                          </p:cTn>
                        </p:par>
                        <p:par>
                          <p:cTn id="43" fill="hold">
                            <p:stCondLst>
                              <p:cond delay="4200"/>
                            </p:stCondLst>
                            <p:childTnLst>
                              <p:par>
                                <p:cTn id="44" presetID="12" presetClass="entr" presetSubtype="1" fill="hold" grpId="0" nodeType="afterEffect">
                                  <p:stCondLst>
                                    <p:cond delay="0"/>
                                  </p:stCondLst>
                                  <p:childTnLst>
                                    <p:set>
                                      <p:cBhvr>
                                        <p:cTn id="45" dur="1" fill="hold">
                                          <p:stCondLst>
                                            <p:cond delay="0"/>
                                          </p:stCondLst>
                                        </p:cTn>
                                        <p:tgtEl>
                                          <p:spTgt spid="16"/>
                                        </p:tgtEl>
                                        <p:attrNameLst>
                                          <p:attrName>style.visibility</p:attrName>
                                        </p:attrNameLst>
                                      </p:cBhvr>
                                      <p:to>
                                        <p:strVal val="visible"/>
                                      </p:to>
                                    </p:set>
                                    <p:anim calcmode="lin" valueType="num">
                                      <p:cBhvr additive="base">
                                        <p:cTn id="46" dur="500"/>
                                        <p:tgtEl>
                                          <p:spTgt spid="16"/>
                                        </p:tgtEl>
                                        <p:attrNameLst>
                                          <p:attrName>ppt_y</p:attrName>
                                        </p:attrNameLst>
                                      </p:cBhvr>
                                      <p:tavLst>
                                        <p:tav tm="0">
                                          <p:val>
                                            <p:strVal val="#ppt_y-#ppt_h*1.125000"/>
                                          </p:val>
                                        </p:tav>
                                        <p:tav tm="100000">
                                          <p:val>
                                            <p:strVal val="#ppt_y"/>
                                          </p:val>
                                        </p:tav>
                                      </p:tavLst>
                                    </p:anim>
                                    <p:animEffect transition="in" filter="wipe(down)">
                                      <p:cBhvr>
                                        <p:cTn id="4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6" grpId="0"/>
      <p:bldP spid="17" grpId="0"/>
      <p:bldP spid="11" grpId="0"/>
      <p:bldP spid="11"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24">
            <a:extLst>
              <a:ext uri="{FF2B5EF4-FFF2-40B4-BE49-F238E27FC236}">
                <a16:creationId xmlns:a16="http://schemas.microsoft.com/office/drawing/2014/main" id="{6045BC4B-46A8-4C97-AA35-1A46621F8705}"/>
              </a:ext>
            </a:extLst>
          </p:cNvPr>
          <p:cNvSpPr/>
          <p:nvPr/>
        </p:nvSpPr>
        <p:spPr>
          <a:xfrm>
            <a:off x="228261" y="1442404"/>
            <a:ext cx="4417881" cy="2288227"/>
          </a:xfrm>
          <a:prstGeom prst="rect">
            <a:avLst/>
          </a:prstGeom>
          <a:blipFill dpi="0" rotWithShape="1">
            <a:blip r:embed="rId3"/>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a:blipFill dpi="0" rotWithShape="1">
                <a:blip r:embed="rId4">
                  <a:extLst>
                    <a:ext uri="{28A0092B-C50C-407E-A947-70E740481C1C}">
                      <a14:useLocalDpi xmlns:a14="http://schemas.microsoft.com/office/drawing/2010/main" val="0"/>
                    </a:ext>
                  </a:extLst>
                </a:blip>
                <a:srcRect/>
                <a:stretch>
                  <a:fillRect/>
                </a:stretch>
              </a:blipFill>
            </a:endParaRPr>
          </a:p>
        </p:txBody>
      </p:sp>
      <p:sp>
        <p:nvSpPr>
          <p:cNvPr id="11" name="矩形 25">
            <a:extLst>
              <a:ext uri="{FF2B5EF4-FFF2-40B4-BE49-F238E27FC236}">
                <a16:creationId xmlns:a16="http://schemas.microsoft.com/office/drawing/2014/main" id="{F355231A-DF4A-4BD5-AF05-28A73643D49D}"/>
              </a:ext>
            </a:extLst>
          </p:cNvPr>
          <p:cNvSpPr/>
          <p:nvPr/>
        </p:nvSpPr>
        <p:spPr>
          <a:xfrm>
            <a:off x="4680012" y="1398863"/>
            <a:ext cx="108012" cy="165669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b="0"/>
          </a:p>
        </p:txBody>
      </p:sp>
      <p:sp>
        <p:nvSpPr>
          <p:cNvPr id="12" name="矩形 26">
            <a:extLst>
              <a:ext uri="{FF2B5EF4-FFF2-40B4-BE49-F238E27FC236}">
                <a16:creationId xmlns:a16="http://schemas.microsoft.com/office/drawing/2014/main" id="{679CF7AC-C2FC-4AF2-96B1-31471BA66897}"/>
              </a:ext>
            </a:extLst>
          </p:cNvPr>
          <p:cNvSpPr/>
          <p:nvPr/>
        </p:nvSpPr>
        <p:spPr>
          <a:xfrm rot="5400000">
            <a:off x="3905910" y="532343"/>
            <a:ext cx="108045" cy="165618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b="0"/>
          </a:p>
        </p:txBody>
      </p:sp>
      <p:sp>
        <p:nvSpPr>
          <p:cNvPr id="13" name="矩形 27">
            <a:extLst>
              <a:ext uri="{FF2B5EF4-FFF2-40B4-BE49-F238E27FC236}">
                <a16:creationId xmlns:a16="http://schemas.microsoft.com/office/drawing/2014/main" id="{7121E5CF-4247-416B-97FB-6DCE915DDF69}"/>
              </a:ext>
            </a:extLst>
          </p:cNvPr>
          <p:cNvSpPr/>
          <p:nvPr/>
        </p:nvSpPr>
        <p:spPr>
          <a:xfrm>
            <a:off x="5155431" y="617801"/>
            <a:ext cx="3769149" cy="584775"/>
          </a:xfrm>
          <a:prstGeom prst="rect">
            <a:avLst/>
          </a:prstGeom>
        </p:spPr>
        <p:txBody>
          <a:bodyPr wrap="square">
            <a:spAutoFit/>
          </a:bodyPr>
          <a:lstStyle/>
          <a:p>
            <a:r>
              <a:rPr lang="en-US" sz="1600" b="1" dirty="0"/>
              <a:t>With a good problem statement teams can:</a:t>
            </a:r>
          </a:p>
        </p:txBody>
      </p:sp>
      <p:sp>
        <p:nvSpPr>
          <p:cNvPr id="14" name="矩形 28">
            <a:extLst>
              <a:ext uri="{FF2B5EF4-FFF2-40B4-BE49-F238E27FC236}">
                <a16:creationId xmlns:a16="http://schemas.microsoft.com/office/drawing/2014/main" id="{F0CB5172-D6B6-4409-9F14-868FEDE7CF1B}"/>
              </a:ext>
            </a:extLst>
          </p:cNvPr>
          <p:cNvSpPr/>
          <p:nvPr/>
        </p:nvSpPr>
        <p:spPr>
          <a:xfrm>
            <a:off x="5251018" y="1306412"/>
            <a:ext cx="3355397" cy="133814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sz="1200" b="1" dirty="0">
                <a:solidFill>
                  <a:schemeClr val="bg1"/>
                </a:solidFill>
              </a:rPr>
              <a:t>Align</a:t>
            </a:r>
            <a:r>
              <a:rPr lang="en-US" sz="1200" dirty="0">
                <a:solidFill>
                  <a:schemeClr val="tx1"/>
                </a:solidFill>
              </a:rPr>
              <a:t> </a:t>
            </a:r>
            <a:r>
              <a:rPr lang="en-US" sz="1200" dirty="0">
                <a:solidFill>
                  <a:schemeClr val="bg1"/>
                </a:solidFill>
              </a:rPr>
              <a:t>their efforts toward a common goal</a:t>
            </a:r>
          </a:p>
          <a:p>
            <a:pPr marL="285750" indent="-285750">
              <a:buFont typeface="Arial" panose="020B0604020202020204" pitchFamily="34" charset="0"/>
              <a:buChar char="•"/>
            </a:pPr>
            <a:r>
              <a:rPr lang="en-US" sz="1200" b="1" dirty="0">
                <a:solidFill>
                  <a:schemeClr val="bg1"/>
                </a:solidFill>
              </a:rPr>
              <a:t>Define</a:t>
            </a:r>
            <a:r>
              <a:rPr lang="en-US" sz="1200" dirty="0">
                <a:solidFill>
                  <a:schemeClr val="bg1"/>
                </a:solidFill>
              </a:rPr>
              <a:t> what that goal is</a:t>
            </a:r>
          </a:p>
          <a:p>
            <a:pPr marL="285750" indent="-285750">
              <a:buFont typeface="Arial" panose="020B0604020202020204" pitchFamily="34" charset="0"/>
              <a:buChar char="•"/>
            </a:pPr>
            <a:r>
              <a:rPr lang="en-US" sz="1200" b="1" dirty="0">
                <a:solidFill>
                  <a:schemeClr val="bg1"/>
                </a:solidFill>
              </a:rPr>
              <a:t>Care</a:t>
            </a:r>
            <a:r>
              <a:rPr lang="en-US" sz="1200" dirty="0">
                <a:solidFill>
                  <a:schemeClr val="bg1"/>
                </a:solidFill>
              </a:rPr>
              <a:t> about meeting the goal</a:t>
            </a:r>
            <a:endParaRPr lang="en-US" altLang="zh-CN" sz="1400" b="0" dirty="0">
              <a:solidFill>
                <a:schemeClr val="bg1"/>
              </a:solidFill>
              <a:latin typeface="微软雅黑" pitchFamily="34" charset="-122"/>
              <a:ea typeface="微软雅黑" pitchFamily="34" charset="-122"/>
            </a:endParaRPr>
          </a:p>
        </p:txBody>
      </p:sp>
      <p:sp>
        <p:nvSpPr>
          <p:cNvPr id="15" name="矩形 29">
            <a:extLst>
              <a:ext uri="{FF2B5EF4-FFF2-40B4-BE49-F238E27FC236}">
                <a16:creationId xmlns:a16="http://schemas.microsoft.com/office/drawing/2014/main" id="{3FAACEA0-EC7B-440A-A3F6-72FBFB642E79}"/>
              </a:ext>
            </a:extLst>
          </p:cNvPr>
          <p:cNvSpPr/>
          <p:nvPr/>
        </p:nvSpPr>
        <p:spPr>
          <a:xfrm>
            <a:off x="5256075" y="3268300"/>
            <a:ext cx="3355397" cy="125898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buClr>
                <a:srgbClr val="13CADD"/>
              </a:buClr>
            </a:pPr>
            <a:endParaRPr lang="en-US" sz="1200" dirty="0"/>
          </a:p>
          <a:p>
            <a:pPr marL="171450" indent="-171450" algn="just">
              <a:buFont typeface="Arial" panose="020B0604020202020204" pitchFamily="34" charset="0"/>
              <a:buChar char="•"/>
            </a:pPr>
            <a:r>
              <a:rPr lang="en-US" sz="1100" dirty="0"/>
              <a:t>They are too vague or too prescriptive. </a:t>
            </a:r>
          </a:p>
          <a:p>
            <a:pPr marL="171450" indent="-171450" algn="just">
              <a:buFont typeface="Arial" panose="020B0604020202020204" pitchFamily="34" charset="0"/>
              <a:buChar char="•"/>
            </a:pPr>
            <a:r>
              <a:rPr lang="en-US" sz="1100" dirty="0"/>
              <a:t>Ultimately, you and your team will decide if a problem statement is working for you. </a:t>
            </a:r>
          </a:p>
          <a:p>
            <a:pPr algn="just"/>
            <a:r>
              <a:rPr lang="en-US" sz="1100" dirty="0"/>
              <a:t>Does it help your team recognize what their focus is? Does it keep you aligned in the same direction?</a:t>
            </a:r>
          </a:p>
          <a:p>
            <a:pPr algn="just">
              <a:buClr>
                <a:srgbClr val="13CADD"/>
              </a:buClr>
            </a:pPr>
            <a:endParaRPr lang="en-US" altLang="zh-CN" sz="1200" b="0" dirty="0">
              <a:latin typeface="微软雅黑" pitchFamily="34" charset="-122"/>
              <a:ea typeface="微软雅黑" pitchFamily="34" charset="-122"/>
            </a:endParaRPr>
          </a:p>
        </p:txBody>
      </p:sp>
      <p:pic>
        <p:nvPicPr>
          <p:cNvPr id="16" name="Picture 15">
            <a:extLst>
              <a:ext uri="{FF2B5EF4-FFF2-40B4-BE49-F238E27FC236}">
                <a16:creationId xmlns:a16="http://schemas.microsoft.com/office/drawing/2014/main" id="{6FB56A07-B09C-453C-A9F5-1F874E5A87B8}"/>
              </a:ext>
            </a:extLst>
          </p:cNvPr>
          <p:cNvPicPr>
            <a:picLocks noChangeAspect="1"/>
          </p:cNvPicPr>
          <p:nvPr/>
        </p:nvPicPr>
        <p:blipFill>
          <a:blip r:embed="rId5"/>
          <a:stretch>
            <a:fillRect/>
          </a:stretch>
        </p:blipFill>
        <p:spPr>
          <a:xfrm>
            <a:off x="5004" y="124272"/>
            <a:ext cx="200025" cy="600075"/>
          </a:xfrm>
          <a:prstGeom prst="rect">
            <a:avLst/>
          </a:prstGeom>
        </p:spPr>
      </p:pic>
      <p:sp>
        <p:nvSpPr>
          <p:cNvPr id="17" name="PA_淘宝店chenying0907 4">
            <a:extLst>
              <a:ext uri="{FF2B5EF4-FFF2-40B4-BE49-F238E27FC236}">
                <a16:creationId xmlns:a16="http://schemas.microsoft.com/office/drawing/2014/main" id="{17982257-0051-4D8D-A2A6-1FC1718A8570}"/>
              </a:ext>
            </a:extLst>
          </p:cNvPr>
          <p:cNvSpPr txBox="1"/>
          <p:nvPr>
            <p:custDataLst>
              <p:tags r:id="rId1"/>
            </p:custDataLst>
          </p:nvPr>
        </p:nvSpPr>
        <p:spPr>
          <a:xfrm>
            <a:off x="228261" y="162699"/>
            <a:ext cx="3172425" cy="523220"/>
          </a:xfrm>
          <a:prstGeom prst="rect">
            <a:avLst/>
          </a:prstGeom>
          <a:noFill/>
        </p:spPr>
        <p:txBody>
          <a:bodyPr wrap="square" rtlCol="0">
            <a:spAutoFit/>
          </a:bodyPr>
          <a:lstStyle/>
          <a:p>
            <a:pPr>
              <a:buNone/>
            </a:pPr>
            <a:r>
              <a:rPr lang="en-US" altLang="zh-CN" sz="2800" dirty="0">
                <a:solidFill>
                  <a:srgbClr val="C00000"/>
                </a:solidFill>
                <a:sym typeface="Arial" panose="020B0604020202020204" pitchFamily="34" charset="0"/>
              </a:rPr>
              <a:t>Problem Statements</a:t>
            </a:r>
            <a:endParaRPr lang="en-US" altLang="zh-CN" sz="2800" dirty="0">
              <a:solidFill>
                <a:srgbClr val="C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TextBox 1">
            <a:extLst>
              <a:ext uri="{FF2B5EF4-FFF2-40B4-BE49-F238E27FC236}">
                <a16:creationId xmlns:a16="http://schemas.microsoft.com/office/drawing/2014/main" id="{FEC265C1-A2D7-434E-9537-CB5A02F40570}"/>
              </a:ext>
            </a:extLst>
          </p:cNvPr>
          <p:cNvSpPr txBox="1"/>
          <p:nvPr/>
        </p:nvSpPr>
        <p:spPr>
          <a:xfrm>
            <a:off x="5155431" y="2929746"/>
            <a:ext cx="3355397" cy="338554"/>
          </a:xfrm>
          <a:prstGeom prst="rect">
            <a:avLst/>
          </a:prstGeom>
          <a:noFill/>
        </p:spPr>
        <p:txBody>
          <a:bodyPr wrap="square" rtlCol="0">
            <a:spAutoFit/>
          </a:bodyPr>
          <a:lstStyle/>
          <a:p>
            <a:r>
              <a:rPr lang="en-US" sz="1600" b="1" dirty="0"/>
              <a:t>Problem statements fall apart when: </a:t>
            </a:r>
          </a:p>
        </p:txBody>
      </p:sp>
    </p:spTree>
    <p:extLst>
      <p:ext uri="{BB962C8B-B14F-4D97-AF65-F5344CB8AC3E}">
        <p14:creationId xmlns:p14="http://schemas.microsoft.com/office/powerpoint/2010/main" val="41099999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3000">
        <p15:prstTrans prst="crush"/>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left)">
                                      <p:cBhvr>
                                        <p:cTn id="7" dur="500"/>
                                        <p:tgtEl>
                                          <p:spTgt spid="1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up)">
                                      <p:cBhvr>
                                        <p:cTn id="19" dur="500"/>
                                        <p:tgtEl>
                                          <p:spTgt spid="11"/>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barn(inVertical)">
                                      <p:cBhvr>
                                        <p:cTn id="23" dur="500"/>
                                        <p:tgtEl>
                                          <p:spTgt spid="14"/>
                                        </p:tgtEl>
                                      </p:cBhvr>
                                    </p:animEffect>
                                  </p:childTnLst>
                                </p:cTn>
                              </p:par>
                            </p:childTnLst>
                          </p:cTn>
                        </p:par>
                        <p:par>
                          <p:cTn id="24" fill="hold">
                            <p:stCondLst>
                              <p:cond delay="2500"/>
                            </p:stCondLst>
                            <p:childTnLst>
                              <p:par>
                                <p:cTn id="25" presetID="16" presetClass="entr" presetSubtype="21"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arn(inVertical)">
                                      <p:cBhvr>
                                        <p:cTn id="27" dur="500"/>
                                        <p:tgtEl>
                                          <p:spTgt spid="15"/>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build="p"/>
      <p:bldP spid="14" grpId="0" animBg="1"/>
      <p:bldP spid="15" grpId="0" animBg="1"/>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6FB56A07-B09C-453C-A9F5-1F874E5A87B8}"/>
              </a:ext>
            </a:extLst>
          </p:cNvPr>
          <p:cNvPicPr>
            <a:picLocks noChangeAspect="1"/>
          </p:cNvPicPr>
          <p:nvPr/>
        </p:nvPicPr>
        <p:blipFill>
          <a:blip r:embed="rId3"/>
          <a:stretch>
            <a:fillRect/>
          </a:stretch>
        </p:blipFill>
        <p:spPr>
          <a:xfrm>
            <a:off x="5004" y="124272"/>
            <a:ext cx="200025" cy="600075"/>
          </a:xfrm>
          <a:prstGeom prst="rect">
            <a:avLst/>
          </a:prstGeom>
        </p:spPr>
      </p:pic>
      <p:sp>
        <p:nvSpPr>
          <p:cNvPr id="17" name="PA_淘宝店chenying0907 4">
            <a:extLst>
              <a:ext uri="{FF2B5EF4-FFF2-40B4-BE49-F238E27FC236}">
                <a16:creationId xmlns:a16="http://schemas.microsoft.com/office/drawing/2014/main" id="{17982257-0051-4D8D-A2A6-1FC1718A8570}"/>
              </a:ext>
            </a:extLst>
          </p:cNvPr>
          <p:cNvSpPr txBox="1"/>
          <p:nvPr>
            <p:custDataLst>
              <p:tags r:id="rId1"/>
            </p:custDataLst>
          </p:nvPr>
        </p:nvSpPr>
        <p:spPr>
          <a:xfrm>
            <a:off x="228261" y="162699"/>
            <a:ext cx="5693538" cy="523220"/>
          </a:xfrm>
          <a:prstGeom prst="rect">
            <a:avLst/>
          </a:prstGeom>
          <a:noFill/>
        </p:spPr>
        <p:txBody>
          <a:bodyPr wrap="square" rtlCol="0">
            <a:spAutoFit/>
          </a:bodyPr>
          <a:lstStyle/>
          <a:p>
            <a:pPr>
              <a:buNone/>
            </a:pPr>
            <a:r>
              <a:rPr lang="en-US" altLang="zh-CN" sz="2800" dirty="0">
                <a:solidFill>
                  <a:srgbClr val="C00000"/>
                </a:solidFill>
                <a:sym typeface="Arial" panose="020B0604020202020204" pitchFamily="34" charset="0"/>
              </a:rPr>
              <a:t>Data Collection &amp; Database Design</a:t>
            </a:r>
            <a:endParaRPr lang="en-US" altLang="zh-CN" sz="2800" dirty="0">
              <a:solidFill>
                <a:srgbClr val="C00000"/>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8" name="Picture 2" descr="Image for post">
            <a:extLst>
              <a:ext uri="{FF2B5EF4-FFF2-40B4-BE49-F238E27FC236}">
                <a16:creationId xmlns:a16="http://schemas.microsoft.com/office/drawing/2014/main" id="{C4A16BAA-AF01-4FE4-9068-2AC526CA5A9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1580" y="1204392"/>
            <a:ext cx="2905294" cy="2537577"/>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肘形连接符 4">
            <a:extLst>
              <a:ext uri="{FF2B5EF4-FFF2-40B4-BE49-F238E27FC236}">
                <a16:creationId xmlns:a16="http://schemas.microsoft.com/office/drawing/2014/main" id="{8504DC3A-EEC8-4A86-B285-3C2CED0B4C5A}"/>
              </a:ext>
            </a:extLst>
          </p:cNvPr>
          <p:cNvCxnSpPr>
            <a:cxnSpLocks/>
          </p:cNvCxnSpPr>
          <p:nvPr/>
        </p:nvCxnSpPr>
        <p:spPr>
          <a:xfrm>
            <a:off x="3005718" y="1450244"/>
            <a:ext cx="1966065" cy="112136"/>
          </a:xfrm>
          <a:prstGeom prst="bentConnector3">
            <a:avLst>
              <a:gd name="adj1" fmla="val 50000"/>
            </a:avLst>
          </a:prstGeom>
          <a:ln w="9525" cap="rnd">
            <a:solidFill>
              <a:schemeClr val="tx1">
                <a:lumMod val="50000"/>
                <a:lumOff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20" name="肘形连接符 5">
            <a:extLst>
              <a:ext uri="{FF2B5EF4-FFF2-40B4-BE49-F238E27FC236}">
                <a16:creationId xmlns:a16="http://schemas.microsoft.com/office/drawing/2014/main" id="{91C9A2A8-CB92-4D34-9B1E-89E843D9F00C}"/>
              </a:ext>
            </a:extLst>
          </p:cNvPr>
          <p:cNvCxnSpPr>
            <a:cxnSpLocks/>
            <a:stCxn id="18" idx="3"/>
          </p:cNvCxnSpPr>
          <p:nvPr/>
        </p:nvCxnSpPr>
        <p:spPr>
          <a:xfrm>
            <a:off x="3696874" y="2473181"/>
            <a:ext cx="1415046" cy="525321"/>
          </a:xfrm>
          <a:prstGeom prst="bentConnector3">
            <a:avLst>
              <a:gd name="adj1" fmla="val 50000"/>
            </a:avLst>
          </a:prstGeom>
          <a:ln w="9525">
            <a:solidFill>
              <a:schemeClr val="tx1">
                <a:lumMod val="50000"/>
                <a:lumOff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21" name="椭圆 6">
            <a:extLst>
              <a:ext uri="{FF2B5EF4-FFF2-40B4-BE49-F238E27FC236}">
                <a16:creationId xmlns:a16="http://schemas.microsoft.com/office/drawing/2014/main" id="{68053AE0-035D-4CAA-8C2E-7D6BD83D207D}"/>
              </a:ext>
            </a:extLst>
          </p:cNvPr>
          <p:cNvSpPr/>
          <p:nvPr/>
        </p:nvSpPr>
        <p:spPr>
          <a:xfrm>
            <a:off x="4971784" y="1330960"/>
            <a:ext cx="410094" cy="41020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59" tIns="34279" rIns="68559" bIns="34279" rtlCol="0" anchor="ctr"/>
          <a:lstStyle/>
          <a:p>
            <a:pPr algn="ctr"/>
            <a:endParaRPr lang="zh-CN" altLang="en-US"/>
          </a:p>
        </p:txBody>
      </p:sp>
      <p:sp>
        <p:nvSpPr>
          <p:cNvPr id="22" name="标题 4">
            <a:extLst>
              <a:ext uri="{FF2B5EF4-FFF2-40B4-BE49-F238E27FC236}">
                <a16:creationId xmlns:a16="http://schemas.microsoft.com/office/drawing/2014/main" id="{F1015F97-95B4-4C2A-81C0-B01ABFC69AE3}"/>
              </a:ext>
            </a:extLst>
          </p:cNvPr>
          <p:cNvSpPr txBox="1">
            <a:spLocks/>
          </p:cNvSpPr>
          <p:nvPr/>
        </p:nvSpPr>
        <p:spPr>
          <a:xfrm>
            <a:off x="4993626" y="1401890"/>
            <a:ext cx="388253" cy="270031"/>
          </a:xfrm>
          <a:prstGeom prst="rect">
            <a:avLst/>
          </a:prstGeom>
        </p:spPr>
        <p:txBody>
          <a:bodyPr vert="horz" lIns="68559" tIns="34279" rIns="68559" bIns="34279"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300" b="1" dirty="0">
                <a:solidFill>
                  <a:schemeClr val="bg1"/>
                </a:solidFill>
                <a:latin typeface="微软雅黑" panose="020B0503020204020204" pitchFamily="34" charset="-122"/>
                <a:ea typeface="微软雅黑" panose="020B0503020204020204" pitchFamily="34" charset="-122"/>
              </a:rPr>
              <a:t> 1</a:t>
            </a:r>
          </a:p>
        </p:txBody>
      </p:sp>
      <p:cxnSp>
        <p:nvCxnSpPr>
          <p:cNvPr id="23" name="肘形连接符 8">
            <a:extLst>
              <a:ext uri="{FF2B5EF4-FFF2-40B4-BE49-F238E27FC236}">
                <a16:creationId xmlns:a16="http://schemas.microsoft.com/office/drawing/2014/main" id="{1D65023F-B36A-4E4F-8DD0-0714C146A67E}"/>
              </a:ext>
            </a:extLst>
          </p:cNvPr>
          <p:cNvCxnSpPr>
            <a:cxnSpLocks/>
          </p:cNvCxnSpPr>
          <p:nvPr/>
        </p:nvCxnSpPr>
        <p:spPr>
          <a:xfrm>
            <a:off x="3696874" y="2279655"/>
            <a:ext cx="1814831" cy="42896"/>
          </a:xfrm>
          <a:prstGeom prst="bentConnector3">
            <a:avLst>
              <a:gd name="adj1" fmla="val 50000"/>
            </a:avLst>
          </a:prstGeom>
          <a:ln w="9525">
            <a:solidFill>
              <a:schemeClr val="tx1">
                <a:lumMod val="50000"/>
                <a:lumOff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25" name="椭圆 10">
            <a:extLst>
              <a:ext uri="{FF2B5EF4-FFF2-40B4-BE49-F238E27FC236}">
                <a16:creationId xmlns:a16="http://schemas.microsoft.com/office/drawing/2014/main" id="{72A37241-5ED0-47E7-B8A1-F95829C33817}"/>
              </a:ext>
            </a:extLst>
          </p:cNvPr>
          <p:cNvSpPr/>
          <p:nvPr/>
        </p:nvSpPr>
        <p:spPr>
          <a:xfrm>
            <a:off x="5511705" y="2087044"/>
            <a:ext cx="410094" cy="41020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59" tIns="34279" rIns="68559" bIns="34279" rtlCol="0" anchor="ctr"/>
          <a:lstStyle/>
          <a:p>
            <a:pPr algn="ctr"/>
            <a:endParaRPr lang="zh-CN" altLang="en-US"/>
          </a:p>
        </p:txBody>
      </p:sp>
      <p:sp>
        <p:nvSpPr>
          <p:cNvPr id="26" name="标题 4">
            <a:extLst>
              <a:ext uri="{FF2B5EF4-FFF2-40B4-BE49-F238E27FC236}">
                <a16:creationId xmlns:a16="http://schemas.microsoft.com/office/drawing/2014/main" id="{3050E6DE-B93F-42C1-B1B4-189DBABD213B}"/>
              </a:ext>
            </a:extLst>
          </p:cNvPr>
          <p:cNvSpPr txBox="1">
            <a:spLocks/>
          </p:cNvSpPr>
          <p:nvPr/>
        </p:nvSpPr>
        <p:spPr>
          <a:xfrm>
            <a:off x="5533546" y="2157974"/>
            <a:ext cx="388253" cy="270031"/>
          </a:xfrm>
          <a:prstGeom prst="rect">
            <a:avLst/>
          </a:prstGeom>
        </p:spPr>
        <p:txBody>
          <a:bodyPr vert="horz" lIns="68559" tIns="34279" rIns="68559" bIns="34279"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300" b="1" dirty="0">
                <a:solidFill>
                  <a:schemeClr val="bg1"/>
                </a:solidFill>
                <a:latin typeface="微软雅黑" panose="020B0503020204020204" pitchFamily="34" charset="-122"/>
                <a:ea typeface="微软雅黑" panose="020B0503020204020204" pitchFamily="34" charset="-122"/>
              </a:rPr>
              <a:t> 2</a:t>
            </a:r>
          </a:p>
        </p:txBody>
      </p:sp>
      <p:sp>
        <p:nvSpPr>
          <p:cNvPr id="27" name="椭圆 12">
            <a:extLst>
              <a:ext uri="{FF2B5EF4-FFF2-40B4-BE49-F238E27FC236}">
                <a16:creationId xmlns:a16="http://schemas.microsoft.com/office/drawing/2014/main" id="{C3B56AAF-49A6-4388-9CA6-F216CF1D90E0}"/>
              </a:ext>
            </a:extLst>
          </p:cNvPr>
          <p:cNvSpPr/>
          <p:nvPr/>
        </p:nvSpPr>
        <p:spPr>
          <a:xfrm>
            <a:off x="4917793" y="2767277"/>
            <a:ext cx="410094" cy="41020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59" tIns="34279" rIns="68559" bIns="34279" rtlCol="0" anchor="ctr"/>
          <a:lstStyle/>
          <a:p>
            <a:pPr algn="ctr"/>
            <a:endParaRPr lang="zh-CN" altLang="en-US"/>
          </a:p>
        </p:txBody>
      </p:sp>
      <p:sp>
        <p:nvSpPr>
          <p:cNvPr id="28" name="标题 4">
            <a:extLst>
              <a:ext uri="{FF2B5EF4-FFF2-40B4-BE49-F238E27FC236}">
                <a16:creationId xmlns:a16="http://schemas.microsoft.com/office/drawing/2014/main" id="{8089C8BC-D7C7-4BAC-8153-88B529D01049}"/>
              </a:ext>
            </a:extLst>
          </p:cNvPr>
          <p:cNvSpPr txBox="1">
            <a:spLocks/>
          </p:cNvSpPr>
          <p:nvPr/>
        </p:nvSpPr>
        <p:spPr>
          <a:xfrm>
            <a:off x="4939635" y="2838206"/>
            <a:ext cx="388253" cy="270031"/>
          </a:xfrm>
          <a:prstGeom prst="rect">
            <a:avLst/>
          </a:prstGeom>
        </p:spPr>
        <p:txBody>
          <a:bodyPr vert="horz" lIns="68559" tIns="34279" rIns="68559" bIns="34279"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300" b="1" dirty="0">
                <a:solidFill>
                  <a:schemeClr val="bg1"/>
                </a:solidFill>
                <a:latin typeface="微软雅黑" panose="020B0503020204020204" pitchFamily="34" charset="-122"/>
                <a:ea typeface="微软雅黑" panose="020B0503020204020204" pitchFamily="34" charset="-122"/>
              </a:rPr>
              <a:t> 3</a:t>
            </a:r>
          </a:p>
        </p:txBody>
      </p:sp>
      <p:sp>
        <p:nvSpPr>
          <p:cNvPr id="29" name="椭圆 14">
            <a:extLst>
              <a:ext uri="{FF2B5EF4-FFF2-40B4-BE49-F238E27FC236}">
                <a16:creationId xmlns:a16="http://schemas.microsoft.com/office/drawing/2014/main" id="{0B3FBCF6-15A1-4670-84CE-4F0DBC936A28}"/>
              </a:ext>
            </a:extLst>
          </p:cNvPr>
          <p:cNvSpPr/>
          <p:nvPr/>
        </p:nvSpPr>
        <p:spPr>
          <a:xfrm>
            <a:off x="5457712" y="3523361"/>
            <a:ext cx="410094" cy="41020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59" tIns="34279" rIns="68559" bIns="34279" rtlCol="0" anchor="ctr"/>
          <a:lstStyle/>
          <a:p>
            <a:pPr algn="ctr"/>
            <a:endParaRPr lang="zh-CN" altLang="en-US"/>
          </a:p>
        </p:txBody>
      </p:sp>
      <p:sp>
        <p:nvSpPr>
          <p:cNvPr id="30" name="标题 4">
            <a:extLst>
              <a:ext uri="{FF2B5EF4-FFF2-40B4-BE49-F238E27FC236}">
                <a16:creationId xmlns:a16="http://schemas.microsoft.com/office/drawing/2014/main" id="{82FD76FF-2272-435A-8C43-C1E611A1CBBB}"/>
              </a:ext>
            </a:extLst>
          </p:cNvPr>
          <p:cNvSpPr txBox="1">
            <a:spLocks/>
          </p:cNvSpPr>
          <p:nvPr/>
        </p:nvSpPr>
        <p:spPr>
          <a:xfrm>
            <a:off x="5479554" y="3594289"/>
            <a:ext cx="388253" cy="270031"/>
          </a:xfrm>
          <a:prstGeom prst="rect">
            <a:avLst/>
          </a:prstGeom>
        </p:spPr>
        <p:txBody>
          <a:bodyPr vert="horz" lIns="68559" tIns="34279" rIns="68559" bIns="34279"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300" b="1" dirty="0">
                <a:solidFill>
                  <a:schemeClr val="bg1"/>
                </a:solidFill>
                <a:latin typeface="微软雅黑" panose="020B0503020204020204" pitchFamily="34" charset="-122"/>
                <a:ea typeface="微软雅黑" panose="020B0503020204020204" pitchFamily="34" charset="-122"/>
              </a:rPr>
              <a:t> 4</a:t>
            </a:r>
          </a:p>
        </p:txBody>
      </p:sp>
      <p:sp>
        <p:nvSpPr>
          <p:cNvPr id="31" name="矩形 21">
            <a:extLst>
              <a:ext uri="{FF2B5EF4-FFF2-40B4-BE49-F238E27FC236}">
                <a16:creationId xmlns:a16="http://schemas.microsoft.com/office/drawing/2014/main" id="{95022D30-A0EB-4B9C-ACE4-02140F7C0AB6}"/>
              </a:ext>
            </a:extLst>
          </p:cNvPr>
          <p:cNvSpPr/>
          <p:nvPr/>
        </p:nvSpPr>
        <p:spPr>
          <a:xfrm>
            <a:off x="5447128" y="1342925"/>
            <a:ext cx="2448010" cy="315443"/>
          </a:xfrm>
          <a:prstGeom prst="rect">
            <a:avLst/>
          </a:prstGeom>
        </p:spPr>
        <p:txBody>
          <a:bodyPr wrap="square" lIns="68551" tIns="34276" rIns="68551" bIns="34276">
            <a:spAutoFit/>
          </a:bodyPr>
          <a:lstStyle/>
          <a:p>
            <a:r>
              <a:rPr lang="en-US" altLang="zh-CN" sz="1600" b="1" dirty="0">
                <a:solidFill>
                  <a:schemeClr val="tx1">
                    <a:lumMod val="65000"/>
                    <a:lumOff val="35000"/>
                  </a:schemeClr>
                </a:solidFill>
                <a:latin typeface="微软雅黑" pitchFamily="34" charset="-122"/>
                <a:ea typeface="微软雅黑" pitchFamily="34" charset="-122"/>
              </a:rPr>
              <a:t>Database schema</a:t>
            </a:r>
          </a:p>
        </p:txBody>
      </p:sp>
      <p:sp>
        <p:nvSpPr>
          <p:cNvPr id="33" name="矩形 25">
            <a:extLst>
              <a:ext uri="{FF2B5EF4-FFF2-40B4-BE49-F238E27FC236}">
                <a16:creationId xmlns:a16="http://schemas.microsoft.com/office/drawing/2014/main" id="{E28343CF-5513-48D2-95EB-C4C51FF2160B}"/>
              </a:ext>
            </a:extLst>
          </p:cNvPr>
          <p:cNvSpPr/>
          <p:nvPr/>
        </p:nvSpPr>
        <p:spPr>
          <a:xfrm>
            <a:off x="5447128" y="2044544"/>
            <a:ext cx="1756856" cy="346220"/>
          </a:xfrm>
          <a:prstGeom prst="rect">
            <a:avLst/>
          </a:prstGeom>
        </p:spPr>
        <p:txBody>
          <a:bodyPr wrap="square" lIns="68551" tIns="34276" rIns="68551" bIns="34276">
            <a:spAutoFit/>
          </a:bodyPr>
          <a:lstStyle/>
          <a:p>
            <a:pPr algn="r"/>
            <a:r>
              <a:rPr lang="en-US" altLang="zh-CN" b="1" dirty="0">
                <a:solidFill>
                  <a:schemeClr val="tx1">
                    <a:lumMod val="65000"/>
                    <a:lumOff val="35000"/>
                  </a:schemeClr>
                </a:solidFill>
                <a:latin typeface="微软雅黑" pitchFamily="34" charset="-122"/>
                <a:ea typeface="微软雅黑" pitchFamily="34" charset="-122"/>
              </a:rPr>
              <a:t>Data-Type</a:t>
            </a:r>
          </a:p>
        </p:txBody>
      </p:sp>
      <p:sp>
        <p:nvSpPr>
          <p:cNvPr id="34" name="矩形 47">
            <a:extLst>
              <a:ext uri="{FF2B5EF4-FFF2-40B4-BE49-F238E27FC236}">
                <a16:creationId xmlns:a16="http://schemas.microsoft.com/office/drawing/2014/main" id="{0F9B6D9A-904A-45BA-A222-2F21EC1B2209}"/>
              </a:ext>
            </a:extLst>
          </p:cNvPr>
          <p:cNvSpPr>
            <a:spLocks noChangeArrowheads="1"/>
          </p:cNvSpPr>
          <p:nvPr/>
        </p:nvSpPr>
        <p:spPr bwMode="auto">
          <a:xfrm>
            <a:off x="5873908" y="2312877"/>
            <a:ext cx="2105686" cy="276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51" tIns="34276" rIns="68551" bIns="3427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en-US" altLang="zh-CN" sz="1200" dirty="0">
                <a:solidFill>
                  <a:schemeClr val="tx1">
                    <a:lumMod val="50000"/>
                    <a:lumOff val="50000"/>
                  </a:schemeClr>
                </a:solidFill>
                <a:latin typeface="+mn-lt"/>
                <a:sym typeface="微软雅黑" pitchFamily="34" charset="-122"/>
              </a:rPr>
              <a:t>Ensure Data Consistency</a:t>
            </a:r>
            <a:endParaRPr lang="zh-CN" altLang="en-US" sz="1200" dirty="0">
              <a:solidFill>
                <a:schemeClr val="tx1">
                  <a:lumMod val="50000"/>
                  <a:lumOff val="50000"/>
                </a:schemeClr>
              </a:solidFill>
              <a:latin typeface="+mn-lt"/>
              <a:sym typeface="微软雅黑" pitchFamily="34" charset="-122"/>
            </a:endParaRPr>
          </a:p>
        </p:txBody>
      </p:sp>
      <p:sp>
        <p:nvSpPr>
          <p:cNvPr id="35" name="矩形 27">
            <a:extLst>
              <a:ext uri="{FF2B5EF4-FFF2-40B4-BE49-F238E27FC236}">
                <a16:creationId xmlns:a16="http://schemas.microsoft.com/office/drawing/2014/main" id="{F405BE11-63FB-487D-A249-1711DBE1F299}"/>
              </a:ext>
            </a:extLst>
          </p:cNvPr>
          <p:cNvSpPr/>
          <p:nvPr/>
        </p:nvSpPr>
        <p:spPr>
          <a:xfrm>
            <a:off x="5350244" y="2725920"/>
            <a:ext cx="2040870" cy="315443"/>
          </a:xfrm>
          <a:prstGeom prst="rect">
            <a:avLst/>
          </a:prstGeom>
        </p:spPr>
        <p:txBody>
          <a:bodyPr wrap="square" lIns="68551" tIns="34276" rIns="68551" bIns="34276">
            <a:spAutoFit/>
          </a:bodyPr>
          <a:lstStyle/>
          <a:p>
            <a:r>
              <a:rPr lang="en-US" altLang="zh-CN" sz="1600" b="1" dirty="0">
                <a:solidFill>
                  <a:schemeClr val="tx1">
                    <a:lumMod val="65000"/>
                    <a:lumOff val="35000"/>
                  </a:schemeClr>
                </a:solidFill>
                <a:latin typeface="微软雅黑" pitchFamily="34" charset="-122"/>
                <a:ea typeface="微软雅黑" pitchFamily="34" charset="-122"/>
              </a:rPr>
              <a:t>Access Control</a:t>
            </a:r>
          </a:p>
        </p:txBody>
      </p:sp>
      <p:sp>
        <p:nvSpPr>
          <p:cNvPr id="36" name="矩形 47">
            <a:extLst>
              <a:ext uri="{FF2B5EF4-FFF2-40B4-BE49-F238E27FC236}">
                <a16:creationId xmlns:a16="http://schemas.microsoft.com/office/drawing/2014/main" id="{AAD85238-C921-4F9E-8507-ACF97EAEE29C}"/>
              </a:ext>
            </a:extLst>
          </p:cNvPr>
          <p:cNvSpPr>
            <a:spLocks noChangeArrowheads="1"/>
          </p:cNvSpPr>
          <p:nvPr/>
        </p:nvSpPr>
        <p:spPr bwMode="auto">
          <a:xfrm>
            <a:off x="5349729" y="2973885"/>
            <a:ext cx="2105686" cy="497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51" tIns="34276" rIns="68551" bIns="3427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en-US" altLang="zh-CN" sz="1200" dirty="0">
                <a:solidFill>
                  <a:schemeClr val="tx1">
                    <a:lumMod val="50000"/>
                    <a:lumOff val="50000"/>
                  </a:schemeClr>
                </a:solidFill>
                <a:latin typeface="+mn-lt"/>
                <a:sym typeface="微软雅黑" pitchFamily="34" charset="-122"/>
              </a:rPr>
              <a:t>Control access. Share the right data with the right person</a:t>
            </a:r>
            <a:endParaRPr lang="zh-CN" altLang="en-US" sz="1200" dirty="0">
              <a:solidFill>
                <a:schemeClr val="tx1">
                  <a:lumMod val="50000"/>
                  <a:lumOff val="50000"/>
                </a:schemeClr>
              </a:solidFill>
              <a:latin typeface="+mn-lt"/>
              <a:sym typeface="微软雅黑" pitchFamily="34" charset="-122"/>
            </a:endParaRPr>
          </a:p>
        </p:txBody>
      </p:sp>
      <p:sp>
        <p:nvSpPr>
          <p:cNvPr id="37" name="矩形 29">
            <a:extLst>
              <a:ext uri="{FF2B5EF4-FFF2-40B4-BE49-F238E27FC236}">
                <a16:creationId xmlns:a16="http://schemas.microsoft.com/office/drawing/2014/main" id="{96F09701-DFEE-423A-87CD-6D53C9C23FFF}"/>
              </a:ext>
            </a:extLst>
          </p:cNvPr>
          <p:cNvSpPr/>
          <p:nvPr/>
        </p:nvSpPr>
        <p:spPr>
          <a:xfrm>
            <a:off x="5880456" y="3444540"/>
            <a:ext cx="2321136" cy="346220"/>
          </a:xfrm>
          <a:prstGeom prst="rect">
            <a:avLst/>
          </a:prstGeom>
        </p:spPr>
        <p:txBody>
          <a:bodyPr wrap="square" lIns="68551" tIns="34276" rIns="68551" bIns="34276">
            <a:spAutoFit/>
          </a:bodyPr>
          <a:lstStyle/>
          <a:p>
            <a:r>
              <a:rPr lang="en-US" altLang="zh-CN" b="1" dirty="0">
                <a:solidFill>
                  <a:schemeClr val="tx1">
                    <a:lumMod val="65000"/>
                    <a:lumOff val="35000"/>
                  </a:schemeClr>
                </a:solidFill>
                <a:latin typeface="微软雅黑" pitchFamily="34" charset="-122"/>
                <a:ea typeface="微软雅黑" pitchFamily="34" charset="-122"/>
              </a:rPr>
              <a:t>Data Transferring</a:t>
            </a:r>
          </a:p>
        </p:txBody>
      </p:sp>
      <p:sp>
        <p:nvSpPr>
          <p:cNvPr id="38" name="矩形 47">
            <a:extLst>
              <a:ext uri="{FF2B5EF4-FFF2-40B4-BE49-F238E27FC236}">
                <a16:creationId xmlns:a16="http://schemas.microsoft.com/office/drawing/2014/main" id="{22A70E38-EA11-475A-91AA-8EBA5A62E93F}"/>
              </a:ext>
            </a:extLst>
          </p:cNvPr>
          <p:cNvSpPr>
            <a:spLocks noChangeArrowheads="1"/>
          </p:cNvSpPr>
          <p:nvPr/>
        </p:nvSpPr>
        <p:spPr bwMode="auto">
          <a:xfrm>
            <a:off x="5921799" y="3729845"/>
            <a:ext cx="2105686" cy="276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51" tIns="34276" rIns="68551" bIns="3427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en-US" altLang="zh-CN" sz="1200" dirty="0">
                <a:solidFill>
                  <a:schemeClr val="tx1">
                    <a:lumMod val="50000"/>
                    <a:lumOff val="50000"/>
                  </a:schemeClr>
                </a:solidFill>
                <a:latin typeface="+mn-lt"/>
                <a:sym typeface="微软雅黑" pitchFamily="34" charset="-122"/>
              </a:rPr>
              <a:t>API connection</a:t>
            </a:r>
            <a:endParaRPr lang="zh-CN" altLang="en-US" sz="1200" dirty="0">
              <a:solidFill>
                <a:schemeClr val="tx1">
                  <a:lumMod val="50000"/>
                  <a:lumOff val="50000"/>
                </a:schemeClr>
              </a:solidFill>
              <a:latin typeface="+mn-lt"/>
              <a:sym typeface="微软雅黑" pitchFamily="34" charset="-122"/>
            </a:endParaRPr>
          </a:p>
        </p:txBody>
      </p:sp>
      <p:sp>
        <p:nvSpPr>
          <p:cNvPr id="39" name="矩形 47">
            <a:extLst>
              <a:ext uri="{FF2B5EF4-FFF2-40B4-BE49-F238E27FC236}">
                <a16:creationId xmlns:a16="http://schemas.microsoft.com/office/drawing/2014/main" id="{C9047D9F-1CAE-4229-9BA1-E8B8CDE06210}"/>
              </a:ext>
            </a:extLst>
          </p:cNvPr>
          <p:cNvSpPr>
            <a:spLocks noChangeArrowheads="1"/>
          </p:cNvSpPr>
          <p:nvPr/>
        </p:nvSpPr>
        <p:spPr bwMode="auto">
          <a:xfrm>
            <a:off x="5479554" y="1646545"/>
            <a:ext cx="2105686" cy="276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51" tIns="34276" rIns="68551" bIns="3427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en-US" altLang="zh-CN" sz="1200" dirty="0">
                <a:solidFill>
                  <a:schemeClr val="tx1">
                    <a:lumMod val="50000"/>
                    <a:lumOff val="50000"/>
                  </a:schemeClr>
                </a:solidFill>
                <a:latin typeface="+mn-lt"/>
                <a:sym typeface="微软雅黑" pitchFamily="34" charset="-122"/>
              </a:rPr>
              <a:t>The Blueprint of the problem</a:t>
            </a:r>
            <a:endParaRPr lang="zh-CN" altLang="en-US" sz="1200" dirty="0">
              <a:solidFill>
                <a:schemeClr val="tx1">
                  <a:lumMod val="50000"/>
                  <a:lumOff val="50000"/>
                </a:schemeClr>
              </a:solidFill>
              <a:latin typeface="+mn-lt"/>
              <a:sym typeface="微软雅黑" pitchFamily="34" charset="-122"/>
            </a:endParaRPr>
          </a:p>
        </p:txBody>
      </p:sp>
    </p:spTree>
    <p:extLst>
      <p:ext uri="{BB962C8B-B14F-4D97-AF65-F5344CB8AC3E}">
        <p14:creationId xmlns:p14="http://schemas.microsoft.com/office/powerpoint/2010/main" val="16955848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3000">
        <p15:prstTrans prst="crush"/>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down)">
                                      <p:cBhvr>
                                        <p:cTn id="11" dur="500"/>
                                        <p:tgtEl>
                                          <p:spTgt spid="19"/>
                                        </p:tgtEl>
                                      </p:cBhvr>
                                    </p:animEffect>
                                  </p:childTnLst>
                                </p:cTn>
                              </p:par>
                              <p:par>
                                <p:cTn id="12" presetID="53" presetClass="entr" presetSubtype="16" fill="hold" grpId="0" nodeType="withEffect">
                                  <p:stCondLst>
                                    <p:cond delay="500"/>
                                  </p:stCondLst>
                                  <p:childTnLst>
                                    <p:set>
                                      <p:cBhvr>
                                        <p:cTn id="13" dur="1" fill="hold">
                                          <p:stCondLst>
                                            <p:cond delay="0"/>
                                          </p:stCondLst>
                                        </p:cTn>
                                        <p:tgtEl>
                                          <p:spTgt spid="21"/>
                                        </p:tgtEl>
                                        <p:attrNameLst>
                                          <p:attrName>style.visibility</p:attrName>
                                        </p:attrNameLst>
                                      </p:cBhvr>
                                      <p:to>
                                        <p:strVal val="visible"/>
                                      </p:to>
                                    </p:set>
                                    <p:anim calcmode="lin" valueType="num">
                                      <p:cBhvr>
                                        <p:cTn id="14" dur="500" fill="hold"/>
                                        <p:tgtEl>
                                          <p:spTgt spid="21"/>
                                        </p:tgtEl>
                                        <p:attrNameLst>
                                          <p:attrName>ppt_w</p:attrName>
                                        </p:attrNameLst>
                                      </p:cBhvr>
                                      <p:tavLst>
                                        <p:tav tm="0">
                                          <p:val>
                                            <p:fltVal val="0"/>
                                          </p:val>
                                        </p:tav>
                                        <p:tav tm="100000">
                                          <p:val>
                                            <p:strVal val="#ppt_w"/>
                                          </p:val>
                                        </p:tav>
                                      </p:tavLst>
                                    </p:anim>
                                    <p:anim calcmode="lin" valueType="num">
                                      <p:cBhvr>
                                        <p:cTn id="15" dur="500" fill="hold"/>
                                        <p:tgtEl>
                                          <p:spTgt spid="21"/>
                                        </p:tgtEl>
                                        <p:attrNameLst>
                                          <p:attrName>ppt_h</p:attrName>
                                        </p:attrNameLst>
                                      </p:cBhvr>
                                      <p:tavLst>
                                        <p:tav tm="0">
                                          <p:val>
                                            <p:fltVal val="0"/>
                                          </p:val>
                                        </p:tav>
                                        <p:tav tm="100000">
                                          <p:val>
                                            <p:strVal val="#ppt_h"/>
                                          </p:val>
                                        </p:tav>
                                      </p:tavLst>
                                    </p:anim>
                                    <p:animEffect transition="in" filter="fade">
                                      <p:cBhvr>
                                        <p:cTn id="16" dur="500"/>
                                        <p:tgtEl>
                                          <p:spTgt spid="21"/>
                                        </p:tgtEl>
                                      </p:cBhvr>
                                    </p:animEffect>
                                  </p:childTnLst>
                                </p:cTn>
                              </p:par>
                              <p:par>
                                <p:cTn id="17" presetID="53" presetClass="entr" presetSubtype="16" fill="hold" grpId="0" nodeType="withEffect">
                                  <p:stCondLst>
                                    <p:cond delay="500"/>
                                  </p:stCondLst>
                                  <p:childTnLst>
                                    <p:set>
                                      <p:cBhvr>
                                        <p:cTn id="18" dur="1" fill="hold">
                                          <p:stCondLst>
                                            <p:cond delay="0"/>
                                          </p:stCondLst>
                                        </p:cTn>
                                        <p:tgtEl>
                                          <p:spTgt spid="22"/>
                                        </p:tgtEl>
                                        <p:attrNameLst>
                                          <p:attrName>style.visibility</p:attrName>
                                        </p:attrNameLst>
                                      </p:cBhvr>
                                      <p:to>
                                        <p:strVal val="visible"/>
                                      </p:to>
                                    </p:set>
                                    <p:anim calcmode="lin" valueType="num">
                                      <p:cBhvr>
                                        <p:cTn id="19" dur="500" fill="hold"/>
                                        <p:tgtEl>
                                          <p:spTgt spid="22"/>
                                        </p:tgtEl>
                                        <p:attrNameLst>
                                          <p:attrName>ppt_w</p:attrName>
                                        </p:attrNameLst>
                                      </p:cBhvr>
                                      <p:tavLst>
                                        <p:tav tm="0">
                                          <p:val>
                                            <p:fltVal val="0"/>
                                          </p:val>
                                        </p:tav>
                                        <p:tav tm="100000">
                                          <p:val>
                                            <p:strVal val="#ppt_w"/>
                                          </p:val>
                                        </p:tav>
                                      </p:tavLst>
                                    </p:anim>
                                    <p:anim calcmode="lin" valueType="num">
                                      <p:cBhvr>
                                        <p:cTn id="20" dur="500" fill="hold"/>
                                        <p:tgtEl>
                                          <p:spTgt spid="22"/>
                                        </p:tgtEl>
                                        <p:attrNameLst>
                                          <p:attrName>ppt_h</p:attrName>
                                        </p:attrNameLst>
                                      </p:cBhvr>
                                      <p:tavLst>
                                        <p:tav tm="0">
                                          <p:val>
                                            <p:fltVal val="0"/>
                                          </p:val>
                                        </p:tav>
                                        <p:tav tm="100000">
                                          <p:val>
                                            <p:strVal val="#ppt_h"/>
                                          </p:val>
                                        </p:tav>
                                      </p:tavLst>
                                    </p:anim>
                                    <p:animEffect transition="in" filter="fade">
                                      <p:cBhvr>
                                        <p:cTn id="21" dur="500"/>
                                        <p:tgtEl>
                                          <p:spTgt spid="22"/>
                                        </p:tgtEl>
                                      </p:cBhvr>
                                    </p:animEffect>
                                  </p:childTnLst>
                                </p:cTn>
                              </p:par>
                              <p:par>
                                <p:cTn id="22" presetID="53" presetClass="entr" presetSubtype="16" fill="hold" grpId="0" nodeType="withEffect">
                                  <p:stCondLst>
                                    <p:cond delay="500"/>
                                  </p:stCondLst>
                                  <p:childTnLst>
                                    <p:set>
                                      <p:cBhvr>
                                        <p:cTn id="23" dur="1" fill="hold">
                                          <p:stCondLst>
                                            <p:cond delay="0"/>
                                          </p:stCondLst>
                                        </p:cTn>
                                        <p:tgtEl>
                                          <p:spTgt spid="31"/>
                                        </p:tgtEl>
                                        <p:attrNameLst>
                                          <p:attrName>style.visibility</p:attrName>
                                        </p:attrNameLst>
                                      </p:cBhvr>
                                      <p:to>
                                        <p:strVal val="visible"/>
                                      </p:to>
                                    </p:set>
                                    <p:anim calcmode="lin" valueType="num">
                                      <p:cBhvr>
                                        <p:cTn id="24" dur="500" fill="hold"/>
                                        <p:tgtEl>
                                          <p:spTgt spid="31"/>
                                        </p:tgtEl>
                                        <p:attrNameLst>
                                          <p:attrName>ppt_w</p:attrName>
                                        </p:attrNameLst>
                                      </p:cBhvr>
                                      <p:tavLst>
                                        <p:tav tm="0">
                                          <p:val>
                                            <p:fltVal val="0"/>
                                          </p:val>
                                        </p:tav>
                                        <p:tav tm="100000">
                                          <p:val>
                                            <p:strVal val="#ppt_w"/>
                                          </p:val>
                                        </p:tav>
                                      </p:tavLst>
                                    </p:anim>
                                    <p:anim calcmode="lin" valueType="num">
                                      <p:cBhvr>
                                        <p:cTn id="25" dur="500" fill="hold"/>
                                        <p:tgtEl>
                                          <p:spTgt spid="31"/>
                                        </p:tgtEl>
                                        <p:attrNameLst>
                                          <p:attrName>ppt_h</p:attrName>
                                        </p:attrNameLst>
                                      </p:cBhvr>
                                      <p:tavLst>
                                        <p:tav tm="0">
                                          <p:val>
                                            <p:fltVal val="0"/>
                                          </p:val>
                                        </p:tav>
                                        <p:tav tm="100000">
                                          <p:val>
                                            <p:strVal val="#ppt_h"/>
                                          </p:val>
                                        </p:tav>
                                      </p:tavLst>
                                    </p:anim>
                                    <p:animEffect transition="in" filter="fade">
                                      <p:cBhvr>
                                        <p:cTn id="26" dur="500"/>
                                        <p:tgtEl>
                                          <p:spTgt spid="31"/>
                                        </p:tgtEl>
                                      </p:cBhvr>
                                    </p:animEffect>
                                  </p:childTnLst>
                                </p:cTn>
                              </p:par>
                            </p:childTnLst>
                          </p:cTn>
                        </p:par>
                        <p:par>
                          <p:cTn id="27" fill="hold">
                            <p:stCondLst>
                              <p:cond delay="1500"/>
                            </p:stCondLst>
                            <p:childTnLst>
                              <p:par>
                                <p:cTn id="28" presetID="22" presetClass="entr" presetSubtype="4" fill="hold" nodeType="after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wipe(down)">
                                      <p:cBhvr>
                                        <p:cTn id="30" dur="500"/>
                                        <p:tgtEl>
                                          <p:spTgt spid="23"/>
                                        </p:tgtEl>
                                      </p:cBhvr>
                                    </p:animEffect>
                                  </p:childTnLst>
                                </p:cTn>
                              </p:par>
                              <p:par>
                                <p:cTn id="31" presetID="53" presetClass="entr" presetSubtype="16" fill="hold" grpId="0" nodeType="withEffect">
                                  <p:stCondLst>
                                    <p:cond delay="500"/>
                                  </p:stCondLst>
                                  <p:childTnLst>
                                    <p:set>
                                      <p:cBhvr>
                                        <p:cTn id="32" dur="1" fill="hold">
                                          <p:stCondLst>
                                            <p:cond delay="0"/>
                                          </p:stCondLst>
                                        </p:cTn>
                                        <p:tgtEl>
                                          <p:spTgt spid="25"/>
                                        </p:tgtEl>
                                        <p:attrNameLst>
                                          <p:attrName>style.visibility</p:attrName>
                                        </p:attrNameLst>
                                      </p:cBhvr>
                                      <p:to>
                                        <p:strVal val="visible"/>
                                      </p:to>
                                    </p:set>
                                    <p:anim calcmode="lin" valueType="num">
                                      <p:cBhvr>
                                        <p:cTn id="33" dur="500" fill="hold"/>
                                        <p:tgtEl>
                                          <p:spTgt spid="25"/>
                                        </p:tgtEl>
                                        <p:attrNameLst>
                                          <p:attrName>ppt_w</p:attrName>
                                        </p:attrNameLst>
                                      </p:cBhvr>
                                      <p:tavLst>
                                        <p:tav tm="0">
                                          <p:val>
                                            <p:fltVal val="0"/>
                                          </p:val>
                                        </p:tav>
                                        <p:tav tm="100000">
                                          <p:val>
                                            <p:strVal val="#ppt_w"/>
                                          </p:val>
                                        </p:tav>
                                      </p:tavLst>
                                    </p:anim>
                                    <p:anim calcmode="lin" valueType="num">
                                      <p:cBhvr>
                                        <p:cTn id="34" dur="500" fill="hold"/>
                                        <p:tgtEl>
                                          <p:spTgt spid="25"/>
                                        </p:tgtEl>
                                        <p:attrNameLst>
                                          <p:attrName>ppt_h</p:attrName>
                                        </p:attrNameLst>
                                      </p:cBhvr>
                                      <p:tavLst>
                                        <p:tav tm="0">
                                          <p:val>
                                            <p:fltVal val="0"/>
                                          </p:val>
                                        </p:tav>
                                        <p:tav tm="100000">
                                          <p:val>
                                            <p:strVal val="#ppt_h"/>
                                          </p:val>
                                        </p:tav>
                                      </p:tavLst>
                                    </p:anim>
                                    <p:animEffect transition="in" filter="fade">
                                      <p:cBhvr>
                                        <p:cTn id="35" dur="500"/>
                                        <p:tgtEl>
                                          <p:spTgt spid="25"/>
                                        </p:tgtEl>
                                      </p:cBhvr>
                                    </p:animEffect>
                                  </p:childTnLst>
                                </p:cTn>
                              </p:par>
                              <p:par>
                                <p:cTn id="36" presetID="53" presetClass="entr" presetSubtype="16" fill="hold" grpId="0" nodeType="withEffect">
                                  <p:stCondLst>
                                    <p:cond delay="500"/>
                                  </p:stCondLst>
                                  <p:childTnLst>
                                    <p:set>
                                      <p:cBhvr>
                                        <p:cTn id="37" dur="1" fill="hold">
                                          <p:stCondLst>
                                            <p:cond delay="0"/>
                                          </p:stCondLst>
                                        </p:cTn>
                                        <p:tgtEl>
                                          <p:spTgt spid="26"/>
                                        </p:tgtEl>
                                        <p:attrNameLst>
                                          <p:attrName>style.visibility</p:attrName>
                                        </p:attrNameLst>
                                      </p:cBhvr>
                                      <p:to>
                                        <p:strVal val="visible"/>
                                      </p:to>
                                    </p:set>
                                    <p:anim calcmode="lin" valueType="num">
                                      <p:cBhvr>
                                        <p:cTn id="38" dur="500" fill="hold"/>
                                        <p:tgtEl>
                                          <p:spTgt spid="26"/>
                                        </p:tgtEl>
                                        <p:attrNameLst>
                                          <p:attrName>ppt_w</p:attrName>
                                        </p:attrNameLst>
                                      </p:cBhvr>
                                      <p:tavLst>
                                        <p:tav tm="0">
                                          <p:val>
                                            <p:fltVal val="0"/>
                                          </p:val>
                                        </p:tav>
                                        <p:tav tm="100000">
                                          <p:val>
                                            <p:strVal val="#ppt_w"/>
                                          </p:val>
                                        </p:tav>
                                      </p:tavLst>
                                    </p:anim>
                                    <p:anim calcmode="lin" valueType="num">
                                      <p:cBhvr>
                                        <p:cTn id="39" dur="500" fill="hold"/>
                                        <p:tgtEl>
                                          <p:spTgt spid="26"/>
                                        </p:tgtEl>
                                        <p:attrNameLst>
                                          <p:attrName>ppt_h</p:attrName>
                                        </p:attrNameLst>
                                      </p:cBhvr>
                                      <p:tavLst>
                                        <p:tav tm="0">
                                          <p:val>
                                            <p:fltVal val="0"/>
                                          </p:val>
                                        </p:tav>
                                        <p:tav tm="100000">
                                          <p:val>
                                            <p:strVal val="#ppt_h"/>
                                          </p:val>
                                        </p:tav>
                                      </p:tavLst>
                                    </p:anim>
                                    <p:animEffect transition="in" filter="fade">
                                      <p:cBhvr>
                                        <p:cTn id="40" dur="500"/>
                                        <p:tgtEl>
                                          <p:spTgt spid="26"/>
                                        </p:tgtEl>
                                      </p:cBhvr>
                                    </p:animEffect>
                                  </p:childTnLst>
                                </p:cTn>
                              </p:par>
                              <p:par>
                                <p:cTn id="41" presetID="53" presetClass="entr" presetSubtype="16" fill="hold" grpId="0" nodeType="withEffect">
                                  <p:stCondLst>
                                    <p:cond delay="500"/>
                                  </p:stCondLst>
                                  <p:childTnLst>
                                    <p:set>
                                      <p:cBhvr>
                                        <p:cTn id="42" dur="1" fill="hold">
                                          <p:stCondLst>
                                            <p:cond delay="0"/>
                                          </p:stCondLst>
                                        </p:cTn>
                                        <p:tgtEl>
                                          <p:spTgt spid="33"/>
                                        </p:tgtEl>
                                        <p:attrNameLst>
                                          <p:attrName>style.visibility</p:attrName>
                                        </p:attrNameLst>
                                      </p:cBhvr>
                                      <p:to>
                                        <p:strVal val="visible"/>
                                      </p:to>
                                    </p:set>
                                    <p:anim calcmode="lin" valueType="num">
                                      <p:cBhvr>
                                        <p:cTn id="43" dur="500" fill="hold"/>
                                        <p:tgtEl>
                                          <p:spTgt spid="33"/>
                                        </p:tgtEl>
                                        <p:attrNameLst>
                                          <p:attrName>ppt_w</p:attrName>
                                        </p:attrNameLst>
                                      </p:cBhvr>
                                      <p:tavLst>
                                        <p:tav tm="0">
                                          <p:val>
                                            <p:fltVal val="0"/>
                                          </p:val>
                                        </p:tav>
                                        <p:tav tm="100000">
                                          <p:val>
                                            <p:strVal val="#ppt_w"/>
                                          </p:val>
                                        </p:tav>
                                      </p:tavLst>
                                    </p:anim>
                                    <p:anim calcmode="lin" valueType="num">
                                      <p:cBhvr>
                                        <p:cTn id="44" dur="500" fill="hold"/>
                                        <p:tgtEl>
                                          <p:spTgt spid="33"/>
                                        </p:tgtEl>
                                        <p:attrNameLst>
                                          <p:attrName>ppt_h</p:attrName>
                                        </p:attrNameLst>
                                      </p:cBhvr>
                                      <p:tavLst>
                                        <p:tav tm="0">
                                          <p:val>
                                            <p:fltVal val="0"/>
                                          </p:val>
                                        </p:tav>
                                        <p:tav tm="100000">
                                          <p:val>
                                            <p:strVal val="#ppt_h"/>
                                          </p:val>
                                        </p:tav>
                                      </p:tavLst>
                                    </p:anim>
                                    <p:animEffect transition="in" filter="fade">
                                      <p:cBhvr>
                                        <p:cTn id="45" dur="500"/>
                                        <p:tgtEl>
                                          <p:spTgt spid="33"/>
                                        </p:tgtEl>
                                      </p:cBhvr>
                                    </p:animEffect>
                                  </p:childTnLst>
                                </p:cTn>
                              </p:par>
                              <p:par>
                                <p:cTn id="46" presetID="53" presetClass="entr" presetSubtype="16" fill="hold" grpId="0" nodeType="withEffect">
                                  <p:stCondLst>
                                    <p:cond delay="500"/>
                                  </p:stCondLst>
                                  <p:childTnLst>
                                    <p:set>
                                      <p:cBhvr>
                                        <p:cTn id="47" dur="1" fill="hold">
                                          <p:stCondLst>
                                            <p:cond delay="0"/>
                                          </p:stCondLst>
                                        </p:cTn>
                                        <p:tgtEl>
                                          <p:spTgt spid="34"/>
                                        </p:tgtEl>
                                        <p:attrNameLst>
                                          <p:attrName>style.visibility</p:attrName>
                                        </p:attrNameLst>
                                      </p:cBhvr>
                                      <p:to>
                                        <p:strVal val="visible"/>
                                      </p:to>
                                    </p:set>
                                    <p:anim calcmode="lin" valueType="num">
                                      <p:cBhvr>
                                        <p:cTn id="48" dur="500" fill="hold"/>
                                        <p:tgtEl>
                                          <p:spTgt spid="34"/>
                                        </p:tgtEl>
                                        <p:attrNameLst>
                                          <p:attrName>ppt_w</p:attrName>
                                        </p:attrNameLst>
                                      </p:cBhvr>
                                      <p:tavLst>
                                        <p:tav tm="0">
                                          <p:val>
                                            <p:fltVal val="0"/>
                                          </p:val>
                                        </p:tav>
                                        <p:tav tm="100000">
                                          <p:val>
                                            <p:strVal val="#ppt_w"/>
                                          </p:val>
                                        </p:tav>
                                      </p:tavLst>
                                    </p:anim>
                                    <p:anim calcmode="lin" valueType="num">
                                      <p:cBhvr>
                                        <p:cTn id="49" dur="500" fill="hold"/>
                                        <p:tgtEl>
                                          <p:spTgt spid="34"/>
                                        </p:tgtEl>
                                        <p:attrNameLst>
                                          <p:attrName>ppt_h</p:attrName>
                                        </p:attrNameLst>
                                      </p:cBhvr>
                                      <p:tavLst>
                                        <p:tav tm="0">
                                          <p:val>
                                            <p:fltVal val="0"/>
                                          </p:val>
                                        </p:tav>
                                        <p:tav tm="100000">
                                          <p:val>
                                            <p:strVal val="#ppt_h"/>
                                          </p:val>
                                        </p:tav>
                                      </p:tavLst>
                                    </p:anim>
                                    <p:animEffect transition="in" filter="fade">
                                      <p:cBhvr>
                                        <p:cTn id="50" dur="500"/>
                                        <p:tgtEl>
                                          <p:spTgt spid="34"/>
                                        </p:tgtEl>
                                      </p:cBhvr>
                                    </p:animEffect>
                                  </p:childTnLst>
                                </p:cTn>
                              </p:par>
                            </p:childTnLst>
                          </p:cTn>
                        </p:par>
                        <p:par>
                          <p:cTn id="51" fill="hold">
                            <p:stCondLst>
                              <p:cond delay="2500"/>
                            </p:stCondLst>
                            <p:childTnLst>
                              <p:par>
                                <p:cTn id="52" presetID="22" presetClass="entr" presetSubtype="8" fill="hold" nodeType="after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wipe(left)">
                                      <p:cBhvr>
                                        <p:cTn id="54" dur="500"/>
                                        <p:tgtEl>
                                          <p:spTgt spid="20"/>
                                        </p:tgtEl>
                                      </p:cBhvr>
                                    </p:animEffect>
                                  </p:childTnLst>
                                </p:cTn>
                              </p:par>
                              <p:par>
                                <p:cTn id="55" presetID="53" presetClass="entr" presetSubtype="16" fill="hold" grpId="0" nodeType="withEffect">
                                  <p:stCondLst>
                                    <p:cond delay="500"/>
                                  </p:stCondLst>
                                  <p:childTnLst>
                                    <p:set>
                                      <p:cBhvr>
                                        <p:cTn id="56" dur="1" fill="hold">
                                          <p:stCondLst>
                                            <p:cond delay="0"/>
                                          </p:stCondLst>
                                        </p:cTn>
                                        <p:tgtEl>
                                          <p:spTgt spid="27"/>
                                        </p:tgtEl>
                                        <p:attrNameLst>
                                          <p:attrName>style.visibility</p:attrName>
                                        </p:attrNameLst>
                                      </p:cBhvr>
                                      <p:to>
                                        <p:strVal val="visible"/>
                                      </p:to>
                                    </p:set>
                                    <p:anim calcmode="lin" valueType="num">
                                      <p:cBhvr>
                                        <p:cTn id="57" dur="500" fill="hold"/>
                                        <p:tgtEl>
                                          <p:spTgt spid="27"/>
                                        </p:tgtEl>
                                        <p:attrNameLst>
                                          <p:attrName>ppt_w</p:attrName>
                                        </p:attrNameLst>
                                      </p:cBhvr>
                                      <p:tavLst>
                                        <p:tav tm="0">
                                          <p:val>
                                            <p:fltVal val="0"/>
                                          </p:val>
                                        </p:tav>
                                        <p:tav tm="100000">
                                          <p:val>
                                            <p:strVal val="#ppt_w"/>
                                          </p:val>
                                        </p:tav>
                                      </p:tavLst>
                                    </p:anim>
                                    <p:anim calcmode="lin" valueType="num">
                                      <p:cBhvr>
                                        <p:cTn id="58" dur="500" fill="hold"/>
                                        <p:tgtEl>
                                          <p:spTgt spid="27"/>
                                        </p:tgtEl>
                                        <p:attrNameLst>
                                          <p:attrName>ppt_h</p:attrName>
                                        </p:attrNameLst>
                                      </p:cBhvr>
                                      <p:tavLst>
                                        <p:tav tm="0">
                                          <p:val>
                                            <p:fltVal val="0"/>
                                          </p:val>
                                        </p:tav>
                                        <p:tav tm="100000">
                                          <p:val>
                                            <p:strVal val="#ppt_h"/>
                                          </p:val>
                                        </p:tav>
                                      </p:tavLst>
                                    </p:anim>
                                    <p:animEffect transition="in" filter="fade">
                                      <p:cBhvr>
                                        <p:cTn id="59" dur="500"/>
                                        <p:tgtEl>
                                          <p:spTgt spid="27"/>
                                        </p:tgtEl>
                                      </p:cBhvr>
                                    </p:animEffect>
                                  </p:childTnLst>
                                </p:cTn>
                              </p:par>
                              <p:par>
                                <p:cTn id="60" presetID="53" presetClass="entr" presetSubtype="16" fill="hold" grpId="0" nodeType="withEffect">
                                  <p:stCondLst>
                                    <p:cond delay="500"/>
                                  </p:stCondLst>
                                  <p:childTnLst>
                                    <p:set>
                                      <p:cBhvr>
                                        <p:cTn id="61" dur="1" fill="hold">
                                          <p:stCondLst>
                                            <p:cond delay="0"/>
                                          </p:stCondLst>
                                        </p:cTn>
                                        <p:tgtEl>
                                          <p:spTgt spid="28"/>
                                        </p:tgtEl>
                                        <p:attrNameLst>
                                          <p:attrName>style.visibility</p:attrName>
                                        </p:attrNameLst>
                                      </p:cBhvr>
                                      <p:to>
                                        <p:strVal val="visible"/>
                                      </p:to>
                                    </p:set>
                                    <p:anim calcmode="lin" valueType="num">
                                      <p:cBhvr>
                                        <p:cTn id="62" dur="500" fill="hold"/>
                                        <p:tgtEl>
                                          <p:spTgt spid="28"/>
                                        </p:tgtEl>
                                        <p:attrNameLst>
                                          <p:attrName>ppt_w</p:attrName>
                                        </p:attrNameLst>
                                      </p:cBhvr>
                                      <p:tavLst>
                                        <p:tav tm="0">
                                          <p:val>
                                            <p:fltVal val="0"/>
                                          </p:val>
                                        </p:tav>
                                        <p:tav tm="100000">
                                          <p:val>
                                            <p:strVal val="#ppt_w"/>
                                          </p:val>
                                        </p:tav>
                                      </p:tavLst>
                                    </p:anim>
                                    <p:anim calcmode="lin" valueType="num">
                                      <p:cBhvr>
                                        <p:cTn id="63" dur="500" fill="hold"/>
                                        <p:tgtEl>
                                          <p:spTgt spid="28"/>
                                        </p:tgtEl>
                                        <p:attrNameLst>
                                          <p:attrName>ppt_h</p:attrName>
                                        </p:attrNameLst>
                                      </p:cBhvr>
                                      <p:tavLst>
                                        <p:tav tm="0">
                                          <p:val>
                                            <p:fltVal val="0"/>
                                          </p:val>
                                        </p:tav>
                                        <p:tav tm="100000">
                                          <p:val>
                                            <p:strVal val="#ppt_h"/>
                                          </p:val>
                                        </p:tav>
                                      </p:tavLst>
                                    </p:anim>
                                    <p:animEffect transition="in" filter="fade">
                                      <p:cBhvr>
                                        <p:cTn id="64" dur="500"/>
                                        <p:tgtEl>
                                          <p:spTgt spid="28"/>
                                        </p:tgtEl>
                                      </p:cBhvr>
                                    </p:animEffect>
                                  </p:childTnLst>
                                </p:cTn>
                              </p:par>
                              <p:par>
                                <p:cTn id="65" presetID="53" presetClass="entr" presetSubtype="16" fill="hold" grpId="0" nodeType="withEffect">
                                  <p:stCondLst>
                                    <p:cond delay="500"/>
                                  </p:stCondLst>
                                  <p:childTnLst>
                                    <p:set>
                                      <p:cBhvr>
                                        <p:cTn id="66" dur="1" fill="hold">
                                          <p:stCondLst>
                                            <p:cond delay="0"/>
                                          </p:stCondLst>
                                        </p:cTn>
                                        <p:tgtEl>
                                          <p:spTgt spid="35"/>
                                        </p:tgtEl>
                                        <p:attrNameLst>
                                          <p:attrName>style.visibility</p:attrName>
                                        </p:attrNameLst>
                                      </p:cBhvr>
                                      <p:to>
                                        <p:strVal val="visible"/>
                                      </p:to>
                                    </p:set>
                                    <p:anim calcmode="lin" valueType="num">
                                      <p:cBhvr>
                                        <p:cTn id="67" dur="500" fill="hold"/>
                                        <p:tgtEl>
                                          <p:spTgt spid="35"/>
                                        </p:tgtEl>
                                        <p:attrNameLst>
                                          <p:attrName>ppt_w</p:attrName>
                                        </p:attrNameLst>
                                      </p:cBhvr>
                                      <p:tavLst>
                                        <p:tav tm="0">
                                          <p:val>
                                            <p:fltVal val="0"/>
                                          </p:val>
                                        </p:tav>
                                        <p:tav tm="100000">
                                          <p:val>
                                            <p:strVal val="#ppt_w"/>
                                          </p:val>
                                        </p:tav>
                                      </p:tavLst>
                                    </p:anim>
                                    <p:anim calcmode="lin" valueType="num">
                                      <p:cBhvr>
                                        <p:cTn id="68" dur="500" fill="hold"/>
                                        <p:tgtEl>
                                          <p:spTgt spid="35"/>
                                        </p:tgtEl>
                                        <p:attrNameLst>
                                          <p:attrName>ppt_h</p:attrName>
                                        </p:attrNameLst>
                                      </p:cBhvr>
                                      <p:tavLst>
                                        <p:tav tm="0">
                                          <p:val>
                                            <p:fltVal val="0"/>
                                          </p:val>
                                        </p:tav>
                                        <p:tav tm="100000">
                                          <p:val>
                                            <p:strVal val="#ppt_h"/>
                                          </p:val>
                                        </p:tav>
                                      </p:tavLst>
                                    </p:anim>
                                    <p:animEffect transition="in" filter="fade">
                                      <p:cBhvr>
                                        <p:cTn id="69" dur="500"/>
                                        <p:tgtEl>
                                          <p:spTgt spid="35"/>
                                        </p:tgtEl>
                                      </p:cBhvr>
                                    </p:animEffect>
                                  </p:childTnLst>
                                </p:cTn>
                              </p:par>
                              <p:par>
                                <p:cTn id="70" presetID="53" presetClass="entr" presetSubtype="16" fill="hold" grpId="0" nodeType="withEffect">
                                  <p:stCondLst>
                                    <p:cond delay="500"/>
                                  </p:stCondLst>
                                  <p:childTnLst>
                                    <p:set>
                                      <p:cBhvr>
                                        <p:cTn id="71" dur="1" fill="hold">
                                          <p:stCondLst>
                                            <p:cond delay="0"/>
                                          </p:stCondLst>
                                        </p:cTn>
                                        <p:tgtEl>
                                          <p:spTgt spid="36"/>
                                        </p:tgtEl>
                                        <p:attrNameLst>
                                          <p:attrName>style.visibility</p:attrName>
                                        </p:attrNameLst>
                                      </p:cBhvr>
                                      <p:to>
                                        <p:strVal val="visible"/>
                                      </p:to>
                                    </p:set>
                                    <p:anim calcmode="lin" valueType="num">
                                      <p:cBhvr>
                                        <p:cTn id="72" dur="500" fill="hold"/>
                                        <p:tgtEl>
                                          <p:spTgt spid="36"/>
                                        </p:tgtEl>
                                        <p:attrNameLst>
                                          <p:attrName>ppt_w</p:attrName>
                                        </p:attrNameLst>
                                      </p:cBhvr>
                                      <p:tavLst>
                                        <p:tav tm="0">
                                          <p:val>
                                            <p:fltVal val="0"/>
                                          </p:val>
                                        </p:tav>
                                        <p:tav tm="100000">
                                          <p:val>
                                            <p:strVal val="#ppt_w"/>
                                          </p:val>
                                        </p:tav>
                                      </p:tavLst>
                                    </p:anim>
                                    <p:anim calcmode="lin" valueType="num">
                                      <p:cBhvr>
                                        <p:cTn id="73" dur="500" fill="hold"/>
                                        <p:tgtEl>
                                          <p:spTgt spid="36"/>
                                        </p:tgtEl>
                                        <p:attrNameLst>
                                          <p:attrName>ppt_h</p:attrName>
                                        </p:attrNameLst>
                                      </p:cBhvr>
                                      <p:tavLst>
                                        <p:tav tm="0">
                                          <p:val>
                                            <p:fltVal val="0"/>
                                          </p:val>
                                        </p:tav>
                                        <p:tav tm="100000">
                                          <p:val>
                                            <p:strVal val="#ppt_h"/>
                                          </p:val>
                                        </p:tav>
                                      </p:tavLst>
                                    </p:anim>
                                    <p:animEffect transition="in" filter="fade">
                                      <p:cBhvr>
                                        <p:cTn id="74" dur="500"/>
                                        <p:tgtEl>
                                          <p:spTgt spid="36"/>
                                        </p:tgtEl>
                                      </p:cBhvr>
                                    </p:animEffect>
                                  </p:childTnLst>
                                </p:cTn>
                              </p:par>
                              <p:par>
                                <p:cTn id="75" presetID="53" presetClass="entr" presetSubtype="16" fill="hold" grpId="0" nodeType="withEffect">
                                  <p:stCondLst>
                                    <p:cond delay="500"/>
                                  </p:stCondLst>
                                  <p:childTnLst>
                                    <p:set>
                                      <p:cBhvr>
                                        <p:cTn id="76" dur="1" fill="hold">
                                          <p:stCondLst>
                                            <p:cond delay="0"/>
                                          </p:stCondLst>
                                        </p:cTn>
                                        <p:tgtEl>
                                          <p:spTgt spid="29"/>
                                        </p:tgtEl>
                                        <p:attrNameLst>
                                          <p:attrName>style.visibility</p:attrName>
                                        </p:attrNameLst>
                                      </p:cBhvr>
                                      <p:to>
                                        <p:strVal val="visible"/>
                                      </p:to>
                                    </p:set>
                                    <p:anim calcmode="lin" valueType="num">
                                      <p:cBhvr>
                                        <p:cTn id="77" dur="500" fill="hold"/>
                                        <p:tgtEl>
                                          <p:spTgt spid="29"/>
                                        </p:tgtEl>
                                        <p:attrNameLst>
                                          <p:attrName>ppt_w</p:attrName>
                                        </p:attrNameLst>
                                      </p:cBhvr>
                                      <p:tavLst>
                                        <p:tav tm="0">
                                          <p:val>
                                            <p:fltVal val="0"/>
                                          </p:val>
                                        </p:tav>
                                        <p:tav tm="100000">
                                          <p:val>
                                            <p:strVal val="#ppt_w"/>
                                          </p:val>
                                        </p:tav>
                                      </p:tavLst>
                                    </p:anim>
                                    <p:anim calcmode="lin" valueType="num">
                                      <p:cBhvr>
                                        <p:cTn id="78" dur="500" fill="hold"/>
                                        <p:tgtEl>
                                          <p:spTgt spid="29"/>
                                        </p:tgtEl>
                                        <p:attrNameLst>
                                          <p:attrName>ppt_h</p:attrName>
                                        </p:attrNameLst>
                                      </p:cBhvr>
                                      <p:tavLst>
                                        <p:tav tm="0">
                                          <p:val>
                                            <p:fltVal val="0"/>
                                          </p:val>
                                        </p:tav>
                                        <p:tav tm="100000">
                                          <p:val>
                                            <p:strVal val="#ppt_h"/>
                                          </p:val>
                                        </p:tav>
                                      </p:tavLst>
                                    </p:anim>
                                    <p:animEffect transition="in" filter="fade">
                                      <p:cBhvr>
                                        <p:cTn id="79" dur="500"/>
                                        <p:tgtEl>
                                          <p:spTgt spid="29"/>
                                        </p:tgtEl>
                                      </p:cBhvr>
                                    </p:animEffect>
                                  </p:childTnLst>
                                </p:cTn>
                              </p:par>
                              <p:par>
                                <p:cTn id="80" presetID="53" presetClass="entr" presetSubtype="16" fill="hold" grpId="0" nodeType="withEffect">
                                  <p:stCondLst>
                                    <p:cond delay="500"/>
                                  </p:stCondLst>
                                  <p:childTnLst>
                                    <p:set>
                                      <p:cBhvr>
                                        <p:cTn id="81" dur="1" fill="hold">
                                          <p:stCondLst>
                                            <p:cond delay="0"/>
                                          </p:stCondLst>
                                        </p:cTn>
                                        <p:tgtEl>
                                          <p:spTgt spid="30"/>
                                        </p:tgtEl>
                                        <p:attrNameLst>
                                          <p:attrName>style.visibility</p:attrName>
                                        </p:attrNameLst>
                                      </p:cBhvr>
                                      <p:to>
                                        <p:strVal val="visible"/>
                                      </p:to>
                                    </p:set>
                                    <p:anim calcmode="lin" valueType="num">
                                      <p:cBhvr>
                                        <p:cTn id="82" dur="500" fill="hold"/>
                                        <p:tgtEl>
                                          <p:spTgt spid="30"/>
                                        </p:tgtEl>
                                        <p:attrNameLst>
                                          <p:attrName>ppt_w</p:attrName>
                                        </p:attrNameLst>
                                      </p:cBhvr>
                                      <p:tavLst>
                                        <p:tav tm="0">
                                          <p:val>
                                            <p:fltVal val="0"/>
                                          </p:val>
                                        </p:tav>
                                        <p:tav tm="100000">
                                          <p:val>
                                            <p:strVal val="#ppt_w"/>
                                          </p:val>
                                        </p:tav>
                                      </p:tavLst>
                                    </p:anim>
                                    <p:anim calcmode="lin" valueType="num">
                                      <p:cBhvr>
                                        <p:cTn id="83" dur="500" fill="hold"/>
                                        <p:tgtEl>
                                          <p:spTgt spid="30"/>
                                        </p:tgtEl>
                                        <p:attrNameLst>
                                          <p:attrName>ppt_h</p:attrName>
                                        </p:attrNameLst>
                                      </p:cBhvr>
                                      <p:tavLst>
                                        <p:tav tm="0">
                                          <p:val>
                                            <p:fltVal val="0"/>
                                          </p:val>
                                        </p:tav>
                                        <p:tav tm="100000">
                                          <p:val>
                                            <p:strVal val="#ppt_h"/>
                                          </p:val>
                                        </p:tav>
                                      </p:tavLst>
                                    </p:anim>
                                    <p:animEffect transition="in" filter="fade">
                                      <p:cBhvr>
                                        <p:cTn id="84" dur="500"/>
                                        <p:tgtEl>
                                          <p:spTgt spid="30"/>
                                        </p:tgtEl>
                                      </p:cBhvr>
                                    </p:animEffect>
                                  </p:childTnLst>
                                </p:cTn>
                              </p:par>
                              <p:par>
                                <p:cTn id="85" presetID="53" presetClass="entr" presetSubtype="16" fill="hold" grpId="0" nodeType="withEffect">
                                  <p:stCondLst>
                                    <p:cond delay="500"/>
                                  </p:stCondLst>
                                  <p:childTnLst>
                                    <p:set>
                                      <p:cBhvr>
                                        <p:cTn id="86" dur="1" fill="hold">
                                          <p:stCondLst>
                                            <p:cond delay="0"/>
                                          </p:stCondLst>
                                        </p:cTn>
                                        <p:tgtEl>
                                          <p:spTgt spid="37"/>
                                        </p:tgtEl>
                                        <p:attrNameLst>
                                          <p:attrName>style.visibility</p:attrName>
                                        </p:attrNameLst>
                                      </p:cBhvr>
                                      <p:to>
                                        <p:strVal val="visible"/>
                                      </p:to>
                                    </p:set>
                                    <p:anim calcmode="lin" valueType="num">
                                      <p:cBhvr>
                                        <p:cTn id="87" dur="500" fill="hold"/>
                                        <p:tgtEl>
                                          <p:spTgt spid="37"/>
                                        </p:tgtEl>
                                        <p:attrNameLst>
                                          <p:attrName>ppt_w</p:attrName>
                                        </p:attrNameLst>
                                      </p:cBhvr>
                                      <p:tavLst>
                                        <p:tav tm="0">
                                          <p:val>
                                            <p:fltVal val="0"/>
                                          </p:val>
                                        </p:tav>
                                        <p:tav tm="100000">
                                          <p:val>
                                            <p:strVal val="#ppt_w"/>
                                          </p:val>
                                        </p:tav>
                                      </p:tavLst>
                                    </p:anim>
                                    <p:anim calcmode="lin" valueType="num">
                                      <p:cBhvr>
                                        <p:cTn id="88" dur="500" fill="hold"/>
                                        <p:tgtEl>
                                          <p:spTgt spid="37"/>
                                        </p:tgtEl>
                                        <p:attrNameLst>
                                          <p:attrName>ppt_h</p:attrName>
                                        </p:attrNameLst>
                                      </p:cBhvr>
                                      <p:tavLst>
                                        <p:tav tm="0">
                                          <p:val>
                                            <p:fltVal val="0"/>
                                          </p:val>
                                        </p:tav>
                                        <p:tav tm="100000">
                                          <p:val>
                                            <p:strVal val="#ppt_h"/>
                                          </p:val>
                                        </p:tav>
                                      </p:tavLst>
                                    </p:anim>
                                    <p:animEffect transition="in" filter="fade">
                                      <p:cBhvr>
                                        <p:cTn id="89" dur="500"/>
                                        <p:tgtEl>
                                          <p:spTgt spid="37"/>
                                        </p:tgtEl>
                                      </p:cBhvr>
                                    </p:animEffect>
                                  </p:childTnLst>
                                </p:cTn>
                              </p:par>
                              <p:par>
                                <p:cTn id="90" presetID="53" presetClass="entr" presetSubtype="16" fill="hold" grpId="0" nodeType="withEffect">
                                  <p:stCondLst>
                                    <p:cond delay="500"/>
                                  </p:stCondLst>
                                  <p:childTnLst>
                                    <p:set>
                                      <p:cBhvr>
                                        <p:cTn id="91" dur="1" fill="hold">
                                          <p:stCondLst>
                                            <p:cond delay="0"/>
                                          </p:stCondLst>
                                        </p:cTn>
                                        <p:tgtEl>
                                          <p:spTgt spid="38"/>
                                        </p:tgtEl>
                                        <p:attrNameLst>
                                          <p:attrName>style.visibility</p:attrName>
                                        </p:attrNameLst>
                                      </p:cBhvr>
                                      <p:to>
                                        <p:strVal val="visible"/>
                                      </p:to>
                                    </p:set>
                                    <p:anim calcmode="lin" valueType="num">
                                      <p:cBhvr>
                                        <p:cTn id="92" dur="500" fill="hold"/>
                                        <p:tgtEl>
                                          <p:spTgt spid="38"/>
                                        </p:tgtEl>
                                        <p:attrNameLst>
                                          <p:attrName>ppt_w</p:attrName>
                                        </p:attrNameLst>
                                      </p:cBhvr>
                                      <p:tavLst>
                                        <p:tav tm="0">
                                          <p:val>
                                            <p:fltVal val="0"/>
                                          </p:val>
                                        </p:tav>
                                        <p:tav tm="100000">
                                          <p:val>
                                            <p:strVal val="#ppt_w"/>
                                          </p:val>
                                        </p:tav>
                                      </p:tavLst>
                                    </p:anim>
                                    <p:anim calcmode="lin" valueType="num">
                                      <p:cBhvr>
                                        <p:cTn id="93" dur="500" fill="hold"/>
                                        <p:tgtEl>
                                          <p:spTgt spid="38"/>
                                        </p:tgtEl>
                                        <p:attrNameLst>
                                          <p:attrName>ppt_h</p:attrName>
                                        </p:attrNameLst>
                                      </p:cBhvr>
                                      <p:tavLst>
                                        <p:tav tm="0">
                                          <p:val>
                                            <p:fltVal val="0"/>
                                          </p:val>
                                        </p:tav>
                                        <p:tav tm="100000">
                                          <p:val>
                                            <p:strVal val="#ppt_h"/>
                                          </p:val>
                                        </p:tav>
                                      </p:tavLst>
                                    </p:anim>
                                    <p:animEffect transition="in" filter="fade">
                                      <p:cBhvr>
                                        <p:cTn id="94" dur="500"/>
                                        <p:tgtEl>
                                          <p:spTgt spid="38"/>
                                        </p:tgtEl>
                                      </p:cBhvr>
                                    </p:animEffect>
                                  </p:childTnLst>
                                </p:cTn>
                              </p:par>
                              <p:par>
                                <p:cTn id="95" presetID="53" presetClass="entr" presetSubtype="16" fill="hold" grpId="0" nodeType="withEffect">
                                  <p:stCondLst>
                                    <p:cond delay="500"/>
                                  </p:stCondLst>
                                  <p:childTnLst>
                                    <p:set>
                                      <p:cBhvr>
                                        <p:cTn id="96" dur="1" fill="hold">
                                          <p:stCondLst>
                                            <p:cond delay="0"/>
                                          </p:stCondLst>
                                        </p:cTn>
                                        <p:tgtEl>
                                          <p:spTgt spid="39"/>
                                        </p:tgtEl>
                                        <p:attrNameLst>
                                          <p:attrName>style.visibility</p:attrName>
                                        </p:attrNameLst>
                                      </p:cBhvr>
                                      <p:to>
                                        <p:strVal val="visible"/>
                                      </p:to>
                                    </p:set>
                                    <p:anim calcmode="lin" valueType="num">
                                      <p:cBhvr>
                                        <p:cTn id="97" dur="500" fill="hold"/>
                                        <p:tgtEl>
                                          <p:spTgt spid="39"/>
                                        </p:tgtEl>
                                        <p:attrNameLst>
                                          <p:attrName>ppt_w</p:attrName>
                                        </p:attrNameLst>
                                      </p:cBhvr>
                                      <p:tavLst>
                                        <p:tav tm="0">
                                          <p:val>
                                            <p:fltVal val="0"/>
                                          </p:val>
                                        </p:tav>
                                        <p:tav tm="100000">
                                          <p:val>
                                            <p:strVal val="#ppt_w"/>
                                          </p:val>
                                        </p:tav>
                                      </p:tavLst>
                                    </p:anim>
                                    <p:anim calcmode="lin" valueType="num">
                                      <p:cBhvr>
                                        <p:cTn id="98" dur="500" fill="hold"/>
                                        <p:tgtEl>
                                          <p:spTgt spid="39"/>
                                        </p:tgtEl>
                                        <p:attrNameLst>
                                          <p:attrName>ppt_h</p:attrName>
                                        </p:attrNameLst>
                                      </p:cBhvr>
                                      <p:tavLst>
                                        <p:tav tm="0">
                                          <p:val>
                                            <p:fltVal val="0"/>
                                          </p:val>
                                        </p:tav>
                                        <p:tav tm="100000">
                                          <p:val>
                                            <p:strVal val="#ppt_h"/>
                                          </p:val>
                                        </p:tav>
                                      </p:tavLst>
                                    </p:anim>
                                    <p:animEffect transition="in" filter="fade">
                                      <p:cBhvr>
                                        <p:cTn id="9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1" grpId="0" animBg="1"/>
      <p:bldP spid="22" grpId="0"/>
      <p:bldP spid="25" grpId="0" animBg="1"/>
      <p:bldP spid="26" grpId="0"/>
      <p:bldP spid="27" grpId="0" animBg="1"/>
      <p:bldP spid="28" grpId="0"/>
      <p:bldP spid="29" grpId="0" animBg="1"/>
      <p:bldP spid="30" grpId="0"/>
      <p:bldP spid="31" grpId="0"/>
      <p:bldP spid="33" grpId="0"/>
      <p:bldP spid="34" grpId="0"/>
      <p:bldP spid="35" grpId="0"/>
      <p:bldP spid="36" grpId="0"/>
      <p:bldP spid="37" grpId="0"/>
      <p:bldP spid="38" grpId="0"/>
      <p:bldP spid="3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6FB56A07-B09C-453C-A9F5-1F874E5A87B8}"/>
              </a:ext>
            </a:extLst>
          </p:cNvPr>
          <p:cNvPicPr>
            <a:picLocks noChangeAspect="1"/>
          </p:cNvPicPr>
          <p:nvPr/>
        </p:nvPicPr>
        <p:blipFill>
          <a:blip r:embed="rId23"/>
          <a:stretch>
            <a:fillRect/>
          </a:stretch>
        </p:blipFill>
        <p:spPr>
          <a:xfrm>
            <a:off x="5004" y="124272"/>
            <a:ext cx="200025" cy="600075"/>
          </a:xfrm>
          <a:prstGeom prst="rect">
            <a:avLst/>
          </a:prstGeom>
        </p:spPr>
      </p:pic>
      <p:sp>
        <p:nvSpPr>
          <p:cNvPr id="17" name="PA_淘宝店chenying0907 4">
            <a:extLst>
              <a:ext uri="{FF2B5EF4-FFF2-40B4-BE49-F238E27FC236}">
                <a16:creationId xmlns:a16="http://schemas.microsoft.com/office/drawing/2014/main" id="{17982257-0051-4D8D-A2A6-1FC1718A8570}"/>
              </a:ext>
            </a:extLst>
          </p:cNvPr>
          <p:cNvSpPr txBox="1"/>
          <p:nvPr>
            <p:custDataLst>
              <p:tags r:id="rId1"/>
            </p:custDataLst>
          </p:nvPr>
        </p:nvSpPr>
        <p:spPr>
          <a:xfrm>
            <a:off x="228261" y="162699"/>
            <a:ext cx="3172425" cy="523220"/>
          </a:xfrm>
          <a:prstGeom prst="rect">
            <a:avLst/>
          </a:prstGeom>
          <a:noFill/>
        </p:spPr>
        <p:txBody>
          <a:bodyPr wrap="square" rtlCol="0">
            <a:spAutoFit/>
          </a:bodyPr>
          <a:lstStyle/>
          <a:p>
            <a:pPr>
              <a:buNone/>
            </a:pPr>
            <a:r>
              <a:rPr lang="en-US" altLang="zh-CN" sz="2800" dirty="0">
                <a:solidFill>
                  <a:srgbClr val="C00000"/>
                </a:solidFill>
                <a:sym typeface="Arial" panose="020B0604020202020204" pitchFamily="34" charset="0"/>
              </a:rPr>
              <a:t>Reporting System</a:t>
            </a:r>
            <a:endParaRPr lang="en-US" altLang="zh-CN" sz="2800" dirty="0">
              <a:solidFill>
                <a:srgbClr val="C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PA_淘宝店chenying0907 22">
            <a:extLst>
              <a:ext uri="{FF2B5EF4-FFF2-40B4-BE49-F238E27FC236}">
                <a16:creationId xmlns:a16="http://schemas.microsoft.com/office/drawing/2014/main" id="{4C2F0582-2E6D-43FE-93F0-2CFD348CEE67}"/>
              </a:ext>
            </a:extLst>
          </p:cNvPr>
          <p:cNvSpPr>
            <a:spLocks/>
          </p:cNvSpPr>
          <p:nvPr>
            <p:custDataLst>
              <p:tags r:id="rId2"/>
            </p:custDataLst>
          </p:nvPr>
        </p:nvSpPr>
        <p:spPr bwMode="auto">
          <a:xfrm>
            <a:off x="3792453" y="2858173"/>
            <a:ext cx="1508546" cy="1509478"/>
          </a:xfrm>
          <a:custGeom>
            <a:avLst/>
            <a:gdLst>
              <a:gd name="T0" fmla="*/ 187 w 240"/>
              <a:gd name="T1" fmla="*/ 0 h 240"/>
              <a:gd name="T2" fmla="*/ 134 w 240"/>
              <a:gd name="T3" fmla="*/ 53 h 240"/>
              <a:gd name="T4" fmla="*/ 53 w 240"/>
              <a:gd name="T5" fmla="*/ 134 h 240"/>
              <a:gd name="T6" fmla="*/ 53 w 240"/>
              <a:gd name="T7" fmla="*/ 134 h 240"/>
              <a:gd name="T8" fmla="*/ 53 w 240"/>
              <a:gd name="T9" fmla="*/ 134 h 240"/>
              <a:gd name="T10" fmla="*/ 0 w 240"/>
              <a:gd name="T11" fmla="*/ 187 h 240"/>
              <a:gd name="T12" fmla="*/ 53 w 240"/>
              <a:gd name="T13" fmla="*/ 240 h 240"/>
              <a:gd name="T14" fmla="*/ 106 w 240"/>
              <a:gd name="T15" fmla="*/ 187 h 240"/>
              <a:gd name="T16" fmla="*/ 106 w 240"/>
              <a:gd name="T17" fmla="*/ 187 h 240"/>
              <a:gd name="T18" fmla="*/ 106 w 240"/>
              <a:gd name="T19" fmla="*/ 187 h 240"/>
              <a:gd name="T20" fmla="*/ 187 w 240"/>
              <a:gd name="T21" fmla="*/ 106 h 240"/>
              <a:gd name="T22" fmla="*/ 187 w 240"/>
              <a:gd name="T23" fmla="*/ 106 h 240"/>
              <a:gd name="T24" fmla="*/ 240 w 240"/>
              <a:gd name="T25" fmla="*/ 53 h 240"/>
              <a:gd name="T26" fmla="*/ 187 w 240"/>
              <a:gd name="T27"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0" h="240">
                <a:moveTo>
                  <a:pt x="187" y="0"/>
                </a:moveTo>
                <a:cubicBezTo>
                  <a:pt x="157" y="0"/>
                  <a:pt x="134" y="24"/>
                  <a:pt x="134" y="53"/>
                </a:cubicBezTo>
                <a:cubicBezTo>
                  <a:pt x="134" y="106"/>
                  <a:pt x="106" y="134"/>
                  <a:pt x="53" y="134"/>
                </a:cubicBezTo>
                <a:cubicBezTo>
                  <a:pt x="53" y="134"/>
                  <a:pt x="53" y="134"/>
                  <a:pt x="53" y="134"/>
                </a:cubicBezTo>
                <a:cubicBezTo>
                  <a:pt x="53" y="134"/>
                  <a:pt x="53" y="134"/>
                  <a:pt x="53" y="134"/>
                </a:cubicBezTo>
                <a:cubicBezTo>
                  <a:pt x="24" y="134"/>
                  <a:pt x="0" y="157"/>
                  <a:pt x="0" y="187"/>
                </a:cubicBezTo>
                <a:cubicBezTo>
                  <a:pt x="0" y="216"/>
                  <a:pt x="24" y="240"/>
                  <a:pt x="53" y="240"/>
                </a:cubicBezTo>
                <a:cubicBezTo>
                  <a:pt x="82" y="240"/>
                  <a:pt x="106" y="216"/>
                  <a:pt x="106" y="187"/>
                </a:cubicBezTo>
                <a:cubicBezTo>
                  <a:pt x="106" y="187"/>
                  <a:pt x="106" y="187"/>
                  <a:pt x="106" y="187"/>
                </a:cubicBezTo>
                <a:cubicBezTo>
                  <a:pt x="106" y="187"/>
                  <a:pt x="106" y="187"/>
                  <a:pt x="106" y="187"/>
                </a:cubicBezTo>
                <a:cubicBezTo>
                  <a:pt x="106" y="134"/>
                  <a:pt x="134" y="106"/>
                  <a:pt x="187" y="106"/>
                </a:cubicBezTo>
                <a:cubicBezTo>
                  <a:pt x="187" y="106"/>
                  <a:pt x="187" y="106"/>
                  <a:pt x="187" y="106"/>
                </a:cubicBezTo>
                <a:cubicBezTo>
                  <a:pt x="216" y="106"/>
                  <a:pt x="240" y="82"/>
                  <a:pt x="240" y="53"/>
                </a:cubicBezTo>
                <a:cubicBezTo>
                  <a:pt x="240" y="24"/>
                  <a:pt x="216" y="0"/>
                  <a:pt x="187" y="0"/>
                </a:cubicBezTo>
                <a:close/>
              </a:path>
            </a:pathLst>
          </a:custGeom>
          <a:solidFill>
            <a:schemeClr val="accent3">
              <a:alpha val="50000"/>
            </a:schemeClr>
          </a:solidFill>
          <a:ln w="6350">
            <a:noFill/>
          </a:ln>
        </p:spPr>
        <p:txBody>
          <a:bodyPr/>
          <a:lstStyle/>
          <a:p>
            <a:endParaRPr lang="zh-CN" altLang="en-US"/>
          </a:p>
        </p:txBody>
      </p:sp>
      <p:sp>
        <p:nvSpPr>
          <p:cNvPr id="6" name="PA_淘宝店chenying0907 23">
            <a:extLst>
              <a:ext uri="{FF2B5EF4-FFF2-40B4-BE49-F238E27FC236}">
                <a16:creationId xmlns:a16="http://schemas.microsoft.com/office/drawing/2014/main" id="{680496FE-F32F-4B72-A1CC-419B9AB1EEFB}"/>
              </a:ext>
            </a:extLst>
          </p:cNvPr>
          <p:cNvSpPr>
            <a:spLocks/>
          </p:cNvSpPr>
          <p:nvPr>
            <p:custDataLst>
              <p:tags r:id="rId3"/>
            </p:custDataLst>
          </p:nvPr>
        </p:nvSpPr>
        <p:spPr bwMode="auto">
          <a:xfrm>
            <a:off x="3039510" y="2104766"/>
            <a:ext cx="1505885" cy="1509478"/>
          </a:xfrm>
          <a:custGeom>
            <a:avLst/>
            <a:gdLst>
              <a:gd name="T0" fmla="*/ 0 w 240"/>
              <a:gd name="T1" fmla="*/ 53 h 240"/>
              <a:gd name="T2" fmla="*/ 53 w 240"/>
              <a:gd name="T3" fmla="*/ 106 h 240"/>
              <a:gd name="T4" fmla="*/ 134 w 240"/>
              <a:gd name="T5" fmla="*/ 187 h 240"/>
              <a:gd name="T6" fmla="*/ 134 w 240"/>
              <a:gd name="T7" fmla="*/ 187 h 240"/>
              <a:gd name="T8" fmla="*/ 134 w 240"/>
              <a:gd name="T9" fmla="*/ 187 h 240"/>
              <a:gd name="T10" fmla="*/ 187 w 240"/>
              <a:gd name="T11" fmla="*/ 240 h 240"/>
              <a:gd name="T12" fmla="*/ 240 w 240"/>
              <a:gd name="T13" fmla="*/ 187 h 240"/>
              <a:gd name="T14" fmla="*/ 187 w 240"/>
              <a:gd name="T15" fmla="*/ 134 h 240"/>
              <a:gd name="T16" fmla="*/ 187 w 240"/>
              <a:gd name="T17" fmla="*/ 134 h 240"/>
              <a:gd name="T18" fmla="*/ 187 w 240"/>
              <a:gd name="T19" fmla="*/ 134 h 240"/>
              <a:gd name="T20" fmla="*/ 106 w 240"/>
              <a:gd name="T21" fmla="*/ 53 h 240"/>
              <a:gd name="T22" fmla="*/ 106 w 240"/>
              <a:gd name="T23" fmla="*/ 53 h 240"/>
              <a:gd name="T24" fmla="*/ 53 w 240"/>
              <a:gd name="T25" fmla="*/ 0 h 240"/>
              <a:gd name="T26" fmla="*/ 0 w 240"/>
              <a:gd name="T27" fmla="*/ 53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0" h="240">
                <a:moveTo>
                  <a:pt x="0" y="53"/>
                </a:moveTo>
                <a:cubicBezTo>
                  <a:pt x="0" y="83"/>
                  <a:pt x="24" y="106"/>
                  <a:pt x="53" y="106"/>
                </a:cubicBezTo>
                <a:cubicBezTo>
                  <a:pt x="106" y="106"/>
                  <a:pt x="134" y="134"/>
                  <a:pt x="134" y="187"/>
                </a:cubicBezTo>
                <a:cubicBezTo>
                  <a:pt x="134" y="187"/>
                  <a:pt x="134" y="187"/>
                  <a:pt x="134" y="187"/>
                </a:cubicBezTo>
                <a:cubicBezTo>
                  <a:pt x="134" y="187"/>
                  <a:pt x="134" y="187"/>
                  <a:pt x="134" y="187"/>
                </a:cubicBezTo>
                <a:cubicBezTo>
                  <a:pt x="134" y="216"/>
                  <a:pt x="157" y="240"/>
                  <a:pt x="187" y="240"/>
                </a:cubicBezTo>
                <a:cubicBezTo>
                  <a:pt x="216" y="240"/>
                  <a:pt x="240" y="216"/>
                  <a:pt x="240" y="187"/>
                </a:cubicBezTo>
                <a:cubicBezTo>
                  <a:pt x="240" y="158"/>
                  <a:pt x="216" y="134"/>
                  <a:pt x="187" y="134"/>
                </a:cubicBezTo>
                <a:cubicBezTo>
                  <a:pt x="187" y="134"/>
                  <a:pt x="187" y="134"/>
                  <a:pt x="187" y="134"/>
                </a:cubicBezTo>
                <a:cubicBezTo>
                  <a:pt x="187" y="134"/>
                  <a:pt x="187" y="134"/>
                  <a:pt x="187" y="134"/>
                </a:cubicBezTo>
                <a:cubicBezTo>
                  <a:pt x="134" y="134"/>
                  <a:pt x="106" y="106"/>
                  <a:pt x="106" y="53"/>
                </a:cubicBezTo>
                <a:cubicBezTo>
                  <a:pt x="106" y="53"/>
                  <a:pt x="106" y="53"/>
                  <a:pt x="106" y="53"/>
                </a:cubicBezTo>
                <a:cubicBezTo>
                  <a:pt x="106" y="24"/>
                  <a:pt x="82" y="0"/>
                  <a:pt x="53" y="0"/>
                </a:cubicBezTo>
                <a:cubicBezTo>
                  <a:pt x="24" y="0"/>
                  <a:pt x="0" y="24"/>
                  <a:pt x="0" y="53"/>
                </a:cubicBezTo>
                <a:close/>
              </a:path>
            </a:pathLst>
          </a:custGeom>
          <a:solidFill>
            <a:schemeClr val="accent3">
              <a:alpha val="50000"/>
            </a:schemeClr>
          </a:solidFill>
          <a:ln w="6350">
            <a:noFill/>
          </a:ln>
        </p:spPr>
        <p:txBody>
          <a:bodyPr/>
          <a:lstStyle/>
          <a:p>
            <a:endParaRPr lang="zh-CN" altLang="en-US"/>
          </a:p>
        </p:txBody>
      </p:sp>
      <p:sp>
        <p:nvSpPr>
          <p:cNvPr id="7" name="PA_淘宝店chenying0907 24">
            <a:extLst>
              <a:ext uri="{FF2B5EF4-FFF2-40B4-BE49-F238E27FC236}">
                <a16:creationId xmlns:a16="http://schemas.microsoft.com/office/drawing/2014/main" id="{1967A4B7-DC9E-4E79-85C5-522BEF82C16E}"/>
              </a:ext>
            </a:extLst>
          </p:cNvPr>
          <p:cNvSpPr>
            <a:spLocks/>
          </p:cNvSpPr>
          <p:nvPr>
            <p:custDataLst>
              <p:tags r:id="rId4"/>
            </p:custDataLst>
          </p:nvPr>
        </p:nvSpPr>
        <p:spPr bwMode="auto">
          <a:xfrm>
            <a:off x="3848325" y="1348695"/>
            <a:ext cx="1508546" cy="1509478"/>
          </a:xfrm>
          <a:custGeom>
            <a:avLst/>
            <a:gdLst>
              <a:gd name="T0" fmla="*/ 186 w 240"/>
              <a:gd name="T1" fmla="*/ 0 h 240"/>
              <a:gd name="T2" fmla="*/ 133 w 240"/>
              <a:gd name="T3" fmla="*/ 53 h 240"/>
              <a:gd name="T4" fmla="*/ 53 w 240"/>
              <a:gd name="T5" fmla="*/ 134 h 240"/>
              <a:gd name="T6" fmla="*/ 53 w 240"/>
              <a:gd name="T7" fmla="*/ 134 h 240"/>
              <a:gd name="T8" fmla="*/ 53 w 240"/>
              <a:gd name="T9" fmla="*/ 134 h 240"/>
              <a:gd name="T10" fmla="*/ 0 w 240"/>
              <a:gd name="T11" fmla="*/ 187 h 240"/>
              <a:gd name="T12" fmla="*/ 53 w 240"/>
              <a:gd name="T13" fmla="*/ 240 h 240"/>
              <a:gd name="T14" fmla="*/ 106 w 240"/>
              <a:gd name="T15" fmla="*/ 187 h 240"/>
              <a:gd name="T16" fmla="*/ 106 w 240"/>
              <a:gd name="T17" fmla="*/ 187 h 240"/>
              <a:gd name="T18" fmla="*/ 106 w 240"/>
              <a:gd name="T19" fmla="*/ 187 h 240"/>
              <a:gd name="T20" fmla="*/ 186 w 240"/>
              <a:gd name="T21" fmla="*/ 106 h 240"/>
              <a:gd name="T22" fmla="*/ 186 w 240"/>
              <a:gd name="T23" fmla="*/ 106 h 240"/>
              <a:gd name="T24" fmla="*/ 240 w 240"/>
              <a:gd name="T25" fmla="*/ 53 h 240"/>
              <a:gd name="T26" fmla="*/ 186 w 240"/>
              <a:gd name="T27"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0" h="240">
                <a:moveTo>
                  <a:pt x="186" y="0"/>
                </a:moveTo>
                <a:cubicBezTo>
                  <a:pt x="157" y="0"/>
                  <a:pt x="133" y="24"/>
                  <a:pt x="133" y="53"/>
                </a:cubicBezTo>
                <a:cubicBezTo>
                  <a:pt x="133" y="106"/>
                  <a:pt x="106" y="134"/>
                  <a:pt x="53" y="134"/>
                </a:cubicBezTo>
                <a:cubicBezTo>
                  <a:pt x="53" y="134"/>
                  <a:pt x="53" y="134"/>
                  <a:pt x="53" y="134"/>
                </a:cubicBezTo>
                <a:cubicBezTo>
                  <a:pt x="53" y="134"/>
                  <a:pt x="53" y="134"/>
                  <a:pt x="53" y="134"/>
                </a:cubicBezTo>
                <a:cubicBezTo>
                  <a:pt x="23" y="134"/>
                  <a:pt x="0" y="158"/>
                  <a:pt x="0" y="187"/>
                </a:cubicBezTo>
                <a:cubicBezTo>
                  <a:pt x="0" y="216"/>
                  <a:pt x="23" y="240"/>
                  <a:pt x="53" y="240"/>
                </a:cubicBezTo>
                <a:cubicBezTo>
                  <a:pt x="82" y="240"/>
                  <a:pt x="106" y="216"/>
                  <a:pt x="106" y="187"/>
                </a:cubicBezTo>
                <a:cubicBezTo>
                  <a:pt x="106" y="187"/>
                  <a:pt x="106" y="187"/>
                  <a:pt x="106" y="187"/>
                </a:cubicBezTo>
                <a:cubicBezTo>
                  <a:pt x="106" y="187"/>
                  <a:pt x="106" y="187"/>
                  <a:pt x="106" y="187"/>
                </a:cubicBezTo>
                <a:cubicBezTo>
                  <a:pt x="106" y="134"/>
                  <a:pt x="133" y="106"/>
                  <a:pt x="186" y="106"/>
                </a:cubicBezTo>
                <a:cubicBezTo>
                  <a:pt x="186" y="106"/>
                  <a:pt x="186" y="106"/>
                  <a:pt x="186" y="106"/>
                </a:cubicBezTo>
                <a:cubicBezTo>
                  <a:pt x="216" y="106"/>
                  <a:pt x="240" y="83"/>
                  <a:pt x="240" y="53"/>
                </a:cubicBezTo>
                <a:cubicBezTo>
                  <a:pt x="240" y="24"/>
                  <a:pt x="216" y="0"/>
                  <a:pt x="186" y="0"/>
                </a:cubicBezTo>
                <a:close/>
              </a:path>
            </a:pathLst>
          </a:custGeom>
          <a:solidFill>
            <a:schemeClr val="accent1">
              <a:alpha val="50000"/>
            </a:schemeClr>
          </a:solidFill>
          <a:ln w="6350">
            <a:noFill/>
          </a:ln>
        </p:spPr>
        <p:txBody>
          <a:bodyPr/>
          <a:lstStyle/>
          <a:p>
            <a:endParaRPr lang="zh-CN" altLang="en-US"/>
          </a:p>
        </p:txBody>
      </p:sp>
      <p:sp>
        <p:nvSpPr>
          <p:cNvPr id="8" name="PA_淘宝店chenying0907 25">
            <a:extLst>
              <a:ext uri="{FF2B5EF4-FFF2-40B4-BE49-F238E27FC236}">
                <a16:creationId xmlns:a16="http://schemas.microsoft.com/office/drawing/2014/main" id="{B1F1AF87-64A0-4AD4-94FB-E6BF25C0EAEB}"/>
              </a:ext>
            </a:extLst>
          </p:cNvPr>
          <p:cNvSpPr>
            <a:spLocks/>
          </p:cNvSpPr>
          <p:nvPr>
            <p:custDataLst>
              <p:tags r:id="rId5"/>
            </p:custDataLst>
          </p:nvPr>
        </p:nvSpPr>
        <p:spPr bwMode="auto">
          <a:xfrm>
            <a:off x="4603927" y="2104766"/>
            <a:ext cx="1500563" cy="1509478"/>
          </a:xfrm>
          <a:custGeom>
            <a:avLst/>
            <a:gdLst>
              <a:gd name="T0" fmla="*/ 0 w 239"/>
              <a:gd name="T1" fmla="*/ 53 h 240"/>
              <a:gd name="T2" fmla="*/ 53 w 239"/>
              <a:gd name="T3" fmla="*/ 106 h 240"/>
              <a:gd name="T4" fmla="*/ 133 w 239"/>
              <a:gd name="T5" fmla="*/ 187 h 240"/>
              <a:gd name="T6" fmla="*/ 133 w 239"/>
              <a:gd name="T7" fmla="*/ 187 h 240"/>
              <a:gd name="T8" fmla="*/ 133 w 239"/>
              <a:gd name="T9" fmla="*/ 187 h 240"/>
              <a:gd name="T10" fmla="*/ 186 w 239"/>
              <a:gd name="T11" fmla="*/ 240 h 240"/>
              <a:gd name="T12" fmla="*/ 239 w 239"/>
              <a:gd name="T13" fmla="*/ 187 h 240"/>
              <a:gd name="T14" fmla="*/ 186 w 239"/>
              <a:gd name="T15" fmla="*/ 134 h 240"/>
              <a:gd name="T16" fmla="*/ 186 w 239"/>
              <a:gd name="T17" fmla="*/ 134 h 240"/>
              <a:gd name="T18" fmla="*/ 186 w 239"/>
              <a:gd name="T19" fmla="*/ 134 h 240"/>
              <a:gd name="T20" fmla="*/ 106 w 239"/>
              <a:gd name="T21" fmla="*/ 53 h 240"/>
              <a:gd name="T22" fmla="*/ 106 w 239"/>
              <a:gd name="T23" fmla="*/ 53 h 240"/>
              <a:gd name="T24" fmla="*/ 53 w 239"/>
              <a:gd name="T25" fmla="*/ 0 h 240"/>
              <a:gd name="T26" fmla="*/ 0 w 239"/>
              <a:gd name="T27" fmla="*/ 53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9" h="240">
                <a:moveTo>
                  <a:pt x="0" y="53"/>
                </a:moveTo>
                <a:cubicBezTo>
                  <a:pt x="0" y="83"/>
                  <a:pt x="23" y="106"/>
                  <a:pt x="53" y="106"/>
                </a:cubicBezTo>
                <a:cubicBezTo>
                  <a:pt x="106" y="106"/>
                  <a:pt x="133" y="134"/>
                  <a:pt x="133" y="187"/>
                </a:cubicBezTo>
                <a:cubicBezTo>
                  <a:pt x="133" y="187"/>
                  <a:pt x="133" y="187"/>
                  <a:pt x="133" y="187"/>
                </a:cubicBezTo>
                <a:cubicBezTo>
                  <a:pt x="133" y="187"/>
                  <a:pt x="133" y="187"/>
                  <a:pt x="133" y="187"/>
                </a:cubicBezTo>
                <a:cubicBezTo>
                  <a:pt x="133" y="216"/>
                  <a:pt x="157" y="240"/>
                  <a:pt x="186" y="240"/>
                </a:cubicBezTo>
                <a:cubicBezTo>
                  <a:pt x="216" y="240"/>
                  <a:pt x="239" y="216"/>
                  <a:pt x="239" y="187"/>
                </a:cubicBezTo>
                <a:cubicBezTo>
                  <a:pt x="239" y="158"/>
                  <a:pt x="216" y="134"/>
                  <a:pt x="186" y="134"/>
                </a:cubicBezTo>
                <a:cubicBezTo>
                  <a:pt x="186" y="134"/>
                  <a:pt x="186" y="134"/>
                  <a:pt x="186" y="134"/>
                </a:cubicBezTo>
                <a:cubicBezTo>
                  <a:pt x="186" y="134"/>
                  <a:pt x="186" y="134"/>
                  <a:pt x="186" y="134"/>
                </a:cubicBezTo>
                <a:cubicBezTo>
                  <a:pt x="133" y="134"/>
                  <a:pt x="106" y="106"/>
                  <a:pt x="106" y="53"/>
                </a:cubicBezTo>
                <a:cubicBezTo>
                  <a:pt x="106" y="53"/>
                  <a:pt x="106" y="53"/>
                  <a:pt x="106" y="53"/>
                </a:cubicBezTo>
                <a:cubicBezTo>
                  <a:pt x="106" y="24"/>
                  <a:pt x="82" y="0"/>
                  <a:pt x="53" y="0"/>
                </a:cubicBezTo>
                <a:cubicBezTo>
                  <a:pt x="23" y="0"/>
                  <a:pt x="0" y="24"/>
                  <a:pt x="0" y="53"/>
                </a:cubicBezTo>
                <a:close/>
              </a:path>
            </a:pathLst>
          </a:custGeom>
          <a:solidFill>
            <a:schemeClr val="accent3">
              <a:alpha val="50000"/>
            </a:schemeClr>
          </a:solidFill>
          <a:ln w="6350">
            <a:noFill/>
          </a:ln>
        </p:spPr>
        <p:txBody>
          <a:bodyPr/>
          <a:lstStyle/>
          <a:p>
            <a:endParaRPr lang="zh-CN" altLang="en-US"/>
          </a:p>
        </p:txBody>
      </p:sp>
      <p:sp>
        <p:nvSpPr>
          <p:cNvPr id="9" name="PA_淘宝店chenying0907 26">
            <a:extLst>
              <a:ext uri="{FF2B5EF4-FFF2-40B4-BE49-F238E27FC236}">
                <a16:creationId xmlns:a16="http://schemas.microsoft.com/office/drawing/2014/main" id="{65AAD64E-32CB-4EF8-98F5-E2276ACDE20D}"/>
              </a:ext>
            </a:extLst>
          </p:cNvPr>
          <p:cNvSpPr>
            <a:spLocks/>
          </p:cNvSpPr>
          <p:nvPr>
            <p:custDataLst>
              <p:tags r:id="rId6"/>
            </p:custDataLst>
          </p:nvPr>
        </p:nvSpPr>
        <p:spPr bwMode="auto">
          <a:xfrm>
            <a:off x="3833129" y="3729757"/>
            <a:ext cx="586452" cy="604909"/>
          </a:xfrm>
          <a:custGeom>
            <a:avLst/>
            <a:gdLst>
              <a:gd name="T0" fmla="*/ 11 w 96"/>
              <a:gd name="T1" fmla="*/ 20 h 99"/>
              <a:gd name="T2" fmla="*/ 43 w 96"/>
              <a:gd name="T3" fmla="*/ 3 h 99"/>
              <a:gd name="T4" fmla="*/ 94 w 96"/>
              <a:gd name="T5" fmla="*/ 44 h 99"/>
              <a:gd name="T6" fmla="*/ 84 w 96"/>
              <a:gd name="T7" fmla="*/ 79 h 99"/>
              <a:gd name="T8" fmla="*/ 53 w 96"/>
              <a:gd name="T9" fmla="*/ 96 h 99"/>
              <a:gd name="T10" fmla="*/ 1 w 96"/>
              <a:gd name="T11" fmla="*/ 54 h 99"/>
              <a:gd name="T12" fmla="*/ 11 w 96"/>
              <a:gd name="T13" fmla="*/ 20 h 99"/>
            </a:gdLst>
            <a:ahLst/>
            <a:cxnLst>
              <a:cxn ang="0">
                <a:pos x="T0" y="T1"/>
              </a:cxn>
              <a:cxn ang="0">
                <a:pos x="T2" y="T3"/>
              </a:cxn>
              <a:cxn ang="0">
                <a:pos x="T4" y="T5"/>
              </a:cxn>
              <a:cxn ang="0">
                <a:pos x="T6" y="T7"/>
              </a:cxn>
              <a:cxn ang="0">
                <a:pos x="T8" y="T9"/>
              </a:cxn>
              <a:cxn ang="0">
                <a:pos x="T10" y="T11"/>
              </a:cxn>
              <a:cxn ang="0">
                <a:pos x="T12" y="T13"/>
              </a:cxn>
            </a:cxnLst>
            <a:rect l="0" t="0" r="r" b="b"/>
            <a:pathLst>
              <a:path w="96" h="99">
                <a:moveTo>
                  <a:pt x="11" y="20"/>
                </a:moveTo>
                <a:cubicBezTo>
                  <a:pt x="19" y="11"/>
                  <a:pt x="30" y="4"/>
                  <a:pt x="43" y="3"/>
                </a:cubicBezTo>
                <a:cubicBezTo>
                  <a:pt x="69" y="0"/>
                  <a:pt x="92" y="18"/>
                  <a:pt x="94" y="44"/>
                </a:cubicBezTo>
                <a:cubicBezTo>
                  <a:pt x="96" y="57"/>
                  <a:pt x="92" y="69"/>
                  <a:pt x="84" y="79"/>
                </a:cubicBezTo>
                <a:cubicBezTo>
                  <a:pt x="77" y="88"/>
                  <a:pt x="66" y="94"/>
                  <a:pt x="53" y="96"/>
                </a:cubicBezTo>
                <a:cubicBezTo>
                  <a:pt x="27" y="99"/>
                  <a:pt x="4" y="80"/>
                  <a:pt x="1" y="54"/>
                </a:cubicBezTo>
                <a:cubicBezTo>
                  <a:pt x="0" y="42"/>
                  <a:pt x="4" y="29"/>
                  <a:pt x="11" y="20"/>
                </a:cubicBezTo>
                <a:close/>
              </a:path>
            </a:pathLst>
          </a:custGeom>
          <a:solidFill>
            <a:schemeClr val="accent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dirty="0">
                <a:solidFill>
                  <a:schemeClr val="bg1"/>
                </a:solidFill>
                <a:latin typeface="Impact" panose="020B0806030902050204" pitchFamily="34" charset="0"/>
                <a:ea typeface="微软雅黑" panose="020B0503020204020204" pitchFamily="34" charset="-122"/>
              </a:rPr>
              <a:t>03</a:t>
            </a:r>
            <a:endParaRPr lang="zh-CN" altLang="zh-CN" dirty="0">
              <a:solidFill>
                <a:schemeClr val="bg1"/>
              </a:solidFill>
              <a:latin typeface="Impact" panose="020B0806030902050204" pitchFamily="34" charset="0"/>
              <a:ea typeface="微软雅黑" panose="020B0503020204020204" pitchFamily="34" charset="-122"/>
            </a:endParaRPr>
          </a:p>
        </p:txBody>
      </p:sp>
      <p:sp>
        <p:nvSpPr>
          <p:cNvPr id="10" name="PA_淘宝店chenying0907 27">
            <a:extLst>
              <a:ext uri="{FF2B5EF4-FFF2-40B4-BE49-F238E27FC236}">
                <a16:creationId xmlns:a16="http://schemas.microsoft.com/office/drawing/2014/main" id="{5923ABDF-7C01-486C-8AAB-3420DC7E2E00}"/>
              </a:ext>
            </a:extLst>
          </p:cNvPr>
          <p:cNvSpPr>
            <a:spLocks/>
          </p:cNvSpPr>
          <p:nvPr>
            <p:custDataLst>
              <p:tags r:id="rId7"/>
            </p:custDataLst>
          </p:nvPr>
        </p:nvSpPr>
        <p:spPr bwMode="auto">
          <a:xfrm>
            <a:off x="4673870" y="2893704"/>
            <a:ext cx="586452" cy="597154"/>
          </a:xfrm>
          <a:custGeom>
            <a:avLst/>
            <a:gdLst>
              <a:gd name="T0" fmla="*/ 11 w 96"/>
              <a:gd name="T1" fmla="*/ 20 h 98"/>
              <a:gd name="T2" fmla="*/ 43 w 96"/>
              <a:gd name="T3" fmla="*/ 3 h 98"/>
              <a:gd name="T4" fmla="*/ 94 w 96"/>
              <a:gd name="T5" fmla="*/ 44 h 98"/>
              <a:gd name="T6" fmla="*/ 84 w 96"/>
              <a:gd name="T7" fmla="*/ 78 h 98"/>
              <a:gd name="T8" fmla="*/ 53 w 96"/>
              <a:gd name="T9" fmla="*/ 96 h 98"/>
              <a:gd name="T10" fmla="*/ 1 w 96"/>
              <a:gd name="T11" fmla="*/ 54 h 98"/>
              <a:gd name="T12" fmla="*/ 11 w 96"/>
              <a:gd name="T13" fmla="*/ 20 h 98"/>
            </a:gdLst>
            <a:ahLst/>
            <a:cxnLst>
              <a:cxn ang="0">
                <a:pos x="T0" y="T1"/>
              </a:cxn>
              <a:cxn ang="0">
                <a:pos x="T2" y="T3"/>
              </a:cxn>
              <a:cxn ang="0">
                <a:pos x="T4" y="T5"/>
              </a:cxn>
              <a:cxn ang="0">
                <a:pos x="T6" y="T7"/>
              </a:cxn>
              <a:cxn ang="0">
                <a:pos x="T8" y="T9"/>
              </a:cxn>
              <a:cxn ang="0">
                <a:pos x="T10" y="T11"/>
              </a:cxn>
              <a:cxn ang="0">
                <a:pos x="T12" y="T13"/>
              </a:cxn>
            </a:cxnLst>
            <a:rect l="0" t="0" r="r" b="b"/>
            <a:pathLst>
              <a:path w="96" h="98">
                <a:moveTo>
                  <a:pt x="11" y="20"/>
                </a:moveTo>
                <a:cubicBezTo>
                  <a:pt x="19" y="10"/>
                  <a:pt x="30" y="4"/>
                  <a:pt x="43" y="3"/>
                </a:cubicBezTo>
                <a:cubicBezTo>
                  <a:pt x="68" y="0"/>
                  <a:pt x="92" y="18"/>
                  <a:pt x="94" y="44"/>
                </a:cubicBezTo>
                <a:cubicBezTo>
                  <a:pt x="96" y="57"/>
                  <a:pt x="92" y="69"/>
                  <a:pt x="84" y="78"/>
                </a:cubicBezTo>
                <a:cubicBezTo>
                  <a:pt x="77" y="88"/>
                  <a:pt x="66" y="94"/>
                  <a:pt x="53" y="96"/>
                </a:cubicBezTo>
                <a:cubicBezTo>
                  <a:pt x="27" y="98"/>
                  <a:pt x="4" y="80"/>
                  <a:pt x="1" y="54"/>
                </a:cubicBezTo>
                <a:cubicBezTo>
                  <a:pt x="0" y="41"/>
                  <a:pt x="4" y="29"/>
                  <a:pt x="11" y="20"/>
                </a:cubicBezTo>
                <a:close/>
              </a:path>
            </a:pathLst>
          </a:custGeom>
          <a:solidFill>
            <a:schemeClr val="bg1">
              <a:lumMod val="95000"/>
            </a:schemeClr>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sp>
        <p:nvSpPr>
          <p:cNvPr id="11" name="PA_淘宝店chenying0907 28">
            <a:extLst>
              <a:ext uri="{FF2B5EF4-FFF2-40B4-BE49-F238E27FC236}">
                <a16:creationId xmlns:a16="http://schemas.microsoft.com/office/drawing/2014/main" id="{974C3CB7-9EF3-4584-911F-F4ACDD573D4A}"/>
              </a:ext>
            </a:extLst>
          </p:cNvPr>
          <p:cNvSpPr>
            <a:spLocks/>
          </p:cNvSpPr>
          <p:nvPr>
            <p:custDataLst>
              <p:tags r:id="rId8"/>
            </p:custDataLst>
          </p:nvPr>
        </p:nvSpPr>
        <p:spPr bwMode="auto">
          <a:xfrm>
            <a:off x="3915568" y="2973687"/>
            <a:ext cx="583867" cy="604909"/>
          </a:xfrm>
          <a:custGeom>
            <a:avLst/>
            <a:gdLst>
              <a:gd name="T0" fmla="*/ 12 w 96"/>
              <a:gd name="T1" fmla="*/ 21 h 99"/>
              <a:gd name="T2" fmla="*/ 43 w 96"/>
              <a:gd name="T3" fmla="*/ 3 h 99"/>
              <a:gd name="T4" fmla="*/ 95 w 96"/>
              <a:gd name="T5" fmla="*/ 45 h 99"/>
              <a:gd name="T6" fmla="*/ 85 w 96"/>
              <a:gd name="T7" fmla="*/ 79 h 99"/>
              <a:gd name="T8" fmla="*/ 53 w 96"/>
              <a:gd name="T9" fmla="*/ 96 h 99"/>
              <a:gd name="T10" fmla="*/ 2 w 96"/>
              <a:gd name="T11" fmla="*/ 55 h 99"/>
              <a:gd name="T12" fmla="*/ 12 w 96"/>
              <a:gd name="T13" fmla="*/ 21 h 99"/>
            </a:gdLst>
            <a:ahLst/>
            <a:cxnLst>
              <a:cxn ang="0">
                <a:pos x="T0" y="T1"/>
              </a:cxn>
              <a:cxn ang="0">
                <a:pos x="T2" y="T3"/>
              </a:cxn>
              <a:cxn ang="0">
                <a:pos x="T4" y="T5"/>
              </a:cxn>
              <a:cxn ang="0">
                <a:pos x="T6" y="T7"/>
              </a:cxn>
              <a:cxn ang="0">
                <a:pos x="T8" y="T9"/>
              </a:cxn>
              <a:cxn ang="0">
                <a:pos x="T10" y="T11"/>
              </a:cxn>
              <a:cxn ang="0">
                <a:pos x="T12" y="T13"/>
              </a:cxn>
            </a:cxnLst>
            <a:rect l="0" t="0" r="r" b="b"/>
            <a:pathLst>
              <a:path w="96" h="99">
                <a:moveTo>
                  <a:pt x="12" y="21"/>
                </a:moveTo>
                <a:cubicBezTo>
                  <a:pt x="19" y="11"/>
                  <a:pt x="30" y="5"/>
                  <a:pt x="43" y="3"/>
                </a:cubicBezTo>
                <a:cubicBezTo>
                  <a:pt x="69" y="0"/>
                  <a:pt x="92" y="19"/>
                  <a:pt x="95" y="45"/>
                </a:cubicBezTo>
                <a:cubicBezTo>
                  <a:pt x="96" y="58"/>
                  <a:pt x="92" y="70"/>
                  <a:pt x="85" y="79"/>
                </a:cubicBezTo>
                <a:cubicBezTo>
                  <a:pt x="77" y="88"/>
                  <a:pt x="66" y="95"/>
                  <a:pt x="53" y="96"/>
                </a:cubicBezTo>
                <a:cubicBezTo>
                  <a:pt x="28" y="99"/>
                  <a:pt x="5" y="81"/>
                  <a:pt x="2" y="55"/>
                </a:cubicBezTo>
                <a:cubicBezTo>
                  <a:pt x="0" y="42"/>
                  <a:pt x="4" y="30"/>
                  <a:pt x="12" y="21"/>
                </a:cubicBezTo>
                <a:close/>
              </a:path>
            </a:pathLst>
          </a:custGeom>
          <a:solidFill>
            <a:schemeClr val="bg1">
              <a:lumMod val="95000"/>
            </a:schemeClr>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sp>
        <p:nvSpPr>
          <p:cNvPr id="12" name="PA_淘宝店chenying0907 29">
            <a:extLst>
              <a:ext uri="{FF2B5EF4-FFF2-40B4-BE49-F238E27FC236}">
                <a16:creationId xmlns:a16="http://schemas.microsoft.com/office/drawing/2014/main" id="{9D844F5A-8A82-42BE-A62B-76599CCCF3C4}"/>
              </a:ext>
            </a:extLst>
          </p:cNvPr>
          <p:cNvSpPr>
            <a:spLocks/>
          </p:cNvSpPr>
          <p:nvPr>
            <p:custDataLst>
              <p:tags r:id="rId9"/>
            </p:custDataLst>
          </p:nvPr>
        </p:nvSpPr>
        <p:spPr bwMode="auto">
          <a:xfrm>
            <a:off x="3889001" y="2220279"/>
            <a:ext cx="586452" cy="604909"/>
          </a:xfrm>
          <a:custGeom>
            <a:avLst/>
            <a:gdLst>
              <a:gd name="T0" fmla="*/ 11 w 96"/>
              <a:gd name="T1" fmla="*/ 21 h 99"/>
              <a:gd name="T2" fmla="*/ 43 w 96"/>
              <a:gd name="T3" fmla="*/ 3 h 99"/>
              <a:gd name="T4" fmla="*/ 94 w 96"/>
              <a:gd name="T5" fmla="*/ 45 h 99"/>
              <a:gd name="T6" fmla="*/ 84 w 96"/>
              <a:gd name="T7" fmla="*/ 79 h 99"/>
              <a:gd name="T8" fmla="*/ 53 w 96"/>
              <a:gd name="T9" fmla="*/ 96 h 99"/>
              <a:gd name="T10" fmla="*/ 1 w 96"/>
              <a:gd name="T11" fmla="*/ 55 h 99"/>
              <a:gd name="T12" fmla="*/ 11 w 96"/>
              <a:gd name="T13" fmla="*/ 21 h 99"/>
            </a:gdLst>
            <a:ahLst/>
            <a:cxnLst>
              <a:cxn ang="0">
                <a:pos x="T0" y="T1"/>
              </a:cxn>
              <a:cxn ang="0">
                <a:pos x="T2" y="T3"/>
              </a:cxn>
              <a:cxn ang="0">
                <a:pos x="T4" y="T5"/>
              </a:cxn>
              <a:cxn ang="0">
                <a:pos x="T6" y="T7"/>
              </a:cxn>
              <a:cxn ang="0">
                <a:pos x="T8" y="T9"/>
              </a:cxn>
              <a:cxn ang="0">
                <a:pos x="T10" y="T11"/>
              </a:cxn>
              <a:cxn ang="0">
                <a:pos x="T12" y="T13"/>
              </a:cxn>
            </a:cxnLst>
            <a:rect l="0" t="0" r="r" b="b"/>
            <a:pathLst>
              <a:path w="96" h="99">
                <a:moveTo>
                  <a:pt x="11" y="21"/>
                </a:moveTo>
                <a:cubicBezTo>
                  <a:pt x="19" y="11"/>
                  <a:pt x="30" y="5"/>
                  <a:pt x="43" y="3"/>
                </a:cubicBezTo>
                <a:cubicBezTo>
                  <a:pt x="68" y="0"/>
                  <a:pt x="91" y="19"/>
                  <a:pt x="94" y="45"/>
                </a:cubicBezTo>
                <a:cubicBezTo>
                  <a:pt x="96" y="58"/>
                  <a:pt x="92" y="70"/>
                  <a:pt x="84" y="79"/>
                </a:cubicBezTo>
                <a:cubicBezTo>
                  <a:pt x="77" y="88"/>
                  <a:pt x="66" y="95"/>
                  <a:pt x="53" y="96"/>
                </a:cubicBezTo>
                <a:cubicBezTo>
                  <a:pt x="27" y="99"/>
                  <a:pt x="4" y="81"/>
                  <a:pt x="1" y="55"/>
                </a:cubicBezTo>
                <a:cubicBezTo>
                  <a:pt x="0" y="42"/>
                  <a:pt x="4" y="30"/>
                  <a:pt x="11" y="21"/>
                </a:cubicBezTo>
                <a:close/>
              </a:path>
            </a:pathLst>
          </a:custGeom>
          <a:solidFill>
            <a:schemeClr val="bg1">
              <a:lumMod val="95000"/>
            </a:schemeClr>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sp>
        <p:nvSpPr>
          <p:cNvPr id="13" name="PA_淘宝店chenying0907 30">
            <a:extLst>
              <a:ext uri="{FF2B5EF4-FFF2-40B4-BE49-F238E27FC236}">
                <a16:creationId xmlns:a16="http://schemas.microsoft.com/office/drawing/2014/main" id="{7D045AE4-8A2F-440C-AF2B-666075608AE1}"/>
              </a:ext>
            </a:extLst>
          </p:cNvPr>
          <p:cNvSpPr>
            <a:spLocks/>
          </p:cNvSpPr>
          <p:nvPr>
            <p:custDataLst>
              <p:tags r:id="rId10"/>
            </p:custDataLst>
          </p:nvPr>
        </p:nvSpPr>
        <p:spPr bwMode="auto">
          <a:xfrm>
            <a:off x="4644487" y="2132427"/>
            <a:ext cx="578702" cy="604909"/>
          </a:xfrm>
          <a:custGeom>
            <a:avLst/>
            <a:gdLst>
              <a:gd name="T0" fmla="*/ 11 w 95"/>
              <a:gd name="T1" fmla="*/ 21 h 99"/>
              <a:gd name="T2" fmla="*/ 42 w 95"/>
              <a:gd name="T3" fmla="*/ 3 h 99"/>
              <a:gd name="T4" fmla="*/ 94 w 95"/>
              <a:gd name="T5" fmla="*/ 45 h 99"/>
              <a:gd name="T6" fmla="*/ 84 w 95"/>
              <a:gd name="T7" fmla="*/ 79 h 99"/>
              <a:gd name="T8" fmla="*/ 53 w 95"/>
              <a:gd name="T9" fmla="*/ 96 h 99"/>
              <a:gd name="T10" fmla="*/ 1 w 95"/>
              <a:gd name="T11" fmla="*/ 55 h 99"/>
              <a:gd name="T12" fmla="*/ 11 w 95"/>
              <a:gd name="T13" fmla="*/ 21 h 99"/>
            </a:gdLst>
            <a:ahLst/>
            <a:cxnLst>
              <a:cxn ang="0">
                <a:pos x="T0" y="T1"/>
              </a:cxn>
              <a:cxn ang="0">
                <a:pos x="T2" y="T3"/>
              </a:cxn>
              <a:cxn ang="0">
                <a:pos x="T4" y="T5"/>
              </a:cxn>
              <a:cxn ang="0">
                <a:pos x="T6" y="T7"/>
              </a:cxn>
              <a:cxn ang="0">
                <a:pos x="T8" y="T9"/>
              </a:cxn>
              <a:cxn ang="0">
                <a:pos x="T10" y="T11"/>
              </a:cxn>
              <a:cxn ang="0">
                <a:pos x="T12" y="T13"/>
              </a:cxn>
            </a:cxnLst>
            <a:rect l="0" t="0" r="r" b="b"/>
            <a:pathLst>
              <a:path w="95" h="99">
                <a:moveTo>
                  <a:pt x="11" y="21"/>
                </a:moveTo>
                <a:cubicBezTo>
                  <a:pt x="18" y="11"/>
                  <a:pt x="30" y="5"/>
                  <a:pt x="42" y="3"/>
                </a:cubicBezTo>
                <a:cubicBezTo>
                  <a:pt x="68" y="0"/>
                  <a:pt x="91" y="19"/>
                  <a:pt x="94" y="45"/>
                </a:cubicBezTo>
                <a:cubicBezTo>
                  <a:pt x="95" y="58"/>
                  <a:pt x="92" y="70"/>
                  <a:pt x="84" y="79"/>
                </a:cubicBezTo>
                <a:cubicBezTo>
                  <a:pt x="77" y="89"/>
                  <a:pt x="65" y="95"/>
                  <a:pt x="53" y="96"/>
                </a:cubicBezTo>
                <a:cubicBezTo>
                  <a:pt x="27" y="99"/>
                  <a:pt x="4" y="81"/>
                  <a:pt x="1" y="55"/>
                </a:cubicBezTo>
                <a:cubicBezTo>
                  <a:pt x="0" y="42"/>
                  <a:pt x="3" y="30"/>
                  <a:pt x="11" y="21"/>
                </a:cubicBezTo>
                <a:close/>
              </a:path>
            </a:pathLst>
          </a:custGeom>
          <a:solidFill>
            <a:schemeClr val="bg1">
              <a:lumMod val="95000"/>
            </a:schemeClr>
          </a:solidFill>
          <a:ln w="635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flip="none" rotWithShape="1">
                <a:gsLst>
                  <a:gs pos="0">
                    <a:schemeClr val="lt1">
                      <a:shade val="30000"/>
                      <a:satMod val="115000"/>
                    </a:schemeClr>
                  </a:gs>
                  <a:gs pos="50000">
                    <a:schemeClr val="lt1">
                      <a:shade val="67500"/>
                      <a:satMod val="115000"/>
                    </a:schemeClr>
                  </a:gs>
                  <a:gs pos="100000">
                    <a:schemeClr val="lt1">
                      <a:shade val="100000"/>
                      <a:satMod val="115000"/>
                    </a:schemeClr>
                  </a:gs>
                </a:gsLst>
                <a:lin ang="2700000" scaled="1"/>
                <a:tileRect/>
              </a:gradFill>
            </a:endParaRPr>
          </a:p>
        </p:txBody>
      </p:sp>
      <p:sp>
        <p:nvSpPr>
          <p:cNvPr id="14" name="PA_淘宝店chenying0907 31">
            <a:extLst>
              <a:ext uri="{FF2B5EF4-FFF2-40B4-BE49-F238E27FC236}">
                <a16:creationId xmlns:a16="http://schemas.microsoft.com/office/drawing/2014/main" id="{FB057975-291E-49B9-9A7F-BFF9DD6AF24C}"/>
              </a:ext>
            </a:extLst>
          </p:cNvPr>
          <p:cNvSpPr>
            <a:spLocks/>
          </p:cNvSpPr>
          <p:nvPr>
            <p:custDataLst>
              <p:tags r:id="rId11"/>
            </p:custDataLst>
          </p:nvPr>
        </p:nvSpPr>
        <p:spPr bwMode="auto">
          <a:xfrm>
            <a:off x="4719100" y="1384304"/>
            <a:ext cx="586452" cy="602325"/>
          </a:xfrm>
          <a:custGeom>
            <a:avLst/>
            <a:gdLst>
              <a:gd name="T0" fmla="*/ 12 w 96"/>
              <a:gd name="T1" fmla="*/ 20 h 99"/>
              <a:gd name="T2" fmla="*/ 43 w 96"/>
              <a:gd name="T3" fmla="*/ 3 h 99"/>
              <a:gd name="T4" fmla="*/ 95 w 96"/>
              <a:gd name="T5" fmla="*/ 44 h 99"/>
              <a:gd name="T6" fmla="*/ 85 w 96"/>
              <a:gd name="T7" fmla="*/ 78 h 99"/>
              <a:gd name="T8" fmla="*/ 53 w 96"/>
              <a:gd name="T9" fmla="*/ 96 h 99"/>
              <a:gd name="T10" fmla="*/ 2 w 96"/>
              <a:gd name="T11" fmla="*/ 54 h 99"/>
              <a:gd name="T12" fmla="*/ 12 w 96"/>
              <a:gd name="T13" fmla="*/ 20 h 99"/>
            </a:gdLst>
            <a:ahLst/>
            <a:cxnLst>
              <a:cxn ang="0">
                <a:pos x="T0" y="T1"/>
              </a:cxn>
              <a:cxn ang="0">
                <a:pos x="T2" y="T3"/>
              </a:cxn>
              <a:cxn ang="0">
                <a:pos x="T4" y="T5"/>
              </a:cxn>
              <a:cxn ang="0">
                <a:pos x="T6" y="T7"/>
              </a:cxn>
              <a:cxn ang="0">
                <a:pos x="T8" y="T9"/>
              </a:cxn>
              <a:cxn ang="0">
                <a:pos x="T10" y="T11"/>
              </a:cxn>
              <a:cxn ang="0">
                <a:pos x="T12" y="T13"/>
              </a:cxn>
            </a:cxnLst>
            <a:rect l="0" t="0" r="r" b="b"/>
            <a:pathLst>
              <a:path w="96" h="99">
                <a:moveTo>
                  <a:pt x="12" y="20"/>
                </a:moveTo>
                <a:cubicBezTo>
                  <a:pt x="19" y="10"/>
                  <a:pt x="30" y="4"/>
                  <a:pt x="43" y="3"/>
                </a:cubicBezTo>
                <a:cubicBezTo>
                  <a:pt x="69" y="0"/>
                  <a:pt x="92" y="18"/>
                  <a:pt x="95" y="44"/>
                </a:cubicBezTo>
                <a:cubicBezTo>
                  <a:pt x="96" y="57"/>
                  <a:pt x="92" y="69"/>
                  <a:pt x="85" y="78"/>
                </a:cubicBezTo>
                <a:cubicBezTo>
                  <a:pt x="77" y="88"/>
                  <a:pt x="66" y="94"/>
                  <a:pt x="53" y="96"/>
                </a:cubicBezTo>
                <a:cubicBezTo>
                  <a:pt x="28" y="99"/>
                  <a:pt x="5" y="80"/>
                  <a:pt x="2" y="54"/>
                </a:cubicBezTo>
                <a:cubicBezTo>
                  <a:pt x="0" y="41"/>
                  <a:pt x="4" y="29"/>
                  <a:pt x="12" y="20"/>
                </a:cubicBezTo>
                <a:close/>
              </a:path>
            </a:pathLst>
          </a:custGeom>
          <a:solidFill>
            <a:schemeClr val="accent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dirty="0">
                <a:solidFill>
                  <a:schemeClr val="bg1"/>
                </a:solidFill>
                <a:latin typeface="Impact" panose="020B0806030902050204" pitchFamily="34" charset="0"/>
                <a:ea typeface="微软雅黑" panose="020B0503020204020204" pitchFamily="34" charset="-122"/>
              </a:rPr>
              <a:t>02</a:t>
            </a:r>
            <a:endParaRPr lang="zh-CN" altLang="zh-CN" dirty="0">
              <a:solidFill>
                <a:schemeClr val="bg1"/>
              </a:solidFill>
              <a:latin typeface="Impact" panose="020B0806030902050204" pitchFamily="34" charset="0"/>
              <a:ea typeface="微软雅黑" panose="020B0503020204020204" pitchFamily="34" charset="-122"/>
            </a:endParaRPr>
          </a:p>
        </p:txBody>
      </p:sp>
      <p:sp>
        <p:nvSpPr>
          <p:cNvPr id="15" name="PA_淘宝店chenying0907 32">
            <a:extLst>
              <a:ext uri="{FF2B5EF4-FFF2-40B4-BE49-F238E27FC236}">
                <a16:creationId xmlns:a16="http://schemas.microsoft.com/office/drawing/2014/main" id="{46A51C3B-6E20-4339-9BCE-2EB7E767897B}"/>
              </a:ext>
            </a:extLst>
          </p:cNvPr>
          <p:cNvSpPr>
            <a:spLocks/>
          </p:cNvSpPr>
          <p:nvPr>
            <p:custDataLst>
              <p:tags r:id="rId12"/>
            </p:custDataLst>
          </p:nvPr>
        </p:nvSpPr>
        <p:spPr bwMode="auto">
          <a:xfrm>
            <a:off x="5480023" y="2981633"/>
            <a:ext cx="586452" cy="602325"/>
          </a:xfrm>
          <a:custGeom>
            <a:avLst/>
            <a:gdLst>
              <a:gd name="T0" fmla="*/ 12 w 96"/>
              <a:gd name="T1" fmla="*/ 20 h 99"/>
              <a:gd name="T2" fmla="*/ 43 w 96"/>
              <a:gd name="T3" fmla="*/ 3 h 99"/>
              <a:gd name="T4" fmla="*/ 95 w 96"/>
              <a:gd name="T5" fmla="*/ 44 h 99"/>
              <a:gd name="T6" fmla="*/ 85 w 96"/>
              <a:gd name="T7" fmla="*/ 78 h 99"/>
              <a:gd name="T8" fmla="*/ 54 w 96"/>
              <a:gd name="T9" fmla="*/ 96 h 99"/>
              <a:gd name="T10" fmla="*/ 2 w 96"/>
              <a:gd name="T11" fmla="*/ 54 h 99"/>
              <a:gd name="T12" fmla="*/ 12 w 96"/>
              <a:gd name="T13" fmla="*/ 20 h 99"/>
            </a:gdLst>
            <a:ahLst/>
            <a:cxnLst>
              <a:cxn ang="0">
                <a:pos x="T0" y="T1"/>
              </a:cxn>
              <a:cxn ang="0">
                <a:pos x="T2" y="T3"/>
              </a:cxn>
              <a:cxn ang="0">
                <a:pos x="T4" y="T5"/>
              </a:cxn>
              <a:cxn ang="0">
                <a:pos x="T6" y="T7"/>
              </a:cxn>
              <a:cxn ang="0">
                <a:pos x="T8" y="T9"/>
              </a:cxn>
              <a:cxn ang="0">
                <a:pos x="T10" y="T11"/>
              </a:cxn>
              <a:cxn ang="0">
                <a:pos x="T12" y="T13"/>
              </a:cxn>
            </a:cxnLst>
            <a:rect l="0" t="0" r="r" b="b"/>
            <a:pathLst>
              <a:path w="96" h="99">
                <a:moveTo>
                  <a:pt x="12" y="20"/>
                </a:moveTo>
                <a:cubicBezTo>
                  <a:pt x="19" y="11"/>
                  <a:pt x="30" y="4"/>
                  <a:pt x="43" y="3"/>
                </a:cubicBezTo>
                <a:cubicBezTo>
                  <a:pt x="69" y="0"/>
                  <a:pt x="92" y="18"/>
                  <a:pt x="95" y="44"/>
                </a:cubicBezTo>
                <a:cubicBezTo>
                  <a:pt x="96" y="57"/>
                  <a:pt x="92" y="69"/>
                  <a:pt x="85" y="78"/>
                </a:cubicBezTo>
                <a:cubicBezTo>
                  <a:pt x="77" y="88"/>
                  <a:pt x="66" y="94"/>
                  <a:pt x="54" y="96"/>
                </a:cubicBezTo>
                <a:cubicBezTo>
                  <a:pt x="28" y="99"/>
                  <a:pt x="5" y="80"/>
                  <a:pt x="2" y="54"/>
                </a:cubicBezTo>
                <a:cubicBezTo>
                  <a:pt x="0" y="41"/>
                  <a:pt x="4" y="29"/>
                  <a:pt x="12" y="20"/>
                </a:cubicBezTo>
                <a:close/>
              </a:path>
            </a:pathLst>
          </a:custGeom>
          <a:solidFill>
            <a:schemeClr val="accent3"/>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dirty="0">
                <a:solidFill>
                  <a:schemeClr val="bg1"/>
                </a:solidFill>
                <a:latin typeface="Impact" panose="020B0806030902050204" pitchFamily="34" charset="0"/>
                <a:ea typeface="微软雅黑" panose="020B0503020204020204" pitchFamily="34" charset="-122"/>
              </a:rPr>
              <a:t>04</a:t>
            </a:r>
            <a:endParaRPr lang="zh-CN" altLang="zh-CN" dirty="0">
              <a:solidFill>
                <a:schemeClr val="bg1"/>
              </a:solidFill>
              <a:latin typeface="Impact" panose="020B0806030902050204" pitchFamily="34" charset="0"/>
              <a:ea typeface="微软雅黑" panose="020B0503020204020204" pitchFamily="34" charset="-122"/>
            </a:endParaRPr>
          </a:p>
        </p:txBody>
      </p:sp>
      <p:sp>
        <p:nvSpPr>
          <p:cNvPr id="18" name="PA_淘宝店chenying0907 33">
            <a:extLst>
              <a:ext uri="{FF2B5EF4-FFF2-40B4-BE49-F238E27FC236}">
                <a16:creationId xmlns:a16="http://schemas.microsoft.com/office/drawing/2014/main" id="{1A63F418-FE58-4346-968C-43DBDEE458EB}"/>
              </a:ext>
            </a:extLst>
          </p:cNvPr>
          <p:cNvSpPr>
            <a:spLocks/>
          </p:cNvSpPr>
          <p:nvPr>
            <p:custDataLst>
              <p:tags r:id="rId13"/>
            </p:custDataLst>
          </p:nvPr>
        </p:nvSpPr>
        <p:spPr bwMode="auto">
          <a:xfrm>
            <a:off x="3072205" y="2132427"/>
            <a:ext cx="586452" cy="604909"/>
          </a:xfrm>
          <a:custGeom>
            <a:avLst/>
            <a:gdLst>
              <a:gd name="T0" fmla="*/ 12 w 96"/>
              <a:gd name="T1" fmla="*/ 20 h 99"/>
              <a:gd name="T2" fmla="*/ 43 w 96"/>
              <a:gd name="T3" fmla="*/ 3 h 99"/>
              <a:gd name="T4" fmla="*/ 95 w 96"/>
              <a:gd name="T5" fmla="*/ 45 h 99"/>
              <a:gd name="T6" fmla="*/ 85 w 96"/>
              <a:gd name="T7" fmla="*/ 79 h 99"/>
              <a:gd name="T8" fmla="*/ 53 w 96"/>
              <a:gd name="T9" fmla="*/ 96 h 99"/>
              <a:gd name="T10" fmla="*/ 2 w 96"/>
              <a:gd name="T11" fmla="*/ 55 h 99"/>
              <a:gd name="T12" fmla="*/ 12 w 96"/>
              <a:gd name="T13" fmla="*/ 20 h 99"/>
            </a:gdLst>
            <a:ahLst/>
            <a:cxnLst>
              <a:cxn ang="0">
                <a:pos x="T0" y="T1"/>
              </a:cxn>
              <a:cxn ang="0">
                <a:pos x="T2" y="T3"/>
              </a:cxn>
              <a:cxn ang="0">
                <a:pos x="T4" y="T5"/>
              </a:cxn>
              <a:cxn ang="0">
                <a:pos x="T6" y="T7"/>
              </a:cxn>
              <a:cxn ang="0">
                <a:pos x="T8" y="T9"/>
              </a:cxn>
              <a:cxn ang="0">
                <a:pos x="T10" y="T11"/>
              </a:cxn>
              <a:cxn ang="0">
                <a:pos x="T12" y="T13"/>
              </a:cxn>
            </a:cxnLst>
            <a:rect l="0" t="0" r="r" b="b"/>
            <a:pathLst>
              <a:path w="96" h="99">
                <a:moveTo>
                  <a:pt x="12" y="20"/>
                </a:moveTo>
                <a:cubicBezTo>
                  <a:pt x="19" y="11"/>
                  <a:pt x="30" y="5"/>
                  <a:pt x="43" y="3"/>
                </a:cubicBezTo>
                <a:cubicBezTo>
                  <a:pt x="69" y="0"/>
                  <a:pt x="92" y="19"/>
                  <a:pt x="95" y="45"/>
                </a:cubicBezTo>
                <a:cubicBezTo>
                  <a:pt x="96" y="58"/>
                  <a:pt x="92" y="70"/>
                  <a:pt x="85" y="79"/>
                </a:cubicBezTo>
                <a:cubicBezTo>
                  <a:pt x="77" y="88"/>
                  <a:pt x="66" y="95"/>
                  <a:pt x="53" y="96"/>
                </a:cubicBezTo>
                <a:cubicBezTo>
                  <a:pt x="28" y="99"/>
                  <a:pt x="5" y="81"/>
                  <a:pt x="2" y="55"/>
                </a:cubicBezTo>
                <a:cubicBezTo>
                  <a:pt x="0" y="42"/>
                  <a:pt x="4" y="30"/>
                  <a:pt x="12" y="20"/>
                </a:cubicBezTo>
                <a:close/>
              </a:path>
            </a:pathLst>
          </a:custGeom>
          <a:solidFill>
            <a:schemeClr val="accent3"/>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dirty="0">
                <a:solidFill>
                  <a:schemeClr val="bg1"/>
                </a:solidFill>
                <a:latin typeface="Impact" panose="020B0806030902050204" pitchFamily="34" charset="0"/>
                <a:ea typeface="微软雅黑" panose="020B0503020204020204" pitchFamily="34" charset="-122"/>
              </a:rPr>
              <a:t>01</a:t>
            </a:r>
            <a:endParaRPr lang="zh-CN" altLang="zh-CN" dirty="0">
              <a:solidFill>
                <a:schemeClr val="bg1"/>
              </a:solidFill>
              <a:latin typeface="Impact" panose="020B0806030902050204" pitchFamily="34" charset="0"/>
              <a:ea typeface="微软雅黑" panose="020B0503020204020204" pitchFamily="34" charset="-122"/>
            </a:endParaRPr>
          </a:p>
        </p:txBody>
      </p:sp>
      <p:sp>
        <p:nvSpPr>
          <p:cNvPr id="19" name="PA_淘宝店chenying0907 59">
            <a:extLst>
              <a:ext uri="{FF2B5EF4-FFF2-40B4-BE49-F238E27FC236}">
                <a16:creationId xmlns:a16="http://schemas.microsoft.com/office/drawing/2014/main" id="{9A3AB999-4637-463A-9E37-CE16C70F8F52}"/>
              </a:ext>
            </a:extLst>
          </p:cNvPr>
          <p:cNvSpPr>
            <a:spLocks noEditPoints="1"/>
          </p:cNvSpPr>
          <p:nvPr>
            <p:custDataLst>
              <p:tags r:id="rId14"/>
            </p:custDataLst>
          </p:nvPr>
        </p:nvSpPr>
        <p:spPr bwMode="auto">
          <a:xfrm>
            <a:off x="4839714" y="3064400"/>
            <a:ext cx="254764" cy="255764"/>
          </a:xfrm>
          <a:custGeom>
            <a:avLst/>
            <a:gdLst>
              <a:gd name="T0" fmla="*/ 81 w 128"/>
              <a:gd name="T1" fmla="*/ 14 h 128"/>
              <a:gd name="T2" fmla="*/ 53 w 128"/>
              <a:gd name="T3" fmla="*/ 36 h 128"/>
              <a:gd name="T4" fmla="*/ 33 w 128"/>
              <a:gd name="T5" fmla="*/ 36 h 128"/>
              <a:gd name="T6" fmla="*/ 0 w 128"/>
              <a:gd name="T7" fmla="*/ 56 h 128"/>
              <a:gd name="T8" fmla="*/ 24 w 128"/>
              <a:gd name="T9" fmla="*/ 84 h 128"/>
              <a:gd name="T10" fmla="*/ 32 w 128"/>
              <a:gd name="T11" fmla="*/ 128 h 128"/>
              <a:gd name="T12" fmla="*/ 56 w 128"/>
              <a:gd name="T13" fmla="*/ 120 h 128"/>
              <a:gd name="T14" fmla="*/ 52 w 128"/>
              <a:gd name="T15" fmla="*/ 108 h 128"/>
              <a:gd name="T16" fmla="*/ 52 w 128"/>
              <a:gd name="T17" fmla="*/ 80 h 128"/>
              <a:gd name="T18" fmla="*/ 53 w 128"/>
              <a:gd name="T19" fmla="*/ 78 h 128"/>
              <a:gd name="T20" fmla="*/ 54 w 128"/>
              <a:gd name="T21" fmla="*/ 77 h 128"/>
              <a:gd name="T22" fmla="*/ 55 w 128"/>
              <a:gd name="T23" fmla="*/ 76 h 128"/>
              <a:gd name="T24" fmla="*/ 81 w 128"/>
              <a:gd name="T25" fmla="*/ 98 h 128"/>
              <a:gd name="T26" fmla="*/ 128 w 128"/>
              <a:gd name="T27" fmla="*/ 56 h 128"/>
              <a:gd name="T28" fmla="*/ 80 w 128"/>
              <a:gd name="T29" fmla="*/ 56 h 128"/>
              <a:gd name="T30" fmla="*/ 92 w 128"/>
              <a:gd name="T31" fmla="*/ 44 h 128"/>
              <a:gd name="T32" fmla="*/ 92 w 128"/>
              <a:gd name="T33" fmla="*/ 68 h 128"/>
              <a:gd name="T34" fmla="*/ 80 w 128"/>
              <a:gd name="T35" fmla="*/ 56 h 128"/>
              <a:gd name="T36" fmla="*/ 16 w 128"/>
              <a:gd name="T37" fmla="*/ 44 h 128"/>
              <a:gd name="T38" fmla="*/ 40 w 128"/>
              <a:gd name="T39" fmla="*/ 56 h 128"/>
              <a:gd name="T40" fmla="*/ 16 w 128"/>
              <a:gd name="T41" fmla="*/ 68 h 128"/>
              <a:gd name="T42" fmla="*/ 48 w 128"/>
              <a:gd name="T43" fmla="*/ 120 h 128"/>
              <a:gd name="T44" fmla="*/ 32 w 128"/>
              <a:gd name="T45" fmla="*/ 84 h 128"/>
              <a:gd name="T46" fmla="*/ 33 w 128"/>
              <a:gd name="T47" fmla="*/ 76 h 128"/>
              <a:gd name="T48" fmla="*/ 45 w 128"/>
              <a:gd name="T49" fmla="*/ 76 h 128"/>
              <a:gd name="T50" fmla="*/ 44 w 128"/>
              <a:gd name="T51" fmla="*/ 108 h 128"/>
              <a:gd name="T52" fmla="*/ 48 w 128"/>
              <a:gd name="T53" fmla="*/ 117 h 128"/>
              <a:gd name="T54" fmla="*/ 53 w 128"/>
              <a:gd name="T55" fmla="*/ 68 h 128"/>
              <a:gd name="T56" fmla="*/ 52 w 128"/>
              <a:gd name="T57" fmla="*/ 68 h 128"/>
              <a:gd name="T58" fmla="*/ 52 w 128"/>
              <a:gd name="T59" fmla="*/ 44 h 128"/>
              <a:gd name="T60" fmla="*/ 74 w 128"/>
              <a:gd name="T61" fmla="*/ 36 h 128"/>
              <a:gd name="T62" fmla="*/ 74 w 128"/>
              <a:gd name="T63" fmla="*/ 76 h 128"/>
              <a:gd name="T64" fmla="*/ 100 w 128"/>
              <a:gd name="T65" fmla="*/ 104 h 128"/>
              <a:gd name="T66" fmla="*/ 92 w 128"/>
              <a:gd name="T67" fmla="*/ 76 h 128"/>
              <a:gd name="T68" fmla="*/ 92 w 128"/>
              <a:gd name="T69" fmla="*/ 36 h 128"/>
              <a:gd name="T70" fmla="*/ 100 w 128"/>
              <a:gd name="T71" fmla="*/ 8 h 128"/>
              <a:gd name="T72" fmla="*/ 100 w 128"/>
              <a:gd name="T73" fmla="*/ 10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8" h="128">
                <a:moveTo>
                  <a:pt x="100" y="0"/>
                </a:moveTo>
                <a:cubicBezTo>
                  <a:pt x="92" y="0"/>
                  <a:pt x="85" y="6"/>
                  <a:pt x="81" y="14"/>
                </a:cubicBezTo>
                <a:cubicBezTo>
                  <a:pt x="81" y="14"/>
                  <a:pt x="81" y="14"/>
                  <a:pt x="81" y="14"/>
                </a:cubicBezTo>
                <a:cubicBezTo>
                  <a:pt x="74" y="27"/>
                  <a:pt x="64" y="36"/>
                  <a:pt x="53" y="36"/>
                </a:cubicBezTo>
                <a:cubicBezTo>
                  <a:pt x="50" y="36"/>
                  <a:pt x="50" y="36"/>
                  <a:pt x="50" y="36"/>
                </a:cubicBezTo>
                <a:cubicBezTo>
                  <a:pt x="33" y="36"/>
                  <a:pt x="33" y="36"/>
                  <a:pt x="33" y="36"/>
                </a:cubicBezTo>
                <a:cubicBezTo>
                  <a:pt x="16" y="36"/>
                  <a:pt x="16" y="36"/>
                  <a:pt x="16" y="36"/>
                </a:cubicBezTo>
                <a:cubicBezTo>
                  <a:pt x="7" y="36"/>
                  <a:pt x="0" y="45"/>
                  <a:pt x="0" y="56"/>
                </a:cubicBezTo>
                <a:cubicBezTo>
                  <a:pt x="0" y="67"/>
                  <a:pt x="7" y="76"/>
                  <a:pt x="16" y="76"/>
                </a:cubicBezTo>
                <a:cubicBezTo>
                  <a:pt x="20" y="76"/>
                  <a:pt x="24" y="80"/>
                  <a:pt x="24" y="84"/>
                </a:cubicBezTo>
                <a:cubicBezTo>
                  <a:pt x="24" y="120"/>
                  <a:pt x="24" y="120"/>
                  <a:pt x="24" y="120"/>
                </a:cubicBezTo>
                <a:cubicBezTo>
                  <a:pt x="24" y="124"/>
                  <a:pt x="28" y="128"/>
                  <a:pt x="32" y="128"/>
                </a:cubicBezTo>
                <a:cubicBezTo>
                  <a:pt x="48" y="128"/>
                  <a:pt x="48" y="128"/>
                  <a:pt x="48" y="128"/>
                </a:cubicBezTo>
                <a:cubicBezTo>
                  <a:pt x="52" y="128"/>
                  <a:pt x="56" y="124"/>
                  <a:pt x="56" y="120"/>
                </a:cubicBezTo>
                <a:cubicBezTo>
                  <a:pt x="56" y="116"/>
                  <a:pt x="56" y="116"/>
                  <a:pt x="56" y="116"/>
                </a:cubicBezTo>
                <a:cubicBezTo>
                  <a:pt x="56" y="112"/>
                  <a:pt x="52" y="110"/>
                  <a:pt x="52" y="108"/>
                </a:cubicBezTo>
                <a:cubicBezTo>
                  <a:pt x="52" y="80"/>
                  <a:pt x="52" y="80"/>
                  <a:pt x="52" y="80"/>
                </a:cubicBezTo>
                <a:cubicBezTo>
                  <a:pt x="52" y="80"/>
                  <a:pt x="52" y="80"/>
                  <a:pt x="52" y="80"/>
                </a:cubicBezTo>
                <a:cubicBezTo>
                  <a:pt x="52" y="79"/>
                  <a:pt x="52" y="79"/>
                  <a:pt x="53" y="78"/>
                </a:cubicBezTo>
                <a:cubicBezTo>
                  <a:pt x="53" y="78"/>
                  <a:pt x="53" y="78"/>
                  <a:pt x="53" y="78"/>
                </a:cubicBezTo>
                <a:cubicBezTo>
                  <a:pt x="53" y="77"/>
                  <a:pt x="53" y="77"/>
                  <a:pt x="54" y="77"/>
                </a:cubicBezTo>
                <a:cubicBezTo>
                  <a:pt x="54" y="77"/>
                  <a:pt x="54" y="77"/>
                  <a:pt x="54" y="77"/>
                </a:cubicBezTo>
                <a:cubicBezTo>
                  <a:pt x="54" y="77"/>
                  <a:pt x="54" y="77"/>
                  <a:pt x="54" y="77"/>
                </a:cubicBezTo>
                <a:cubicBezTo>
                  <a:pt x="54" y="76"/>
                  <a:pt x="55" y="76"/>
                  <a:pt x="55" y="76"/>
                </a:cubicBezTo>
                <a:cubicBezTo>
                  <a:pt x="65" y="77"/>
                  <a:pt x="74" y="85"/>
                  <a:pt x="81" y="98"/>
                </a:cubicBezTo>
                <a:cubicBezTo>
                  <a:pt x="81" y="98"/>
                  <a:pt x="81" y="98"/>
                  <a:pt x="81" y="98"/>
                </a:cubicBezTo>
                <a:cubicBezTo>
                  <a:pt x="85" y="106"/>
                  <a:pt x="92" y="112"/>
                  <a:pt x="100" y="112"/>
                </a:cubicBezTo>
                <a:cubicBezTo>
                  <a:pt x="118" y="112"/>
                  <a:pt x="128" y="84"/>
                  <a:pt x="128" y="56"/>
                </a:cubicBezTo>
                <a:cubicBezTo>
                  <a:pt x="128" y="28"/>
                  <a:pt x="118" y="0"/>
                  <a:pt x="100" y="0"/>
                </a:cubicBezTo>
                <a:close/>
                <a:moveTo>
                  <a:pt x="80" y="56"/>
                </a:moveTo>
                <a:cubicBezTo>
                  <a:pt x="80" y="52"/>
                  <a:pt x="80" y="48"/>
                  <a:pt x="81" y="44"/>
                </a:cubicBezTo>
                <a:cubicBezTo>
                  <a:pt x="92" y="44"/>
                  <a:pt x="92" y="44"/>
                  <a:pt x="92" y="44"/>
                </a:cubicBezTo>
                <a:cubicBezTo>
                  <a:pt x="96" y="44"/>
                  <a:pt x="100" y="49"/>
                  <a:pt x="100" y="56"/>
                </a:cubicBezTo>
                <a:cubicBezTo>
                  <a:pt x="100" y="63"/>
                  <a:pt x="96" y="68"/>
                  <a:pt x="92" y="68"/>
                </a:cubicBezTo>
                <a:cubicBezTo>
                  <a:pt x="81" y="68"/>
                  <a:pt x="81" y="68"/>
                  <a:pt x="81" y="68"/>
                </a:cubicBezTo>
                <a:cubicBezTo>
                  <a:pt x="80" y="64"/>
                  <a:pt x="80" y="60"/>
                  <a:pt x="80" y="56"/>
                </a:cubicBezTo>
                <a:close/>
                <a:moveTo>
                  <a:pt x="8" y="56"/>
                </a:moveTo>
                <a:cubicBezTo>
                  <a:pt x="8" y="49"/>
                  <a:pt x="12" y="44"/>
                  <a:pt x="16" y="44"/>
                </a:cubicBezTo>
                <a:cubicBezTo>
                  <a:pt x="44" y="44"/>
                  <a:pt x="44" y="44"/>
                  <a:pt x="44" y="44"/>
                </a:cubicBezTo>
                <a:cubicBezTo>
                  <a:pt x="42" y="47"/>
                  <a:pt x="40" y="51"/>
                  <a:pt x="40" y="56"/>
                </a:cubicBezTo>
                <a:cubicBezTo>
                  <a:pt x="40" y="61"/>
                  <a:pt x="42" y="65"/>
                  <a:pt x="44" y="68"/>
                </a:cubicBezTo>
                <a:cubicBezTo>
                  <a:pt x="16" y="68"/>
                  <a:pt x="16" y="68"/>
                  <a:pt x="16" y="68"/>
                </a:cubicBezTo>
                <a:cubicBezTo>
                  <a:pt x="12" y="68"/>
                  <a:pt x="8" y="63"/>
                  <a:pt x="8" y="56"/>
                </a:cubicBezTo>
                <a:close/>
                <a:moveTo>
                  <a:pt x="48" y="120"/>
                </a:moveTo>
                <a:cubicBezTo>
                  <a:pt x="32" y="120"/>
                  <a:pt x="32" y="120"/>
                  <a:pt x="32" y="120"/>
                </a:cubicBezTo>
                <a:cubicBezTo>
                  <a:pt x="32" y="84"/>
                  <a:pt x="32" y="84"/>
                  <a:pt x="32" y="84"/>
                </a:cubicBezTo>
                <a:cubicBezTo>
                  <a:pt x="32" y="81"/>
                  <a:pt x="31" y="78"/>
                  <a:pt x="30" y="76"/>
                </a:cubicBezTo>
                <a:cubicBezTo>
                  <a:pt x="33" y="76"/>
                  <a:pt x="33" y="76"/>
                  <a:pt x="33" y="76"/>
                </a:cubicBezTo>
                <a:cubicBezTo>
                  <a:pt x="33" y="76"/>
                  <a:pt x="33" y="76"/>
                  <a:pt x="33" y="76"/>
                </a:cubicBezTo>
                <a:cubicBezTo>
                  <a:pt x="45" y="76"/>
                  <a:pt x="45" y="76"/>
                  <a:pt x="45" y="76"/>
                </a:cubicBezTo>
                <a:cubicBezTo>
                  <a:pt x="44" y="77"/>
                  <a:pt x="44" y="79"/>
                  <a:pt x="44" y="80"/>
                </a:cubicBezTo>
                <a:cubicBezTo>
                  <a:pt x="44" y="108"/>
                  <a:pt x="44" y="108"/>
                  <a:pt x="44" y="108"/>
                </a:cubicBezTo>
                <a:cubicBezTo>
                  <a:pt x="44" y="112"/>
                  <a:pt x="46" y="114"/>
                  <a:pt x="47" y="116"/>
                </a:cubicBezTo>
                <a:cubicBezTo>
                  <a:pt x="48" y="116"/>
                  <a:pt x="48" y="116"/>
                  <a:pt x="48" y="117"/>
                </a:cubicBezTo>
                <a:lnTo>
                  <a:pt x="48" y="120"/>
                </a:lnTo>
                <a:close/>
                <a:moveTo>
                  <a:pt x="53" y="68"/>
                </a:moveTo>
                <a:cubicBezTo>
                  <a:pt x="52" y="68"/>
                  <a:pt x="52" y="68"/>
                  <a:pt x="52" y="68"/>
                </a:cubicBezTo>
                <a:cubicBezTo>
                  <a:pt x="52" y="68"/>
                  <a:pt x="52" y="68"/>
                  <a:pt x="52" y="68"/>
                </a:cubicBezTo>
                <a:cubicBezTo>
                  <a:pt x="48" y="68"/>
                  <a:pt x="44" y="63"/>
                  <a:pt x="44" y="56"/>
                </a:cubicBezTo>
                <a:cubicBezTo>
                  <a:pt x="44" y="49"/>
                  <a:pt x="48" y="44"/>
                  <a:pt x="52" y="44"/>
                </a:cubicBezTo>
                <a:cubicBezTo>
                  <a:pt x="53" y="44"/>
                  <a:pt x="53" y="44"/>
                  <a:pt x="53" y="44"/>
                </a:cubicBezTo>
                <a:cubicBezTo>
                  <a:pt x="60" y="44"/>
                  <a:pt x="68" y="41"/>
                  <a:pt x="74" y="36"/>
                </a:cubicBezTo>
                <a:cubicBezTo>
                  <a:pt x="73" y="42"/>
                  <a:pt x="72" y="49"/>
                  <a:pt x="72" y="56"/>
                </a:cubicBezTo>
                <a:cubicBezTo>
                  <a:pt x="72" y="63"/>
                  <a:pt x="73" y="70"/>
                  <a:pt x="74" y="76"/>
                </a:cubicBezTo>
                <a:cubicBezTo>
                  <a:pt x="68" y="71"/>
                  <a:pt x="60" y="68"/>
                  <a:pt x="53" y="68"/>
                </a:cubicBezTo>
                <a:close/>
                <a:moveTo>
                  <a:pt x="100" y="104"/>
                </a:moveTo>
                <a:cubicBezTo>
                  <a:pt x="92" y="104"/>
                  <a:pt x="85" y="93"/>
                  <a:pt x="82" y="76"/>
                </a:cubicBezTo>
                <a:cubicBezTo>
                  <a:pt x="92" y="76"/>
                  <a:pt x="92" y="76"/>
                  <a:pt x="92" y="76"/>
                </a:cubicBezTo>
                <a:cubicBezTo>
                  <a:pt x="101" y="76"/>
                  <a:pt x="108" y="67"/>
                  <a:pt x="108" y="56"/>
                </a:cubicBezTo>
                <a:cubicBezTo>
                  <a:pt x="108" y="45"/>
                  <a:pt x="101" y="36"/>
                  <a:pt x="92" y="36"/>
                </a:cubicBezTo>
                <a:cubicBezTo>
                  <a:pt x="82" y="36"/>
                  <a:pt x="82" y="36"/>
                  <a:pt x="82" y="36"/>
                </a:cubicBezTo>
                <a:cubicBezTo>
                  <a:pt x="85" y="19"/>
                  <a:pt x="92" y="8"/>
                  <a:pt x="100" y="8"/>
                </a:cubicBezTo>
                <a:cubicBezTo>
                  <a:pt x="111" y="8"/>
                  <a:pt x="120" y="29"/>
                  <a:pt x="120" y="56"/>
                </a:cubicBezTo>
                <a:cubicBezTo>
                  <a:pt x="120" y="83"/>
                  <a:pt x="111" y="104"/>
                  <a:pt x="100" y="104"/>
                </a:cubicBezTo>
                <a:close/>
              </a:path>
            </a:pathLst>
          </a:custGeom>
          <a:solidFill>
            <a:schemeClr val="tx1">
              <a:lumMod val="50000"/>
              <a:lumOff val="50000"/>
            </a:schemeClr>
          </a:solidFill>
          <a:ln>
            <a:noFill/>
          </a:ln>
        </p:spPr>
        <p:txBody>
          <a:bodyPr vert="horz" wrap="square" lIns="91424" tIns="45712" rIns="91424" bIns="45712" numCol="1" anchor="t" anchorCtr="0" compatLnSpc="1">
            <a:prstTxWarp prst="textNoShape">
              <a:avLst/>
            </a:prstTxWarp>
          </a:bodyPr>
          <a:lstStyle/>
          <a:p>
            <a:endParaRPr lang="id-ID"/>
          </a:p>
        </p:txBody>
      </p:sp>
      <p:grpSp>
        <p:nvGrpSpPr>
          <p:cNvPr id="20" name="PA_组合 238">
            <a:extLst>
              <a:ext uri="{FF2B5EF4-FFF2-40B4-BE49-F238E27FC236}">
                <a16:creationId xmlns:a16="http://schemas.microsoft.com/office/drawing/2014/main" id="{2B5C7341-45C1-4942-8D5E-7841C8F41B27}"/>
              </a:ext>
            </a:extLst>
          </p:cNvPr>
          <p:cNvGrpSpPr/>
          <p:nvPr>
            <p:custDataLst>
              <p:tags r:id="rId15"/>
            </p:custDataLst>
          </p:nvPr>
        </p:nvGrpSpPr>
        <p:grpSpPr>
          <a:xfrm>
            <a:off x="4071398" y="2423893"/>
            <a:ext cx="221658" cy="207930"/>
            <a:chOff x="2974975" y="2071688"/>
            <a:chExt cx="482600" cy="452438"/>
          </a:xfrm>
          <a:solidFill>
            <a:schemeClr val="tx1">
              <a:lumMod val="50000"/>
              <a:lumOff val="50000"/>
            </a:schemeClr>
          </a:solidFill>
        </p:grpSpPr>
        <p:sp>
          <p:nvSpPr>
            <p:cNvPr id="21" name="Freeform 78">
              <a:extLst>
                <a:ext uri="{FF2B5EF4-FFF2-40B4-BE49-F238E27FC236}">
                  <a16:creationId xmlns:a16="http://schemas.microsoft.com/office/drawing/2014/main" id="{3C9A0FB4-48DD-423D-BE0A-F89916BACDF0}"/>
                </a:ext>
              </a:extLst>
            </p:cNvPr>
            <p:cNvSpPr>
              <a:spLocks noEditPoints="1"/>
            </p:cNvSpPr>
            <p:nvPr/>
          </p:nvSpPr>
          <p:spPr bwMode="auto">
            <a:xfrm>
              <a:off x="2974975" y="2071688"/>
              <a:ext cx="482600" cy="452438"/>
            </a:xfrm>
            <a:custGeom>
              <a:avLst/>
              <a:gdLst>
                <a:gd name="T0" fmla="*/ 126 w 128"/>
                <a:gd name="T1" fmla="*/ 26 h 120"/>
                <a:gd name="T2" fmla="*/ 102 w 128"/>
                <a:gd name="T3" fmla="*/ 2 h 120"/>
                <a:gd name="T4" fmla="*/ 96 w 128"/>
                <a:gd name="T5" fmla="*/ 0 h 120"/>
                <a:gd name="T6" fmla="*/ 12 w 128"/>
                <a:gd name="T7" fmla="*/ 0 h 120"/>
                <a:gd name="T8" fmla="*/ 0 w 128"/>
                <a:gd name="T9" fmla="*/ 12 h 120"/>
                <a:gd name="T10" fmla="*/ 0 w 128"/>
                <a:gd name="T11" fmla="*/ 108 h 120"/>
                <a:gd name="T12" fmla="*/ 12 w 128"/>
                <a:gd name="T13" fmla="*/ 120 h 120"/>
                <a:gd name="T14" fmla="*/ 116 w 128"/>
                <a:gd name="T15" fmla="*/ 120 h 120"/>
                <a:gd name="T16" fmla="*/ 128 w 128"/>
                <a:gd name="T17" fmla="*/ 108 h 120"/>
                <a:gd name="T18" fmla="*/ 128 w 128"/>
                <a:gd name="T19" fmla="*/ 32 h 120"/>
                <a:gd name="T20" fmla="*/ 126 w 128"/>
                <a:gd name="T21" fmla="*/ 26 h 120"/>
                <a:gd name="T22" fmla="*/ 120 w 128"/>
                <a:gd name="T23" fmla="*/ 108 h 120"/>
                <a:gd name="T24" fmla="*/ 116 w 128"/>
                <a:gd name="T25" fmla="*/ 112 h 120"/>
                <a:gd name="T26" fmla="*/ 12 w 128"/>
                <a:gd name="T27" fmla="*/ 112 h 120"/>
                <a:gd name="T28" fmla="*/ 8 w 128"/>
                <a:gd name="T29" fmla="*/ 108 h 120"/>
                <a:gd name="T30" fmla="*/ 8 w 128"/>
                <a:gd name="T31" fmla="*/ 12 h 120"/>
                <a:gd name="T32" fmla="*/ 12 w 128"/>
                <a:gd name="T33" fmla="*/ 8 h 120"/>
                <a:gd name="T34" fmla="*/ 92 w 128"/>
                <a:gd name="T35" fmla="*/ 8 h 120"/>
                <a:gd name="T36" fmla="*/ 92 w 128"/>
                <a:gd name="T37" fmla="*/ 24 h 120"/>
                <a:gd name="T38" fmla="*/ 92 w 128"/>
                <a:gd name="T39" fmla="*/ 24 h 120"/>
                <a:gd name="T40" fmla="*/ 104 w 128"/>
                <a:gd name="T41" fmla="*/ 36 h 120"/>
                <a:gd name="T42" fmla="*/ 108 w 128"/>
                <a:gd name="T43" fmla="*/ 36 h 120"/>
                <a:gd name="T44" fmla="*/ 120 w 128"/>
                <a:gd name="T45" fmla="*/ 36 h 120"/>
                <a:gd name="T46" fmla="*/ 120 w 128"/>
                <a:gd name="T47" fmla="*/ 108 h 120"/>
                <a:gd name="T48" fmla="*/ 108 w 128"/>
                <a:gd name="T49" fmla="*/ 32 h 120"/>
                <a:gd name="T50" fmla="*/ 104 w 128"/>
                <a:gd name="T51" fmla="*/ 32 h 120"/>
                <a:gd name="T52" fmla="*/ 96 w 128"/>
                <a:gd name="T53" fmla="*/ 24 h 120"/>
                <a:gd name="T54" fmla="*/ 96 w 128"/>
                <a:gd name="T55" fmla="*/ 24 h 120"/>
                <a:gd name="T56" fmla="*/ 96 w 128"/>
                <a:gd name="T57" fmla="*/ 8 h 120"/>
                <a:gd name="T58" fmla="*/ 120 w 128"/>
                <a:gd name="T59" fmla="*/ 32 h 120"/>
                <a:gd name="T60" fmla="*/ 108 w 128"/>
                <a:gd name="T61" fmla="*/ 3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8" h="120">
                  <a:moveTo>
                    <a:pt x="126" y="26"/>
                  </a:moveTo>
                  <a:cubicBezTo>
                    <a:pt x="102" y="2"/>
                    <a:pt x="102" y="2"/>
                    <a:pt x="102" y="2"/>
                  </a:cubicBezTo>
                  <a:cubicBezTo>
                    <a:pt x="100" y="1"/>
                    <a:pt x="98" y="0"/>
                    <a:pt x="96" y="0"/>
                  </a:cubicBezTo>
                  <a:cubicBezTo>
                    <a:pt x="12" y="0"/>
                    <a:pt x="12" y="0"/>
                    <a:pt x="12" y="0"/>
                  </a:cubicBezTo>
                  <a:cubicBezTo>
                    <a:pt x="5" y="0"/>
                    <a:pt x="0" y="5"/>
                    <a:pt x="0" y="12"/>
                  </a:cubicBezTo>
                  <a:cubicBezTo>
                    <a:pt x="0" y="108"/>
                    <a:pt x="0" y="108"/>
                    <a:pt x="0" y="108"/>
                  </a:cubicBezTo>
                  <a:cubicBezTo>
                    <a:pt x="0" y="115"/>
                    <a:pt x="5" y="120"/>
                    <a:pt x="12" y="120"/>
                  </a:cubicBezTo>
                  <a:cubicBezTo>
                    <a:pt x="116" y="120"/>
                    <a:pt x="116" y="120"/>
                    <a:pt x="116" y="120"/>
                  </a:cubicBezTo>
                  <a:cubicBezTo>
                    <a:pt x="123" y="120"/>
                    <a:pt x="128" y="115"/>
                    <a:pt x="128" y="108"/>
                  </a:cubicBezTo>
                  <a:cubicBezTo>
                    <a:pt x="128" y="32"/>
                    <a:pt x="128" y="32"/>
                    <a:pt x="128" y="32"/>
                  </a:cubicBezTo>
                  <a:cubicBezTo>
                    <a:pt x="128" y="30"/>
                    <a:pt x="127" y="28"/>
                    <a:pt x="126" y="26"/>
                  </a:cubicBezTo>
                  <a:close/>
                  <a:moveTo>
                    <a:pt x="120" y="108"/>
                  </a:moveTo>
                  <a:cubicBezTo>
                    <a:pt x="120" y="110"/>
                    <a:pt x="118" y="112"/>
                    <a:pt x="116" y="112"/>
                  </a:cubicBezTo>
                  <a:cubicBezTo>
                    <a:pt x="12" y="112"/>
                    <a:pt x="12" y="112"/>
                    <a:pt x="12" y="112"/>
                  </a:cubicBezTo>
                  <a:cubicBezTo>
                    <a:pt x="10" y="112"/>
                    <a:pt x="8" y="110"/>
                    <a:pt x="8" y="108"/>
                  </a:cubicBezTo>
                  <a:cubicBezTo>
                    <a:pt x="8" y="12"/>
                    <a:pt x="8" y="12"/>
                    <a:pt x="8" y="12"/>
                  </a:cubicBezTo>
                  <a:cubicBezTo>
                    <a:pt x="8" y="10"/>
                    <a:pt x="10" y="8"/>
                    <a:pt x="12" y="8"/>
                  </a:cubicBezTo>
                  <a:cubicBezTo>
                    <a:pt x="92" y="8"/>
                    <a:pt x="92" y="8"/>
                    <a:pt x="92" y="8"/>
                  </a:cubicBezTo>
                  <a:cubicBezTo>
                    <a:pt x="92" y="24"/>
                    <a:pt x="92" y="24"/>
                    <a:pt x="92" y="24"/>
                  </a:cubicBezTo>
                  <a:cubicBezTo>
                    <a:pt x="92" y="24"/>
                    <a:pt x="92" y="24"/>
                    <a:pt x="92" y="24"/>
                  </a:cubicBezTo>
                  <a:cubicBezTo>
                    <a:pt x="92" y="31"/>
                    <a:pt x="97" y="36"/>
                    <a:pt x="104" y="36"/>
                  </a:cubicBezTo>
                  <a:cubicBezTo>
                    <a:pt x="108" y="36"/>
                    <a:pt x="108" y="36"/>
                    <a:pt x="108" y="36"/>
                  </a:cubicBezTo>
                  <a:cubicBezTo>
                    <a:pt x="120" y="36"/>
                    <a:pt x="120" y="36"/>
                    <a:pt x="120" y="36"/>
                  </a:cubicBezTo>
                  <a:lnTo>
                    <a:pt x="120" y="108"/>
                  </a:lnTo>
                  <a:close/>
                  <a:moveTo>
                    <a:pt x="108" y="32"/>
                  </a:moveTo>
                  <a:cubicBezTo>
                    <a:pt x="104" y="32"/>
                    <a:pt x="104" y="32"/>
                    <a:pt x="104" y="32"/>
                  </a:cubicBezTo>
                  <a:cubicBezTo>
                    <a:pt x="100" y="32"/>
                    <a:pt x="96" y="28"/>
                    <a:pt x="96" y="24"/>
                  </a:cubicBezTo>
                  <a:cubicBezTo>
                    <a:pt x="96" y="24"/>
                    <a:pt x="96" y="24"/>
                    <a:pt x="96" y="24"/>
                  </a:cubicBezTo>
                  <a:cubicBezTo>
                    <a:pt x="96" y="8"/>
                    <a:pt x="96" y="8"/>
                    <a:pt x="96" y="8"/>
                  </a:cubicBezTo>
                  <a:cubicBezTo>
                    <a:pt x="120" y="32"/>
                    <a:pt x="120" y="32"/>
                    <a:pt x="120" y="32"/>
                  </a:cubicBezTo>
                  <a:lnTo>
                    <a:pt x="108"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p>
              <a:endParaRPr lang="id-ID">
                <a:solidFill>
                  <a:srgbClr val="87102C"/>
                </a:solidFill>
              </a:endParaRPr>
            </a:p>
          </p:txBody>
        </p:sp>
        <p:sp>
          <p:nvSpPr>
            <p:cNvPr id="22" name="Freeform 79">
              <a:extLst>
                <a:ext uri="{FF2B5EF4-FFF2-40B4-BE49-F238E27FC236}">
                  <a16:creationId xmlns:a16="http://schemas.microsoft.com/office/drawing/2014/main" id="{CD0E4EA2-E7B7-4184-9251-D8C144D67BF2}"/>
                </a:ext>
              </a:extLst>
            </p:cNvPr>
            <p:cNvSpPr>
              <a:spLocks/>
            </p:cNvSpPr>
            <p:nvPr/>
          </p:nvSpPr>
          <p:spPr bwMode="auto">
            <a:xfrm>
              <a:off x="3200400" y="2162176"/>
              <a:ext cx="90487" cy="15875"/>
            </a:xfrm>
            <a:custGeom>
              <a:avLst/>
              <a:gdLst>
                <a:gd name="T0" fmla="*/ 2 w 24"/>
                <a:gd name="T1" fmla="*/ 4 h 4"/>
                <a:gd name="T2" fmla="*/ 22 w 24"/>
                <a:gd name="T3" fmla="*/ 4 h 4"/>
                <a:gd name="T4" fmla="*/ 24 w 24"/>
                <a:gd name="T5" fmla="*/ 2 h 4"/>
                <a:gd name="T6" fmla="*/ 22 w 24"/>
                <a:gd name="T7" fmla="*/ 0 h 4"/>
                <a:gd name="T8" fmla="*/ 2 w 24"/>
                <a:gd name="T9" fmla="*/ 0 h 4"/>
                <a:gd name="T10" fmla="*/ 0 w 24"/>
                <a:gd name="T11" fmla="*/ 2 h 4"/>
                <a:gd name="T12" fmla="*/ 2 w 2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 y="4"/>
                  </a:moveTo>
                  <a:cubicBezTo>
                    <a:pt x="22" y="4"/>
                    <a:pt x="22" y="4"/>
                    <a:pt x="22" y="4"/>
                  </a:cubicBezTo>
                  <a:cubicBezTo>
                    <a:pt x="23" y="4"/>
                    <a:pt x="24" y="3"/>
                    <a:pt x="24" y="2"/>
                  </a:cubicBezTo>
                  <a:cubicBezTo>
                    <a:pt x="24" y="1"/>
                    <a:pt x="23" y="0"/>
                    <a:pt x="22"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p>
              <a:endParaRPr lang="id-ID">
                <a:solidFill>
                  <a:srgbClr val="87102C"/>
                </a:solidFill>
              </a:endParaRPr>
            </a:p>
          </p:txBody>
        </p:sp>
        <p:sp>
          <p:nvSpPr>
            <p:cNvPr id="23" name="Freeform 80">
              <a:extLst>
                <a:ext uri="{FF2B5EF4-FFF2-40B4-BE49-F238E27FC236}">
                  <a16:creationId xmlns:a16="http://schemas.microsoft.com/office/drawing/2014/main" id="{3E471DE9-E69D-4D73-BD29-C96A44300011}"/>
                </a:ext>
              </a:extLst>
            </p:cNvPr>
            <p:cNvSpPr>
              <a:spLocks/>
            </p:cNvSpPr>
            <p:nvPr/>
          </p:nvSpPr>
          <p:spPr bwMode="auto">
            <a:xfrm>
              <a:off x="3200400" y="2208213"/>
              <a:ext cx="90487" cy="14288"/>
            </a:xfrm>
            <a:custGeom>
              <a:avLst/>
              <a:gdLst>
                <a:gd name="T0" fmla="*/ 2 w 24"/>
                <a:gd name="T1" fmla="*/ 4 h 4"/>
                <a:gd name="T2" fmla="*/ 22 w 24"/>
                <a:gd name="T3" fmla="*/ 4 h 4"/>
                <a:gd name="T4" fmla="*/ 24 w 24"/>
                <a:gd name="T5" fmla="*/ 2 h 4"/>
                <a:gd name="T6" fmla="*/ 22 w 24"/>
                <a:gd name="T7" fmla="*/ 0 h 4"/>
                <a:gd name="T8" fmla="*/ 2 w 24"/>
                <a:gd name="T9" fmla="*/ 0 h 4"/>
                <a:gd name="T10" fmla="*/ 0 w 24"/>
                <a:gd name="T11" fmla="*/ 2 h 4"/>
                <a:gd name="T12" fmla="*/ 2 w 2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4" h="4">
                  <a:moveTo>
                    <a:pt x="2" y="4"/>
                  </a:moveTo>
                  <a:cubicBezTo>
                    <a:pt x="22" y="4"/>
                    <a:pt x="22" y="4"/>
                    <a:pt x="22" y="4"/>
                  </a:cubicBezTo>
                  <a:cubicBezTo>
                    <a:pt x="23" y="4"/>
                    <a:pt x="24" y="3"/>
                    <a:pt x="24" y="2"/>
                  </a:cubicBezTo>
                  <a:cubicBezTo>
                    <a:pt x="24" y="1"/>
                    <a:pt x="23" y="0"/>
                    <a:pt x="22"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p>
              <a:endParaRPr lang="id-ID">
                <a:solidFill>
                  <a:srgbClr val="87102C"/>
                </a:solidFill>
              </a:endParaRPr>
            </a:p>
          </p:txBody>
        </p:sp>
        <p:sp>
          <p:nvSpPr>
            <p:cNvPr id="24" name="Freeform 81">
              <a:extLst>
                <a:ext uri="{FF2B5EF4-FFF2-40B4-BE49-F238E27FC236}">
                  <a16:creationId xmlns:a16="http://schemas.microsoft.com/office/drawing/2014/main" id="{9647BDD0-108D-4AE8-8DE7-4452BA9D46C0}"/>
                </a:ext>
              </a:extLst>
            </p:cNvPr>
            <p:cNvSpPr>
              <a:spLocks/>
            </p:cNvSpPr>
            <p:nvPr/>
          </p:nvSpPr>
          <p:spPr bwMode="auto">
            <a:xfrm>
              <a:off x="3200400" y="2252663"/>
              <a:ext cx="196850" cy="15875"/>
            </a:xfrm>
            <a:custGeom>
              <a:avLst/>
              <a:gdLst>
                <a:gd name="T0" fmla="*/ 0 w 52"/>
                <a:gd name="T1" fmla="*/ 2 h 4"/>
                <a:gd name="T2" fmla="*/ 2 w 52"/>
                <a:gd name="T3" fmla="*/ 4 h 4"/>
                <a:gd name="T4" fmla="*/ 50 w 52"/>
                <a:gd name="T5" fmla="*/ 4 h 4"/>
                <a:gd name="T6" fmla="*/ 52 w 52"/>
                <a:gd name="T7" fmla="*/ 2 h 4"/>
                <a:gd name="T8" fmla="*/ 50 w 52"/>
                <a:gd name="T9" fmla="*/ 0 h 4"/>
                <a:gd name="T10" fmla="*/ 2 w 52"/>
                <a:gd name="T11" fmla="*/ 0 h 4"/>
                <a:gd name="T12" fmla="*/ 0 w 52"/>
                <a:gd name="T13" fmla="*/ 2 h 4"/>
              </a:gdLst>
              <a:ahLst/>
              <a:cxnLst>
                <a:cxn ang="0">
                  <a:pos x="T0" y="T1"/>
                </a:cxn>
                <a:cxn ang="0">
                  <a:pos x="T2" y="T3"/>
                </a:cxn>
                <a:cxn ang="0">
                  <a:pos x="T4" y="T5"/>
                </a:cxn>
                <a:cxn ang="0">
                  <a:pos x="T6" y="T7"/>
                </a:cxn>
                <a:cxn ang="0">
                  <a:pos x="T8" y="T9"/>
                </a:cxn>
                <a:cxn ang="0">
                  <a:pos x="T10" y="T11"/>
                </a:cxn>
                <a:cxn ang="0">
                  <a:pos x="T12" y="T13"/>
                </a:cxn>
              </a:cxnLst>
              <a:rect l="0" t="0" r="r" b="b"/>
              <a:pathLst>
                <a:path w="52" h="4">
                  <a:moveTo>
                    <a:pt x="0" y="2"/>
                  </a:moveTo>
                  <a:cubicBezTo>
                    <a:pt x="0" y="3"/>
                    <a:pt x="1" y="4"/>
                    <a:pt x="2" y="4"/>
                  </a:cubicBezTo>
                  <a:cubicBezTo>
                    <a:pt x="50" y="4"/>
                    <a:pt x="50" y="4"/>
                    <a:pt x="50" y="4"/>
                  </a:cubicBezTo>
                  <a:cubicBezTo>
                    <a:pt x="51" y="4"/>
                    <a:pt x="52" y="3"/>
                    <a:pt x="52" y="2"/>
                  </a:cubicBezTo>
                  <a:cubicBezTo>
                    <a:pt x="52" y="1"/>
                    <a:pt x="51" y="0"/>
                    <a:pt x="50" y="0"/>
                  </a:cubicBezTo>
                  <a:cubicBezTo>
                    <a:pt x="2" y="0"/>
                    <a:pt x="2" y="0"/>
                    <a:pt x="2" y="0"/>
                  </a:cubicBezTo>
                  <a:cubicBezTo>
                    <a:pt x="1" y="0"/>
                    <a:pt x="0"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p>
              <a:endParaRPr lang="id-ID">
                <a:solidFill>
                  <a:srgbClr val="87102C"/>
                </a:solidFill>
              </a:endParaRPr>
            </a:p>
          </p:txBody>
        </p:sp>
        <p:sp>
          <p:nvSpPr>
            <p:cNvPr id="25" name="Freeform 82">
              <a:extLst>
                <a:ext uri="{FF2B5EF4-FFF2-40B4-BE49-F238E27FC236}">
                  <a16:creationId xmlns:a16="http://schemas.microsoft.com/office/drawing/2014/main" id="{689E25BA-12DC-43D7-8C5A-ADEAD1AD3D33}"/>
                </a:ext>
              </a:extLst>
            </p:cNvPr>
            <p:cNvSpPr>
              <a:spLocks/>
            </p:cNvSpPr>
            <p:nvPr/>
          </p:nvSpPr>
          <p:spPr bwMode="auto">
            <a:xfrm>
              <a:off x="3035300" y="2343151"/>
              <a:ext cx="361950" cy="15875"/>
            </a:xfrm>
            <a:custGeom>
              <a:avLst/>
              <a:gdLst>
                <a:gd name="T0" fmla="*/ 94 w 96"/>
                <a:gd name="T1" fmla="*/ 0 h 4"/>
                <a:gd name="T2" fmla="*/ 2 w 96"/>
                <a:gd name="T3" fmla="*/ 0 h 4"/>
                <a:gd name="T4" fmla="*/ 0 w 96"/>
                <a:gd name="T5" fmla="*/ 2 h 4"/>
                <a:gd name="T6" fmla="*/ 2 w 96"/>
                <a:gd name="T7" fmla="*/ 4 h 4"/>
                <a:gd name="T8" fmla="*/ 94 w 96"/>
                <a:gd name="T9" fmla="*/ 4 h 4"/>
                <a:gd name="T10" fmla="*/ 96 w 96"/>
                <a:gd name="T11" fmla="*/ 2 h 4"/>
                <a:gd name="T12" fmla="*/ 94 w 9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96" h="4">
                  <a:moveTo>
                    <a:pt x="94" y="0"/>
                  </a:moveTo>
                  <a:cubicBezTo>
                    <a:pt x="2" y="0"/>
                    <a:pt x="2" y="0"/>
                    <a:pt x="2" y="0"/>
                  </a:cubicBezTo>
                  <a:cubicBezTo>
                    <a:pt x="1" y="0"/>
                    <a:pt x="0" y="1"/>
                    <a:pt x="0" y="2"/>
                  </a:cubicBezTo>
                  <a:cubicBezTo>
                    <a:pt x="0" y="3"/>
                    <a:pt x="1" y="4"/>
                    <a:pt x="2" y="4"/>
                  </a:cubicBezTo>
                  <a:cubicBezTo>
                    <a:pt x="94" y="4"/>
                    <a:pt x="94" y="4"/>
                    <a:pt x="94" y="4"/>
                  </a:cubicBezTo>
                  <a:cubicBezTo>
                    <a:pt x="95" y="4"/>
                    <a:pt x="96" y="3"/>
                    <a:pt x="96" y="2"/>
                  </a:cubicBezTo>
                  <a:cubicBezTo>
                    <a:pt x="96" y="1"/>
                    <a:pt x="95" y="0"/>
                    <a:pt x="9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p>
              <a:endParaRPr lang="id-ID">
                <a:solidFill>
                  <a:srgbClr val="87102C"/>
                </a:solidFill>
              </a:endParaRPr>
            </a:p>
          </p:txBody>
        </p:sp>
        <p:sp>
          <p:nvSpPr>
            <p:cNvPr id="26" name="Freeform 83">
              <a:extLst>
                <a:ext uri="{FF2B5EF4-FFF2-40B4-BE49-F238E27FC236}">
                  <a16:creationId xmlns:a16="http://schemas.microsoft.com/office/drawing/2014/main" id="{106E93EA-1BBF-459A-9BF3-514B923DF34F}"/>
                </a:ext>
              </a:extLst>
            </p:cNvPr>
            <p:cNvSpPr>
              <a:spLocks/>
            </p:cNvSpPr>
            <p:nvPr/>
          </p:nvSpPr>
          <p:spPr bwMode="auto">
            <a:xfrm>
              <a:off x="3035300" y="2389188"/>
              <a:ext cx="361950" cy="14288"/>
            </a:xfrm>
            <a:custGeom>
              <a:avLst/>
              <a:gdLst>
                <a:gd name="T0" fmla="*/ 94 w 96"/>
                <a:gd name="T1" fmla="*/ 0 h 4"/>
                <a:gd name="T2" fmla="*/ 2 w 96"/>
                <a:gd name="T3" fmla="*/ 0 h 4"/>
                <a:gd name="T4" fmla="*/ 0 w 96"/>
                <a:gd name="T5" fmla="*/ 2 h 4"/>
                <a:gd name="T6" fmla="*/ 2 w 96"/>
                <a:gd name="T7" fmla="*/ 4 h 4"/>
                <a:gd name="T8" fmla="*/ 94 w 96"/>
                <a:gd name="T9" fmla="*/ 4 h 4"/>
                <a:gd name="T10" fmla="*/ 96 w 96"/>
                <a:gd name="T11" fmla="*/ 2 h 4"/>
                <a:gd name="T12" fmla="*/ 94 w 9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96" h="4">
                  <a:moveTo>
                    <a:pt x="94" y="0"/>
                  </a:moveTo>
                  <a:cubicBezTo>
                    <a:pt x="2" y="0"/>
                    <a:pt x="2" y="0"/>
                    <a:pt x="2" y="0"/>
                  </a:cubicBezTo>
                  <a:cubicBezTo>
                    <a:pt x="1" y="0"/>
                    <a:pt x="0" y="1"/>
                    <a:pt x="0" y="2"/>
                  </a:cubicBezTo>
                  <a:cubicBezTo>
                    <a:pt x="0" y="3"/>
                    <a:pt x="1" y="4"/>
                    <a:pt x="2" y="4"/>
                  </a:cubicBezTo>
                  <a:cubicBezTo>
                    <a:pt x="94" y="4"/>
                    <a:pt x="94" y="4"/>
                    <a:pt x="94" y="4"/>
                  </a:cubicBezTo>
                  <a:cubicBezTo>
                    <a:pt x="95" y="4"/>
                    <a:pt x="96" y="3"/>
                    <a:pt x="96" y="2"/>
                  </a:cubicBezTo>
                  <a:cubicBezTo>
                    <a:pt x="96" y="1"/>
                    <a:pt x="95" y="0"/>
                    <a:pt x="9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p>
              <a:endParaRPr lang="id-ID">
                <a:solidFill>
                  <a:srgbClr val="87102C"/>
                </a:solidFill>
              </a:endParaRPr>
            </a:p>
          </p:txBody>
        </p:sp>
        <p:sp>
          <p:nvSpPr>
            <p:cNvPr id="27" name="Freeform 84">
              <a:extLst>
                <a:ext uri="{FF2B5EF4-FFF2-40B4-BE49-F238E27FC236}">
                  <a16:creationId xmlns:a16="http://schemas.microsoft.com/office/drawing/2014/main" id="{4FD74248-BFA8-437C-8626-6E2EE3FA637C}"/>
                </a:ext>
              </a:extLst>
            </p:cNvPr>
            <p:cNvSpPr>
              <a:spLocks/>
            </p:cNvSpPr>
            <p:nvPr/>
          </p:nvSpPr>
          <p:spPr bwMode="auto">
            <a:xfrm>
              <a:off x="3035300" y="2433638"/>
              <a:ext cx="361950" cy="14288"/>
            </a:xfrm>
            <a:custGeom>
              <a:avLst/>
              <a:gdLst>
                <a:gd name="T0" fmla="*/ 94 w 96"/>
                <a:gd name="T1" fmla="*/ 0 h 4"/>
                <a:gd name="T2" fmla="*/ 2 w 96"/>
                <a:gd name="T3" fmla="*/ 0 h 4"/>
                <a:gd name="T4" fmla="*/ 0 w 96"/>
                <a:gd name="T5" fmla="*/ 2 h 4"/>
                <a:gd name="T6" fmla="*/ 2 w 96"/>
                <a:gd name="T7" fmla="*/ 4 h 4"/>
                <a:gd name="T8" fmla="*/ 94 w 96"/>
                <a:gd name="T9" fmla="*/ 4 h 4"/>
                <a:gd name="T10" fmla="*/ 96 w 96"/>
                <a:gd name="T11" fmla="*/ 2 h 4"/>
                <a:gd name="T12" fmla="*/ 94 w 9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96" h="4">
                  <a:moveTo>
                    <a:pt x="94" y="0"/>
                  </a:moveTo>
                  <a:cubicBezTo>
                    <a:pt x="2" y="0"/>
                    <a:pt x="2" y="0"/>
                    <a:pt x="2" y="0"/>
                  </a:cubicBezTo>
                  <a:cubicBezTo>
                    <a:pt x="1" y="0"/>
                    <a:pt x="0" y="1"/>
                    <a:pt x="0" y="2"/>
                  </a:cubicBezTo>
                  <a:cubicBezTo>
                    <a:pt x="0" y="3"/>
                    <a:pt x="1" y="4"/>
                    <a:pt x="2" y="4"/>
                  </a:cubicBezTo>
                  <a:cubicBezTo>
                    <a:pt x="94" y="4"/>
                    <a:pt x="94" y="4"/>
                    <a:pt x="94" y="4"/>
                  </a:cubicBezTo>
                  <a:cubicBezTo>
                    <a:pt x="95" y="4"/>
                    <a:pt x="96" y="3"/>
                    <a:pt x="96" y="2"/>
                  </a:cubicBezTo>
                  <a:cubicBezTo>
                    <a:pt x="96" y="1"/>
                    <a:pt x="95" y="0"/>
                    <a:pt x="9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p>
              <a:endParaRPr lang="id-ID">
                <a:solidFill>
                  <a:srgbClr val="87102C"/>
                </a:solidFill>
              </a:endParaRPr>
            </a:p>
          </p:txBody>
        </p:sp>
        <p:sp>
          <p:nvSpPr>
            <p:cNvPr id="28" name="Freeform 85">
              <a:extLst>
                <a:ext uri="{FF2B5EF4-FFF2-40B4-BE49-F238E27FC236}">
                  <a16:creationId xmlns:a16="http://schemas.microsoft.com/office/drawing/2014/main" id="{D38306E7-6527-4CFC-A32C-5DFE32AA180F}"/>
                </a:ext>
              </a:extLst>
            </p:cNvPr>
            <p:cNvSpPr>
              <a:spLocks/>
            </p:cNvSpPr>
            <p:nvPr/>
          </p:nvSpPr>
          <p:spPr bwMode="auto">
            <a:xfrm>
              <a:off x="3035300" y="2298701"/>
              <a:ext cx="361950" cy="14288"/>
            </a:xfrm>
            <a:custGeom>
              <a:avLst/>
              <a:gdLst>
                <a:gd name="T0" fmla="*/ 94 w 96"/>
                <a:gd name="T1" fmla="*/ 0 h 4"/>
                <a:gd name="T2" fmla="*/ 2 w 96"/>
                <a:gd name="T3" fmla="*/ 0 h 4"/>
                <a:gd name="T4" fmla="*/ 0 w 96"/>
                <a:gd name="T5" fmla="*/ 2 h 4"/>
                <a:gd name="T6" fmla="*/ 2 w 96"/>
                <a:gd name="T7" fmla="*/ 4 h 4"/>
                <a:gd name="T8" fmla="*/ 94 w 96"/>
                <a:gd name="T9" fmla="*/ 4 h 4"/>
                <a:gd name="T10" fmla="*/ 96 w 96"/>
                <a:gd name="T11" fmla="*/ 2 h 4"/>
                <a:gd name="T12" fmla="*/ 94 w 9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96" h="4">
                  <a:moveTo>
                    <a:pt x="94" y="0"/>
                  </a:moveTo>
                  <a:cubicBezTo>
                    <a:pt x="2" y="0"/>
                    <a:pt x="2" y="0"/>
                    <a:pt x="2" y="0"/>
                  </a:cubicBezTo>
                  <a:cubicBezTo>
                    <a:pt x="1" y="0"/>
                    <a:pt x="0" y="1"/>
                    <a:pt x="0" y="2"/>
                  </a:cubicBezTo>
                  <a:cubicBezTo>
                    <a:pt x="0" y="3"/>
                    <a:pt x="1" y="4"/>
                    <a:pt x="2" y="4"/>
                  </a:cubicBezTo>
                  <a:cubicBezTo>
                    <a:pt x="94" y="4"/>
                    <a:pt x="94" y="4"/>
                    <a:pt x="94" y="4"/>
                  </a:cubicBezTo>
                  <a:cubicBezTo>
                    <a:pt x="95" y="4"/>
                    <a:pt x="96" y="3"/>
                    <a:pt x="96" y="2"/>
                  </a:cubicBezTo>
                  <a:cubicBezTo>
                    <a:pt x="96" y="1"/>
                    <a:pt x="95" y="0"/>
                    <a:pt x="9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p>
              <a:endParaRPr lang="id-ID">
                <a:solidFill>
                  <a:srgbClr val="87102C"/>
                </a:solidFill>
              </a:endParaRPr>
            </a:p>
          </p:txBody>
        </p:sp>
        <p:sp>
          <p:nvSpPr>
            <p:cNvPr id="29" name="Freeform 86">
              <a:extLst>
                <a:ext uri="{FF2B5EF4-FFF2-40B4-BE49-F238E27FC236}">
                  <a16:creationId xmlns:a16="http://schemas.microsoft.com/office/drawing/2014/main" id="{C03C6A52-B2C9-4C47-A945-C41C908896EB}"/>
                </a:ext>
              </a:extLst>
            </p:cNvPr>
            <p:cNvSpPr>
              <a:spLocks noEditPoints="1"/>
            </p:cNvSpPr>
            <p:nvPr/>
          </p:nvSpPr>
          <p:spPr bwMode="auto">
            <a:xfrm>
              <a:off x="3035300" y="2147888"/>
              <a:ext cx="134937" cy="120650"/>
            </a:xfrm>
            <a:custGeom>
              <a:avLst/>
              <a:gdLst>
                <a:gd name="T0" fmla="*/ 4 w 36"/>
                <a:gd name="T1" fmla="*/ 32 h 32"/>
                <a:gd name="T2" fmla="*/ 32 w 36"/>
                <a:gd name="T3" fmla="*/ 32 h 32"/>
                <a:gd name="T4" fmla="*/ 36 w 36"/>
                <a:gd name="T5" fmla="*/ 28 h 32"/>
                <a:gd name="T6" fmla="*/ 36 w 36"/>
                <a:gd name="T7" fmla="*/ 4 h 32"/>
                <a:gd name="T8" fmla="*/ 32 w 36"/>
                <a:gd name="T9" fmla="*/ 0 h 32"/>
                <a:gd name="T10" fmla="*/ 4 w 36"/>
                <a:gd name="T11" fmla="*/ 0 h 32"/>
                <a:gd name="T12" fmla="*/ 0 w 36"/>
                <a:gd name="T13" fmla="*/ 4 h 32"/>
                <a:gd name="T14" fmla="*/ 0 w 36"/>
                <a:gd name="T15" fmla="*/ 28 h 32"/>
                <a:gd name="T16" fmla="*/ 4 w 36"/>
                <a:gd name="T17" fmla="*/ 32 h 32"/>
                <a:gd name="T18" fmla="*/ 8 w 36"/>
                <a:gd name="T19" fmla="*/ 8 h 32"/>
                <a:gd name="T20" fmla="*/ 28 w 36"/>
                <a:gd name="T21" fmla="*/ 8 h 32"/>
                <a:gd name="T22" fmla="*/ 28 w 36"/>
                <a:gd name="T23" fmla="*/ 24 h 32"/>
                <a:gd name="T24" fmla="*/ 8 w 36"/>
                <a:gd name="T25" fmla="*/ 24 h 32"/>
                <a:gd name="T26" fmla="*/ 8 w 36"/>
                <a:gd name="T27" fmla="*/ 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32">
                  <a:moveTo>
                    <a:pt x="4" y="32"/>
                  </a:moveTo>
                  <a:cubicBezTo>
                    <a:pt x="32" y="32"/>
                    <a:pt x="32" y="32"/>
                    <a:pt x="32" y="32"/>
                  </a:cubicBezTo>
                  <a:cubicBezTo>
                    <a:pt x="34" y="32"/>
                    <a:pt x="36" y="30"/>
                    <a:pt x="36" y="28"/>
                  </a:cubicBezTo>
                  <a:cubicBezTo>
                    <a:pt x="36" y="4"/>
                    <a:pt x="36" y="4"/>
                    <a:pt x="36" y="4"/>
                  </a:cubicBezTo>
                  <a:cubicBezTo>
                    <a:pt x="36" y="2"/>
                    <a:pt x="34" y="0"/>
                    <a:pt x="32" y="0"/>
                  </a:cubicBezTo>
                  <a:cubicBezTo>
                    <a:pt x="4" y="0"/>
                    <a:pt x="4" y="0"/>
                    <a:pt x="4" y="0"/>
                  </a:cubicBezTo>
                  <a:cubicBezTo>
                    <a:pt x="2" y="0"/>
                    <a:pt x="0" y="2"/>
                    <a:pt x="0" y="4"/>
                  </a:cubicBezTo>
                  <a:cubicBezTo>
                    <a:pt x="0" y="28"/>
                    <a:pt x="0" y="28"/>
                    <a:pt x="0" y="28"/>
                  </a:cubicBezTo>
                  <a:cubicBezTo>
                    <a:pt x="0" y="30"/>
                    <a:pt x="2" y="32"/>
                    <a:pt x="4" y="32"/>
                  </a:cubicBezTo>
                  <a:close/>
                  <a:moveTo>
                    <a:pt x="8" y="8"/>
                  </a:moveTo>
                  <a:cubicBezTo>
                    <a:pt x="28" y="8"/>
                    <a:pt x="28" y="8"/>
                    <a:pt x="28" y="8"/>
                  </a:cubicBezTo>
                  <a:cubicBezTo>
                    <a:pt x="28" y="24"/>
                    <a:pt x="28" y="24"/>
                    <a:pt x="28" y="24"/>
                  </a:cubicBezTo>
                  <a:cubicBezTo>
                    <a:pt x="8" y="24"/>
                    <a:pt x="8" y="24"/>
                    <a:pt x="8" y="24"/>
                  </a:cubicBezTo>
                  <a:lnTo>
                    <a:pt x="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p>
              <a:endParaRPr lang="id-ID">
                <a:solidFill>
                  <a:srgbClr val="87102C"/>
                </a:solidFill>
              </a:endParaRPr>
            </a:p>
          </p:txBody>
        </p:sp>
      </p:grpSp>
      <p:grpSp>
        <p:nvGrpSpPr>
          <p:cNvPr id="30" name="PA_组合 236">
            <a:extLst>
              <a:ext uri="{FF2B5EF4-FFF2-40B4-BE49-F238E27FC236}">
                <a16:creationId xmlns:a16="http://schemas.microsoft.com/office/drawing/2014/main" id="{47FFC093-02FD-4D31-A5C4-74B72C6BC44A}"/>
              </a:ext>
            </a:extLst>
          </p:cNvPr>
          <p:cNvGrpSpPr/>
          <p:nvPr>
            <p:custDataLst>
              <p:tags r:id="rId16"/>
            </p:custDataLst>
          </p:nvPr>
        </p:nvGrpSpPr>
        <p:grpSpPr>
          <a:xfrm>
            <a:off x="4812278" y="2312038"/>
            <a:ext cx="243120" cy="244072"/>
            <a:chOff x="1049338" y="2071688"/>
            <a:chExt cx="481012" cy="482600"/>
          </a:xfrm>
          <a:solidFill>
            <a:schemeClr val="tx1">
              <a:lumMod val="50000"/>
              <a:lumOff val="50000"/>
            </a:schemeClr>
          </a:solidFill>
        </p:grpSpPr>
        <p:sp>
          <p:nvSpPr>
            <p:cNvPr id="31" name="Freeform 90">
              <a:extLst>
                <a:ext uri="{FF2B5EF4-FFF2-40B4-BE49-F238E27FC236}">
                  <a16:creationId xmlns:a16="http://schemas.microsoft.com/office/drawing/2014/main" id="{2389156B-D6B5-4297-8D4C-01485BE67FF4}"/>
                </a:ext>
              </a:extLst>
            </p:cNvPr>
            <p:cNvSpPr>
              <a:spLocks noEditPoints="1"/>
            </p:cNvSpPr>
            <p:nvPr/>
          </p:nvSpPr>
          <p:spPr bwMode="auto">
            <a:xfrm>
              <a:off x="1049338" y="2071688"/>
              <a:ext cx="481012" cy="482600"/>
            </a:xfrm>
            <a:custGeom>
              <a:avLst/>
              <a:gdLst>
                <a:gd name="T0" fmla="*/ 83 w 128"/>
                <a:gd name="T1" fmla="*/ 40 h 128"/>
                <a:gd name="T2" fmla="*/ 64 w 128"/>
                <a:gd name="T3" fmla="*/ 0 h 128"/>
                <a:gd name="T4" fmla="*/ 36 w 128"/>
                <a:gd name="T5" fmla="*/ 41 h 128"/>
                <a:gd name="T6" fmla="*/ 32 w 128"/>
                <a:gd name="T7" fmla="*/ 43 h 128"/>
                <a:gd name="T8" fmla="*/ 12 w 128"/>
                <a:gd name="T9" fmla="*/ 40 h 128"/>
                <a:gd name="T10" fmla="*/ 0 w 128"/>
                <a:gd name="T11" fmla="*/ 116 h 128"/>
                <a:gd name="T12" fmla="*/ 24 w 128"/>
                <a:gd name="T13" fmla="*/ 128 h 128"/>
                <a:gd name="T14" fmla="*/ 35 w 128"/>
                <a:gd name="T15" fmla="*/ 121 h 128"/>
                <a:gd name="T16" fmla="*/ 36 w 128"/>
                <a:gd name="T17" fmla="*/ 121 h 128"/>
                <a:gd name="T18" fmla="*/ 76 w 128"/>
                <a:gd name="T19" fmla="*/ 128 h 128"/>
                <a:gd name="T20" fmla="*/ 112 w 128"/>
                <a:gd name="T21" fmla="*/ 120 h 128"/>
                <a:gd name="T22" fmla="*/ 114 w 128"/>
                <a:gd name="T23" fmla="*/ 109 h 128"/>
                <a:gd name="T24" fmla="*/ 121 w 128"/>
                <a:gd name="T25" fmla="*/ 88 h 128"/>
                <a:gd name="T26" fmla="*/ 124 w 128"/>
                <a:gd name="T27" fmla="*/ 67 h 128"/>
                <a:gd name="T28" fmla="*/ 128 w 128"/>
                <a:gd name="T29" fmla="*/ 58 h 128"/>
                <a:gd name="T30" fmla="*/ 117 w 128"/>
                <a:gd name="T31" fmla="*/ 42 h 128"/>
                <a:gd name="T32" fmla="*/ 24 w 128"/>
                <a:gd name="T33" fmla="*/ 120 h 128"/>
                <a:gd name="T34" fmla="*/ 8 w 128"/>
                <a:gd name="T35" fmla="*/ 116 h 128"/>
                <a:gd name="T36" fmla="*/ 12 w 128"/>
                <a:gd name="T37" fmla="*/ 48 h 128"/>
                <a:gd name="T38" fmla="*/ 28 w 128"/>
                <a:gd name="T39" fmla="*/ 52 h 128"/>
                <a:gd name="T40" fmla="*/ 120 w 128"/>
                <a:gd name="T41" fmla="*/ 58 h 128"/>
                <a:gd name="T42" fmla="*/ 104 w 128"/>
                <a:gd name="T43" fmla="*/ 64 h 128"/>
                <a:gd name="T44" fmla="*/ 104 w 128"/>
                <a:gd name="T45" fmla="*/ 68 h 128"/>
                <a:gd name="T46" fmla="*/ 118 w 128"/>
                <a:gd name="T47" fmla="*/ 75 h 128"/>
                <a:gd name="T48" fmla="*/ 100 w 128"/>
                <a:gd name="T49" fmla="*/ 84 h 128"/>
                <a:gd name="T50" fmla="*/ 100 w 128"/>
                <a:gd name="T51" fmla="*/ 88 h 128"/>
                <a:gd name="T52" fmla="*/ 113 w 128"/>
                <a:gd name="T53" fmla="*/ 96 h 128"/>
                <a:gd name="T54" fmla="*/ 96 w 128"/>
                <a:gd name="T55" fmla="*/ 104 h 128"/>
                <a:gd name="T56" fmla="*/ 96 w 128"/>
                <a:gd name="T57" fmla="*/ 108 h 128"/>
                <a:gd name="T58" fmla="*/ 106 w 128"/>
                <a:gd name="T59" fmla="*/ 114 h 128"/>
                <a:gd name="T60" fmla="*/ 98 w 128"/>
                <a:gd name="T61" fmla="*/ 120 h 128"/>
                <a:gd name="T62" fmla="*/ 54 w 128"/>
                <a:gd name="T63" fmla="*/ 117 h 128"/>
                <a:gd name="T64" fmla="*/ 32 w 128"/>
                <a:gd name="T65" fmla="*/ 110 h 128"/>
                <a:gd name="T66" fmla="*/ 35 w 128"/>
                <a:gd name="T67" fmla="*/ 50 h 128"/>
                <a:gd name="T68" fmla="*/ 60 w 128"/>
                <a:gd name="T69" fmla="*/ 12 h 128"/>
                <a:gd name="T70" fmla="*/ 76 w 128"/>
                <a:gd name="T71" fmla="*/ 27 h 128"/>
                <a:gd name="T72" fmla="*/ 115 w 128"/>
                <a:gd name="T73" fmla="*/ 50 h 128"/>
                <a:gd name="T74" fmla="*/ 120 w 128"/>
                <a:gd name="T75" fmla="*/ 5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 h="128">
                  <a:moveTo>
                    <a:pt x="117" y="42"/>
                  </a:moveTo>
                  <a:cubicBezTo>
                    <a:pt x="112" y="41"/>
                    <a:pt x="100" y="41"/>
                    <a:pt x="83" y="40"/>
                  </a:cubicBezTo>
                  <a:cubicBezTo>
                    <a:pt x="84" y="36"/>
                    <a:pt x="84" y="33"/>
                    <a:pt x="84" y="27"/>
                  </a:cubicBezTo>
                  <a:cubicBezTo>
                    <a:pt x="84" y="13"/>
                    <a:pt x="73" y="0"/>
                    <a:pt x="64" y="0"/>
                  </a:cubicBezTo>
                  <a:cubicBezTo>
                    <a:pt x="57" y="0"/>
                    <a:pt x="52" y="5"/>
                    <a:pt x="52" y="12"/>
                  </a:cubicBezTo>
                  <a:cubicBezTo>
                    <a:pt x="52" y="20"/>
                    <a:pt x="49" y="34"/>
                    <a:pt x="36" y="41"/>
                  </a:cubicBezTo>
                  <a:cubicBezTo>
                    <a:pt x="35" y="41"/>
                    <a:pt x="32" y="43"/>
                    <a:pt x="32" y="43"/>
                  </a:cubicBezTo>
                  <a:cubicBezTo>
                    <a:pt x="32" y="43"/>
                    <a:pt x="32" y="43"/>
                    <a:pt x="32" y="43"/>
                  </a:cubicBezTo>
                  <a:cubicBezTo>
                    <a:pt x="30" y="41"/>
                    <a:pt x="27" y="40"/>
                    <a:pt x="24" y="40"/>
                  </a:cubicBezTo>
                  <a:cubicBezTo>
                    <a:pt x="12" y="40"/>
                    <a:pt x="12" y="40"/>
                    <a:pt x="12" y="40"/>
                  </a:cubicBezTo>
                  <a:cubicBezTo>
                    <a:pt x="5" y="40"/>
                    <a:pt x="0" y="45"/>
                    <a:pt x="0" y="52"/>
                  </a:cubicBezTo>
                  <a:cubicBezTo>
                    <a:pt x="0" y="116"/>
                    <a:pt x="0" y="116"/>
                    <a:pt x="0" y="116"/>
                  </a:cubicBezTo>
                  <a:cubicBezTo>
                    <a:pt x="0" y="123"/>
                    <a:pt x="5" y="128"/>
                    <a:pt x="12" y="128"/>
                  </a:cubicBezTo>
                  <a:cubicBezTo>
                    <a:pt x="24" y="128"/>
                    <a:pt x="24" y="128"/>
                    <a:pt x="24" y="128"/>
                  </a:cubicBezTo>
                  <a:cubicBezTo>
                    <a:pt x="29" y="128"/>
                    <a:pt x="33" y="125"/>
                    <a:pt x="35" y="121"/>
                  </a:cubicBezTo>
                  <a:cubicBezTo>
                    <a:pt x="35" y="121"/>
                    <a:pt x="35" y="121"/>
                    <a:pt x="35" y="121"/>
                  </a:cubicBezTo>
                  <a:cubicBezTo>
                    <a:pt x="35" y="121"/>
                    <a:pt x="35" y="121"/>
                    <a:pt x="36" y="121"/>
                  </a:cubicBezTo>
                  <a:cubicBezTo>
                    <a:pt x="36" y="121"/>
                    <a:pt x="36" y="121"/>
                    <a:pt x="36" y="121"/>
                  </a:cubicBezTo>
                  <a:cubicBezTo>
                    <a:pt x="38" y="122"/>
                    <a:pt x="43" y="123"/>
                    <a:pt x="52" y="125"/>
                  </a:cubicBezTo>
                  <a:cubicBezTo>
                    <a:pt x="54" y="126"/>
                    <a:pt x="65" y="128"/>
                    <a:pt x="76" y="128"/>
                  </a:cubicBezTo>
                  <a:cubicBezTo>
                    <a:pt x="98" y="128"/>
                    <a:pt x="98" y="128"/>
                    <a:pt x="98" y="128"/>
                  </a:cubicBezTo>
                  <a:cubicBezTo>
                    <a:pt x="105" y="128"/>
                    <a:pt x="109" y="125"/>
                    <a:pt x="112" y="120"/>
                  </a:cubicBezTo>
                  <a:cubicBezTo>
                    <a:pt x="112" y="120"/>
                    <a:pt x="113" y="118"/>
                    <a:pt x="114" y="116"/>
                  </a:cubicBezTo>
                  <a:cubicBezTo>
                    <a:pt x="115" y="114"/>
                    <a:pt x="115" y="112"/>
                    <a:pt x="114" y="109"/>
                  </a:cubicBezTo>
                  <a:cubicBezTo>
                    <a:pt x="118" y="106"/>
                    <a:pt x="120" y="102"/>
                    <a:pt x="121" y="99"/>
                  </a:cubicBezTo>
                  <a:cubicBezTo>
                    <a:pt x="122" y="94"/>
                    <a:pt x="122" y="90"/>
                    <a:pt x="121" y="88"/>
                  </a:cubicBezTo>
                  <a:cubicBezTo>
                    <a:pt x="123" y="85"/>
                    <a:pt x="125" y="82"/>
                    <a:pt x="126" y="77"/>
                  </a:cubicBezTo>
                  <a:cubicBezTo>
                    <a:pt x="127" y="73"/>
                    <a:pt x="126" y="70"/>
                    <a:pt x="124" y="67"/>
                  </a:cubicBezTo>
                  <a:cubicBezTo>
                    <a:pt x="127" y="65"/>
                    <a:pt x="128" y="61"/>
                    <a:pt x="128" y="58"/>
                  </a:cubicBezTo>
                  <a:cubicBezTo>
                    <a:pt x="128" y="58"/>
                    <a:pt x="128" y="58"/>
                    <a:pt x="128" y="58"/>
                  </a:cubicBezTo>
                  <a:cubicBezTo>
                    <a:pt x="128" y="57"/>
                    <a:pt x="128" y="57"/>
                    <a:pt x="128" y="56"/>
                  </a:cubicBezTo>
                  <a:cubicBezTo>
                    <a:pt x="128" y="51"/>
                    <a:pt x="125" y="44"/>
                    <a:pt x="117" y="42"/>
                  </a:cubicBezTo>
                  <a:close/>
                  <a:moveTo>
                    <a:pt x="28" y="116"/>
                  </a:moveTo>
                  <a:cubicBezTo>
                    <a:pt x="28" y="118"/>
                    <a:pt x="26" y="120"/>
                    <a:pt x="24" y="120"/>
                  </a:cubicBezTo>
                  <a:cubicBezTo>
                    <a:pt x="12" y="120"/>
                    <a:pt x="12" y="120"/>
                    <a:pt x="12" y="120"/>
                  </a:cubicBezTo>
                  <a:cubicBezTo>
                    <a:pt x="10" y="120"/>
                    <a:pt x="8" y="118"/>
                    <a:pt x="8" y="116"/>
                  </a:cubicBezTo>
                  <a:cubicBezTo>
                    <a:pt x="8" y="52"/>
                    <a:pt x="8" y="52"/>
                    <a:pt x="8" y="52"/>
                  </a:cubicBezTo>
                  <a:cubicBezTo>
                    <a:pt x="8" y="50"/>
                    <a:pt x="10" y="48"/>
                    <a:pt x="12" y="48"/>
                  </a:cubicBezTo>
                  <a:cubicBezTo>
                    <a:pt x="24" y="48"/>
                    <a:pt x="24" y="48"/>
                    <a:pt x="24" y="48"/>
                  </a:cubicBezTo>
                  <a:cubicBezTo>
                    <a:pt x="26" y="48"/>
                    <a:pt x="28" y="50"/>
                    <a:pt x="28" y="52"/>
                  </a:cubicBezTo>
                  <a:lnTo>
                    <a:pt x="28" y="116"/>
                  </a:lnTo>
                  <a:close/>
                  <a:moveTo>
                    <a:pt x="120" y="58"/>
                  </a:moveTo>
                  <a:cubicBezTo>
                    <a:pt x="120" y="60"/>
                    <a:pt x="119" y="64"/>
                    <a:pt x="112" y="64"/>
                  </a:cubicBezTo>
                  <a:cubicBezTo>
                    <a:pt x="106" y="64"/>
                    <a:pt x="104" y="64"/>
                    <a:pt x="104" y="64"/>
                  </a:cubicBezTo>
                  <a:cubicBezTo>
                    <a:pt x="103" y="64"/>
                    <a:pt x="102" y="65"/>
                    <a:pt x="102" y="66"/>
                  </a:cubicBezTo>
                  <a:cubicBezTo>
                    <a:pt x="102" y="67"/>
                    <a:pt x="103" y="68"/>
                    <a:pt x="104" y="68"/>
                  </a:cubicBezTo>
                  <a:cubicBezTo>
                    <a:pt x="104" y="68"/>
                    <a:pt x="106" y="68"/>
                    <a:pt x="112" y="68"/>
                  </a:cubicBezTo>
                  <a:cubicBezTo>
                    <a:pt x="118" y="68"/>
                    <a:pt x="119" y="73"/>
                    <a:pt x="118" y="75"/>
                  </a:cubicBezTo>
                  <a:cubicBezTo>
                    <a:pt x="118" y="78"/>
                    <a:pt x="116" y="84"/>
                    <a:pt x="110" y="84"/>
                  </a:cubicBezTo>
                  <a:cubicBezTo>
                    <a:pt x="103" y="84"/>
                    <a:pt x="100" y="84"/>
                    <a:pt x="100" y="84"/>
                  </a:cubicBezTo>
                  <a:cubicBezTo>
                    <a:pt x="99" y="84"/>
                    <a:pt x="98" y="85"/>
                    <a:pt x="98" y="86"/>
                  </a:cubicBezTo>
                  <a:cubicBezTo>
                    <a:pt x="98" y="87"/>
                    <a:pt x="99" y="88"/>
                    <a:pt x="100" y="88"/>
                  </a:cubicBezTo>
                  <a:cubicBezTo>
                    <a:pt x="100" y="88"/>
                    <a:pt x="105" y="88"/>
                    <a:pt x="108" y="88"/>
                  </a:cubicBezTo>
                  <a:cubicBezTo>
                    <a:pt x="115" y="88"/>
                    <a:pt x="114" y="93"/>
                    <a:pt x="113" y="96"/>
                  </a:cubicBezTo>
                  <a:cubicBezTo>
                    <a:pt x="112" y="100"/>
                    <a:pt x="111" y="104"/>
                    <a:pt x="103" y="104"/>
                  </a:cubicBezTo>
                  <a:cubicBezTo>
                    <a:pt x="100" y="104"/>
                    <a:pt x="96" y="104"/>
                    <a:pt x="96" y="104"/>
                  </a:cubicBezTo>
                  <a:cubicBezTo>
                    <a:pt x="95" y="104"/>
                    <a:pt x="94" y="105"/>
                    <a:pt x="94" y="106"/>
                  </a:cubicBezTo>
                  <a:cubicBezTo>
                    <a:pt x="94" y="107"/>
                    <a:pt x="95" y="108"/>
                    <a:pt x="96" y="108"/>
                  </a:cubicBezTo>
                  <a:cubicBezTo>
                    <a:pt x="96" y="108"/>
                    <a:pt x="99" y="108"/>
                    <a:pt x="102" y="108"/>
                  </a:cubicBezTo>
                  <a:cubicBezTo>
                    <a:pt x="107" y="108"/>
                    <a:pt x="107" y="112"/>
                    <a:pt x="106" y="114"/>
                  </a:cubicBezTo>
                  <a:cubicBezTo>
                    <a:pt x="106" y="115"/>
                    <a:pt x="105" y="116"/>
                    <a:pt x="105" y="117"/>
                  </a:cubicBezTo>
                  <a:cubicBezTo>
                    <a:pt x="104" y="119"/>
                    <a:pt x="102" y="120"/>
                    <a:pt x="98" y="120"/>
                  </a:cubicBezTo>
                  <a:cubicBezTo>
                    <a:pt x="76" y="120"/>
                    <a:pt x="76" y="120"/>
                    <a:pt x="76" y="120"/>
                  </a:cubicBezTo>
                  <a:cubicBezTo>
                    <a:pt x="65" y="120"/>
                    <a:pt x="54" y="118"/>
                    <a:pt x="54" y="117"/>
                  </a:cubicBezTo>
                  <a:cubicBezTo>
                    <a:pt x="37" y="114"/>
                    <a:pt x="36" y="113"/>
                    <a:pt x="35" y="113"/>
                  </a:cubicBezTo>
                  <a:cubicBezTo>
                    <a:pt x="35" y="113"/>
                    <a:pt x="32" y="112"/>
                    <a:pt x="32" y="110"/>
                  </a:cubicBezTo>
                  <a:cubicBezTo>
                    <a:pt x="32" y="54"/>
                    <a:pt x="32" y="54"/>
                    <a:pt x="32" y="54"/>
                  </a:cubicBezTo>
                  <a:cubicBezTo>
                    <a:pt x="32" y="52"/>
                    <a:pt x="33" y="51"/>
                    <a:pt x="35" y="50"/>
                  </a:cubicBezTo>
                  <a:cubicBezTo>
                    <a:pt x="35" y="50"/>
                    <a:pt x="36" y="50"/>
                    <a:pt x="36" y="50"/>
                  </a:cubicBezTo>
                  <a:cubicBezTo>
                    <a:pt x="54" y="42"/>
                    <a:pt x="60" y="26"/>
                    <a:pt x="60" y="12"/>
                  </a:cubicBezTo>
                  <a:cubicBezTo>
                    <a:pt x="60" y="10"/>
                    <a:pt x="62" y="8"/>
                    <a:pt x="64" y="8"/>
                  </a:cubicBezTo>
                  <a:cubicBezTo>
                    <a:pt x="68" y="8"/>
                    <a:pt x="76" y="16"/>
                    <a:pt x="76" y="27"/>
                  </a:cubicBezTo>
                  <a:cubicBezTo>
                    <a:pt x="76" y="36"/>
                    <a:pt x="75" y="38"/>
                    <a:pt x="72" y="48"/>
                  </a:cubicBezTo>
                  <a:cubicBezTo>
                    <a:pt x="112" y="48"/>
                    <a:pt x="112" y="49"/>
                    <a:pt x="115" y="50"/>
                  </a:cubicBezTo>
                  <a:cubicBezTo>
                    <a:pt x="120" y="51"/>
                    <a:pt x="120" y="54"/>
                    <a:pt x="120" y="56"/>
                  </a:cubicBezTo>
                  <a:cubicBezTo>
                    <a:pt x="120" y="57"/>
                    <a:pt x="120" y="57"/>
                    <a:pt x="120"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p>
              <a:endParaRPr lang="id-ID"/>
            </a:p>
          </p:txBody>
        </p:sp>
        <p:sp>
          <p:nvSpPr>
            <p:cNvPr id="32" name="Freeform 91">
              <a:extLst>
                <a:ext uri="{FF2B5EF4-FFF2-40B4-BE49-F238E27FC236}">
                  <a16:creationId xmlns:a16="http://schemas.microsoft.com/office/drawing/2014/main" id="{1B28AACC-9E23-4500-8629-802DFF152F4C}"/>
                </a:ext>
              </a:extLst>
            </p:cNvPr>
            <p:cNvSpPr>
              <a:spLocks noEditPoints="1"/>
            </p:cNvSpPr>
            <p:nvPr/>
          </p:nvSpPr>
          <p:spPr bwMode="auto">
            <a:xfrm>
              <a:off x="1093788" y="2463801"/>
              <a:ext cx="44450" cy="44450"/>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p>
              <a:endParaRPr lang="id-ID"/>
            </a:p>
          </p:txBody>
        </p:sp>
      </p:grpSp>
      <p:grpSp>
        <p:nvGrpSpPr>
          <p:cNvPr id="33" name="PA_组合 35">
            <a:extLst>
              <a:ext uri="{FF2B5EF4-FFF2-40B4-BE49-F238E27FC236}">
                <a16:creationId xmlns:a16="http://schemas.microsoft.com/office/drawing/2014/main" id="{D94930E7-D61C-4B5B-9520-CD9F2468A1F5}"/>
              </a:ext>
            </a:extLst>
          </p:cNvPr>
          <p:cNvGrpSpPr/>
          <p:nvPr>
            <p:custDataLst>
              <p:tags r:id="rId17"/>
            </p:custDataLst>
          </p:nvPr>
        </p:nvGrpSpPr>
        <p:grpSpPr>
          <a:xfrm>
            <a:off x="4059470" y="3135649"/>
            <a:ext cx="296063" cy="294295"/>
            <a:chOff x="6853673" y="3715407"/>
            <a:chExt cx="379359" cy="376864"/>
          </a:xfrm>
          <a:solidFill>
            <a:schemeClr val="tx1">
              <a:lumMod val="50000"/>
              <a:lumOff val="50000"/>
            </a:schemeClr>
          </a:solidFill>
        </p:grpSpPr>
        <p:sp>
          <p:nvSpPr>
            <p:cNvPr id="34" name="Freeform 150">
              <a:extLst>
                <a:ext uri="{FF2B5EF4-FFF2-40B4-BE49-F238E27FC236}">
                  <a16:creationId xmlns:a16="http://schemas.microsoft.com/office/drawing/2014/main" id="{F995ADBE-71D4-4BD7-9DD2-50BE5FEE857E}"/>
                </a:ext>
              </a:extLst>
            </p:cNvPr>
            <p:cNvSpPr>
              <a:spLocks noEditPoints="1"/>
            </p:cNvSpPr>
            <p:nvPr/>
          </p:nvSpPr>
          <p:spPr bwMode="auto">
            <a:xfrm>
              <a:off x="6853673" y="3715407"/>
              <a:ext cx="379359" cy="376864"/>
            </a:xfrm>
            <a:custGeom>
              <a:avLst/>
              <a:gdLst>
                <a:gd name="T0" fmla="*/ 57 w 114"/>
                <a:gd name="T1" fmla="*/ 0 h 114"/>
                <a:gd name="T2" fmla="*/ 0 w 114"/>
                <a:gd name="T3" fmla="*/ 57 h 114"/>
                <a:gd name="T4" fmla="*/ 57 w 114"/>
                <a:gd name="T5" fmla="*/ 114 h 114"/>
                <a:gd name="T6" fmla="*/ 114 w 114"/>
                <a:gd name="T7" fmla="*/ 57 h 114"/>
                <a:gd name="T8" fmla="*/ 57 w 114"/>
                <a:gd name="T9" fmla="*/ 0 h 114"/>
                <a:gd name="T10" fmla="*/ 57 w 114"/>
                <a:gd name="T11" fmla="*/ 108 h 114"/>
                <a:gd name="T12" fmla="*/ 6 w 114"/>
                <a:gd name="T13" fmla="*/ 57 h 114"/>
                <a:gd name="T14" fmla="*/ 57 w 114"/>
                <a:gd name="T15" fmla="*/ 6 h 114"/>
                <a:gd name="T16" fmla="*/ 108 w 114"/>
                <a:gd name="T17" fmla="*/ 57 h 114"/>
                <a:gd name="T18" fmla="*/ 57 w 114"/>
                <a:gd name="T19" fmla="*/ 10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 h="114">
                  <a:moveTo>
                    <a:pt x="57" y="0"/>
                  </a:moveTo>
                  <a:cubicBezTo>
                    <a:pt x="25" y="0"/>
                    <a:pt x="0" y="25"/>
                    <a:pt x="0" y="57"/>
                  </a:cubicBezTo>
                  <a:cubicBezTo>
                    <a:pt x="0" y="89"/>
                    <a:pt x="25" y="114"/>
                    <a:pt x="57" y="114"/>
                  </a:cubicBezTo>
                  <a:cubicBezTo>
                    <a:pt x="89" y="114"/>
                    <a:pt x="114" y="89"/>
                    <a:pt x="114" y="57"/>
                  </a:cubicBezTo>
                  <a:cubicBezTo>
                    <a:pt x="114" y="25"/>
                    <a:pt x="89" y="0"/>
                    <a:pt x="57" y="0"/>
                  </a:cubicBezTo>
                  <a:close/>
                  <a:moveTo>
                    <a:pt x="57" y="108"/>
                  </a:moveTo>
                  <a:cubicBezTo>
                    <a:pt x="29" y="108"/>
                    <a:pt x="6" y="85"/>
                    <a:pt x="6" y="57"/>
                  </a:cubicBezTo>
                  <a:cubicBezTo>
                    <a:pt x="6" y="29"/>
                    <a:pt x="29" y="6"/>
                    <a:pt x="57" y="6"/>
                  </a:cubicBezTo>
                  <a:cubicBezTo>
                    <a:pt x="85" y="6"/>
                    <a:pt x="108" y="29"/>
                    <a:pt x="108" y="57"/>
                  </a:cubicBezTo>
                  <a:cubicBezTo>
                    <a:pt x="108" y="85"/>
                    <a:pt x="85" y="108"/>
                    <a:pt x="57"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p>
              <a:pPr>
                <a:defRPr/>
              </a:pPr>
              <a:endParaRPr lang="en-US"/>
            </a:p>
          </p:txBody>
        </p:sp>
        <p:sp>
          <p:nvSpPr>
            <p:cNvPr id="35" name="Rectangle 151">
              <a:extLst>
                <a:ext uri="{FF2B5EF4-FFF2-40B4-BE49-F238E27FC236}">
                  <a16:creationId xmlns:a16="http://schemas.microsoft.com/office/drawing/2014/main" id="{20CB54F5-21DB-41D6-842A-3AA6CEF89A5B}"/>
                </a:ext>
              </a:extLst>
            </p:cNvPr>
            <p:cNvSpPr>
              <a:spLocks noChangeArrowheads="1"/>
            </p:cNvSpPr>
            <p:nvPr/>
          </p:nvSpPr>
          <p:spPr bwMode="auto">
            <a:xfrm>
              <a:off x="6998429" y="3987447"/>
              <a:ext cx="22463" cy="424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t" anchorCtr="0" compatLnSpc="1">
              <a:prstTxWarp prst="textNoShape">
                <a:avLst/>
              </a:prstTxWarp>
            </a:bodyPr>
            <a:lstStyle/>
            <a:p>
              <a:pPr>
                <a:defRPr/>
              </a:pPr>
              <a:endParaRPr lang="en-US"/>
            </a:p>
          </p:txBody>
        </p:sp>
        <p:sp>
          <p:nvSpPr>
            <p:cNvPr id="36" name="Rectangle 152">
              <a:extLst>
                <a:ext uri="{FF2B5EF4-FFF2-40B4-BE49-F238E27FC236}">
                  <a16:creationId xmlns:a16="http://schemas.microsoft.com/office/drawing/2014/main" id="{310D2D23-DE08-4360-8BF3-0421362FFD71}"/>
                </a:ext>
              </a:extLst>
            </p:cNvPr>
            <p:cNvSpPr>
              <a:spLocks noChangeArrowheads="1"/>
            </p:cNvSpPr>
            <p:nvPr/>
          </p:nvSpPr>
          <p:spPr bwMode="auto">
            <a:xfrm>
              <a:off x="7033370" y="3987447"/>
              <a:ext cx="19966" cy="424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t" anchorCtr="0" compatLnSpc="1">
              <a:prstTxWarp prst="textNoShape">
                <a:avLst/>
              </a:prstTxWarp>
            </a:bodyPr>
            <a:lstStyle/>
            <a:p>
              <a:pPr>
                <a:defRPr/>
              </a:pPr>
              <a:endParaRPr lang="en-US"/>
            </a:p>
          </p:txBody>
        </p:sp>
        <p:sp>
          <p:nvSpPr>
            <p:cNvPr id="37" name="Rectangle 153">
              <a:extLst>
                <a:ext uri="{FF2B5EF4-FFF2-40B4-BE49-F238E27FC236}">
                  <a16:creationId xmlns:a16="http://schemas.microsoft.com/office/drawing/2014/main" id="{0CB02F71-A64F-42C7-86FD-C4029E0DB237}"/>
                </a:ext>
              </a:extLst>
            </p:cNvPr>
            <p:cNvSpPr>
              <a:spLocks noChangeArrowheads="1"/>
            </p:cNvSpPr>
            <p:nvPr/>
          </p:nvSpPr>
          <p:spPr bwMode="auto">
            <a:xfrm>
              <a:off x="7068311" y="3987447"/>
              <a:ext cx="19966" cy="4242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t" anchorCtr="0" compatLnSpc="1">
              <a:prstTxWarp prst="textNoShape">
                <a:avLst/>
              </a:prstTxWarp>
            </a:bodyPr>
            <a:lstStyle/>
            <a:p>
              <a:pPr>
                <a:defRPr/>
              </a:pPr>
              <a:endParaRPr lang="en-US"/>
            </a:p>
          </p:txBody>
        </p:sp>
        <p:sp>
          <p:nvSpPr>
            <p:cNvPr id="38" name="Freeform 154">
              <a:extLst>
                <a:ext uri="{FF2B5EF4-FFF2-40B4-BE49-F238E27FC236}">
                  <a16:creationId xmlns:a16="http://schemas.microsoft.com/office/drawing/2014/main" id="{BC09F5CF-6B5D-4517-9D5A-9D021EF8D81E}"/>
                </a:ext>
              </a:extLst>
            </p:cNvPr>
            <p:cNvSpPr>
              <a:spLocks/>
            </p:cNvSpPr>
            <p:nvPr/>
          </p:nvSpPr>
          <p:spPr bwMode="auto">
            <a:xfrm>
              <a:off x="6970976" y="3822725"/>
              <a:ext cx="82362" cy="84857"/>
            </a:xfrm>
            <a:custGeom>
              <a:avLst/>
              <a:gdLst>
                <a:gd name="T0" fmla="*/ 19 w 25"/>
                <a:gd name="T1" fmla="*/ 22 h 25"/>
                <a:gd name="T2" fmla="*/ 22 w 25"/>
                <a:gd name="T3" fmla="*/ 25 h 25"/>
                <a:gd name="T4" fmla="*/ 25 w 25"/>
                <a:gd name="T5" fmla="*/ 22 h 25"/>
                <a:gd name="T6" fmla="*/ 22 w 25"/>
                <a:gd name="T7" fmla="*/ 19 h 25"/>
                <a:gd name="T8" fmla="*/ 21 w 25"/>
                <a:gd name="T9" fmla="*/ 19 h 25"/>
                <a:gd name="T10" fmla="*/ 0 w 25"/>
                <a:gd name="T11" fmla="*/ 0 h 25"/>
                <a:gd name="T12" fmla="*/ 19 w 25"/>
                <a:gd name="T13" fmla="*/ 22 h 25"/>
                <a:gd name="T14" fmla="*/ 19 w 25"/>
                <a:gd name="T15" fmla="*/ 22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5">
                  <a:moveTo>
                    <a:pt x="19" y="22"/>
                  </a:moveTo>
                  <a:cubicBezTo>
                    <a:pt x="19" y="24"/>
                    <a:pt x="20" y="25"/>
                    <a:pt x="22" y="25"/>
                  </a:cubicBezTo>
                  <a:cubicBezTo>
                    <a:pt x="24" y="25"/>
                    <a:pt x="25" y="24"/>
                    <a:pt x="25" y="22"/>
                  </a:cubicBezTo>
                  <a:cubicBezTo>
                    <a:pt x="25" y="21"/>
                    <a:pt x="24" y="19"/>
                    <a:pt x="22" y="19"/>
                  </a:cubicBezTo>
                  <a:cubicBezTo>
                    <a:pt x="22" y="19"/>
                    <a:pt x="22" y="19"/>
                    <a:pt x="21" y="19"/>
                  </a:cubicBezTo>
                  <a:cubicBezTo>
                    <a:pt x="0" y="0"/>
                    <a:pt x="0" y="0"/>
                    <a:pt x="0" y="0"/>
                  </a:cubicBezTo>
                  <a:cubicBezTo>
                    <a:pt x="19" y="22"/>
                    <a:pt x="19" y="22"/>
                    <a:pt x="19" y="22"/>
                  </a:cubicBezTo>
                  <a:cubicBezTo>
                    <a:pt x="19" y="22"/>
                    <a:pt x="19" y="22"/>
                    <a:pt x="1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p>
              <a:pPr>
                <a:defRPr/>
              </a:pPr>
              <a:endParaRPr lang="en-US"/>
            </a:p>
          </p:txBody>
        </p:sp>
        <p:sp>
          <p:nvSpPr>
            <p:cNvPr id="39" name="Freeform 155">
              <a:extLst>
                <a:ext uri="{FF2B5EF4-FFF2-40B4-BE49-F238E27FC236}">
                  <a16:creationId xmlns:a16="http://schemas.microsoft.com/office/drawing/2014/main" id="{E57A96FC-1AB6-4A4D-AEF5-DC24C32C8ACB}"/>
                </a:ext>
              </a:extLst>
            </p:cNvPr>
            <p:cNvSpPr>
              <a:spLocks/>
            </p:cNvSpPr>
            <p:nvPr/>
          </p:nvSpPr>
          <p:spPr bwMode="auto">
            <a:xfrm>
              <a:off x="6921060" y="3987447"/>
              <a:ext cx="22463" cy="19966"/>
            </a:xfrm>
            <a:custGeom>
              <a:avLst/>
              <a:gdLst>
                <a:gd name="T0" fmla="*/ 0 w 9"/>
                <a:gd name="T1" fmla="*/ 6 h 8"/>
                <a:gd name="T2" fmla="*/ 3 w 9"/>
                <a:gd name="T3" fmla="*/ 8 h 8"/>
                <a:gd name="T4" fmla="*/ 9 w 9"/>
                <a:gd name="T5" fmla="*/ 1 h 8"/>
                <a:gd name="T6" fmla="*/ 7 w 9"/>
                <a:gd name="T7" fmla="*/ 0 h 8"/>
                <a:gd name="T8" fmla="*/ 0 w 9"/>
                <a:gd name="T9" fmla="*/ 6 h 8"/>
              </a:gdLst>
              <a:ahLst/>
              <a:cxnLst>
                <a:cxn ang="0">
                  <a:pos x="T0" y="T1"/>
                </a:cxn>
                <a:cxn ang="0">
                  <a:pos x="T2" y="T3"/>
                </a:cxn>
                <a:cxn ang="0">
                  <a:pos x="T4" y="T5"/>
                </a:cxn>
                <a:cxn ang="0">
                  <a:pos x="T6" y="T7"/>
                </a:cxn>
                <a:cxn ang="0">
                  <a:pos x="T8" y="T9"/>
                </a:cxn>
              </a:cxnLst>
              <a:rect l="0" t="0" r="r" b="b"/>
              <a:pathLst>
                <a:path w="9" h="8">
                  <a:moveTo>
                    <a:pt x="0" y="6"/>
                  </a:moveTo>
                  <a:lnTo>
                    <a:pt x="3" y="8"/>
                  </a:lnTo>
                  <a:lnTo>
                    <a:pt x="9" y="1"/>
                  </a:lnTo>
                  <a:lnTo>
                    <a:pt x="7" y="0"/>
                  </a:lnTo>
                  <a:lnTo>
                    <a:pt x="0"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p>
              <a:pPr>
                <a:defRPr/>
              </a:pPr>
              <a:endParaRPr lang="en-US"/>
            </a:p>
          </p:txBody>
        </p:sp>
        <p:sp>
          <p:nvSpPr>
            <p:cNvPr id="40" name="Freeform 156">
              <a:extLst>
                <a:ext uri="{FF2B5EF4-FFF2-40B4-BE49-F238E27FC236}">
                  <a16:creationId xmlns:a16="http://schemas.microsoft.com/office/drawing/2014/main" id="{86D5A545-5CAB-4DFB-9B38-9D70A8451CCB}"/>
                </a:ext>
              </a:extLst>
            </p:cNvPr>
            <p:cNvSpPr>
              <a:spLocks/>
            </p:cNvSpPr>
            <p:nvPr/>
          </p:nvSpPr>
          <p:spPr bwMode="auto">
            <a:xfrm>
              <a:off x="6901094" y="3942523"/>
              <a:ext cx="27454" cy="14975"/>
            </a:xfrm>
            <a:custGeom>
              <a:avLst/>
              <a:gdLst>
                <a:gd name="T0" fmla="*/ 9 w 11"/>
                <a:gd name="T1" fmla="*/ 0 h 6"/>
                <a:gd name="T2" fmla="*/ 0 w 11"/>
                <a:gd name="T3" fmla="*/ 3 h 6"/>
                <a:gd name="T4" fmla="*/ 1 w 11"/>
                <a:gd name="T5" fmla="*/ 6 h 6"/>
                <a:gd name="T6" fmla="*/ 11 w 11"/>
                <a:gd name="T7" fmla="*/ 3 h 6"/>
                <a:gd name="T8" fmla="*/ 9 w 11"/>
                <a:gd name="T9" fmla="*/ 0 h 6"/>
              </a:gdLst>
              <a:ahLst/>
              <a:cxnLst>
                <a:cxn ang="0">
                  <a:pos x="T0" y="T1"/>
                </a:cxn>
                <a:cxn ang="0">
                  <a:pos x="T2" y="T3"/>
                </a:cxn>
                <a:cxn ang="0">
                  <a:pos x="T4" y="T5"/>
                </a:cxn>
                <a:cxn ang="0">
                  <a:pos x="T6" y="T7"/>
                </a:cxn>
                <a:cxn ang="0">
                  <a:pos x="T8" y="T9"/>
                </a:cxn>
              </a:cxnLst>
              <a:rect l="0" t="0" r="r" b="b"/>
              <a:pathLst>
                <a:path w="11" h="6">
                  <a:moveTo>
                    <a:pt x="9" y="0"/>
                  </a:moveTo>
                  <a:lnTo>
                    <a:pt x="0" y="3"/>
                  </a:lnTo>
                  <a:lnTo>
                    <a:pt x="1" y="6"/>
                  </a:lnTo>
                  <a:lnTo>
                    <a:pt x="11" y="3"/>
                  </a:lnTo>
                  <a:lnTo>
                    <a:pt x="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p>
              <a:pPr>
                <a:defRPr/>
              </a:pPr>
              <a:endParaRPr lang="en-US"/>
            </a:p>
          </p:txBody>
        </p:sp>
        <p:sp>
          <p:nvSpPr>
            <p:cNvPr id="41" name="Freeform 157">
              <a:extLst>
                <a:ext uri="{FF2B5EF4-FFF2-40B4-BE49-F238E27FC236}">
                  <a16:creationId xmlns:a16="http://schemas.microsoft.com/office/drawing/2014/main" id="{91C26DA8-B36A-45F7-A9C6-51FFD9F2354F}"/>
                </a:ext>
              </a:extLst>
            </p:cNvPr>
            <p:cNvSpPr>
              <a:spLocks/>
            </p:cNvSpPr>
            <p:nvPr/>
          </p:nvSpPr>
          <p:spPr bwMode="auto">
            <a:xfrm>
              <a:off x="6933538" y="3790281"/>
              <a:ext cx="19966" cy="22463"/>
            </a:xfrm>
            <a:custGeom>
              <a:avLst/>
              <a:gdLst>
                <a:gd name="T0" fmla="*/ 0 w 8"/>
                <a:gd name="T1" fmla="*/ 3 h 9"/>
                <a:gd name="T2" fmla="*/ 7 w 8"/>
                <a:gd name="T3" fmla="*/ 9 h 9"/>
                <a:gd name="T4" fmla="*/ 8 w 8"/>
                <a:gd name="T5" fmla="*/ 7 h 9"/>
                <a:gd name="T6" fmla="*/ 2 w 8"/>
                <a:gd name="T7" fmla="*/ 0 h 9"/>
                <a:gd name="T8" fmla="*/ 0 w 8"/>
                <a:gd name="T9" fmla="*/ 3 h 9"/>
              </a:gdLst>
              <a:ahLst/>
              <a:cxnLst>
                <a:cxn ang="0">
                  <a:pos x="T0" y="T1"/>
                </a:cxn>
                <a:cxn ang="0">
                  <a:pos x="T2" y="T3"/>
                </a:cxn>
                <a:cxn ang="0">
                  <a:pos x="T4" y="T5"/>
                </a:cxn>
                <a:cxn ang="0">
                  <a:pos x="T6" y="T7"/>
                </a:cxn>
                <a:cxn ang="0">
                  <a:pos x="T8" y="T9"/>
                </a:cxn>
              </a:cxnLst>
              <a:rect l="0" t="0" r="r" b="b"/>
              <a:pathLst>
                <a:path w="8" h="9">
                  <a:moveTo>
                    <a:pt x="0" y="3"/>
                  </a:moveTo>
                  <a:lnTo>
                    <a:pt x="7" y="9"/>
                  </a:lnTo>
                  <a:lnTo>
                    <a:pt x="8" y="7"/>
                  </a:lnTo>
                  <a:lnTo>
                    <a:pt x="2"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p>
              <a:pPr>
                <a:defRPr/>
              </a:pPr>
              <a:endParaRPr lang="en-US"/>
            </a:p>
          </p:txBody>
        </p:sp>
        <p:sp>
          <p:nvSpPr>
            <p:cNvPr id="42" name="Freeform 158">
              <a:extLst>
                <a:ext uri="{FF2B5EF4-FFF2-40B4-BE49-F238E27FC236}">
                  <a16:creationId xmlns:a16="http://schemas.microsoft.com/office/drawing/2014/main" id="{F0323B28-1B56-46A4-86CF-13F6246D7A83}"/>
                </a:ext>
              </a:extLst>
            </p:cNvPr>
            <p:cNvSpPr>
              <a:spLocks/>
            </p:cNvSpPr>
            <p:nvPr/>
          </p:nvSpPr>
          <p:spPr bwMode="auto">
            <a:xfrm>
              <a:off x="6903589" y="3840196"/>
              <a:ext cx="27454" cy="12480"/>
            </a:xfrm>
            <a:custGeom>
              <a:avLst/>
              <a:gdLst>
                <a:gd name="T0" fmla="*/ 11 w 11"/>
                <a:gd name="T1" fmla="*/ 3 h 5"/>
                <a:gd name="T2" fmla="*/ 2 w 11"/>
                <a:gd name="T3" fmla="*/ 0 h 5"/>
                <a:gd name="T4" fmla="*/ 0 w 11"/>
                <a:gd name="T5" fmla="*/ 3 h 5"/>
                <a:gd name="T6" fmla="*/ 10 w 11"/>
                <a:gd name="T7" fmla="*/ 5 h 5"/>
                <a:gd name="T8" fmla="*/ 11 w 11"/>
                <a:gd name="T9" fmla="*/ 3 h 5"/>
              </a:gdLst>
              <a:ahLst/>
              <a:cxnLst>
                <a:cxn ang="0">
                  <a:pos x="T0" y="T1"/>
                </a:cxn>
                <a:cxn ang="0">
                  <a:pos x="T2" y="T3"/>
                </a:cxn>
                <a:cxn ang="0">
                  <a:pos x="T4" y="T5"/>
                </a:cxn>
                <a:cxn ang="0">
                  <a:pos x="T6" y="T7"/>
                </a:cxn>
                <a:cxn ang="0">
                  <a:pos x="T8" y="T9"/>
                </a:cxn>
              </a:cxnLst>
              <a:rect l="0" t="0" r="r" b="b"/>
              <a:pathLst>
                <a:path w="11" h="5">
                  <a:moveTo>
                    <a:pt x="11" y="3"/>
                  </a:moveTo>
                  <a:lnTo>
                    <a:pt x="2" y="0"/>
                  </a:lnTo>
                  <a:lnTo>
                    <a:pt x="0" y="3"/>
                  </a:lnTo>
                  <a:lnTo>
                    <a:pt x="10" y="5"/>
                  </a:lnTo>
                  <a:lnTo>
                    <a:pt x="1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p>
              <a:pPr>
                <a:defRPr/>
              </a:pPr>
              <a:endParaRPr lang="en-US"/>
            </a:p>
          </p:txBody>
        </p:sp>
        <p:sp>
          <p:nvSpPr>
            <p:cNvPr id="43" name="Rectangle 159">
              <a:extLst>
                <a:ext uri="{FF2B5EF4-FFF2-40B4-BE49-F238E27FC236}">
                  <a16:creationId xmlns:a16="http://schemas.microsoft.com/office/drawing/2014/main" id="{132EEFC8-3A42-4681-9B87-4519B304B0EF}"/>
                </a:ext>
              </a:extLst>
            </p:cNvPr>
            <p:cNvSpPr>
              <a:spLocks noChangeArrowheads="1"/>
            </p:cNvSpPr>
            <p:nvPr/>
          </p:nvSpPr>
          <p:spPr bwMode="auto">
            <a:xfrm>
              <a:off x="7040858" y="3750348"/>
              <a:ext cx="7488" cy="224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t" anchorCtr="0" compatLnSpc="1">
              <a:prstTxWarp prst="textNoShape">
                <a:avLst/>
              </a:prstTxWarp>
            </a:bodyPr>
            <a:lstStyle/>
            <a:p>
              <a:pPr>
                <a:defRPr/>
              </a:pPr>
              <a:endParaRPr lang="en-US"/>
            </a:p>
          </p:txBody>
        </p:sp>
        <p:sp>
          <p:nvSpPr>
            <p:cNvPr id="44" name="Freeform 160">
              <a:extLst>
                <a:ext uri="{FF2B5EF4-FFF2-40B4-BE49-F238E27FC236}">
                  <a16:creationId xmlns:a16="http://schemas.microsoft.com/office/drawing/2014/main" id="{449C35CB-1D3B-47BB-8CFF-78141B75E3D7}"/>
                </a:ext>
              </a:extLst>
            </p:cNvPr>
            <p:cNvSpPr>
              <a:spLocks/>
            </p:cNvSpPr>
            <p:nvPr/>
          </p:nvSpPr>
          <p:spPr bwMode="auto">
            <a:xfrm>
              <a:off x="6973471" y="3760331"/>
              <a:ext cx="17471" cy="22463"/>
            </a:xfrm>
            <a:custGeom>
              <a:avLst/>
              <a:gdLst>
                <a:gd name="T0" fmla="*/ 7 w 7"/>
                <a:gd name="T1" fmla="*/ 8 h 9"/>
                <a:gd name="T2" fmla="*/ 3 w 7"/>
                <a:gd name="T3" fmla="*/ 0 h 9"/>
                <a:gd name="T4" fmla="*/ 0 w 7"/>
                <a:gd name="T5" fmla="*/ 2 h 9"/>
                <a:gd name="T6" fmla="*/ 4 w 7"/>
                <a:gd name="T7" fmla="*/ 9 h 9"/>
                <a:gd name="T8" fmla="*/ 7 w 7"/>
                <a:gd name="T9" fmla="*/ 8 h 9"/>
              </a:gdLst>
              <a:ahLst/>
              <a:cxnLst>
                <a:cxn ang="0">
                  <a:pos x="T0" y="T1"/>
                </a:cxn>
                <a:cxn ang="0">
                  <a:pos x="T2" y="T3"/>
                </a:cxn>
                <a:cxn ang="0">
                  <a:pos x="T4" y="T5"/>
                </a:cxn>
                <a:cxn ang="0">
                  <a:pos x="T6" y="T7"/>
                </a:cxn>
                <a:cxn ang="0">
                  <a:pos x="T8" y="T9"/>
                </a:cxn>
              </a:cxnLst>
              <a:rect l="0" t="0" r="r" b="b"/>
              <a:pathLst>
                <a:path w="7" h="9">
                  <a:moveTo>
                    <a:pt x="7" y="8"/>
                  </a:moveTo>
                  <a:lnTo>
                    <a:pt x="3" y="0"/>
                  </a:lnTo>
                  <a:lnTo>
                    <a:pt x="0" y="2"/>
                  </a:lnTo>
                  <a:lnTo>
                    <a:pt x="4" y="9"/>
                  </a:lnTo>
                  <a:lnTo>
                    <a:pt x="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p>
              <a:pPr>
                <a:defRPr/>
              </a:pPr>
              <a:endParaRPr lang="en-US"/>
            </a:p>
          </p:txBody>
        </p:sp>
        <p:sp>
          <p:nvSpPr>
            <p:cNvPr id="45" name="Freeform 161">
              <a:extLst>
                <a:ext uri="{FF2B5EF4-FFF2-40B4-BE49-F238E27FC236}">
                  <a16:creationId xmlns:a16="http://schemas.microsoft.com/office/drawing/2014/main" id="{140C2C89-C23A-4099-8DA3-51FE4FCBD886}"/>
                </a:ext>
              </a:extLst>
            </p:cNvPr>
            <p:cNvSpPr>
              <a:spLocks/>
            </p:cNvSpPr>
            <p:nvPr/>
          </p:nvSpPr>
          <p:spPr bwMode="auto">
            <a:xfrm>
              <a:off x="7088277" y="3760331"/>
              <a:ext cx="12480" cy="27454"/>
            </a:xfrm>
            <a:custGeom>
              <a:avLst/>
              <a:gdLst>
                <a:gd name="T0" fmla="*/ 0 w 5"/>
                <a:gd name="T1" fmla="*/ 9 h 11"/>
                <a:gd name="T2" fmla="*/ 2 w 5"/>
                <a:gd name="T3" fmla="*/ 11 h 11"/>
                <a:gd name="T4" fmla="*/ 5 w 5"/>
                <a:gd name="T5" fmla="*/ 2 h 11"/>
                <a:gd name="T6" fmla="*/ 2 w 5"/>
                <a:gd name="T7" fmla="*/ 0 h 11"/>
                <a:gd name="T8" fmla="*/ 0 w 5"/>
                <a:gd name="T9" fmla="*/ 9 h 11"/>
              </a:gdLst>
              <a:ahLst/>
              <a:cxnLst>
                <a:cxn ang="0">
                  <a:pos x="T0" y="T1"/>
                </a:cxn>
                <a:cxn ang="0">
                  <a:pos x="T2" y="T3"/>
                </a:cxn>
                <a:cxn ang="0">
                  <a:pos x="T4" y="T5"/>
                </a:cxn>
                <a:cxn ang="0">
                  <a:pos x="T6" y="T7"/>
                </a:cxn>
                <a:cxn ang="0">
                  <a:pos x="T8" y="T9"/>
                </a:cxn>
              </a:cxnLst>
              <a:rect l="0" t="0" r="r" b="b"/>
              <a:pathLst>
                <a:path w="5" h="11">
                  <a:moveTo>
                    <a:pt x="0" y="9"/>
                  </a:moveTo>
                  <a:lnTo>
                    <a:pt x="2" y="11"/>
                  </a:lnTo>
                  <a:lnTo>
                    <a:pt x="5" y="2"/>
                  </a:lnTo>
                  <a:lnTo>
                    <a:pt x="2" y="0"/>
                  </a:ln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p>
              <a:pPr>
                <a:defRPr/>
              </a:pPr>
              <a:endParaRPr lang="en-US"/>
            </a:p>
          </p:txBody>
        </p:sp>
        <p:sp>
          <p:nvSpPr>
            <p:cNvPr id="46" name="Freeform 162">
              <a:extLst>
                <a:ext uri="{FF2B5EF4-FFF2-40B4-BE49-F238E27FC236}">
                  <a16:creationId xmlns:a16="http://schemas.microsoft.com/office/drawing/2014/main" id="{17D8CEFC-18E2-40FC-A507-6AF6BF788E50}"/>
                </a:ext>
              </a:extLst>
            </p:cNvPr>
            <p:cNvSpPr>
              <a:spLocks/>
            </p:cNvSpPr>
            <p:nvPr/>
          </p:nvSpPr>
          <p:spPr bwMode="auto">
            <a:xfrm>
              <a:off x="7130706" y="3987447"/>
              <a:ext cx="22463" cy="19966"/>
            </a:xfrm>
            <a:custGeom>
              <a:avLst/>
              <a:gdLst>
                <a:gd name="T0" fmla="*/ 0 w 9"/>
                <a:gd name="T1" fmla="*/ 1 h 8"/>
                <a:gd name="T2" fmla="*/ 8 w 9"/>
                <a:gd name="T3" fmla="*/ 8 h 8"/>
                <a:gd name="T4" fmla="*/ 9 w 9"/>
                <a:gd name="T5" fmla="*/ 6 h 8"/>
                <a:gd name="T6" fmla="*/ 3 w 9"/>
                <a:gd name="T7" fmla="*/ 0 h 8"/>
                <a:gd name="T8" fmla="*/ 0 w 9"/>
                <a:gd name="T9" fmla="*/ 1 h 8"/>
              </a:gdLst>
              <a:ahLst/>
              <a:cxnLst>
                <a:cxn ang="0">
                  <a:pos x="T0" y="T1"/>
                </a:cxn>
                <a:cxn ang="0">
                  <a:pos x="T2" y="T3"/>
                </a:cxn>
                <a:cxn ang="0">
                  <a:pos x="T4" y="T5"/>
                </a:cxn>
                <a:cxn ang="0">
                  <a:pos x="T6" y="T7"/>
                </a:cxn>
                <a:cxn ang="0">
                  <a:pos x="T8" y="T9"/>
                </a:cxn>
              </a:cxnLst>
              <a:rect l="0" t="0" r="r" b="b"/>
              <a:pathLst>
                <a:path w="9" h="8">
                  <a:moveTo>
                    <a:pt x="0" y="1"/>
                  </a:moveTo>
                  <a:lnTo>
                    <a:pt x="8" y="8"/>
                  </a:lnTo>
                  <a:lnTo>
                    <a:pt x="9" y="6"/>
                  </a:lnTo>
                  <a:lnTo>
                    <a:pt x="3" y="0"/>
                  </a:ln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p>
              <a:pPr>
                <a:defRPr/>
              </a:pPr>
              <a:endParaRPr lang="en-US"/>
            </a:p>
          </p:txBody>
        </p:sp>
        <p:sp>
          <p:nvSpPr>
            <p:cNvPr id="47" name="Freeform 163">
              <a:extLst>
                <a:ext uri="{FF2B5EF4-FFF2-40B4-BE49-F238E27FC236}">
                  <a16:creationId xmlns:a16="http://schemas.microsoft.com/office/drawing/2014/main" id="{34981AB9-2159-4982-9AC0-74918C9CE829}"/>
                </a:ext>
              </a:extLst>
            </p:cNvPr>
            <p:cNvSpPr>
              <a:spLocks/>
            </p:cNvSpPr>
            <p:nvPr/>
          </p:nvSpPr>
          <p:spPr bwMode="auto">
            <a:xfrm>
              <a:off x="7158159" y="3942523"/>
              <a:ext cx="24958" cy="14975"/>
            </a:xfrm>
            <a:custGeom>
              <a:avLst/>
              <a:gdLst>
                <a:gd name="T0" fmla="*/ 0 w 10"/>
                <a:gd name="T1" fmla="*/ 3 h 6"/>
                <a:gd name="T2" fmla="*/ 9 w 10"/>
                <a:gd name="T3" fmla="*/ 6 h 6"/>
                <a:gd name="T4" fmla="*/ 10 w 10"/>
                <a:gd name="T5" fmla="*/ 3 h 6"/>
                <a:gd name="T6" fmla="*/ 1 w 10"/>
                <a:gd name="T7" fmla="*/ 0 h 6"/>
                <a:gd name="T8" fmla="*/ 0 w 10"/>
                <a:gd name="T9" fmla="*/ 3 h 6"/>
              </a:gdLst>
              <a:ahLst/>
              <a:cxnLst>
                <a:cxn ang="0">
                  <a:pos x="T0" y="T1"/>
                </a:cxn>
                <a:cxn ang="0">
                  <a:pos x="T2" y="T3"/>
                </a:cxn>
                <a:cxn ang="0">
                  <a:pos x="T4" y="T5"/>
                </a:cxn>
                <a:cxn ang="0">
                  <a:pos x="T6" y="T7"/>
                </a:cxn>
                <a:cxn ang="0">
                  <a:pos x="T8" y="T9"/>
                </a:cxn>
              </a:cxnLst>
              <a:rect l="0" t="0" r="r" b="b"/>
              <a:pathLst>
                <a:path w="10" h="6">
                  <a:moveTo>
                    <a:pt x="0" y="3"/>
                  </a:moveTo>
                  <a:lnTo>
                    <a:pt x="9" y="6"/>
                  </a:lnTo>
                  <a:lnTo>
                    <a:pt x="10" y="3"/>
                  </a:lnTo>
                  <a:lnTo>
                    <a:pt x="1"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p>
              <a:pPr>
                <a:defRPr/>
              </a:pPr>
              <a:endParaRPr lang="en-US"/>
            </a:p>
          </p:txBody>
        </p:sp>
        <p:sp>
          <p:nvSpPr>
            <p:cNvPr id="48" name="Freeform 164">
              <a:extLst>
                <a:ext uri="{FF2B5EF4-FFF2-40B4-BE49-F238E27FC236}">
                  <a16:creationId xmlns:a16="http://schemas.microsoft.com/office/drawing/2014/main" id="{7E3BA5F7-AE14-4E80-ABA2-CFF515CD2125}"/>
                </a:ext>
              </a:extLst>
            </p:cNvPr>
            <p:cNvSpPr>
              <a:spLocks/>
            </p:cNvSpPr>
            <p:nvPr/>
          </p:nvSpPr>
          <p:spPr bwMode="auto">
            <a:xfrm>
              <a:off x="7128209" y="3790281"/>
              <a:ext cx="22463" cy="22463"/>
            </a:xfrm>
            <a:custGeom>
              <a:avLst/>
              <a:gdLst>
                <a:gd name="T0" fmla="*/ 9 w 9"/>
                <a:gd name="T1" fmla="*/ 3 h 9"/>
                <a:gd name="T2" fmla="*/ 8 w 9"/>
                <a:gd name="T3" fmla="*/ 0 h 9"/>
                <a:gd name="T4" fmla="*/ 0 w 9"/>
                <a:gd name="T5" fmla="*/ 7 h 9"/>
                <a:gd name="T6" fmla="*/ 2 w 9"/>
                <a:gd name="T7" fmla="*/ 9 h 9"/>
                <a:gd name="T8" fmla="*/ 9 w 9"/>
                <a:gd name="T9" fmla="*/ 3 h 9"/>
              </a:gdLst>
              <a:ahLst/>
              <a:cxnLst>
                <a:cxn ang="0">
                  <a:pos x="T0" y="T1"/>
                </a:cxn>
                <a:cxn ang="0">
                  <a:pos x="T2" y="T3"/>
                </a:cxn>
                <a:cxn ang="0">
                  <a:pos x="T4" y="T5"/>
                </a:cxn>
                <a:cxn ang="0">
                  <a:pos x="T6" y="T7"/>
                </a:cxn>
                <a:cxn ang="0">
                  <a:pos x="T8" y="T9"/>
                </a:cxn>
              </a:cxnLst>
              <a:rect l="0" t="0" r="r" b="b"/>
              <a:pathLst>
                <a:path w="9" h="9">
                  <a:moveTo>
                    <a:pt x="9" y="3"/>
                  </a:moveTo>
                  <a:lnTo>
                    <a:pt x="8" y="0"/>
                  </a:lnTo>
                  <a:lnTo>
                    <a:pt x="0" y="7"/>
                  </a:lnTo>
                  <a:lnTo>
                    <a:pt x="2" y="9"/>
                  </a:lnTo>
                  <a:lnTo>
                    <a:pt x="9"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p>
              <a:pPr>
                <a:defRPr/>
              </a:pPr>
              <a:endParaRPr lang="en-US"/>
            </a:p>
          </p:txBody>
        </p:sp>
        <p:sp>
          <p:nvSpPr>
            <p:cNvPr id="49" name="Freeform 165">
              <a:extLst>
                <a:ext uri="{FF2B5EF4-FFF2-40B4-BE49-F238E27FC236}">
                  <a16:creationId xmlns:a16="http://schemas.microsoft.com/office/drawing/2014/main" id="{CDED16CB-04B4-4114-8431-6DAD5E77DB5E}"/>
                </a:ext>
              </a:extLst>
            </p:cNvPr>
            <p:cNvSpPr>
              <a:spLocks/>
            </p:cNvSpPr>
            <p:nvPr/>
          </p:nvSpPr>
          <p:spPr bwMode="auto">
            <a:xfrm>
              <a:off x="7153167" y="3840196"/>
              <a:ext cx="27454" cy="12480"/>
            </a:xfrm>
            <a:custGeom>
              <a:avLst/>
              <a:gdLst>
                <a:gd name="T0" fmla="*/ 10 w 11"/>
                <a:gd name="T1" fmla="*/ 0 h 5"/>
                <a:gd name="T2" fmla="*/ 0 w 11"/>
                <a:gd name="T3" fmla="*/ 3 h 5"/>
                <a:gd name="T4" fmla="*/ 2 w 11"/>
                <a:gd name="T5" fmla="*/ 5 h 5"/>
                <a:gd name="T6" fmla="*/ 11 w 11"/>
                <a:gd name="T7" fmla="*/ 3 h 5"/>
                <a:gd name="T8" fmla="*/ 10 w 11"/>
                <a:gd name="T9" fmla="*/ 0 h 5"/>
              </a:gdLst>
              <a:ahLst/>
              <a:cxnLst>
                <a:cxn ang="0">
                  <a:pos x="T0" y="T1"/>
                </a:cxn>
                <a:cxn ang="0">
                  <a:pos x="T2" y="T3"/>
                </a:cxn>
                <a:cxn ang="0">
                  <a:pos x="T4" y="T5"/>
                </a:cxn>
                <a:cxn ang="0">
                  <a:pos x="T6" y="T7"/>
                </a:cxn>
                <a:cxn ang="0">
                  <a:pos x="T8" y="T9"/>
                </a:cxn>
              </a:cxnLst>
              <a:rect l="0" t="0" r="r" b="b"/>
              <a:pathLst>
                <a:path w="11" h="5">
                  <a:moveTo>
                    <a:pt x="10" y="0"/>
                  </a:moveTo>
                  <a:lnTo>
                    <a:pt x="0" y="3"/>
                  </a:lnTo>
                  <a:lnTo>
                    <a:pt x="2" y="5"/>
                  </a:lnTo>
                  <a:lnTo>
                    <a:pt x="11" y="3"/>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4" tIns="45712" rIns="91424" bIns="45712" numCol="1" anchor="t" anchorCtr="0" compatLnSpc="1">
              <a:prstTxWarp prst="textNoShape">
                <a:avLst/>
              </a:prstTxWarp>
            </a:bodyPr>
            <a:lstStyle/>
            <a:p>
              <a:pPr>
                <a:defRPr/>
              </a:pPr>
              <a:endParaRPr lang="en-US"/>
            </a:p>
          </p:txBody>
        </p:sp>
        <p:sp>
          <p:nvSpPr>
            <p:cNvPr id="50" name="Rectangle 166">
              <a:extLst>
                <a:ext uri="{FF2B5EF4-FFF2-40B4-BE49-F238E27FC236}">
                  <a16:creationId xmlns:a16="http://schemas.microsoft.com/office/drawing/2014/main" id="{F0C4D416-DC06-4813-9577-06339CE62EE3}"/>
                </a:ext>
              </a:extLst>
            </p:cNvPr>
            <p:cNvSpPr>
              <a:spLocks noChangeArrowheads="1"/>
            </p:cNvSpPr>
            <p:nvPr/>
          </p:nvSpPr>
          <p:spPr bwMode="auto">
            <a:xfrm>
              <a:off x="6893606" y="3890112"/>
              <a:ext cx="24958" cy="7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t" anchorCtr="0" compatLnSpc="1">
              <a:prstTxWarp prst="textNoShape">
                <a:avLst/>
              </a:prstTxWarp>
            </a:bodyPr>
            <a:lstStyle/>
            <a:p>
              <a:pPr>
                <a:defRPr/>
              </a:pPr>
              <a:endParaRPr lang="en-US"/>
            </a:p>
          </p:txBody>
        </p:sp>
        <p:sp>
          <p:nvSpPr>
            <p:cNvPr id="51" name="Rectangle 167">
              <a:extLst>
                <a:ext uri="{FF2B5EF4-FFF2-40B4-BE49-F238E27FC236}">
                  <a16:creationId xmlns:a16="http://schemas.microsoft.com/office/drawing/2014/main" id="{344EE7D9-389B-4BC6-BAA6-B2E09C608AC0}"/>
                </a:ext>
              </a:extLst>
            </p:cNvPr>
            <p:cNvSpPr>
              <a:spLocks noChangeArrowheads="1"/>
            </p:cNvSpPr>
            <p:nvPr/>
          </p:nvSpPr>
          <p:spPr bwMode="auto">
            <a:xfrm>
              <a:off x="7170638" y="3892607"/>
              <a:ext cx="27454" cy="74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t" anchorCtr="0" compatLnSpc="1">
              <a:prstTxWarp prst="textNoShape">
                <a:avLst/>
              </a:prstTxWarp>
            </a:bodyPr>
            <a:lstStyle/>
            <a:p>
              <a:pPr>
                <a:defRPr/>
              </a:pPr>
              <a:endParaRPr lang="en-US"/>
            </a:p>
          </p:txBody>
        </p:sp>
      </p:grpSp>
      <p:sp>
        <p:nvSpPr>
          <p:cNvPr id="52" name="PA_圆角淘宝店chenying0907 59">
            <a:extLst>
              <a:ext uri="{FF2B5EF4-FFF2-40B4-BE49-F238E27FC236}">
                <a16:creationId xmlns:a16="http://schemas.microsoft.com/office/drawing/2014/main" id="{CBDBD35F-1202-4D68-9388-BAA016876BCE}"/>
              </a:ext>
            </a:extLst>
          </p:cNvPr>
          <p:cNvSpPr/>
          <p:nvPr>
            <p:custDataLst>
              <p:tags r:id="rId18"/>
            </p:custDataLst>
          </p:nvPr>
        </p:nvSpPr>
        <p:spPr>
          <a:xfrm>
            <a:off x="1450141" y="2289985"/>
            <a:ext cx="1454273" cy="246335"/>
          </a:xfrm>
          <a:prstGeom prst="roundRect">
            <a:avLst>
              <a:gd name="adj" fmla="val 0"/>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altLang="zh-CN" sz="1600" dirty="0">
                <a:solidFill>
                  <a:schemeClr val="bg1">
                    <a:lumMod val="50000"/>
                  </a:schemeClr>
                </a:solidFill>
              </a:rPr>
              <a:t>Decrease Latency</a:t>
            </a:r>
            <a:endParaRPr lang="zh-CN" altLang="en-US" sz="1600" dirty="0">
              <a:solidFill>
                <a:schemeClr val="bg1">
                  <a:lumMod val="50000"/>
                </a:schemeClr>
              </a:solidFill>
            </a:endParaRPr>
          </a:p>
        </p:txBody>
      </p:sp>
      <p:sp>
        <p:nvSpPr>
          <p:cNvPr id="54" name="PA_圆角淘宝店chenying0907 61">
            <a:extLst>
              <a:ext uri="{FF2B5EF4-FFF2-40B4-BE49-F238E27FC236}">
                <a16:creationId xmlns:a16="http://schemas.microsoft.com/office/drawing/2014/main" id="{DADF8A33-1727-4DD1-A9AB-B34DFA01319A}"/>
              </a:ext>
            </a:extLst>
          </p:cNvPr>
          <p:cNvSpPr/>
          <p:nvPr>
            <p:custDataLst>
              <p:tags r:id="rId19"/>
            </p:custDataLst>
          </p:nvPr>
        </p:nvSpPr>
        <p:spPr>
          <a:xfrm>
            <a:off x="1435762" y="3909043"/>
            <a:ext cx="1980220" cy="246335"/>
          </a:xfrm>
          <a:prstGeom prst="roundRect">
            <a:avLst>
              <a:gd name="adj" fmla="val 0"/>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r"/>
            <a:r>
              <a:rPr lang="en-US" altLang="zh-CN" sz="1600" dirty="0">
                <a:solidFill>
                  <a:schemeClr val="bg1">
                    <a:lumMod val="50000"/>
                  </a:schemeClr>
                </a:solidFill>
              </a:rPr>
              <a:t>Easy Access to Anyone</a:t>
            </a:r>
            <a:endParaRPr lang="zh-CN" altLang="en-US" sz="1600" dirty="0">
              <a:solidFill>
                <a:schemeClr val="bg1">
                  <a:lumMod val="50000"/>
                </a:schemeClr>
              </a:solidFill>
            </a:endParaRPr>
          </a:p>
        </p:txBody>
      </p:sp>
      <p:sp>
        <p:nvSpPr>
          <p:cNvPr id="56" name="PA_圆角淘宝店chenying0907 63">
            <a:extLst>
              <a:ext uri="{FF2B5EF4-FFF2-40B4-BE49-F238E27FC236}">
                <a16:creationId xmlns:a16="http://schemas.microsoft.com/office/drawing/2014/main" id="{4BBB7604-EEB5-459A-BF1B-979F04E884AF}"/>
              </a:ext>
            </a:extLst>
          </p:cNvPr>
          <p:cNvSpPr/>
          <p:nvPr>
            <p:custDataLst>
              <p:tags r:id="rId20"/>
            </p:custDataLst>
          </p:nvPr>
        </p:nvSpPr>
        <p:spPr>
          <a:xfrm>
            <a:off x="5447296" y="1225527"/>
            <a:ext cx="1508546" cy="302901"/>
          </a:xfrm>
          <a:prstGeom prst="roundRect">
            <a:avLst>
              <a:gd name="adj" fmla="val 0"/>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altLang="zh-CN" sz="1600" dirty="0">
                <a:solidFill>
                  <a:schemeClr val="bg1">
                    <a:lumMod val="50000"/>
                  </a:schemeClr>
                </a:solidFill>
              </a:rPr>
              <a:t>Increase Accuracy and Consistency</a:t>
            </a:r>
            <a:endParaRPr lang="zh-CN" altLang="en-US" sz="1600" dirty="0">
              <a:solidFill>
                <a:schemeClr val="bg1">
                  <a:lumMod val="50000"/>
                </a:schemeClr>
              </a:solidFill>
            </a:endParaRPr>
          </a:p>
        </p:txBody>
      </p:sp>
      <p:sp>
        <p:nvSpPr>
          <p:cNvPr id="58" name="PA_圆角淘宝店chenying0907 65">
            <a:extLst>
              <a:ext uri="{FF2B5EF4-FFF2-40B4-BE49-F238E27FC236}">
                <a16:creationId xmlns:a16="http://schemas.microsoft.com/office/drawing/2014/main" id="{E8AB5F6A-DF0E-4A3B-A7C0-44D93A8BBC08}"/>
              </a:ext>
            </a:extLst>
          </p:cNvPr>
          <p:cNvSpPr/>
          <p:nvPr>
            <p:custDataLst>
              <p:tags r:id="rId21"/>
            </p:custDataLst>
          </p:nvPr>
        </p:nvSpPr>
        <p:spPr>
          <a:xfrm>
            <a:off x="6174433" y="2963262"/>
            <a:ext cx="1944514" cy="466682"/>
          </a:xfrm>
          <a:prstGeom prst="roundRect">
            <a:avLst>
              <a:gd name="adj" fmla="val 0"/>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altLang="zh-CN" sz="1600" dirty="0">
                <a:solidFill>
                  <a:schemeClr val="tx1">
                    <a:lumMod val="50000"/>
                    <a:lumOff val="50000"/>
                  </a:schemeClr>
                </a:solidFill>
                <a:ea typeface="微软雅黑" pitchFamily="34" charset="-122"/>
              </a:rPr>
              <a:t>Reduce Human Error</a:t>
            </a:r>
            <a:endParaRPr lang="zh-CN" altLang="en-US" sz="1600" dirty="0">
              <a:solidFill>
                <a:schemeClr val="tx1">
                  <a:lumMod val="50000"/>
                  <a:lumOff val="50000"/>
                </a:schemeClr>
              </a:solidFill>
              <a:ea typeface="微软雅黑" pitchFamily="34" charset="-122"/>
            </a:endParaRPr>
          </a:p>
        </p:txBody>
      </p:sp>
    </p:spTree>
    <p:extLst>
      <p:ext uri="{BB962C8B-B14F-4D97-AF65-F5344CB8AC3E}">
        <p14:creationId xmlns:p14="http://schemas.microsoft.com/office/powerpoint/2010/main" val="9275128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3000">
        <p15:prstTrans prst="crush"/>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120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150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180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210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240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270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10" presetClass="entr" presetSubtype="0" fill="hold" grpId="0" nodeType="withEffect">
                                  <p:stCondLst>
                                    <p:cond delay="30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par>
                                <p:cTn id="37" presetID="10" presetClass="entr" presetSubtype="0" fill="hold" grpId="0" nodeType="withEffect">
                                  <p:stCondLst>
                                    <p:cond delay="60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par>
                                <p:cTn id="40" presetID="10" presetClass="entr" presetSubtype="0" fill="hold" grpId="0" nodeType="withEffect">
                                  <p:stCondLst>
                                    <p:cond delay="90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par>
                                <p:cTn id="43" presetID="10" presetClass="entr" presetSubtype="0" fill="hold" grpId="0" nodeType="withEffect">
                                  <p:stCondLst>
                                    <p:cond delay="120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par>
                                <p:cTn id="46" presetID="10" presetClass="entr" presetSubtype="0" fill="hold" grpId="0" nodeType="withEffect">
                                  <p:stCondLst>
                                    <p:cond delay="150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500"/>
                                        <p:tgtEl>
                                          <p:spTgt spid="19"/>
                                        </p:tgtEl>
                                      </p:cBhvr>
                                    </p:animEffect>
                                  </p:childTnLst>
                                </p:cTn>
                              </p:par>
                              <p:par>
                                <p:cTn id="49" presetID="10" presetClass="entr" presetSubtype="0" fill="hold" nodeType="withEffect">
                                  <p:stCondLst>
                                    <p:cond delay="180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500"/>
                                        <p:tgtEl>
                                          <p:spTgt spid="20"/>
                                        </p:tgtEl>
                                      </p:cBhvr>
                                    </p:animEffect>
                                  </p:childTnLst>
                                </p:cTn>
                              </p:par>
                              <p:par>
                                <p:cTn id="52" presetID="10" presetClass="entr" presetSubtype="0" fill="hold" nodeType="withEffect">
                                  <p:stCondLst>
                                    <p:cond delay="2100"/>
                                  </p:stCondLst>
                                  <p:childTnLst>
                                    <p:set>
                                      <p:cBhvr>
                                        <p:cTn id="53" dur="1" fill="hold">
                                          <p:stCondLst>
                                            <p:cond delay="0"/>
                                          </p:stCondLst>
                                        </p:cTn>
                                        <p:tgtEl>
                                          <p:spTgt spid="30"/>
                                        </p:tgtEl>
                                        <p:attrNameLst>
                                          <p:attrName>style.visibility</p:attrName>
                                        </p:attrNameLst>
                                      </p:cBhvr>
                                      <p:to>
                                        <p:strVal val="visible"/>
                                      </p:to>
                                    </p:set>
                                    <p:animEffect transition="in" filter="fade">
                                      <p:cBhvr>
                                        <p:cTn id="54" dur="500"/>
                                        <p:tgtEl>
                                          <p:spTgt spid="30"/>
                                        </p:tgtEl>
                                      </p:cBhvr>
                                    </p:animEffect>
                                  </p:childTnLst>
                                </p:cTn>
                              </p:par>
                              <p:par>
                                <p:cTn id="55" presetID="10" presetClass="entr" presetSubtype="0" fill="hold" nodeType="withEffect">
                                  <p:stCondLst>
                                    <p:cond delay="2400"/>
                                  </p:stCondLst>
                                  <p:childTnLst>
                                    <p:set>
                                      <p:cBhvr>
                                        <p:cTn id="56" dur="1" fill="hold">
                                          <p:stCondLst>
                                            <p:cond delay="0"/>
                                          </p:stCondLst>
                                        </p:cTn>
                                        <p:tgtEl>
                                          <p:spTgt spid="33"/>
                                        </p:tgtEl>
                                        <p:attrNameLst>
                                          <p:attrName>style.visibility</p:attrName>
                                        </p:attrNameLst>
                                      </p:cBhvr>
                                      <p:to>
                                        <p:strVal val="visible"/>
                                      </p:to>
                                    </p:set>
                                    <p:animEffect transition="in" filter="fade">
                                      <p:cBhvr>
                                        <p:cTn id="57" dur="500"/>
                                        <p:tgtEl>
                                          <p:spTgt spid="33"/>
                                        </p:tgtEl>
                                      </p:cBhvr>
                                    </p:animEffect>
                                  </p:childTnLst>
                                </p:cTn>
                              </p:par>
                              <p:par>
                                <p:cTn id="58" presetID="10" presetClass="entr" presetSubtype="0" fill="hold" grpId="0" nodeType="withEffect">
                                  <p:stCondLst>
                                    <p:cond delay="2700"/>
                                  </p:stCondLst>
                                  <p:childTnLst>
                                    <p:set>
                                      <p:cBhvr>
                                        <p:cTn id="59" dur="1" fill="hold">
                                          <p:stCondLst>
                                            <p:cond delay="0"/>
                                          </p:stCondLst>
                                        </p:cTn>
                                        <p:tgtEl>
                                          <p:spTgt spid="52"/>
                                        </p:tgtEl>
                                        <p:attrNameLst>
                                          <p:attrName>style.visibility</p:attrName>
                                        </p:attrNameLst>
                                      </p:cBhvr>
                                      <p:to>
                                        <p:strVal val="visible"/>
                                      </p:to>
                                    </p:set>
                                    <p:animEffect transition="in" filter="fade">
                                      <p:cBhvr>
                                        <p:cTn id="60" dur="500"/>
                                        <p:tgtEl>
                                          <p:spTgt spid="52"/>
                                        </p:tgtEl>
                                      </p:cBhvr>
                                    </p:animEffect>
                                  </p:childTnLst>
                                </p:cTn>
                              </p:par>
                              <p:par>
                                <p:cTn id="61" presetID="10" presetClass="entr" presetSubtype="0" fill="hold" grpId="0" nodeType="withEffect">
                                  <p:stCondLst>
                                    <p:cond delay="300"/>
                                  </p:stCondLst>
                                  <p:childTnLst>
                                    <p:set>
                                      <p:cBhvr>
                                        <p:cTn id="62" dur="1" fill="hold">
                                          <p:stCondLst>
                                            <p:cond delay="0"/>
                                          </p:stCondLst>
                                        </p:cTn>
                                        <p:tgtEl>
                                          <p:spTgt spid="54"/>
                                        </p:tgtEl>
                                        <p:attrNameLst>
                                          <p:attrName>style.visibility</p:attrName>
                                        </p:attrNameLst>
                                      </p:cBhvr>
                                      <p:to>
                                        <p:strVal val="visible"/>
                                      </p:to>
                                    </p:set>
                                    <p:animEffect transition="in" filter="fade">
                                      <p:cBhvr>
                                        <p:cTn id="63" dur="500"/>
                                        <p:tgtEl>
                                          <p:spTgt spid="54"/>
                                        </p:tgtEl>
                                      </p:cBhvr>
                                    </p:animEffect>
                                  </p:childTnLst>
                                </p:cTn>
                              </p:par>
                              <p:par>
                                <p:cTn id="64" presetID="10" presetClass="entr" presetSubtype="0" fill="hold" grpId="0" nodeType="withEffect">
                                  <p:stCondLst>
                                    <p:cond delay="900"/>
                                  </p:stCondLst>
                                  <p:childTnLst>
                                    <p:set>
                                      <p:cBhvr>
                                        <p:cTn id="65" dur="1" fill="hold">
                                          <p:stCondLst>
                                            <p:cond delay="0"/>
                                          </p:stCondLst>
                                        </p:cTn>
                                        <p:tgtEl>
                                          <p:spTgt spid="56"/>
                                        </p:tgtEl>
                                        <p:attrNameLst>
                                          <p:attrName>style.visibility</p:attrName>
                                        </p:attrNameLst>
                                      </p:cBhvr>
                                      <p:to>
                                        <p:strVal val="visible"/>
                                      </p:to>
                                    </p:set>
                                    <p:animEffect transition="in" filter="fade">
                                      <p:cBhvr>
                                        <p:cTn id="66" dur="500"/>
                                        <p:tgtEl>
                                          <p:spTgt spid="56"/>
                                        </p:tgtEl>
                                      </p:cBhvr>
                                    </p:animEffect>
                                  </p:childTnLst>
                                </p:cTn>
                              </p:par>
                              <p:par>
                                <p:cTn id="67" presetID="10" presetClass="entr" presetSubtype="0" fill="hold" grpId="0" nodeType="withEffect">
                                  <p:stCondLst>
                                    <p:cond delay="1500"/>
                                  </p:stCondLst>
                                  <p:childTnLst>
                                    <p:set>
                                      <p:cBhvr>
                                        <p:cTn id="68" dur="1" fill="hold">
                                          <p:stCondLst>
                                            <p:cond delay="0"/>
                                          </p:stCondLst>
                                        </p:cTn>
                                        <p:tgtEl>
                                          <p:spTgt spid="58"/>
                                        </p:tgtEl>
                                        <p:attrNameLst>
                                          <p:attrName>style.visibility</p:attrName>
                                        </p:attrNameLst>
                                      </p:cBhvr>
                                      <p:to>
                                        <p:strVal val="visible"/>
                                      </p:to>
                                    </p:set>
                                    <p:animEffect transition="in" filter="fade">
                                      <p:cBhvr>
                                        <p:cTn id="69"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5" grpId="0" animBg="1" autoUpdateAnimBg="0"/>
      <p:bldP spid="6" grpId="0" animBg="1" autoUpdateAnimBg="0"/>
      <p:bldP spid="7" grpId="0" animBg="1" autoUpdateAnimBg="0"/>
      <p:bldP spid="8" grpId="0" animBg="1" autoUpdateAnimBg="0"/>
      <p:bldP spid="9" grpId="0" animBg="1" autoUpdateAnimBg="0"/>
      <p:bldP spid="10" grpId="0" animBg="1"/>
      <p:bldP spid="11" grpId="0" animBg="1"/>
      <p:bldP spid="12" grpId="0" animBg="1"/>
      <p:bldP spid="13" grpId="0" animBg="1"/>
      <p:bldP spid="14" grpId="0" animBg="1"/>
      <p:bldP spid="15" grpId="0" animBg="1" autoUpdateAnimBg="0"/>
      <p:bldP spid="18" grpId="0" animBg="1" autoUpdateAnimBg="0"/>
      <p:bldP spid="19" grpId="0" animBg="1" autoUpdateAnimBg="0"/>
      <p:bldP spid="52" grpId="0"/>
      <p:bldP spid="54" grpId="0"/>
      <p:bldP spid="56" grpId="0" animBg="1" autoUpdateAnimBg="0"/>
      <p:bldP spid="5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6FB56A07-B09C-453C-A9F5-1F874E5A87B8}"/>
              </a:ext>
            </a:extLst>
          </p:cNvPr>
          <p:cNvPicPr>
            <a:picLocks noChangeAspect="1"/>
          </p:cNvPicPr>
          <p:nvPr/>
        </p:nvPicPr>
        <p:blipFill>
          <a:blip r:embed="rId3"/>
          <a:stretch>
            <a:fillRect/>
          </a:stretch>
        </p:blipFill>
        <p:spPr>
          <a:xfrm>
            <a:off x="5004" y="124272"/>
            <a:ext cx="200025" cy="600075"/>
          </a:xfrm>
          <a:prstGeom prst="rect">
            <a:avLst/>
          </a:prstGeom>
        </p:spPr>
      </p:pic>
      <p:sp>
        <p:nvSpPr>
          <p:cNvPr id="17" name="PA_淘宝店chenying0907 4">
            <a:extLst>
              <a:ext uri="{FF2B5EF4-FFF2-40B4-BE49-F238E27FC236}">
                <a16:creationId xmlns:a16="http://schemas.microsoft.com/office/drawing/2014/main" id="{17982257-0051-4D8D-A2A6-1FC1718A8570}"/>
              </a:ext>
            </a:extLst>
          </p:cNvPr>
          <p:cNvSpPr txBox="1"/>
          <p:nvPr>
            <p:custDataLst>
              <p:tags r:id="rId1"/>
            </p:custDataLst>
          </p:nvPr>
        </p:nvSpPr>
        <p:spPr>
          <a:xfrm>
            <a:off x="228261" y="162699"/>
            <a:ext cx="3172425" cy="523220"/>
          </a:xfrm>
          <a:prstGeom prst="rect">
            <a:avLst/>
          </a:prstGeom>
          <a:noFill/>
        </p:spPr>
        <p:txBody>
          <a:bodyPr wrap="square" rtlCol="0">
            <a:spAutoFit/>
          </a:bodyPr>
          <a:lstStyle/>
          <a:p>
            <a:pPr>
              <a:buNone/>
            </a:pPr>
            <a:r>
              <a:rPr lang="en-US" altLang="zh-CN" sz="2800" dirty="0">
                <a:solidFill>
                  <a:srgbClr val="C00000"/>
                </a:solidFill>
                <a:sym typeface="Arial" panose="020B0604020202020204" pitchFamily="34" charset="0"/>
              </a:rPr>
              <a:t>Predicting Modeling</a:t>
            </a:r>
            <a:endParaRPr lang="en-US" altLang="zh-CN" sz="2800" dirty="0">
              <a:solidFill>
                <a:srgbClr val="C00000"/>
              </a:solidFill>
              <a:latin typeface="Arial" panose="020B0604020202020204" pitchFamily="34" charset="0"/>
              <a:ea typeface="微软雅黑" panose="020B0503020204020204" pitchFamily="34" charset="-122"/>
              <a:sym typeface="Arial" panose="020B0604020202020204" pitchFamily="34" charset="0"/>
            </a:endParaRPr>
          </a:p>
        </p:txBody>
      </p:sp>
      <p:pic>
        <p:nvPicPr>
          <p:cNvPr id="4" name="Picture 4" descr="Image result for neural network">
            <a:extLst>
              <a:ext uri="{FF2B5EF4-FFF2-40B4-BE49-F238E27FC236}">
                <a16:creationId xmlns:a16="http://schemas.microsoft.com/office/drawing/2014/main" id="{6FB7E428-640F-438F-9F36-037A1AC4D3A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9572" y="1584786"/>
            <a:ext cx="2936523" cy="172409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5" name="椭圆 6">
            <a:extLst>
              <a:ext uri="{FF2B5EF4-FFF2-40B4-BE49-F238E27FC236}">
                <a16:creationId xmlns:a16="http://schemas.microsoft.com/office/drawing/2014/main" id="{5CEDF1FF-DED2-48AA-85DC-85DDAD6EE61D}"/>
              </a:ext>
            </a:extLst>
          </p:cNvPr>
          <p:cNvSpPr/>
          <p:nvPr/>
        </p:nvSpPr>
        <p:spPr>
          <a:xfrm>
            <a:off x="4877001" y="1584786"/>
            <a:ext cx="410094" cy="41020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59" tIns="34279" rIns="68559" bIns="34279" rtlCol="0" anchor="ctr"/>
          <a:lstStyle/>
          <a:p>
            <a:pPr algn="ctr"/>
            <a:endParaRPr lang="zh-CN" altLang="en-US"/>
          </a:p>
        </p:txBody>
      </p:sp>
      <p:sp>
        <p:nvSpPr>
          <p:cNvPr id="6" name="标题 4">
            <a:extLst>
              <a:ext uri="{FF2B5EF4-FFF2-40B4-BE49-F238E27FC236}">
                <a16:creationId xmlns:a16="http://schemas.microsoft.com/office/drawing/2014/main" id="{30F613E8-98AD-4654-B8C5-EB1B111FD37A}"/>
              </a:ext>
            </a:extLst>
          </p:cNvPr>
          <p:cNvSpPr txBox="1">
            <a:spLocks/>
          </p:cNvSpPr>
          <p:nvPr/>
        </p:nvSpPr>
        <p:spPr>
          <a:xfrm>
            <a:off x="4898843" y="1655716"/>
            <a:ext cx="388253" cy="270031"/>
          </a:xfrm>
          <a:prstGeom prst="rect">
            <a:avLst/>
          </a:prstGeom>
        </p:spPr>
        <p:txBody>
          <a:bodyPr vert="horz" lIns="68559" tIns="34279" rIns="68559" bIns="34279"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300" b="1" dirty="0">
                <a:solidFill>
                  <a:schemeClr val="bg1"/>
                </a:solidFill>
                <a:latin typeface="微软雅黑" panose="020B0503020204020204" pitchFamily="34" charset="-122"/>
                <a:ea typeface="微软雅黑" panose="020B0503020204020204" pitchFamily="34" charset="-122"/>
              </a:rPr>
              <a:t> 1</a:t>
            </a:r>
          </a:p>
        </p:txBody>
      </p:sp>
      <p:sp>
        <p:nvSpPr>
          <p:cNvPr id="7" name="椭圆 10">
            <a:extLst>
              <a:ext uri="{FF2B5EF4-FFF2-40B4-BE49-F238E27FC236}">
                <a16:creationId xmlns:a16="http://schemas.microsoft.com/office/drawing/2014/main" id="{88058C85-20C0-43D1-8702-D53C720A5EBA}"/>
              </a:ext>
            </a:extLst>
          </p:cNvPr>
          <p:cNvSpPr/>
          <p:nvPr/>
        </p:nvSpPr>
        <p:spPr>
          <a:xfrm>
            <a:off x="4864306" y="2301065"/>
            <a:ext cx="410094" cy="41020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59" tIns="34279" rIns="68559" bIns="34279" rtlCol="0" anchor="ctr"/>
          <a:lstStyle/>
          <a:p>
            <a:pPr algn="ctr"/>
            <a:endParaRPr lang="zh-CN" altLang="en-US"/>
          </a:p>
        </p:txBody>
      </p:sp>
      <p:sp>
        <p:nvSpPr>
          <p:cNvPr id="8" name="标题 4">
            <a:extLst>
              <a:ext uri="{FF2B5EF4-FFF2-40B4-BE49-F238E27FC236}">
                <a16:creationId xmlns:a16="http://schemas.microsoft.com/office/drawing/2014/main" id="{0A5E14BB-0661-42E1-9975-1C81DDB99E2B}"/>
              </a:ext>
            </a:extLst>
          </p:cNvPr>
          <p:cNvSpPr txBox="1">
            <a:spLocks/>
          </p:cNvSpPr>
          <p:nvPr/>
        </p:nvSpPr>
        <p:spPr>
          <a:xfrm>
            <a:off x="4886147" y="2371995"/>
            <a:ext cx="388253" cy="270031"/>
          </a:xfrm>
          <a:prstGeom prst="rect">
            <a:avLst/>
          </a:prstGeom>
        </p:spPr>
        <p:txBody>
          <a:bodyPr vert="horz" lIns="68559" tIns="34279" rIns="68559" bIns="34279"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300" b="1" dirty="0">
                <a:solidFill>
                  <a:schemeClr val="bg1"/>
                </a:solidFill>
                <a:latin typeface="微软雅黑" panose="020B0503020204020204" pitchFamily="34" charset="-122"/>
                <a:ea typeface="微软雅黑" panose="020B0503020204020204" pitchFamily="34" charset="-122"/>
              </a:rPr>
              <a:t> 2</a:t>
            </a:r>
          </a:p>
        </p:txBody>
      </p:sp>
      <p:sp>
        <p:nvSpPr>
          <p:cNvPr id="9" name="椭圆 12">
            <a:extLst>
              <a:ext uri="{FF2B5EF4-FFF2-40B4-BE49-F238E27FC236}">
                <a16:creationId xmlns:a16="http://schemas.microsoft.com/office/drawing/2014/main" id="{7BDC7D4B-EF07-4297-9C22-B97A54D99FA8}"/>
              </a:ext>
            </a:extLst>
          </p:cNvPr>
          <p:cNvSpPr/>
          <p:nvPr/>
        </p:nvSpPr>
        <p:spPr>
          <a:xfrm>
            <a:off x="4845982" y="3032155"/>
            <a:ext cx="410094" cy="41020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59" tIns="34279" rIns="68559" bIns="34279" rtlCol="0" anchor="ctr"/>
          <a:lstStyle/>
          <a:p>
            <a:pPr algn="ctr"/>
            <a:endParaRPr lang="zh-CN" altLang="en-US"/>
          </a:p>
        </p:txBody>
      </p:sp>
      <p:sp>
        <p:nvSpPr>
          <p:cNvPr id="10" name="标题 4">
            <a:extLst>
              <a:ext uri="{FF2B5EF4-FFF2-40B4-BE49-F238E27FC236}">
                <a16:creationId xmlns:a16="http://schemas.microsoft.com/office/drawing/2014/main" id="{83C3A5E2-E06B-4A02-81ED-B766E646AC4C}"/>
              </a:ext>
            </a:extLst>
          </p:cNvPr>
          <p:cNvSpPr txBox="1">
            <a:spLocks/>
          </p:cNvSpPr>
          <p:nvPr/>
        </p:nvSpPr>
        <p:spPr>
          <a:xfrm>
            <a:off x="4886146" y="3114643"/>
            <a:ext cx="388253" cy="270031"/>
          </a:xfrm>
          <a:prstGeom prst="rect">
            <a:avLst/>
          </a:prstGeom>
        </p:spPr>
        <p:txBody>
          <a:bodyPr vert="horz" lIns="68559" tIns="34279" rIns="68559" bIns="34279"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300" b="1" dirty="0">
                <a:solidFill>
                  <a:schemeClr val="bg1"/>
                </a:solidFill>
                <a:latin typeface="微软雅黑" panose="020B0503020204020204" pitchFamily="34" charset="-122"/>
                <a:ea typeface="微软雅黑" panose="020B0503020204020204" pitchFamily="34" charset="-122"/>
              </a:rPr>
              <a:t> 3</a:t>
            </a:r>
          </a:p>
        </p:txBody>
      </p:sp>
      <p:sp>
        <p:nvSpPr>
          <p:cNvPr id="12" name="标题 4">
            <a:extLst>
              <a:ext uri="{FF2B5EF4-FFF2-40B4-BE49-F238E27FC236}">
                <a16:creationId xmlns:a16="http://schemas.microsoft.com/office/drawing/2014/main" id="{8594C996-CACC-4E13-9773-9A83871FF447}"/>
              </a:ext>
            </a:extLst>
          </p:cNvPr>
          <p:cNvSpPr txBox="1">
            <a:spLocks/>
          </p:cNvSpPr>
          <p:nvPr/>
        </p:nvSpPr>
        <p:spPr>
          <a:xfrm>
            <a:off x="3257854" y="4480756"/>
            <a:ext cx="2628292" cy="410201"/>
          </a:xfrm>
          <a:prstGeom prst="rect">
            <a:avLst/>
          </a:prstGeom>
        </p:spPr>
        <p:txBody>
          <a:bodyPr vert="horz" lIns="68559" tIns="34279" rIns="68559" bIns="34279"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300" b="1" dirty="0">
                <a:solidFill>
                  <a:schemeClr val="bg1"/>
                </a:solidFill>
                <a:latin typeface="微软雅黑" panose="020B0503020204020204" pitchFamily="34" charset="-122"/>
                <a:ea typeface="微软雅黑" panose="020B0503020204020204" pitchFamily="34" charset="-122"/>
              </a:rPr>
              <a:t>4</a:t>
            </a:r>
          </a:p>
        </p:txBody>
      </p:sp>
      <p:sp>
        <p:nvSpPr>
          <p:cNvPr id="13" name="矩形 21">
            <a:extLst>
              <a:ext uri="{FF2B5EF4-FFF2-40B4-BE49-F238E27FC236}">
                <a16:creationId xmlns:a16="http://schemas.microsoft.com/office/drawing/2014/main" id="{A7390BB0-F3F0-4EBF-A517-BB1BDC4FFFF3}"/>
              </a:ext>
            </a:extLst>
          </p:cNvPr>
          <p:cNvSpPr/>
          <p:nvPr/>
        </p:nvSpPr>
        <p:spPr>
          <a:xfrm>
            <a:off x="5367894" y="1601328"/>
            <a:ext cx="3049308" cy="315443"/>
          </a:xfrm>
          <a:prstGeom prst="rect">
            <a:avLst/>
          </a:prstGeom>
        </p:spPr>
        <p:txBody>
          <a:bodyPr wrap="square" lIns="68551" tIns="34276" rIns="68551" bIns="34276">
            <a:spAutoFit/>
          </a:bodyPr>
          <a:lstStyle/>
          <a:p>
            <a:r>
              <a:rPr lang="en-US" sz="1600" dirty="0">
                <a:solidFill>
                  <a:schemeClr val="bg1">
                    <a:lumMod val="50000"/>
                  </a:schemeClr>
                </a:solidFill>
              </a:rPr>
              <a:t>Use statistics to predict outcomes</a:t>
            </a:r>
            <a:endParaRPr lang="en-US" altLang="zh-CN" sz="1600" dirty="0">
              <a:solidFill>
                <a:schemeClr val="bg1">
                  <a:lumMod val="50000"/>
                </a:schemeClr>
              </a:solidFill>
              <a:latin typeface="微软雅黑" pitchFamily="34" charset="-122"/>
              <a:ea typeface="微软雅黑" pitchFamily="34" charset="-122"/>
            </a:endParaRPr>
          </a:p>
        </p:txBody>
      </p:sp>
      <p:sp>
        <p:nvSpPr>
          <p:cNvPr id="14" name="矩形 25">
            <a:extLst>
              <a:ext uri="{FF2B5EF4-FFF2-40B4-BE49-F238E27FC236}">
                <a16:creationId xmlns:a16="http://schemas.microsoft.com/office/drawing/2014/main" id="{6243CA64-1DD1-4B61-B8CF-2D8D6FC7F2B0}"/>
              </a:ext>
            </a:extLst>
          </p:cNvPr>
          <p:cNvSpPr/>
          <p:nvPr/>
        </p:nvSpPr>
        <p:spPr>
          <a:xfrm>
            <a:off x="4602674" y="2346137"/>
            <a:ext cx="1756856" cy="315443"/>
          </a:xfrm>
          <a:prstGeom prst="rect">
            <a:avLst/>
          </a:prstGeom>
        </p:spPr>
        <p:txBody>
          <a:bodyPr wrap="square" lIns="68551" tIns="34276" rIns="68551" bIns="34276">
            <a:spAutoFit/>
          </a:bodyPr>
          <a:lstStyle/>
          <a:p>
            <a:pPr algn="r"/>
            <a:r>
              <a:rPr lang="en-US" altLang="zh-CN" sz="1600" dirty="0">
                <a:solidFill>
                  <a:schemeClr val="bg1">
                    <a:lumMod val="50000"/>
                  </a:schemeClr>
                </a:solidFill>
                <a:ea typeface="微软雅黑" pitchFamily="34" charset="-122"/>
              </a:rPr>
              <a:t>Algorithm</a:t>
            </a:r>
          </a:p>
        </p:txBody>
      </p:sp>
      <p:sp>
        <p:nvSpPr>
          <p:cNvPr id="24" name="矩形 25">
            <a:extLst>
              <a:ext uri="{FF2B5EF4-FFF2-40B4-BE49-F238E27FC236}">
                <a16:creationId xmlns:a16="http://schemas.microsoft.com/office/drawing/2014/main" id="{76C851C9-D056-4021-ADCE-163EBADD7142}"/>
              </a:ext>
            </a:extLst>
          </p:cNvPr>
          <p:cNvSpPr/>
          <p:nvPr/>
        </p:nvSpPr>
        <p:spPr>
          <a:xfrm>
            <a:off x="4788024" y="3091938"/>
            <a:ext cx="1756856" cy="315443"/>
          </a:xfrm>
          <a:prstGeom prst="rect">
            <a:avLst/>
          </a:prstGeom>
        </p:spPr>
        <p:txBody>
          <a:bodyPr wrap="square" lIns="68551" tIns="34276" rIns="68551" bIns="34276">
            <a:spAutoFit/>
          </a:bodyPr>
          <a:lstStyle/>
          <a:p>
            <a:pPr algn="r"/>
            <a:r>
              <a:rPr lang="en-US" altLang="zh-CN" sz="1600" dirty="0">
                <a:solidFill>
                  <a:schemeClr val="bg1">
                    <a:lumMod val="50000"/>
                  </a:schemeClr>
                </a:solidFill>
                <a:ea typeface="微软雅黑" pitchFamily="34" charset="-122"/>
              </a:rPr>
              <a:t>Data Quality</a:t>
            </a:r>
          </a:p>
        </p:txBody>
      </p:sp>
    </p:spTree>
    <p:extLst>
      <p:ext uri="{BB962C8B-B14F-4D97-AF65-F5344CB8AC3E}">
        <p14:creationId xmlns:p14="http://schemas.microsoft.com/office/powerpoint/2010/main" val="29898618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3000">
        <p15:prstTrans prst="crush"/>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53" presetClass="entr" presetSubtype="16"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 calcmode="lin" valueType="num">
                                      <p:cBhvr>
                                        <p:cTn id="10" dur="500" fill="hold"/>
                                        <p:tgtEl>
                                          <p:spTgt spid="5"/>
                                        </p:tgtEl>
                                        <p:attrNameLst>
                                          <p:attrName>ppt_w</p:attrName>
                                        </p:attrNameLst>
                                      </p:cBhvr>
                                      <p:tavLst>
                                        <p:tav tm="0">
                                          <p:val>
                                            <p:fltVal val="0"/>
                                          </p:val>
                                        </p:tav>
                                        <p:tav tm="100000">
                                          <p:val>
                                            <p:strVal val="#ppt_w"/>
                                          </p:val>
                                        </p:tav>
                                      </p:tavLst>
                                    </p:anim>
                                    <p:anim calcmode="lin" valueType="num">
                                      <p:cBhvr>
                                        <p:cTn id="11" dur="500" fill="hold"/>
                                        <p:tgtEl>
                                          <p:spTgt spid="5"/>
                                        </p:tgtEl>
                                        <p:attrNameLst>
                                          <p:attrName>ppt_h</p:attrName>
                                        </p:attrNameLst>
                                      </p:cBhvr>
                                      <p:tavLst>
                                        <p:tav tm="0">
                                          <p:val>
                                            <p:fltVal val="0"/>
                                          </p:val>
                                        </p:tav>
                                        <p:tav tm="100000">
                                          <p:val>
                                            <p:strVal val="#ppt_h"/>
                                          </p:val>
                                        </p:tav>
                                      </p:tavLst>
                                    </p:anim>
                                    <p:animEffect transition="in" filter="fade">
                                      <p:cBhvr>
                                        <p:cTn id="12" dur="500"/>
                                        <p:tgtEl>
                                          <p:spTgt spid="5"/>
                                        </p:tgtEl>
                                      </p:cBhvr>
                                    </p:animEffect>
                                  </p:childTnLst>
                                </p:cTn>
                              </p:par>
                              <p:par>
                                <p:cTn id="13" presetID="53" presetClass="entr" presetSubtype="16" fill="hold" grpId="0" nodeType="withEffect">
                                  <p:stCondLst>
                                    <p:cond delay="50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par>
                                <p:cTn id="18" presetID="53" presetClass="entr" presetSubtype="16" fill="hold" grpId="0" nodeType="withEffect">
                                  <p:stCondLst>
                                    <p:cond delay="500"/>
                                  </p:stCondLst>
                                  <p:childTnLst>
                                    <p:set>
                                      <p:cBhvr>
                                        <p:cTn id="19" dur="1" fill="hold">
                                          <p:stCondLst>
                                            <p:cond delay="0"/>
                                          </p:stCondLst>
                                        </p:cTn>
                                        <p:tgtEl>
                                          <p:spTgt spid="13"/>
                                        </p:tgtEl>
                                        <p:attrNameLst>
                                          <p:attrName>style.visibility</p:attrName>
                                        </p:attrNameLst>
                                      </p:cBhvr>
                                      <p:to>
                                        <p:strVal val="visible"/>
                                      </p:to>
                                    </p:set>
                                    <p:anim calcmode="lin" valueType="num">
                                      <p:cBhvr>
                                        <p:cTn id="20" dur="500" fill="hold"/>
                                        <p:tgtEl>
                                          <p:spTgt spid="13"/>
                                        </p:tgtEl>
                                        <p:attrNameLst>
                                          <p:attrName>ppt_w</p:attrName>
                                        </p:attrNameLst>
                                      </p:cBhvr>
                                      <p:tavLst>
                                        <p:tav tm="0">
                                          <p:val>
                                            <p:fltVal val="0"/>
                                          </p:val>
                                        </p:tav>
                                        <p:tav tm="100000">
                                          <p:val>
                                            <p:strVal val="#ppt_w"/>
                                          </p:val>
                                        </p:tav>
                                      </p:tavLst>
                                    </p:anim>
                                    <p:anim calcmode="lin" valueType="num">
                                      <p:cBhvr>
                                        <p:cTn id="21" dur="500" fill="hold"/>
                                        <p:tgtEl>
                                          <p:spTgt spid="13"/>
                                        </p:tgtEl>
                                        <p:attrNameLst>
                                          <p:attrName>ppt_h</p:attrName>
                                        </p:attrNameLst>
                                      </p:cBhvr>
                                      <p:tavLst>
                                        <p:tav tm="0">
                                          <p:val>
                                            <p:fltVal val="0"/>
                                          </p:val>
                                        </p:tav>
                                        <p:tav tm="100000">
                                          <p:val>
                                            <p:strVal val="#ppt_h"/>
                                          </p:val>
                                        </p:tav>
                                      </p:tavLst>
                                    </p:anim>
                                    <p:animEffect transition="in" filter="fade">
                                      <p:cBhvr>
                                        <p:cTn id="22" dur="500"/>
                                        <p:tgtEl>
                                          <p:spTgt spid="13"/>
                                        </p:tgtEl>
                                      </p:cBhvr>
                                    </p:animEffect>
                                  </p:childTnLst>
                                </p:cTn>
                              </p:par>
                              <p:par>
                                <p:cTn id="23" presetID="53" presetClass="entr" presetSubtype="16" fill="hold" grpId="0" nodeType="withEffect">
                                  <p:stCondLst>
                                    <p:cond delay="50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Effect transition="in" filter="fade">
                                      <p:cBhvr>
                                        <p:cTn id="27" dur="500"/>
                                        <p:tgtEl>
                                          <p:spTgt spid="7"/>
                                        </p:tgtEl>
                                      </p:cBhvr>
                                    </p:animEffect>
                                  </p:childTnLst>
                                </p:cTn>
                              </p:par>
                              <p:par>
                                <p:cTn id="28" presetID="53" presetClass="entr" presetSubtype="16" fill="hold" grpId="0" nodeType="withEffect">
                                  <p:stCondLst>
                                    <p:cond delay="500"/>
                                  </p:stCondLst>
                                  <p:childTnLst>
                                    <p:set>
                                      <p:cBhvr>
                                        <p:cTn id="29" dur="1" fill="hold">
                                          <p:stCondLst>
                                            <p:cond delay="0"/>
                                          </p:stCondLst>
                                        </p:cTn>
                                        <p:tgtEl>
                                          <p:spTgt spid="8"/>
                                        </p:tgtEl>
                                        <p:attrNameLst>
                                          <p:attrName>style.visibility</p:attrName>
                                        </p:attrNameLst>
                                      </p:cBhvr>
                                      <p:to>
                                        <p:strVal val="visible"/>
                                      </p:to>
                                    </p:set>
                                    <p:anim calcmode="lin" valueType="num">
                                      <p:cBhvr>
                                        <p:cTn id="30" dur="500" fill="hold"/>
                                        <p:tgtEl>
                                          <p:spTgt spid="8"/>
                                        </p:tgtEl>
                                        <p:attrNameLst>
                                          <p:attrName>ppt_w</p:attrName>
                                        </p:attrNameLst>
                                      </p:cBhvr>
                                      <p:tavLst>
                                        <p:tav tm="0">
                                          <p:val>
                                            <p:fltVal val="0"/>
                                          </p:val>
                                        </p:tav>
                                        <p:tav tm="100000">
                                          <p:val>
                                            <p:strVal val="#ppt_w"/>
                                          </p:val>
                                        </p:tav>
                                      </p:tavLst>
                                    </p:anim>
                                    <p:anim calcmode="lin" valueType="num">
                                      <p:cBhvr>
                                        <p:cTn id="31" dur="500" fill="hold"/>
                                        <p:tgtEl>
                                          <p:spTgt spid="8"/>
                                        </p:tgtEl>
                                        <p:attrNameLst>
                                          <p:attrName>ppt_h</p:attrName>
                                        </p:attrNameLst>
                                      </p:cBhvr>
                                      <p:tavLst>
                                        <p:tav tm="0">
                                          <p:val>
                                            <p:fltVal val="0"/>
                                          </p:val>
                                        </p:tav>
                                        <p:tav tm="100000">
                                          <p:val>
                                            <p:strVal val="#ppt_h"/>
                                          </p:val>
                                        </p:tav>
                                      </p:tavLst>
                                    </p:anim>
                                    <p:animEffect transition="in" filter="fade">
                                      <p:cBhvr>
                                        <p:cTn id="32" dur="500"/>
                                        <p:tgtEl>
                                          <p:spTgt spid="8"/>
                                        </p:tgtEl>
                                      </p:cBhvr>
                                    </p:animEffect>
                                  </p:childTnLst>
                                </p:cTn>
                              </p:par>
                              <p:par>
                                <p:cTn id="33" presetID="53" presetClass="entr" presetSubtype="16" fill="hold" grpId="0" nodeType="withEffect">
                                  <p:stCondLst>
                                    <p:cond delay="500"/>
                                  </p:stCondLst>
                                  <p:childTnLst>
                                    <p:set>
                                      <p:cBhvr>
                                        <p:cTn id="34" dur="1" fill="hold">
                                          <p:stCondLst>
                                            <p:cond delay="0"/>
                                          </p:stCondLst>
                                        </p:cTn>
                                        <p:tgtEl>
                                          <p:spTgt spid="14"/>
                                        </p:tgtEl>
                                        <p:attrNameLst>
                                          <p:attrName>style.visibility</p:attrName>
                                        </p:attrNameLst>
                                      </p:cBhvr>
                                      <p:to>
                                        <p:strVal val="visible"/>
                                      </p:to>
                                    </p:set>
                                    <p:anim calcmode="lin" valueType="num">
                                      <p:cBhvr>
                                        <p:cTn id="35" dur="500" fill="hold"/>
                                        <p:tgtEl>
                                          <p:spTgt spid="14"/>
                                        </p:tgtEl>
                                        <p:attrNameLst>
                                          <p:attrName>ppt_w</p:attrName>
                                        </p:attrNameLst>
                                      </p:cBhvr>
                                      <p:tavLst>
                                        <p:tav tm="0">
                                          <p:val>
                                            <p:fltVal val="0"/>
                                          </p:val>
                                        </p:tav>
                                        <p:tav tm="100000">
                                          <p:val>
                                            <p:strVal val="#ppt_w"/>
                                          </p:val>
                                        </p:tav>
                                      </p:tavLst>
                                    </p:anim>
                                    <p:anim calcmode="lin" valueType="num">
                                      <p:cBhvr>
                                        <p:cTn id="36" dur="500" fill="hold"/>
                                        <p:tgtEl>
                                          <p:spTgt spid="14"/>
                                        </p:tgtEl>
                                        <p:attrNameLst>
                                          <p:attrName>ppt_h</p:attrName>
                                        </p:attrNameLst>
                                      </p:cBhvr>
                                      <p:tavLst>
                                        <p:tav tm="0">
                                          <p:val>
                                            <p:fltVal val="0"/>
                                          </p:val>
                                        </p:tav>
                                        <p:tav tm="100000">
                                          <p:val>
                                            <p:strVal val="#ppt_h"/>
                                          </p:val>
                                        </p:tav>
                                      </p:tavLst>
                                    </p:anim>
                                    <p:animEffect transition="in" filter="fade">
                                      <p:cBhvr>
                                        <p:cTn id="37" dur="500"/>
                                        <p:tgtEl>
                                          <p:spTgt spid="14"/>
                                        </p:tgtEl>
                                      </p:cBhvr>
                                    </p:animEffect>
                                  </p:childTnLst>
                                </p:cTn>
                              </p:par>
                              <p:par>
                                <p:cTn id="38" presetID="53" presetClass="entr" presetSubtype="16" fill="hold" grpId="0" nodeType="withEffect">
                                  <p:stCondLst>
                                    <p:cond delay="500"/>
                                  </p:stCondLst>
                                  <p:childTnLst>
                                    <p:set>
                                      <p:cBhvr>
                                        <p:cTn id="39" dur="1" fill="hold">
                                          <p:stCondLst>
                                            <p:cond delay="0"/>
                                          </p:stCondLst>
                                        </p:cTn>
                                        <p:tgtEl>
                                          <p:spTgt spid="9"/>
                                        </p:tgtEl>
                                        <p:attrNameLst>
                                          <p:attrName>style.visibility</p:attrName>
                                        </p:attrNameLst>
                                      </p:cBhvr>
                                      <p:to>
                                        <p:strVal val="visible"/>
                                      </p:to>
                                    </p:set>
                                    <p:anim calcmode="lin" valueType="num">
                                      <p:cBhvr>
                                        <p:cTn id="40" dur="500" fill="hold"/>
                                        <p:tgtEl>
                                          <p:spTgt spid="9"/>
                                        </p:tgtEl>
                                        <p:attrNameLst>
                                          <p:attrName>ppt_w</p:attrName>
                                        </p:attrNameLst>
                                      </p:cBhvr>
                                      <p:tavLst>
                                        <p:tav tm="0">
                                          <p:val>
                                            <p:fltVal val="0"/>
                                          </p:val>
                                        </p:tav>
                                        <p:tav tm="100000">
                                          <p:val>
                                            <p:strVal val="#ppt_w"/>
                                          </p:val>
                                        </p:tav>
                                      </p:tavLst>
                                    </p:anim>
                                    <p:anim calcmode="lin" valueType="num">
                                      <p:cBhvr>
                                        <p:cTn id="41" dur="500" fill="hold"/>
                                        <p:tgtEl>
                                          <p:spTgt spid="9"/>
                                        </p:tgtEl>
                                        <p:attrNameLst>
                                          <p:attrName>ppt_h</p:attrName>
                                        </p:attrNameLst>
                                      </p:cBhvr>
                                      <p:tavLst>
                                        <p:tav tm="0">
                                          <p:val>
                                            <p:fltVal val="0"/>
                                          </p:val>
                                        </p:tav>
                                        <p:tav tm="100000">
                                          <p:val>
                                            <p:strVal val="#ppt_h"/>
                                          </p:val>
                                        </p:tav>
                                      </p:tavLst>
                                    </p:anim>
                                    <p:animEffect transition="in" filter="fade">
                                      <p:cBhvr>
                                        <p:cTn id="42" dur="500"/>
                                        <p:tgtEl>
                                          <p:spTgt spid="9"/>
                                        </p:tgtEl>
                                      </p:cBhvr>
                                    </p:animEffect>
                                  </p:childTnLst>
                                </p:cTn>
                              </p:par>
                              <p:par>
                                <p:cTn id="43" presetID="53" presetClass="entr" presetSubtype="16" fill="hold" grpId="0" nodeType="withEffect">
                                  <p:stCondLst>
                                    <p:cond delay="500"/>
                                  </p:stCondLst>
                                  <p:childTnLst>
                                    <p:set>
                                      <p:cBhvr>
                                        <p:cTn id="44" dur="1" fill="hold">
                                          <p:stCondLst>
                                            <p:cond delay="0"/>
                                          </p:stCondLst>
                                        </p:cTn>
                                        <p:tgtEl>
                                          <p:spTgt spid="10"/>
                                        </p:tgtEl>
                                        <p:attrNameLst>
                                          <p:attrName>style.visibility</p:attrName>
                                        </p:attrNameLst>
                                      </p:cBhvr>
                                      <p:to>
                                        <p:strVal val="visible"/>
                                      </p:to>
                                    </p:set>
                                    <p:anim calcmode="lin" valueType="num">
                                      <p:cBhvr>
                                        <p:cTn id="45" dur="500" fill="hold"/>
                                        <p:tgtEl>
                                          <p:spTgt spid="10"/>
                                        </p:tgtEl>
                                        <p:attrNameLst>
                                          <p:attrName>ppt_w</p:attrName>
                                        </p:attrNameLst>
                                      </p:cBhvr>
                                      <p:tavLst>
                                        <p:tav tm="0">
                                          <p:val>
                                            <p:fltVal val="0"/>
                                          </p:val>
                                        </p:tav>
                                        <p:tav tm="100000">
                                          <p:val>
                                            <p:strVal val="#ppt_w"/>
                                          </p:val>
                                        </p:tav>
                                      </p:tavLst>
                                    </p:anim>
                                    <p:anim calcmode="lin" valueType="num">
                                      <p:cBhvr>
                                        <p:cTn id="46" dur="500" fill="hold"/>
                                        <p:tgtEl>
                                          <p:spTgt spid="10"/>
                                        </p:tgtEl>
                                        <p:attrNameLst>
                                          <p:attrName>ppt_h</p:attrName>
                                        </p:attrNameLst>
                                      </p:cBhvr>
                                      <p:tavLst>
                                        <p:tav tm="0">
                                          <p:val>
                                            <p:fltVal val="0"/>
                                          </p:val>
                                        </p:tav>
                                        <p:tav tm="100000">
                                          <p:val>
                                            <p:strVal val="#ppt_h"/>
                                          </p:val>
                                        </p:tav>
                                      </p:tavLst>
                                    </p:anim>
                                    <p:animEffect transition="in" filter="fade">
                                      <p:cBhvr>
                                        <p:cTn id="47" dur="500"/>
                                        <p:tgtEl>
                                          <p:spTgt spid="10"/>
                                        </p:tgtEl>
                                      </p:cBhvr>
                                    </p:animEffect>
                                  </p:childTnLst>
                                </p:cTn>
                              </p:par>
                              <p:par>
                                <p:cTn id="48" presetID="53" presetClass="entr" presetSubtype="16" fill="hold" grpId="0" nodeType="withEffect">
                                  <p:stCondLst>
                                    <p:cond delay="500"/>
                                  </p:stCondLst>
                                  <p:childTnLst>
                                    <p:set>
                                      <p:cBhvr>
                                        <p:cTn id="49" dur="1" fill="hold">
                                          <p:stCondLst>
                                            <p:cond delay="0"/>
                                          </p:stCondLst>
                                        </p:cTn>
                                        <p:tgtEl>
                                          <p:spTgt spid="12"/>
                                        </p:tgtEl>
                                        <p:attrNameLst>
                                          <p:attrName>style.visibility</p:attrName>
                                        </p:attrNameLst>
                                      </p:cBhvr>
                                      <p:to>
                                        <p:strVal val="visible"/>
                                      </p:to>
                                    </p:set>
                                    <p:anim calcmode="lin" valueType="num">
                                      <p:cBhvr>
                                        <p:cTn id="50" dur="500" fill="hold"/>
                                        <p:tgtEl>
                                          <p:spTgt spid="12"/>
                                        </p:tgtEl>
                                        <p:attrNameLst>
                                          <p:attrName>ppt_w</p:attrName>
                                        </p:attrNameLst>
                                      </p:cBhvr>
                                      <p:tavLst>
                                        <p:tav tm="0">
                                          <p:val>
                                            <p:fltVal val="0"/>
                                          </p:val>
                                        </p:tav>
                                        <p:tav tm="100000">
                                          <p:val>
                                            <p:strVal val="#ppt_w"/>
                                          </p:val>
                                        </p:tav>
                                      </p:tavLst>
                                    </p:anim>
                                    <p:anim calcmode="lin" valueType="num">
                                      <p:cBhvr>
                                        <p:cTn id="51" dur="500" fill="hold"/>
                                        <p:tgtEl>
                                          <p:spTgt spid="12"/>
                                        </p:tgtEl>
                                        <p:attrNameLst>
                                          <p:attrName>ppt_h</p:attrName>
                                        </p:attrNameLst>
                                      </p:cBhvr>
                                      <p:tavLst>
                                        <p:tav tm="0">
                                          <p:val>
                                            <p:fltVal val="0"/>
                                          </p:val>
                                        </p:tav>
                                        <p:tav tm="100000">
                                          <p:val>
                                            <p:strVal val="#ppt_h"/>
                                          </p:val>
                                        </p:tav>
                                      </p:tavLst>
                                    </p:anim>
                                    <p:animEffect transition="in" filter="fade">
                                      <p:cBhvr>
                                        <p:cTn id="52" dur="500"/>
                                        <p:tgtEl>
                                          <p:spTgt spid="12"/>
                                        </p:tgtEl>
                                      </p:cBhvr>
                                    </p:animEffect>
                                  </p:childTnLst>
                                </p:cTn>
                              </p:par>
                              <p:par>
                                <p:cTn id="53" presetID="53" presetClass="entr" presetSubtype="16" fill="hold" grpId="0" nodeType="withEffect">
                                  <p:stCondLst>
                                    <p:cond delay="500"/>
                                  </p:stCondLst>
                                  <p:childTnLst>
                                    <p:set>
                                      <p:cBhvr>
                                        <p:cTn id="54" dur="1" fill="hold">
                                          <p:stCondLst>
                                            <p:cond delay="0"/>
                                          </p:stCondLst>
                                        </p:cTn>
                                        <p:tgtEl>
                                          <p:spTgt spid="24"/>
                                        </p:tgtEl>
                                        <p:attrNameLst>
                                          <p:attrName>style.visibility</p:attrName>
                                        </p:attrNameLst>
                                      </p:cBhvr>
                                      <p:to>
                                        <p:strVal val="visible"/>
                                      </p:to>
                                    </p:set>
                                    <p:anim calcmode="lin" valueType="num">
                                      <p:cBhvr>
                                        <p:cTn id="55" dur="500" fill="hold"/>
                                        <p:tgtEl>
                                          <p:spTgt spid="24"/>
                                        </p:tgtEl>
                                        <p:attrNameLst>
                                          <p:attrName>ppt_w</p:attrName>
                                        </p:attrNameLst>
                                      </p:cBhvr>
                                      <p:tavLst>
                                        <p:tav tm="0">
                                          <p:val>
                                            <p:fltVal val="0"/>
                                          </p:val>
                                        </p:tav>
                                        <p:tav tm="100000">
                                          <p:val>
                                            <p:strVal val="#ppt_w"/>
                                          </p:val>
                                        </p:tav>
                                      </p:tavLst>
                                    </p:anim>
                                    <p:anim calcmode="lin" valueType="num">
                                      <p:cBhvr>
                                        <p:cTn id="56" dur="500" fill="hold"/>
                                        <p:tgtEl>
                                          <p:spTgt spid="24"/>
                                        </p:tgtEl>
                                        <p:attrNameLst>
                                          <p:attrName>ppt_h</p:attrName>
                                        </p:attrNameLst>
                                      </p:cBhvr>
                                      <p:tavLst>
                                        <p:tav tm="0">
                                          <p:val>
                                            <p:fltVal val="0"/>
                                          </p:val>
                                        </p:tav>
                                        <p:tav tm="100000">
                                          <p:val>
                                            <p:strVal val="#ppt_h"/>
                                          </p:val>
                                        </p:tav>
                                      </p:tavLst>
                                    </p:anim>
                                    <p:animEffect transition="in" filter="fade">
                                      <p:cBhvr>
                                        <p:cTn id="5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5" grpId="0" animBg="1"/>
      <p:bldP spid="6" grpId="0"/>
      <p:bldP spid="7" grpId="0" animBg="1"/>
      <p:bldP spid="8" grpId="0"/>
      <p:bldP spid="9" grpId="0" animBg="1"/>
      <p:bldP spid="10" grpId="0"/>
      <p:bldP spid="12" grpId="0"/>
      <p:bldP spid="13" grpId="0"/>
      <p:bldP spid="14" grpId="0"/>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_淘宝店chenying0907 4"/>
          <p:cNvSpPr txBox="1"/>
          <p:nvPr>
            <p:custDataLst>
              <p:tags r:id="rId1"/>
            </p:custDataLst>
          </p:nvPr>
        </p:nvSpPr>
        <p:spPr>
          <a:xfrm>
            <a:off x="1894303" y="2697396"/>
            <a:ext cx="5436400" cy="523220"/>
          </a:xfrm>
          <a:prstGeom prst="rect">
            <a:avLst/>
          </a:prstGeom>
          <a:noFill/>
        </p:spPr>
        <p:txBody>
          <a:bodyPr wrap="square" rtlCol="0">
            <a:spAutoFit/>
          </a:bodyPr>
          <a:lstStyle/>
          <a:p>
            <a:pPr lvl="0" algn="ctr">
              <a:buNone/>
            </a:pPr>
            <a:r>
              <a:rPr lang="en-US" altLang="zh-CN" sz="28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Covid-19 Command Center</a:t>
            </a:r>
          </a:p>
        </p:txBody>
      </p:sp>
      <p:sp>
        <p:nvSpPr>
          <p:cNvPr id="6" name="PA_淘宝店chenying0907 5"/>
          <p:cNvSpPr txBox="1"/>
          <p:nvPr>
            <p:custDataLst>
              <p:tags r:id="rId2"/>
            </p:custDataLst>
          </p:nvPr>
        </p:nvSpPr>
        <p:spPr>
          <a:xfrm>
            <a:off x="3429107" y="1960476"/>
            <a:ext cx="2285786" cy="707886"/>
          </a:xfrm>
          <a:prstGeom prst="rect">
            <a:avLst/>
          </a:prstGeom>
          <a:noFill/>
        </p:spPr>
        <p:txBody>
          <a:bodyPr wrap="square" rtlCol="0">
            <a:spAutoFit/>
          </a:bodyPr>
          <a:lstStyle/>
          <a:p>
            <a:pPr algn="ctr"/>
            <a:r>
              <a:rPr lang="en-US" altLang="zh-CN" sz="4000" b="1" dirty="0">
                <a:solidFill>
                  <a:schemeClr val="accent1"/>
                </a:solidFill>
                <a:latin typeface="方正姚体" panose="02010601030101010101" pitchFamily="2" charset="-122"/>
                <a:ea typeface="方正姚体" panose="02010601030101010101" pitchFamily="2" charset="-122"/>
              </a:rPr>
              <a:t>Part</a:t>
            </a:r>
            <a:r>
              <a:rPr lang="zh-CN" altLang="en-US" sz="4000" b="1" dirty="0">
                <a:solidFill>
                  <a:schemeClr val="accent1"/>
                </a:solidFill>
                <a:latin typeface="方正姚体" panose="02010601030101010101" pitchFamily="2" charset="-122"/>
                <a:ea typeface="方正姚体" panose="02010601030101010101" pitchFamily="2" charset="-122"/>
              </a:rPr>
              <a:t> </a:t>
            </a:r>
            <a:r>
              <a:rPr lang="en-US" altLang="zh-CN" sz="4000" b="1" dirty="0">
                <a:solidFill>
                  <a:schemeClr val="accent1"/>
                </a:solidFill>
                <a:latin typeface="方正姚体" panose="02010601030101010101" pitchFamily="2" charset="-122"/>
                <a:ea typeface="方正姚体" panose="02010601030101010101" pitchFamily="2" charset="-122"/>
              </a:rPr>
              <a:t>3</a:t>
            </a:r>
            <a:endParaRPr lang="zh-CN" altLang="en-US" sz="4000" b="1" dirty="0">
              <a:solidFill>
                <a:schemeClr val="accent1"/>
              </a:solidFill>
              <a:latin typeface="方正姚体" panose="02010601030101010101" pitchFamily="2" charset="-122"/>
              <a:ea typeface="方正姚体" panose="02010601030101010101" pitchFamily="2" charset="-122"/>
            </a:endParaRPr>
          </a:p>
        </p:txBody>
      </p:sp>
      <p:pic>
        <p:nvPicPr>
          <p:cNvPr id="7" name="图片 6">
            <a:extLst>
              <a:ext uri="{FF2B5EF4-FFF2-40B4-BE49-F238E27FC236}">
                <a16:creationId xmlns:a16="http://schemas.microsoft.com/office/drawing/2014/main" id="{ED1AE4D7-62FB-48CE-B022-B507767D6806}"/>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b="39819"/>
          <a:stretch/>
        </p:blipFill>
        <p:spPr>
          <a:xfrm>
            <a:off x="3769" y="1532"/>
            <a:ext cx="5148165" cy="3096344"/>
          </a:xfrm>
          <a:prstGeom prst="rect">
            <a:avLst/>
          </a:prstGeom>
        </p:spPr>
      </p:pic>
      <p:pic>
        <p:nvPicPr>
          <p:cNvPr id="8" name="Picture 2" descr="Maricopa County Seal">
            <a:extLst>
              <a:ext uri="{FF2B5EF4-FFF2-40B4-BE49-F238E27FC236}">
                <a16:creationId xmlns:a16="http://schemas.microsoft.com/office/drawing/2014/main" id="{4BC36864-CEAF-4D1B-A9AE-062DEE6FB520}"/>
              </a:ext>
            </a:extLst>
          </p:cNvPr>
          <p:cNvPicPr>
            <a:picLocks noChangeAspect="1" noChangeArrowheads="1"/>
          </p:cNvPicPr>
          <p:nvPr/>
        </p:nvPicPr>
        <p:blipFill>
          <a:blip r:embed="rId6">
            <a:alphaModFix amt="23000"/>
            <a:extLst>
              <a:ext uri="{BEBA8EAE-BF5A-486C-A8C5-ECC9F3942E4B}">
                <a14:imgProps xmlns:a14="http://schemas.microsoft.com/office/drawing/2010/main">
                  <a14:imgLayer r:embed="rId7">
                    <a14:imgEffect>
                      <a14:sharpenSoften amount="3000"/>
                    </a14:imgEffect>
                  </a14:imgLayer>
                </a14:imgProps>
              </a:ext>
              <a:ext uri="{28A0092B-C50C-407E-A947-70E740481C1C}">
                <a14:useLocalDpi xmlns:a14="http://schemas.microsoft.com/office/drawing/2010/main" val="0"/>
              </a:ext>
            </a:extLst>
          </a:blip>
          <a:srcRect/>
          <a:stretch>
            <a:fillRect/>
          </a:stretch>
        </p:blipFill>
        <p:spPr bwMode="auto">
          <a:xfrm>
            <a:off x="8100392" y="4143802"/>
            <a:ext cx="1001286" cy="1001286"/>
          </a:xfrm>
          <a:prstGeom prst="rect">
            <a:avLst/>
          </a:prstGeom>
          <a:noFill/>
          <a:effectLst>
            <a:outerShdw blurRad="50800" dist="50800" dir="540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88633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3000">
        <p15:prstTrans prst="crush"/>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3"/>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DD07752-8EA0-4996-8D29-CABFEFB26113}"/>
              </a:ext>
            </a:extLst>
          </p:cNvPr>
          <p:cNvPicPr>
            <a:picLocks noChangeAspect="1"/>
          </p:cNvPicPr>
          <p:nvPr/>
        </p:nvPicPr>
        <p:blipFill>
          <a:blip r:embed="rId3"/>
          <a:stretch>
            <a:fillRect/>
          </a:stretch>
        </p:blipFill>
        <p:spPr>
          <a:xfrm>
            <a:off x="439057" y="1738189"/>
            <a:ext cx="3000839" cy="270030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4E875F41-6796-45E6-BA25-46030B817DE7}"/>
              </a:ext>
            </a:extLst>
          </p:cNvPr>
          <p:cNvPicPr>
            <a:picLocks noChangeAspect="1"/>
          </p:cNvPicPr>
          <p:nvPr/>
        </p:nvPicPr>
        <p:blipFill>
          <a:blip r:embed="rId4"/>
          <a:stretch>
            <a:fillRect/>
          </a:stretch>
        </p:blipFill>
        <p:spPr>
          <a:xfrm>
            <a:off x="5004" y="124272"/>
            <a:ext cx="200025" cy="600075"/>
          </a:xfrm>
          <a:prstGeom prst="rect">
            <a:avLst/>
          </a:prstGeom>
        </p:spPr>
      </p:pic>
      <p:sp>
        <p:nvSpPr>
          <p:cNvPr id="6" name="PA_淘宝店chenying0907 4">
            <a:extLst>
              <a:ext uri="{FF2B5EF4-FFF2-40B4-BE49-F238E27FC236}">
                <a16:creationId xmlns:a16="http://schemas.microsoft.com/office/drawing/2014/main" id="{F3E37262-2A73-43E3-8B6C-14FDB27239B2}"/>
              </a:ext>
            </a:extLst>
          </p:cNvPr>
          <p:cNvSpPr txBox="1"/>
          <p:nvPr>
            <p:custDataLst>
              <p:tags r:id="rId1"/>
            </p:custDataLst>
          </p:nvPr>
        </p:nvSpPr>
        <p:spPr>
          <a:xfrm>
            <a:off x="228261" y="162699"/>
            <a:ext cx="4343739" cy="523220"/>
          </a:xfrm>
          <a:prstGeom prst="rect">
            <a:avLst/>
          </a:prstGeom>
          <a:noFill/>
        </p:spPr>
        <p:txBody>
          <a:bodyPr wrap="square" rtlCol="0">
            <a:spAutoFit/>
          </a:bodyPr>
          <a:lstStyle/>
          <a:p>
            <a:pPr>
              <a:buNone/>
            </a:pPr>
            <a:r>
              <a:rPr lang="en-US" altLang="zh-CN" sz="2800" dirty="0">
                <a:solidFill>
                  <a:srgbClr val="C00000"/>
                </a:solidFill>
                <a:sym typeface="Arial" panose="020B0604020202020204" pitchFamily="34" charset="0"/>
              </a:rPr>
              <a:t>Covid-19 Command Center</a:t>
            </a:r>
            <a:endParaRPr lang="en-US" altLang="zh-CN" sz="2800" dirty="0">
              <a:solidFill>
                <a:srgbClr val="C00000"/>
              </a:solidFill>
              <a:latin typeface="Arial" panose="020B0604020202020204" pitchFamily="34" charset="0"/>
              <a:ea typeface="微软雅黑" panose="020B0503020204020204" pitchFamily="34" charset="-122"/>
              <a:sym typeface="Arial" panose="020B0604020202020204" pitchFamily="34" charset="0"/>
            </a:endParaRPr>
          </a:p>
        </p:txBody>
      </p:sp>
      <p:pic>
        <p:nvPicPr>
          <p:cNvPr id="7" name="Picture 2" descr="Doing Without Databases in the 21st Century | by Lance Gutteridge |  codeburst">
            <a:extLst>
              <a:ext uri="{FF2B5EF4-FFF2-40B4-BE49-F238E27FC236}">
                <a16:creationId xmlns:a16="http://schemas.microsoft.com/office/drawing/2014/main" id="{5E7408A0-7DBE-4F8A-A8CA-A8C4B331233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7710" y="744152"/>
            <a:ext cx="792088" cy="95648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Doing Without Databases in the 21st Century | by Lance Gutteridge |  codeburst">
            <a:extLst>
              <a:ext uri="{FF2B5EF4-FFF2-40B4-BE49-F238E27FC236}">
                <a16:creationId xmlns:a16="http://schemas.microsoft.com/office/drawing/2014/main" id="{BF114261-AF20-421E-BE65-0E8333293D5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83992" y="3832684"/>
            <a:ext cx="792088" cy="95648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Doing Without Databases in the 21st Century | by Lance Gutteridge |  codeburst">
            <a:extLst>
              <a:ext uri="{FF2B5EF4-FFF2-40B4-BE49-F238E27FC236}">
                <a16:creationId xmlns:a16="http://schemas.microsoft.com/office/drawing/2014/main" id="{CF0E21C9-379E-4563-A111-18E5034F038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72400" y="724347"/>
            <a:ext cx="792088" cy="95648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786D4FD6-8D63-4BD5-AD6E-D098122CA136}"/>
              </a:ext>
            </a:extLst>
          </p:cNvPr>
          <p:cNvPicPr>
            <a:picLocks noChangeAspect="1"/>
          </p:cNvPicPr>
          <p:nvPr/>
        </p:nvPicPr>
        <p:blipFill>
          <a:blip r:embed="rId6"/>
          <a:stretch>
            <a:fillRect/>
          </a:stretch>
        </p:blipFill>
        <p:spPr>
          <a:xfrm>
            <a:off x="5684880" y="1565262"/>
            <a:ext cx="1181921" cy="1294485"/>
          </a:xfrm>
          <a:prstGeom prst="rect">
            <a:avLst/>
          </a:prstGeom>
        </p:spPr>
      </p:pic>
      <p:grpSp>
        <p:nvGrpSpPr>
          <p:cNvPr id="13" name="组合 30">
            <a:extLst>
              <a:ext uri="{FF2B5EF4-FFF2-40B4-BE49-F238E27FC236}">
                <a16:creationId xmlns:a16="http://schemas.microsoft.com/office/drawing/2014/main" id="{F4621EA8-CD89-4FB7-8201-679143BE747F}"/>
              </a:ext>
            </a:extLst>
          </p:cNvPr>
          <p:cNvGrpSpPr/>
          <p:nvPr/>
        </p:nvGrpSpPr>
        <p:grpSpPr>
          <a:xfrm rot="2386603">
            <a:off x="4811351" y="1580658"/>
            <a:ext cx="820760" cy="356419"/>
            <a:chOff x="4525013" y="1808163"/>
            <a:chExt cx="1782762" cy="1373187"/>
          </a:xfrm>
          <a:solidFill>
            <a:schemeClr val="tx1">
              <a:lumMod val="95000"/>
              <a:lumOff val="5000"/>
            </a:schemeClr>
          </a:solidFill>
        </p:grpSpPr>
        <p:sp>
          <p:nvSpPr>
            <p:cNvPr id="14" name="Freeform 8">
              <a:extLst>
                <a:ext uri="{FF2B5EF4-FFF2-40B4-BE49-F238E27FC236}">
                  <a16:creationId xmlns:a16="http://schemas.microsoft.com/office/drawing/2014/main" id="{919347C5-5136-4340-8784-C93E051B556D}"/>
                </a:ext>
              </a:extLst>
            </p:cNvPr>
            <p:cNvSpPr/>
            <p:nvPr/>
          </p:nvSpPr>
          <p:spPr bwMode="auto">
            <a:xfrm>
              <a:off x="4525013" y="1808163"/>
              <a:ext cx="1187450" cy="1373187"/>
            </a:xfrm>
            <a:custGeom>
              <a:avLst/>
              <a:gdLst>
                <a:gd name="T0" fmla="*/ 0 w 1240"/>
                <a:gd name="T1" fmla="*/ 0 h 1434"/>
                <a:gd name="T2" fmla="*/ 1136953689 w 1240"/>
                <a:gd name="T3" fmla="*/ 658313892 h 1434"/>
                <a:gd name="T4" fmla="*/ 0 w 1240"/>
                <a:gd name="T5" fmla="*/ 1314793994 h 1434"/>
                <a:gd name="T6" fmla="*/ 305326912 w 1240"/>
                <a:gd name="T7" fmla="*/ 658313892 h 1434"/>
                <a:gd name="T8" fmla="*/ 0 w 1240"/>
                <a:gd name="T9" fmla="*/ 0 h 14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40" h="1434">
                  <a:moveTo>
                    <a:pt x="0" y="0"/>
                  </a:moveTo>
                  <a:lnTo>
                    <a:pt x="1240" y="718"/>
                  </a:lnTo>
                  <a:lnTo>
                    <a:pt x="0" y="1434"/>
                  </a:lnTo>
                  <a:lnTo>
                    <a:pt x="333" y="718"/>
                  </a:lnTo>
                  <a:lnTo>
                    <a:pt x="0" y="0"/>
                  </a:ln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15" name="Freeform 9">
              <a:extLst>
                <a:ext uri="{FF2B5EF4-FFF2-40B4-BE49-F238E27FC236}">
                  <a16:creationId xmlns:a16="http://schemas.microsoft.com/office/drawing/2014/main" id="{C5A2ACE7-2567-48B3-855B-9A6E859685C9}"/>
                </a:ext>
              </a:extLst>
            </p:cNvPr>
            <p:cNvSpPr/>
            <p:nvPr/>
          </p:nvSpPr>
          <p:spPr bwMode="auto">
            <a:xfrm>
              <a:off x="5120325" y="1808163"/>
              <a:ext cx="1187450" cy="1373187"/>
            </a:xfrm>
            <a:custGeom>
              <a:avLst/>
              <a:gdLst>
                <a:gd name="T0" fmla="*/ 0 w 1240"/>
                <a:gd name="T1" fmla="*/ 0 h 1434"/>
                <a:gd name="T2" fmla="*/ 99942112 w 1240"/>
                <a:gd name="T3" fmla="*/ 214547541 h 1434"/>
                <a:gd name="T4" fmla="*/ 866469816 w 1240"/>
                <a:gd name="T5" fmla="*/ 658313892 h 1434"/>
                <a:gd name="T6" fmla="*/ 99942112 w 1240"/>
                <a:gd name="T7" fmla="*/ 1100246453 h 1434"/>
                <a:gd name="T8" fmla="*/ 0 w 1240"/>
                <a:gd name="T9" fmla="*/ 1314793994 h 1434"/>
                <a:gd name="T10" fmla="*/ 1136954646 w 1240"/>
                <a:gd name="T11" fmla="*/ 658313892 h 1434"/>
                <a:gd name="T12" fmla="*/ 0 w 1240"/>
                <a:gd name="T13" fmla="*/ 0 h 143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40" h="1434">
                  <a:moveTo>
                    <a:pt x="0" y="0"/>
                  </a:moveTo>
                  <a:lnTo>
                    <a:pt x="109" y="234"/>
                  </a:lnTo>
                  <a:lnTo>
                    <a:pt x="945" y="718"/>
                  </a:lnTo>
                  <a:lnTo>
                    <a:pt x="109" y="1200"/>
                  </a:lnTo>
                  <a:lnTo>
                    <a:pt x="0" y="1434"/>
                  </a:lnTo>
                  <a:lnTo>
                    <a:pt x="1240" y="718"/>
                  </a:lnTo>
                  <a:lnTo>
                    <a:pt x="0" y="0"/>
                  </a:ln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16" name="组合 30">
            <a:extLst>
              <a:ext uri="{FF2B5EF4-FFF2-40B4-BE49-F238E27FC236}">
                <a16:creationId xmlns:a16="http://schemas.microsoft.com/office/drawing/2014/main" id="{544A5E4B-4CD6-43B7-9ADF-D9A9C84719EB}"/>
              </a:ext>
            </a:extLst>
          </p:cNvPr>
          <p:cNvGrpSpPr/>
          <p:nvPr/>
        </p:nvGrpSpPr>
        <p:grpSpPr>
          <a:xfrm rot="8927965">
            <a:off x="7167930" y="1615156"/>
            <a:ext cx="820760" cy="356419"/>
            <a:chOff x="4525013" y="1808163"/>
            <a:chExt cx="1782762" cy="1373187"/>
          </a:xfrm>
          <a:solidFill>
            <a:schemeClr val="tx1">
              <a:lumMod val="95000"/>
              <a:lumOff val="5000"/>
            </a:schemeClr>
          </a:solidFill>
        </p:grpSpPr>
        <p:sp>
          <p:nvSpPr>
            <p:cNvPr id="17" name="Freeform 8">
              <a:extLst>
                <a:ext uri="{FF2B5EF4-FFF2-40B4-BE49-F238E27FC236}">
                  <a16:creationId xmlns:a16="http://schemas.microsoft.com/office/drawing/2014/main" id="{7432F02D-C6FC-40DF-9AD7-07B484AFF69A}"/>
                </a:ext>
              </a:extLst>
            </p:cNvPr>
            <p:cNvSpPr/>
            <p:nvPr/>
          </p:nvSpPr>
          <p:spPr bwMode="auto">
            <a:xfrm>
              <a:off x="4525013" y="1808163"/>
              <a:ext cx="1187450" cy="1373187"/>
            </a:xfrm>
            <a:custGeom>
              <a:avLst/>
              <a:gdLst>
                <a:gd name="T0" fmla="*/ 0 w 1240"/>
                <a:gd name="T1" fmla="*/ 0 h 1434"/>
                <a:gd name="T2" fmla="*/ 1136953689 w 1240"/>
                <a:gd name="T3" fmla="*/ 658313892 h 1434"/>
                <a:gd name="T4" fmla="*/ 0 w 1240"/>
                <a:gd name="T5" fmla="*/ 1314793994 h 1434"/>
                <a:gd name="T6" fmla="*/ 305326912 w 1240"/>
                <a:gd name="T7" fmla="*/ 658313892 h 1434"/>
                <a:gd name="T8" fmla="*/ 0 w 1240"/>
                <a:gd name="T9" fmla="*/ 0 h 14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40" h="1434">
                  <a:moveTo>
                    <a:pt x="0" y="0"/>
                  </a:moveTo>
                  <a:lnTo>
                    <a:pt x="1240" y="718"/>
                  </a:lnTo>
                  <a:lnTo>
                    <a:pt x="0" y="1434"/>
                  </a:lnTo>
                  <a:lnTo>
                    <a:pt x="333" y="718"/>
                  </a:lnTo>
                  <a:lnTo>
                    <a:pt x="0" y="0"/>
                  </a:ln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18" name="Freeform 9">
              <a:extLst>
                <a:ext uri="{FF2B5EF4-FFF2-40B4-BE49-F238E27FC236}">
                  <a16:creationId xmlns:a16="http://schemas.microsoft.com/office/drawing/2014/main" id="{6F3B0215-C7F0-4C7A-8D69-6AEC5639D63A}"/>
                </a:ext>
              </a:extLst>
            </p:cNvPr>
            <p:cNvSpPr/>
            <p:nvPr/>
          </p:nvSpPr>
          <p:spPr bwMode="auto">
            <a:xfrm>
              <a:off x="5120325" y="1808163"/>
              <a:ext cx="1187450" cy="1373187"/>
            </a:xfrm>
            <a:custGeom>
              <a:avLst/>
              <a:gdLst>
                <a:gd name="T0" fmla="*/ 0 w 1240"/>
                <a:gd name="T1" fmla="*/ 0 h 1434"/>
                <a:gd name="T2" fmla="*/ 99942112 w 1240"/>
                <a:gd name="T3" fmla="*/ 214547541 h 1434"/>
                <a:gd name="T4" fmla="*/ 866469816 w 1240"/>
                <a:gd name="T5" fmla="*/ 658313892 h 1434"/>
                <a:gd name="T6" fmla="*/ 99942112 w 1240"/>
                <a:gd name="T7" fmla="*/ 1100246453 h 1434"/>
                <a:gd name="T8" fmla="*/ 0 w 1240"/>
                <a:gd name="T9" fmla="*/ 1314793994 h 1434"/>
                <a:gd name="T10" fmla="*/ 1136954646 w 1240"/>
                <a:gd name="T11" fmla="*/ 658313892 h 1434"/>
                <a:gd name="T12" fmla="*/ 0 w 1240"/>
                <a:gd name="T13" fmla="*/ 0 h 143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40" h="1434">
                  <a:moveTo>
                    <a:pt x="0" y="0"/>
                  </a:moveTo>
                  <a:lnTo>
                    <a:pt x="109" y="234"/>
                  </a:lnTo>
                  <a:lnTo>
                    <a:pt x="945" y="718"/>
                  </a:lnTo>
                  <a:lnTo>
                    <a:pt x="109" y="1200"/>
                  </a:lnTo>
                  <a:lnTo>
                    <a:pt x="0" y="1434"/>
                  </a:lnTo>
                  <a:lnTo>
                    <a:pt x="1240" y="718"/>
                  </a:lnTo>
                  <a:lnTo>
                    <a:pt x="0" y="0"/>
                  </a:ln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19" name="组合 30">
            <a:extLst>
              <a:ext uri="{FF2B5EF4-FFF2-40B4-BE49-F238E27FC236}">
                <a16:creationId xmlns:a16="http://schemas.microsoft.com/office/drawing/2014/main" id="{882B608C-315E-4D41-AEEE-42C0BF8D4969}"/>
              </a:ext>
            </a:extLst>
          </p:cNvPr>
          <p:cNvGrpSpPr/>
          <p:nvPr/>
        </p:nvGrpSpPr>
        <p:grpSpPr>
          <a:xfrm rot="16200000">
            <a:off x="5853808" y="3164754"/>
            <a:ext cx="820760" cy="356419"/>
            <a:chOff x="4525013" y="1808163"/>
            <a:chExt cx="1782762" cy="1373187"/>
          </a:xfrm>
          <a:solidFill>
            <a:schemeClr val="tx1">
              <a:lumMod val="95000"/>
              <a:lumOff val="5000"/>
            </a:schemeClr>
          </a:solidFill>
        </p:grpSpPr>
        <p:sp>
          <p:nvSpPr>
            <p:cNvPr id="20" name="Freeform 8">
              <a:extLst>
                <a:ext uri="{FF2B5EF4-FFF2-40B4-BE49-F238E27FC236}">
                  <a16:creationId xmlns:a16="http://schemas.microsoft.com/office/drawing/2014/main" id="{2E070181-2B7D-41A8-91E7-E797987ECA2C}"/>
                </a:ext>
              </a:extLst>
            </p:cNvPr>
            <p:cNvSpPr/>
            <p:nvPr/>
          </p:nvSpPr>
          <p:spPr bwMode="auto">
            <a:xfrm>
              <a:off x="4525013" y="1808163"/>
              <a:ext cx="1187450" cy="1373187"/>
            </a:xfrm>
            <a:custGeom>
              <a:avLst/>
              <a:gdLst>
                <a:gd name="T0" fmla="*/ 0 w 1240"/>
                <a:gd name="T1" fmla="*/ 0 h 1434"/>
                <a:gd name="T2" fmla="*/ 1136953689 w 1240"/>
                <a:gd name="T3" fmla="*/ 658313892 h 1434"/>
                <a:gd name="T4" fmla="*/ 0 w 1240"/>
                <a:gd name="T5" fmla="*/ 1314793994 h 1434"/>
                <a:gd name="T6" fmla="*/ 305326912 w 1240"/>
                <a:gd name="T7" fmla="*/ 658313892 h 1434"/>
                <a:gd name="T8" fmla="*/ 0 w 1240"/>
                <a:gd name="T9" fmla="*/ 0 h 14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40" h="1434">
                  <a:moveTo>
                    <a:pt x="0" y="0"/>
                  </a:moveTo>
                  <a:lnTo>
                    <a:pt x="1240" y="718"/>
                  </a:lnTo>
                  <a:lnTo>
                    <a:pt x="0" y="1434"/>
                  </a:lnTo>
                  <a:lnTo>
                    <a:pt x="333" y="718"/>
                  </a:lnTo>
                  <a:lnTo>
                    <a:pt x="0" y="0"/>
                  </a:ln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
          <p:nvSpPr>
            <p:cNvPr id="21" name="Freeform 9">
              <a:extLst>
                <a:ext uri="{FF2B5EF4-FFF2-40B4-BE49-F238E27FC236}">
                  <a16:creationId xmlns:a16="http://schemas.microsoft.com/office/drawing/2014/main" id="{D35E4D98-5680-4B2F-B536-79B15A18EC9E}"/>
                </a:ext>
              </a:extLst>
            </p:cNvPr>
            <p:cNvSpPr/>
            <p:nvPr/>
          </p:nvSpPr>
          <p:spPr bwMode="auto">
            <a:xfrm>
              <a:off x="5120325" y="1808163"/>
              <a:ext cx="1187450" cy="1373187"/>
            </a:xfrm>
            <a:custGeom>
              <a:avLst/>
              <a:gdLst>
                <a:gd name="T0" fmla="*/ 0 w 1240"/>
                <a:gd name="T1" fmla="*/ 0 h 1434"/>
                <a:gd name="T2" fmla="*/ 99942112 w 1240"/>
                <a:gd name="T3" fmla="*/ 214547541 h 1434"/>
                <a:gd name="T4" fmla="*/ 866469816 w 1240"/>
                <a:gd name="T5" fmla="*/ 658313892 h 1434"/>
                <a:gd name="T6" fmla="*/ 99942112 w 1240"/>
                <a:gd name="T7" fmla="*/ 1100246453 h 1434"/>
                <a:gd name="T8" fmla="*/ 0 w 1240"/>
                <a:gd name="T9" fmla="*/ 1314793994 h 1434"/>
                <a:gd name="T10" fmla="*/ 1136954646 w 1240"/>
                <a:gd name="T11" fmla="*/ 658313892 h 1434"/>
                <a:gd name="T12" fmla="*/ 0 w 1240"/>
                <a:gd name="T13" fmla="*/ 0 h 143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40" h="1434">
                  <a:moveTo>
                    <a:pt x="0" y="0"/>
                  </a:moveTo>
                  <a:lnTo>
                    <a:pt x="109" y="234"/>
                  </a:lnTo>
                  <a:lnTo>
                    <a:pt x="945" y="718"/>
                  </a:lnTo>
                  <a:lnTo>
                    <a:pt x="109" y="1200"/>
                  </a:lnTo>
                  <a:lnTo>
                    <a:pt x="0" y="1434"/>
                  </a:lnTo>
                  <a:lnTo>
                    <a:pt x="1240" y="718"/>
                  </a:lnTo>
                  <a:lnTo>
                    <a:pt x="0" y="0"/>
                  </a:ln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22" name="TextBox 21">
            <a:extLst>
              <a:ext uri="{FF2B5EF4-FFF2-40B4-BE49-F238E27FC236}">
                <a16:creationId xmlns:a16="http://schemas.microsoft.com/office/drawing/2014/main" id="{66ABFF9E-4350-422B-BFBB-A25329A7DB7D}"/>
              </a:ext>
            </a:extLst>
          </p:cNvPr>
          <p:cNvSpPr txBox="1"/>
          <p:nvPr/>
        </p:nvSpPr>
        <p:spPr>
          <a:xfrm>
            <a:off x="5651144" y="899227"/>
            <a:ext cx="1399959" cy="646331"/>
          </a:xfrm>
          <a:prstGeom prst="rect">
            <a:avLst/>
          </a:prstGeom>
          <a:noFill/>
        </p:spPr>
        <p:txBody>
          <a:bodyPr wrap="square" rtlCol="0">
            <a:spAutoFit/>
          </a:bodyPr>
          <a:lstStyle/>
          <a:p>
            <a:r>
              <a:rPr lang="en-US" altLang="zh-CN" dirty="0"/>
              <a:t>Automated Data Center</a:t>
            </a:r>
            <a:endParaRPr lang="en-US" dirty="0"/>
          </a:p>
        </p:txBody>
      </p:sp>
      <p:sp>
        <p:nvSpPr>
          <p:cNvPr id="24" name="Freeform 8">
            <a:extLst>
              <a:ext uri="{FF2B5EF4-FFF2-40B4-BE49-F238E27FC236}">
                <a16:creationId xmlns:a16="http://schemas.microsoft.com/office/drawing/2014/main" id="{0087E992-B165-4D25-B170-09C8DF607779}"/>
              </a:ext>
            </a:extLst>
          </p:cNvPr>
          <p:cNvSpPr/>
          <p:nvPr/>
        </p:nvSpPr>
        <p:spPr bwMode="auto">
          <a:xfrm rot="19159052">
            <a:off x="3406069" y="1442761"/>
            <a:ext cx="546686" cy="356419"/>
          </a:xfrm>
          <a:custGeom>
            <a:avLst/>
            <a:gdLst>
              <a:gd name="T0" fmla="*/ 0 w 1240"/>
              <a:gd name="T1" fmla="*/ 0 h 1434"/>
              <a:gd name="T2" fmla="*/ 1136953689 w 1240"/>
              <a:gd name="T3" fmla="*/ 658313892 h 1434"/>
              <a:gd name="T4" fmla="*/ 0 w 1240"/>
              <a:gd name="T5" fmla="*/ 1314793994 h 1434"/>
              <a:gd name="T6" fmla="*/ 305326912 w 1240"/>
              <a:gd name="T7" fmla="*/ 658313892 h 1434"/>
              <a:gd name="T8" fmla="*/ 0 w 1240"/>
              <a:gd name="T9" fmla="*/ 0 h 14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40" h="1434">
                <a:moveTo>
                  <a:pt x="0" y="0"/>
                </a:moveTo>
                <a:lnTo>
                  <a:pt x="1240" y="718"/>
                </a:lnTo>
                <a:lnTo>
                  <a:pt x="0" y="1434"/>
                </a:lnTo>
                <a:lnTo>
                  <a:pt x="333" y="718"/>
                </a:lnTo>
                <a:lnTo>
                  <a:pt x="0" y="0"/>
                </a:lnTo>
                <a:close/>
              </a:path>
            </a:pathLst>
          </a:custGeom>
          <a:solidFill>
            <a:schemeClr val="tx1">
              <a:lumMod val="95000"/>
              <a:lumOff val="5000"/>
            </a:schemeClr>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p>
        </p:txBody>
      </p:sp>
    </p:spTree>
    <p:extLst>
      <p:ext uri="{BB962C8B-B14F-4D97-AF65-F5344CB8AC3E}">
        <p14:creationId xmlns:p14="http://schemas.microsoft.com/office/powerpoint/2010/main" val="14688601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3000">
        <p15:prstTrans prst="crush"/>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inVertic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arn(inVertical)">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histogram&#10;&#10;Description automatically generated">
            <a:extLst>
              <a:ext uri="{FF2B5EF4-FFF2-40B4-BE49-F238E27FC236}">
                <a16:creationId xmlns:a16="http://schemas.microsoft.com/office/drawing/2014/main" id="{4FADDF94-685E-4EF7-8FF5-2A19C4A354B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495" r="1" b="1"/>
          <a:stretch/>
        </p:blipFill>
        <p:spPr>
          <a:xfrm>
            <a:off x="323528" y="232284"/>
            <a:ext cx="8496944" cy="4776734"/>
          </a:xfrm>
          <a:prstGeom prst="rect">
            <a:avLst/>
          </a:prstGeom>
        </p:spPr>
      </p:pic>
      <p:pic>
        <p:nvPicPr>
          <p:cNvPr id="5" name="Picture 4">
            <a:extLst>
              <a:ext uri="{FF2B5EF4-FFF2-40B4-BE49-F238E27FC236}">
                <a16:creationId xmlns:a16="http://schemas.microsoft.com/office/drawing/2014/main" id="{C36AD650-B2F6-43D4-AEEF-ECA601D865E0}"/>
              </a:ext>
            </a:extLst>
          </p:cNvPr>
          <p:cNvPicPr>
            <a:picLocks noChangeAspect="1"/>
          </p:cNvPicPr>
          <p:nvPr/>
        </p:nvPicPr>
        <p:blipFill>
          <a:blip r:embed="rId3"/>
          <a:stretch>
            <a:fillRect/>
          </a:stretch>
        </p:blipFill>
        <p:spPr>
          <a:xfrm>
            <a:off x="755576" y="628328"/>
            <a:ext cx="2357174" cy="3171250"/>
          </a:xfrm>
          <a:prstGeom prst="rect">
            <a:avLst/>
          </a:prstGeom>
        </p:spPr>
      </p:pic>
    </p:spTree>
    <p:extLst>
      <p:ext uri="{BB962C8B-B14F-4D97-AF65-F5344CB8AC3E}">
        <p14:creationId xmlns:p14="http://schemas.microsoft.com/office/powerpoint/2010/main" val="11917972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3000">
        <p15:prstTrans prst="crush"/>
      </p:transition>
    </mc:Choice>
    <mc:Fallback xmlns="">
      <p:transition spd="slow" advClick="0" advTm="30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7DA930A-83AF-4DA1-B355-85428EFA9920}"/>
              </a:ext>
            </a:extLst>
          </p:cNvPr>
          <p:cNvPicPr>
            <a:picLocks noChangeAspect="1"/>
          </p:cNvPicPr>
          <p:nvPr/>
        </p:nvPicPr>
        <p:blipFill>
          <a:blip r:embed="rId3"/>
          <a:stretch>
            <a:fillRect/>
          </a:stretch>
        </p:blipFill>
        <p:spPr>
          <a:xfrm>
            <a:off x="539552" y="734602"/>
            <a:ext cx="2986088" cy="4036219"/>
          </a:xfrm>
          <a:prstGeom prst="rect">
            <a:avLst/>
          </a:prstGeom>
        </p:spPr>
      </p:pic>
      <p:pic>
        <p:nvPicPr>
          <p:cNvPr id="7" name="Picture 6">
            <a:extLst>
              <a:ext uri="{FF2B5EF4-FFF2-40B4-BE49-F238E27FC236}">
                <a16:creationId xmlns:a16="http://schemas.microsoft.com/office/drawing/2014/main" id="{63EEF8F3-FC81-428D-9193-4D969131D5A2}"/>
              </a:ext>
            </a:extLst>
          </p:cNvPr>
          <p:cNvPicPr>
            <a:picLocks noChangeAspect="1"/>
          </p:cNvPicPr>
          <p:nvPr/>
        </p:nvPicPr>
        <p:blipFill>
          <a:blip r:embed="rId4"/>
          <a:stretch>
            <a:fillRect/>
          </a:stretch>
        </p:blipFill>
        <p:spPr>
          <a:xfrm>
            <a:off x="5004" y="124272"/>
            <a:ext cx="200025" cy="600075"/>
          </a:xfrm>
          <a:prstGeom prst="rect">
            <a:avLst/>
          </a:prstGeom>
        </p:spPr>
      </p:pic>
      <p:sp>
        <p:nvSpPr>
          <p:cNvPr id="8" name="PA_淘宝店chenying0907 4">
            <a:extLst>
              <a:ext uri="{FF2B5EF4-FFF2-40B4-BE49-F238E27FC236}">
                <a16:creationId xmlns:a16="http://schemas.microsoft.com/office/drawing/2014/main" id="{095FC99E-80BF-411F-9CA4-B04FF3815189}"/>
              </a:ext>
            </a:extLst>
          </p:cNvPr>
          <p:cNvSpPr txBox="1"/>
          <p:nvPr>
            <p:custDataLst>
              <p:tags r:id="rId1"/>
            </p:custDataLst>
          </p:nvPr>
        </p:nvSpPr>
        <p:spPr>
          <a:xfrm>
            <a:off x="228261" y="162699"/>
            <a:ext cx="6683999" cy="523220"/>
          </a:xfrm>
          <a:prstGeom prst="rect">
            <a:avLst/>
          </a:prstGeom>
          <a:noFill/>
        </p:spPr>
        <p:txBody>
          <a:bodyPr wrap="square" rtlCol="0">
            <a:spAutoFit/>
          </a:bodyPr>
          <a:lstStyle/>
          <a:p>
            <a:pPr>
              <a:buNone/>
            </a:pPr>
            <a:r>
              <a:rPr lang="en-US" altLang="zh-CN" sz="2800" dirty="0">
                <a:solidFill>
                  <a:srgbClr val="C00000"/>
                </a:solidFill>
                <a:sym typeface="Arial" panose="020B0604020202020204" pitchFamily="34" charset="0"/>
              </a:rPr>
              <a:t>Covid-19 Machine Learning Prediction </a:t>
            </a:r>
            <a:endParaRPr lang="en-US" altLang="zh-CN" sz="2800" dirty="0">
              <a:solidFill>
                <a:srgbClr val="C00000"/>
              </a:solidFill>
              <a:latin typeface="Arial" panose="020B0604020202020204" pitchFamily="34" charset="0"/>
              <a:ea typeface="微软雅黑" panose="020B0503020204020204" pitchFamily="34" charset="-122"/>
              <a:sym typeface="Arial" panose="020B0604020202020204" pitchFamily="34" charset="0"/>
            </a:endParaRPr>
          </a:p>
        </p:txBody>
      </p:sp>
      <p:pic>
        <p:nvPicPr>
          <p:cNvPr id="6" name="Picture 4" descr="Image result for neural network">
            <a:extLst>
              <a:ext uri="{FF2B5EF4-FFF2-40B4-BE49-F238E27FC236}">
                <a16:creationId xmlns:a16="http://schemas.microsoft.com/office/drawing/2014/main" id="{4BB63217-6C5B-4451-BD61-D8DE57315C8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43998" y="1710496"/>
            <a:ext cx="2936523" cy="172409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18293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3000">
        <p15:prstTrans prst="crush"/>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6">
            <a:extLst>
              <a:ext uri="{FF2B5EF4-FFF2-40B4-BE49-F238E27FC236}">
                <a16:creationId xmlns:a16="http://schemas.microsoft.com/office/drawing/2014/main" id="{A40E0869-38DA-4E81-99A3-6EA2D4C6681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39819"/>
          <a:stretch/>
        </p:blipFill>
        <p:spPr>
          <a:xfrm rot="10800000">
            <a:off x="3996343" y="2048744"/>
            <a:ext cx="5148165" cy="3096344"/>
          </a:xfrm>
          <a:prstGeom prst="rect">
            <a:avLst/>
          </a:prstGeom>
        </p:spPr>
      </p:pic>
      <p:pic>
        <p:nvPicPr>
          <p:cNvPr id="4" name="Picture 3">
            <a:extLst>
              <a:ext uri="{FF2B5EF4-FFF2-40B4-BE49-F238E27FC236}">
                <a16:creationId xmlns:a16="http://schemas.microsoft.com/office/drawing/2014/main" id="{F2FA3CCC-EE1B-41EC-9D98-CB690E946554}"/>
              </a:ext>
            </a:extLst>
          </p:cNvPr>
          <p:cNvPicPr>
            <a:picLocks noChangeAspect="1"/>
          </p:cNvPicPr>
          <p:nvPr/>
        </p:nvPicPr>
        <p:blipFill>
          <a:blip r:embed="rId4"/>
          <a:stretch>
            <a:fillRect/>
          </a:stretch>
        </p:blipFill>
        <p:spPr>
          <a:xfrm>
            <a:off x="246460" y="1139842"/>
            <a:ext cx="8651081" cy="2865404"/>
          </a:xfrm>
          <a:prstGeom prst="rect">
            <a:avLst/>
          </a:prstGeom>
        </p:spPr>
      </p:pic>
      <p:pic>
        <p:nvPicPr>
          <p:cNvPr id="3" name="Picture 2">
            <a:extLst>
              <a:ext uri="{FF2B5EF4-FFF2-40B4-BE49-F238E27FC236}">
                <a16:creationId xmlns:a16="http://schemas.microsoft.com/office/drawing/2014/main" id="{D3E3A5FB-AE4E-4A77-BF50-48D8ADF9522C}"/>
              </a:ext>
            </a:extLst>
          </p:cNvPr>
          <p:cNvPicPr>
            <a:picLocks noChangeAspect="1"/>
          </p:cNvPicPr>
          <p:nvPr/>
        </p:nvPicPr>
        <p:blipFill>
          <a:blip r:embed="rId5"/>
          <a:stretch>
            <a:fillRect/>
          </a:stretch>
        </p:blipFill>
        <p:spPr>
          <a:xfrm>
            <a:off x="5004" y="124272"/>
            <a:ext cx="200025" cy="600075"/>
          </a:xfrm>
          <a:prstGeom prst="rect">
            <a:avLst/>
          </a:prstGeom>
        </p:spPr>
      </p:pic>
      <p:sp>
        <p:nvSpPr>
          <p:cNvPr id="5" name="PA_淘宝店chenying0907 4">
            <a:extLst>
              <a:ext uri="{FF2B5EF4-FFF2-40B4-BE49-F238E27FC236}">
                <a16:creationId xmlns:a16="http://schemas.microsoft.com/office/drawing/2014/main" id="{EDE39CFF-A681-4F1A-B188-8DCBBAD321C5}"/>
              </a:ext>
            </a:extLst>
          </p:cNvPr>
          <p:cNvSpPr txBox="1"/>
          <p:nvPr>
            <p:custDataLst>
              <p:tags r:id="rId1"/>
            </p:custDataLst>
          </p:nvPr>
        </p:nvSpPr>
        <p:spPr>
          <a:xfrm>
            <a:off x="205029" y="162699"/>
            <a:ext cx="4907031" cy="523220"/>
          </a:xfrm>
          <a:prstGeom prst="rect">
            <a:avLst/>
          </a:prstGeom>
          <a:noFill/>
        </p:spPr>
        <p:txBody>
          <a:bodyPr wrap="square" rtlCol="0">
            <a:spAutoFit/>
          </a:bodyPr>
          <a:lstStyle/>
          <a:p>
            <a:pPr>
              <a:buNone/>
            </a:pPr>
            <a:r>
              <a:rPr lang="en-US" altLang="zh-CN" sz="2800" dirty="0">
                <a:solidFill>
                  <a:srgbClr val="C00000"/>
                </a:solidFill>
                <a:sym typeface="Arial" panose="020B0604020202020204" pitchFamily="34" charset="0"/>
              </a:rPr>
              <a:t>Covid-19 Six Sigma Prediction</a:t>
            </a:r>
            <a:endParaRPr lang="en-US" altLang="zh-CN" sz="2800" dirty="0">
              <a:solidFill>
                <a:srgbClr val="C00000"/>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40156482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3000">
        <p15:prstTrans prst="crush"/>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50" presetClass="entr" presetSubtype="0" decel="10000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p:cTn id="10" dur="1000" fill="hold"/>
                                        <p:tgtEl>
                                          <p:spTgt spid="6"/>
                                        </p:tgtEl>
                                        <p:attrNameLst>
                                          <p:attrName>ppt_w</p:attrName>
                                        </p:attrNameLst>
                                      </p:cBhvr>
                                      <p:tavLst>
                                        <p:tav tm="0">
                                          <p:val>
                                            <p:strVal val="#ppt_w+.3"/>
                                          </p:val>
                                        </p:tav>
                                        <p:tav tm="100000">
                                          <p:val>
                                            <p:strVal val="#ppt_w"/>
                                          </p:val>
                                        </p:tav>
                                      </p:tavLst>
                                    </p:anim>
                                    <p:anim calcmode="lin" valueType="num">
                                      <p:cBhvr>
                                        <p:cTn id="11" dur="1000" fill="hold"/>
                                        <p:tgtEl>
                                          <p:spTgt spid="6"/>
                                        </p:tgtEl>
                                        <p:attrNameLst>
                                          <p:attrName>ppt_h</p:attrName>
                                        </p:attrNameLst>
                                      </p:cBhvr>
                                      <p:tavLst>
                                        <p:tav tm="0">
                                          <p:val>
                                            <p:strVal val="#ppt_h"/>
                                          </p:val>
                                        </p:tav>
                                        <p:tav tm="100000">
                                          <p:val>
                                            <p:strVal val="#ppt_h"/>
                                          </p:val>
                                        </p:tav>
                                      </p:tavLst>
                                    </p:anim>
                                    <p:animEffect transition="in" filter="fade">
                                      <p:cBhvr>
                                        <p:cTn id="12"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_淘宝店chenying0907 4"/>
          <p:cNvSpPr txBox="1"/>
          <p:nvPr>
            <p:custDataLst>
              <p:tags r:id="rId1"/>
            </p:custDataLst>
          </p:nvPr>
        </p:nvSpPr>
        <p:spPr>
          <a:xfrm>
            <a:off x="2872966" y="2422226"/>
            <a:ext cx="3915404" cy="523220"/>
          </a:xfrm>
          <a:prstGeom prst="rect">
            <a:avLst/>
          </a:prstGeom>
          <a:noFill/>
        </p:spPr>
        <p:txBody>
          <a:bodyPr wrap="square" rtlCol="0">
            <a:spAutoFit/>
          </a:bodyPr>
          <a:lstStyle/>
          <a:p>
            <a:pPr lvl="0" algn="ctr">
              <a:buNone/>
            </a:pPr>
            <a:r>
              <a:rPr lang="en-US" altLang="zh-CN" sz="28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Summary</a:t>
            </a:r>
          </a:p>
        </p:txBody>
      </p:sp>
      <p:sp>
        <p:nvSpPr>
          <p:cNvPr id="6" name="PA_淘宝店chenying0907 5"/>
          <p:cNvSpPr txBox="1"/>
          <p:nvPr>
            <p:custDataLst>
              <p:tags r:id="rId2"/>
            </p:custDataLst>
          </p:nvPr>
        </p:nvSpPr>
        <p:spPr>
          <a:xfrm>
            <a:off x="3683478" y="1740404"/>
            <a:ext cx="2285786" cy="707886"/>
          </a:xfrm>
          <a:prstGeom prst="rect">
            <a:avLst/>
          </a:prstGeom>
          <a:noFill/>
        </p:spPr>
        <p:txBody>
          <a:bodyPr wrap="square" rtlCol="0">
            <a:spAutoFit/>
          </a:bodyPr>
          <a:lstStyle/>
          <a:p>
            <a:pPr algn="ctr"/>
            <a:r>
              <a:rPr lang="en-US" altLang="zh-CN" sz="4000" b="1" dirty="0">
                <a:solidFill>
                  <a:schemeClr val="accent1"/>
                </a:solidFill>
                <a:latin typeface="方正姚体" panose="02010601030101010101" pitchFamily="2" charset="-122"/>
                <a:ea typeface="方正姚体" panose="02010601030101010101" pitchFamily="2" charset="-122"/>
              </a:rPr>
              <a:t>Part</a:t>
            </a:r>
            <a:r>
              <a:rPr lang="zh-CN" altLang="en-US" sz="4000" b="1" dirty="0">
                <a:solidFill>
                  <a:schemeClr val="accent1"/>
                </a:solidFill>
                <a:latin typeface="方正姚体" panose="02010601030101010101" pitchFamily="2" charset="-122"/>
                <a:ea typeface="方正姚体" panose="02010601030101010101" pitchFamily="2" charset="-122"/>
              </a:rPr>
              <a:t> </a:t>
            </a:r>
            <a:r>
              <a:rPr lang="en-US" altLang="zh-CN" sz="4000" b="1" dirty="0">
                <a:solidFill>
                  <a:schemeClr val="accent1"/>
                </a:solidFill>
                <a:latin typeface="方正姚体" panose="02010601030101010101" pitchFamily="2" charset="-122"/>
                <a:ea typeface="方正姚体" panose="02010601030101010101" pitchFamily="2" charset="-122"/>
              </a:rPr>
              <a:t>4</a:t>
            </a:r>
            <a:endParaRPr lang="zh-CN" altLang="en-US" sz="4000" b="1" dirty="0">
              <a:solidFill>
                <a:schemeClr val="accent1"/>
              </a:solidFill>
              <a:latin typeface="方正姚体" panose="02010601030101010101" pitchFamily="2" charset="-122"/>
              <a:ea typeface="方正姚体" panose="02010601030101010101" pitchFamily="2" charset="-122"/>
            </a:endParaRPr>
          </a:p>
        </p:txBody>
      </p:sp>
      <p:pic>
        <p:nvPicPr>
          <p:cNvPr id="7" name="图片 6">
            <a:extLst>
              <a:ext uri="{FF2B5EF4-FFF2-40B4-BE49-F238E27FC236}">
                <a16:creationId xmlns:a16="http://schemas.microsoft.com/office/drawing/2014/main" id="{00D01753-31D7-4754-A869-465C7B719E49}"/>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b="39819"/>
          <a:stretch/>
        </p:blipFill>
        <p:spPr>
          <a:xfrm>
            <a:off x="3769" y="1532"/>
            <a:ext cx="5148165" cy="3096344"/>
          </a:xfrm>
          <a:prstGeom prst="rect">
            <a:avLst/>
          </a:prstGeom>
        </p:spPr>
      </p:pic>
      <p:pic>
        <p:nvPicPr>
          <p:cNvPr id="8" name="Picture 2" descr="Maricopa County Seal">
            <a:extLst>
              <a:ext uri="{FF2B5EF4-FFF2-40B4-BE49-F238E27FC236}">
                <a16:creationId xmlns:a16="http://schemas.microsoft.com/office/drawing/2014/main" id="{9F975E38-A433-4F34-A4D6-40E2918051E8}"/>
              </a:ext>
            </a:extLst>
          </p:cNvPr>
          <p:cNvPicPr>
            <a:picLocks noChangeAspect="1" noChangeArrowheads="1"/>
          </p:cNvPicPr>
          <p:nvPr/>
        </p:nvPicPr>
        <p:blipFill>
          <a:blip r:embed="rId8">
            <a:alphaModFix amt="23000"/>
            <a:extLst>
              <a:ext uri="{BEBA8EAE-BF5A-486C-A8C5-ECC9F3942E4B}">
                <a14:imgProps xmlns:a14="http://schemas.microsoft.com/office/drawing/2010/main">
                  <a14:imgLayer r:embed="rId9">
                    <a14:imgEffect>
                      <a14:sharpenSoften amount="3000"/>
                    </a14:imgEffect>
                  </a14:imgLayer>
                </a14:imgProps>
              </a:ext>
              <a:ext uri="{28A0092B-C50C-407E-A947-70E740481C1C}">
                <a14:useLocalDpi xmlns:a14="http://schemas.microsoft.com/office/drawing/2010/main" val="0"/>
              </a:ext>
            </a:extLst>
          </a:blip>
          <a:srcRect/>
          <a:stretch>
            <a:fillRect/>
          </a:stretch>
        </p:blipFill>
        <p:spPr bwMode="auto">
          <a:xfrm>
            <a:off x="8100392" y="4143802"/>
            <a:ext cx="1001286" cy="1001286"/>
          </a:xfrm>
          <a:prstGeom prst="rect">
            <a:avLst/>
          </a:prstGeom>
          <a:noFill/>
          <a:effectLst>
            <a:outerShdw blurRad="50800" dist="50800" dir="540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sp>
        <p:nvSpPr>
          <p:cNvPr id="9" name="淘宝店chenying0907 17">
            <a:extLst>
              <a:ext uri="{FF2B5EF4-FFF2-40B4-BE49-F238E27FC236}">
                <a16:creationId xmlns:a16="http://schemas.microsoft.com/office/drawing/2014/main" id="{1D98C84F-1D1C-4E89-9257-4A959D79378B}"/>
              </a:ext>
            </a:extLst>
          </p:cNvPr>
          <p:cNvSpPr txBox="1"/>
          <p:nvPr/>
        </p:nvSpPr>
        <p:spPr>
          <a:xfrm>
            <a:off x="2762909" y="3240961"/>
            <a:ext cx="2306349" cy="400110"/>
          </a:xfrm>
          <a:prstGeom prst="rect">
            <a:avLst/>
          </a:prstGeom>
          <a:noFill/>
        </p:spPr>
        <p:txBody>
          <a:bodyPr wrap="square" rtlCol="0">
            <a:spAutoFit/>
          </a:bodyPr>
          <a:lstStyle/>
          <a:p>
            <a:r>
              <a:rPr lang="en-US" sz="2000" b="1" dirty="0">
                <a:solidFill>
                  <a:schemeClr val="accent1">
                    <a:lumMod val="75000"/>
                  </a:schemeClr>
                </a:solidFill>
                <a:ea typeface="微软雅黑" panose="020B0503020204020204" pitchFamily="34" charset="-122"/>
              </a:rPr>
              <a:t>Osha KPIs</a:t>
            </a:r>
            <a:endParaRPr lang="en-US" altLang="zh-CN" sz="2000" b="1" dirty="0">
              <a:solidFill>
                <a:schemeClr val="accent1">
                  <a:lumMod val="75000"/>
                </a:schemeClr>
              </a:solidFill>
              <a:ea typeface="微软雅黑" panose="020B0503020204020204" pitchFamily="34" charset="-122"/>
              <a:sym typeface="Arial" panose="020B0604020202020204" pitchFamily="34" charset="0"/>
            </a:endParaRPr>
          </a:p>
        </p:txBody>
      </p:sp>
      <p:grpSp>
        <p:nvGrpSpPr>
          <p:cNvPr id="10" name="PA_淘宝店chenying0907 19">
            <a:extLst>
              <a:ext uri="{FF2B5EF4-FFF2-40B4-BE49-F238E27FC236}">
                <a16:creationId xmlns:a16="http://schemas.microsoft.com/office/drawing/2014/main" id="{4C8077B4-6D3F-4392-9683-C0EC6A74D657}"/>
              </a:ext>
            </a:extLst>
          </p:cNvPr>
          <p:cNvGrpSpPr/>
          <p:nvPr>
            <p:custDataLst>
              <p:tags r:id="rId3"/>
            </p:custDataLst>
          </p:nvPr>
        </p:nvGrpSpPr>
        <p:grpSpPr>
          <a:xfrm>
            <a:off x="5202158" y="3147475"/>
            <a:ext cx="4431589" cy="588662"/>
            <a:chOff x="1407886" y="3134804"/>
            <a:chExt cx="5908786" cy="784884"/>
          </a:xfrm>
        </p:grpSpPr>
        <p:sp>
          <p:nvSpPr>
            <p:cNvPr id="12" name="淘宝店chenying0907 20">
              <a:extLst>
                <a:ext uri="{FF2B5EF4-FFF2-40B4-BE49-F238E27FC236}">
                  <a16:creationId xmlns:a16="http://schemas.microsoft.com/office/drawing/2014/main" id="{8FCA1C7F-ABCC-4848-9864-1078C260F624}"/>
                </a:ext>
              </a:extLst>
            </p:cNvPr>
            <p:cNvSpPr/>
            <p:nvPr/>
          </p:nvSpPr>
          <p:spPr>
            <a:xfrm>
              <a:off x="1407886" y="3150431"/>
              <a:ext cx="769257" cy="769257"/>
            </a:xfrm>
            <a:prstGeom prst="rect">
              <a:avLst/>
            </a:prstGeom>
            <a:solidFill>
              <a:schemeClr val="accent1"/>
            </a:solidFill>
            <a:ln w="12700" cap="flat" cmpd="sng" algn="ctr">
              <a:noFill/>
              <a:prstDash val="solid"/>
              <a:miter lim="800000"/>
            </a:ln>
            <a:effectLst/>
          </p:spPr>
          <p:txBody>
            <a:bodyPr rtlCol="0" anchor="ctr"/>
            <a:lstStyle/>
            <a:p>
              <a:pPr algn="ctr" defTabSz="685800">
                <a:defRPr/>
              </a:pPr>
              <a:r>
                <a:rPr lang="en-US" altLang="zh-CN" sz="2000" kern="0" dirty="0">
                  <a:solidFill>
                    <a:prstClr val="white"/>
                  </a:solidFill>
                  <a:latin typeface="华文细黑" panose="02010600040101010101" pitchFamily="2" charset="-122"/>
                  <a:ea typeface="华文细黑" panose="02010600040101010101" pitchFamily="2" charset="-122"/>
                </a:rPr>
                <a:t>2</a:t>
              </a:r>
              <a:endParaRPr lang="zh-CN" altLang="en-US" sz="2000" kern="0" dirty="0">
                <a:solidFill>
                  <a:prstClr val="white"/>
                </a:solidFill>
                <a:latin typeface="华文细黑" panose="02010600040101010101" pitchFamily="2" charset="-122"/>
                <a:ea typeface="华文细黑" panose="02010600040101010101" pitchFamily="2" charset="-122"/>
              </a:endParaRPr>
            </a:p>
          </p:txBody>
        </p:sp>
        <p:sp>
          <p:nvSpPr>
            <p:cNvPr id="13" name="淘宝店chenying0907 21">
              <a:extLst>
                <a:ext uri="{FF2B5EF4-FFF2-40B4-BE49-F238E27FC236}">
                  <a16:creationId xmlns:a16="http://schemas.microsoft.com/office/drawing/2014/main" id="{CF9B2854-99A4-4857-A93C-3A544A030913}"/>
                </a:ext>
              </a:extLst>
            </p:cNvPr>
            <p:cNvSpPr txBox="1"/>
            <p:nvPr/>
          </p:nvSpPr>
          <p:spPr>
            <a:xfrm>
              <a:off x="2256873" y="3134804"/>
              <a:ext cx="5059799" cy="451406"/>
            </a:xfrm>
            <a:prstGeom prst="rect">
              <a:avLst/>
            </a:prstGeom>
            <a:noFill/>
          </p:spPr>
          <p:txBody>
            <a:bodyPr wrap="square" rtlCol="0">
              <a:spAutoFit/>
            </a:bodyPr>
            <a:lstStyle/>
            <a:p>
              <a:pPr lvl="0">
                <a:buNone/>
              </a:pPr>
              <a:endParaRPr lang="en-US" altLang="zh-CN" sz="1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4" name="PA_淘宝店chenying0907 4">
            <a:extLst>
              <a:ext uri="{FF2B5EF4-FFF2-40B4-BE49-F238E27FC236}">
                <a16:creationId xmlns:a16="http://schemas.microsoft.com/office/drawing/2014/main" id="{5CA2992E-3F03-4AD3-A7D9-8D65FC30AFAF}"/>
              </a:ext>
            </a:extLst>
          </p:cNvPr>
          <p:cNvSpPr txBox="1"/>
          <p:nvPr>
            <p:custDataLst>
              <p:tags r:id="rId4"/>
            </p:custDataLst>
          </p:nvPr>
        </p:nvSpPr>
        <p:spPr>
          <a:xfrm>
            <a:off x="5119997" y="3302165"/>
            <a:ext cx="3172425" cy="400110"/>
          </a:xfrm>
          <a:prstGeom prst="rect">
            <a:avLst/>
          </a:prstGeom>
          <a:noFill/>
        </p:spPr>
        <p:txBody>
          <a:bodyPr wrap="square" rtlCol="0">
            <a:spAutoFit/>
          </a:bodyPr>
          <a:lstStyle/>
          <a:p>
            <a:pPr lvl="0" algn="ctr">
              <a:buNone/>
            </a:pPr>
            <a:r>
              <a:rPr lang="en-US" altLang="zh-CN" sz="2000" b="1" dirty="0">
                <a:solidFill>
                  <a:schemeClr val="accent1">
                    <a:lumMod val="75000"/>
                  </a:schemeClr>
                </a:solidFill>
                <a:ea typeface="微软雅黑" panose="020B0503020204020204" pitchFamily="34" charset="-122"/>
                <a:sym typeface="Arial" panose="020B0604020202020204" pitchFamily="34" charset="0"/>
              </a:rPr>
              <a:t>Data Project</a:t>
            </a:r>
          </a:p>
        </p:txBody>
      </p:sp>
      <p:sp>
        <p:nvSpPr>
          <p:cNvPr id="15" name="淘宝店chenying0907 24">
            <a:extLst>
              <a:ext uri="{FF2B5EF4-FFF2-40B4-BE49-F238E27FC236}">
                <a16:creationId xmlns:a16="http://schemas.microsoft.com/office/drawing/2014/main" id="{4647B20C-7C6B-40A9-A064-6C23AD8189F9}"/>
              </a:ext>
            </a:extLst>
          </p:cNvPr>
          <p:cNvSpPr/>
          <p:nvPr/>
        </p:nvSpPr>
        <p:spPr>
          <a:xfrm>
            <a:off x="2000908" y="3147475"/>
            <a:ext cx="576943" cy="576942"/>
          </a:xfrm>
          <a:prstGeom prst="rect">
            <a:avLst/>
          </a:prstGeom>
          <a:solidFill>
            <a:schemeClr val="accent1"/>
          </a:solidFill>
          <a:ln w="12700" cap="flat" cmpd="sng" algn="ctr">
            <a:noFill/>
            <a:prstDash val="solid"/>
            <a:miter lim="800000"/>
          </a:ln>
          <a:effectLst/>
        </p:spPr>
        <p:txBody>
          <a:bodyPr rtlCol="0" anchor="ctr"/>
          <a:lstStyle/>
          <a:p>
            <a:pPr algn="ctr" defTabSz="685800">
              <a:defRPr/>
            </a:pPr>
            <a:r>
              <a:rPr lang="en-US" altLang="zh-CN" sz="2000" kern="0" dirty="0">
                <a:solidFill>
                  <a:prstClr val="white"/>
                </a:solidFill>
                <a:latin typeface="华文细黑" panose="02010600040101010101" pitchFamily="2" charset="-122"/>
                <a:ea typeface="华文细黑" panose="02010600040101010101" pitchFamily="2" charset="-122"/>
              </a:rPr>
              <a:t>1</a:t>
            </a:r>
            <a:endParaRPr lang="zh-CN" altLang="en-US" sz="2000" kern="0" dirty="0">
              <a:solidFill>
                <a:prstClr val="white"/>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26288897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3000">
        <p15:prstTrans prst="crush"/>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3"/>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nodeType="withEffect">
                                  <p:stCondLst>
                                    <p:cond delay="180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par>
                          <p:cTn id="21" fill="hold">
                            <p:stCondLst>
                              <p:cond delay="3800"/>
                            </p:stCondLst>
                            <p:childTnLst>
                              <p:par>
                                <p:cTn id="22" presetID="10" presetClass="entr" presetSubtype="0"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A_淘宝店chenying0907 8"/>
          <p:cNvSpPr/>
          <p:nvPr>
            <p:custDataLst>
              <p:tags r:id="rId1"/>
            </p:custDataLst>
          </p:nvPr>
        </p:nvSpPr>
        <p:spPr>
          <a:xfrm>
            <a:off x="3131840" y="1060376"/>
            <a:ext cx="2895293" cy="715581"/>
          </a:xfrm>
          <a:prstGeom prst="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PA_淘宝店chenying0907 10"/>
          <p:cNvSpPr txBox="1"/>
          <p:nvPr>
            <p:custDataLst>
              <p:tags r:id="rId2"/>
            </p:custDataLst>
          </p:nvPr>
        </p:nvSpPr>
        <p:spPr>
          <a:xfrm>
            <a:off x="3621805" y="1060376"/>
            <a:ext cx="1915362" cy="769441"/>
          </a:xfrm>
          <a:prstGeom prst="rect">
            <a:avLst/>
          </a:prstGeom>
          <a:noFill/>
        </p:spPr>
        <p:txBody>
          <a:bodyPr wrap="square" rtlCol="0">
            <a:spAutoFit/>
          </a:bodyPr>
          <a:lstStyle/>
          <a:p>
            <a:pPr algn="dist"/>
            <a:r>
              <a:rPr lang="en-US" sz="4400" dirty="0">
                <a:solidFill>
                  <a:schemeClr val="accent6">
                    <a:lumMod val="60000"/>
                    <a:lumOff val="40000"/>
                  </a:schemeClr>
                </a:solidFill>
              </a:rPr>
              <a:t>Index</a:t>
            </a:r>
            <a:endParaRPr lang="zh-CN" altLang="en-US" sz="2400" dirty="0">
              <a:solidFill>
                <a:schemeClr val="accent6">
                  <a:lumMod val="60000"/>
                  <a:lumOff val="40000"/>
                </a:schemeClr>
              </a:solidFill>
              <a:latin typeface="华文细黑" panose="02010600040101010101" pitchFamily="2" charset="-122"/>
              <a:ea typeface="华文细黑" panose="02010600040101010101" pitchFamily="2" charset="-122"/>
            </a:endParaRPr>
          </a:p>
        </p:txBody>
      </p:sp>
      <p:sp>
        <p:nvSpPr>
          <p:cNvPr id="18" name="淘宝店chenying0907 17"/>
          <p:cNvSpPr txBox="1"/>
          <p:nvPr/>
        </p:nvSpPr>
        <p:spPr>
          <a:xfrm>
            <a:off x="2673759" y="2615178"/>
            <a:ext cx="2306349" cy="400110"/>
          </a:xfrm>
          <a:prstGeom prst="rect">
            <a:avLst/>
          </a:prstGeom>
          <a:noFill/>
        </p:spPr>
        <p:txBody>
          <a:bodyPr wrap="square" rtlCol="0">
            <a:spAutoFit/>
          </a:bodyPr>
          <a:lstStyle/>
          <a:p>
            <a:pPr>
              <a:buNone/>
            </a:pPr>
            <a:r>
              <a:rPr lang="en-US" sz="2000" b="1" dirty="0">
                <a:solidFill>
                  <a:schemeClr val="accent5">
                    <a:lumMod val="75000"/>
                  </a:schemeClr>
                </a:solidFill>
              </a:rPr>
              <a:t>Osha KPIs</a:t>
            </a:r>
            <a:endParaRPr lang="en-US" altLang="zh-CN" sz="2000" b="1" dirty="0">
              <a:solidFill>
                <a:schemeClr val="accent5">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0" name="PA_淘宝店chenying0907 19"/>
          <p:cNvGrpSpPr/>
          <p:nvPr>
            <p:custDataLst>
              <p:tags r:id="rId3"/>
            </p:custDataLst>
          </p:nvPr>
        </p:nvGrpSpPr>
        <p:grpSpPr>
          <a:xfrm>
            <a:off x="5237839" y="2588846"/>
            <a:ext cx="4431589" cy="588662"/>
            <a:chOff x="1407886" y="3134804"/>
            <a:chExt cx="5908786" cy="784884"/>
          </a:xfrm>
        </p:grpSpPr>
        <p:sp>
          <p:nvSpPr>
            <p:cNvPr id="21" name="淘宝店chenying0907 20"/>
            <p:cNvSpPr/>
            <p:nvPr/>
          </p:nvSpPr>
          <p:spPr>
            <a:xfrm>
              <a:off x="1407886" y="3150431"/>
              <a:ext cx="769257" cy="769257"/>
            </a:xfrm>
            <a:prstGeom prst="rect">
              <a:avLst/>
            </a:prstGeom>
            <a:solidFill>
              <a:schemeClr val="accent1"/>
            </a:solidFill>
            <a:ln w="12700" cap="flat" cmpd="sng" algn="ctr">
              <a:noFill/>
              <a:prstDash val="solid"/>
              <a:miter lim="800000"/>
            </a:ln>
            <a:effectLst/>
          </p:spPr>
          <p:txBody>
            <a:bodyPr rtlCol="0" anchor="ctr"/>
            <a:lstStyle/>
            <a:p>
              <a:pPr algn="ctr" defTabSz="685800">
                <a:defRPr/>
              </a:pPr>
              <a:r>
                <a:rPr lang="en-US" altLang="zh-CN" sz="2000" kern="0" dirty="0">
                  <a:solidFill>
                    <a:prstClr val="white"/>
                  </a:solidFill>
                  <a:latin typeface="华文细黑" panose="02010600040101010101" pitchFamily="2" charset="-122"/>
                  <a:ea typeface="华文细黑" panose="02010600040101010101" pitchFamily="2" charset="-122"/>
                </a:rPr>
                <a:t>2</a:t>
              </a:r>
              <a:endParaRPr lang="zh-CN" altLang="en-US" sz="2000" kern="0" dirty="0">
                <a:solidFill>
                  <a:prstClr val="white"/>
                </a:solidFill>
                <a:latin typeface="华文细黑" panose="02010600040101010101" pitchFamily="2" charset="-122"/>
                <a:ea typeface="华文细黑" panose="02010600040101010101" pitchFamily="2" charset="-122"/>
              </a:endParaRPr>
            </a:p>
          </p:txBody>
        </p:sp>
        <p:sp>
          <p:nvSpPr>
            <p:cNvPr id="22" name="淘宝店chenying0907 21"/>
            <p:cNvSpPr txBox="1"/>
            <p:nvPr/>
          </p:nvSpPr>
          <p:spPr>
            <a:xfrm>
              <a:off x="2256873" y="3134804"/>
              <a:ext cx="5059799" cy="451406"/>
            </a:xfrm>
            <a:prstGeom prst="rect">
              <a:avLst/>
            </a:prstGeom>
            <a:noFill/>
          </p:spPr>
          <p:txBody>
            <a:bodyPr wrap="square" rtlCol="0">
              <a:spAutoFit/>
            </a:bodyPr>
            <a:lstStyle/>
            <a:p>
              <a:pPr lvl="0">
                <a:buNone/>
              </a:pPr>
              <a:endParaRPr lang="en-US" altLang="zh-CN" sz="1600"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4" name="PA_淘宝店chenying0907 23"/>
          <p:cNvGrpSpPr/>
          <p:nvPr>
            <p:custDataLst>
              <p:tags r:id="rId4"/>
            </p:custDataLst>
          </p:nvPr>
        </p:nvGrpSpPr>
        <p:grpSpPr>
          <a:xfrm>
            <a:off x="2024683" y="3507128"/>
            <a:ext cx="3047837" cy="584775"/>
            <a:chOff x="1407886" y="3150430"/>
            <a:chExt cx="4063784" cy="779701"/>
          </a:xfrm>
        </p:grpSpPr>
        <p:sp>
          <p:nvSpPr>
            <p:cNvPr id="25" name="淘宝店chenying0907 24"/>
            <p:cNvSpPr/>
            <p:nvPr/>
          </p:nvSpPr>
          <p:spPr>
            <a:xfrm>
              <a:off x="1407886" y="3150431"/>
              <a:ext cx="769257" cy="769257"/>
            </a:xfrm>
            <a:prstGeom prst="rect">
              <a:avLst/>
            </a:prstGeom>
            <a:solidFill>
              <a:schemeClr val="accent1"/>
            </a:solidFill>
            <a:ln w="12700" cap="flat" cmpd="sng" algn="ctr">
              <a:noFill/>
              <a:prstDash val="solid"/>
              <a:miter lim="800000"/>
            </a:ln>
            <a:effectLst/>
          </p:spPr>
          <p:txBody>
            <a:bodyPr rtlCol="0" anchor="ctr"/>
            <a:lstStyle/>
            <a:p>
              <a:pPr algn="ctr" defTabSz="685800">
                <a:defRPr/>
              </a:pPr>
              <a:r>
                <a:rPr lang="en-US" altLang="zh-CN" sz="2000" kern="0" dirty="0">
                  <a:solidFill>
                    <a:prstClr val="white"/>
                  </a:solidFill>
                  <a:latin typeface="华文细黑" panose="02010600040101010101" pitchFamily="2" charset="-122"/>
                  <a:ea typeface="华文细黑" panose="02010600040101010101" pitchFamily="2" charset="-122"/>
                </a:rPr>
                <a:t>3</a:t>
              </a:r>
              <a:endParaRPr lang="zh-CN" altLang="en-US" sz="2000" kern="0" dirty="0">
                <a:solidFill>
                  <a:prstClr val="white"/>
                </a:solidFill>
                <a:latin typeface="华文细黑" panose="02010600040101010101" pitchFamily="2" charset="-122"/>
                <a:ea typeface="华文细黑" panose="02010600040101010101" pitchFamily="2" charset="-122"/>
              </a:endParaRPr>
            </a:p>
          </p:txBody>
        </p:sp>
        <p:sp>
          <p:nvSpPr>
            <p:cNvPr id="26" name="淘宝店chenying0907 25"/>
            <p:cNvSpPr txBox="1"/>
            <p:nvPr/>
          </p:nvSpPr>
          <p:spPr>
            <a:xfrm>
              <a:off x="2177144" y="3150430"/>
              <a:ext cx="3294526" cy="779701"/>
            </a:xfrm>
            <a:prstGeom prst="rect">
              <a:avLst/>
            </a:prstGeom>
            <a:noFill/>
          </p:spPr>
          <p:txBody>
            <a:bodyPr wrap="square" rtlCol="0">
              <a:spAutoFit/>
            </a:bodyPr>
            <a:lstStyle/>
            <a:p>
              <a:pPr lvl="0">
                <a:buNone/>
              </a:pPr>
              <a:r>
                <a:rPr lang="en-US" altLang="zh-CN" sz="1600" b="1"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rPr>
                <a:t>Example: Covid-19 Command Center</a:t>
              </a:r>
            </a:p>
          </p:txBody>
        </p:sp>
      </p:grpSp>
      <p:grpSp>
        <p:nvGrpSpPr>
          <p:cNvPr id="28" name="PA_淘宝店chenying0907 27"/>
          <p:cNvGrpSpPr/>
          <p:nvPr>
            <p:custDataLst>
              <p:tags r:id="rId5"/>
            </p:custDataLst>
          </p:nvPr>
        </p:nvGrpSpPr>
        <p:grpSpPr>
          <a:xfrm>
            <a:off x="5216661" y="3447838"/>
            <a:ext cx="3384374" cy="595229"/>
            <a:chOff x="1407886" y="3126049"/>
            <a:chExt cx="3940567" cy="793639"/>
          </a:xfrm>
        </p:grpSpPr>
        <p:sp>
          <p:nvSpPr>
            <p:cNvPr id="29" name="淘宝店chenying0907 28"/>
            <p:cNvSpPr/>
            <p:nvPr/>
          </p:nvSpPr>
          <p:spPr>
            <a:xfrm>
              <a:off x="1407886" y="3139988"/>
              <a:ext cx="671759" cy="779700"/>
            </a:xfrm>
            <a:prstGeom prst="rect">
              <a:avLst/>
            </a:prstGeom>
            <a:solidFill>
              <a:schemeClr val="accent3"/>
            </a:solidFill>
            <a:ln w="12700" cap="flat" cmpd="sng" algn="ctr">
              <a:noFill/>
              <a:prstDash val="solid"/>
              <a:miter lim="800000"/>
            </a:ln>
            <a:effectLst/>
          </p:spPr>
          <p:txBody>
            <a:bodyPr rtlCol="0" anchor="ctr"/>
            <a:lstStyle/>
            <a:p>
              <a:pPr algn="ctr" defTabSz="685800">
                <a:defRPr/>
              </a:pPr>
              <a:r>
                <a:rPr lang="en-US" altLang="zh-CN" sz="2000" kern="0" dirty="0">
                  <a:solidFill>
                    <a:prstClr val="white"/>
                  </a:solidFill>
                  <a:latin typeface="华文细黑" panose="02010600040101010101" pitchFamily="2" charset="-122"/>
                  <a:ea typeface="华文细黑" panose="02010600040101010101" pitchFamily="2" charset="-122"/>
                </a:rPr>
                <a:t>4</a:t>
              </a:r>
              <a:endParaRPr lang="zh-CN" altLang="en-US" sz="2000" kern="0" dirty="0">
                <a:solidFill>
                  <a:prstClr val="white"/>
                </a:solidFill>
                <a:latin typeface="华文细黑" panose="02010600040101010101" pitchFamily="2" charset="-122"/>
                <a:ea typeface="华文细黑" panose="02010600040101010101" pitchFamily="2" charset="-122"/>
              </a:endParaRPr>
            </a:p>
          </p:txBody>
        </p:sp>
        <p:sp>
          <p:nvSpPr>
            <p:cNvPr id="30" name="淘宝店chenying0907 29"/>
            <p:cNvSpPr txBox="1"/>
            <p:nvPr/>
          </p:nvSpPr>
          <p:spPr>
            <a:xfrm>
              <a:off x="2273321" y="3126049"/>
              <a:ext cx="3075132" cy="451406"/>
            </a:xfrm>
            <a:prstGeom prst="rect">
              <a:avLst/>
            </a:prstGeom>
            <a:noFill/>
          </p:spPr>
          <p:txBody>
            <a:bodyPr wrap="square" rtlCol="0">
              <a:spAutoFit/>
            </a:bodyPr>
            <a:lstStyle/>
            <a:p>
              <a:pPr lvl="0">
                <a:buNone/>
              </a:pPr>
              <a:r>
                <a:rPr lang="en-US" altLang="zh-CN" sz="1600" b="1"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rPr>
                <a:t>Summary</a:t>
              </a:r>
            </a:p>
          </p:txBody>
        </p:sp>
      </p:grpSp>
      <p:pic>
        <p:nvPicPr>
          <p:cNvPr id="33" name="Picture 2" descr="Maricopa County Seal">
            <a:extLst>
              <a:ext uri="{FF2B5EF4-FFF2-40B4-BE49-F238E27FC236}">
                <a16:creationId xmlns:a16="http://schemas.microsoft.com/office/drawing/2014/main" id="{6A1D0FE9-6520-40C8-B7D6-E68FA01A10FE}"/>
              </a:ext>
            </a:extLst>
          </p:cNvPr>
          <p:cNvPicPr>
            <a:picLocks noChangeAspect="1" noChangeArrowheads="1"/>
          </p:cNvPicPr>
          <p:nvPr/>
        </p:nvPicPr>
        <p:blipFill>
          <a:blip r:embed="rId9">
            <a:alphaModFix amt="23000"/>
            <a:extLst>
              <a:ext uri="{BEBA8EAE-BF5A-486C-A8C5-ECC9F3942E4B}">
                <a14:imgProps xmlns:a14="http://schemas.microsoft.com/office/drawing/2010/main">
                  <a14:imgLayer r:embed="rId10">
                    <a14:imgEffect>
                      <a14:sharpenSoften amount="3000"/>
                    </a14:imgEffect>
                  </a14:imgLayer>
                </a14:imgProps>
              </a:ext>
              <a:ext uri="{28A0092B-C50C-407E-A947-70E740481C1C}">
                <a14:useLocalDpi xmlns:a14="http://schemas.microsoft.com/office/drawing/2010/main" val="0"/>
              </a:ext>
            </a:extLst>
          </a:blip>
          <a:srcRect/>
          <a:stretch>
            <a:fillRect/>
          </a:stretch>
        </p:blipFill>
        <p:spPr bwMode="auto">
          <a:xfrm>
            <a:off x="8100392" y="4143802"/>
            <a:ext cx="1001286" cy="1001286"/>
          </a:xfrm>
          <a:prstGeom prst="rect">
            <a:avLst/>
          </a:prstGeom>
          <a:noFill/>
          <a:effectLst>
            <a:outerShdw blurRad="50800" dist="50800" dir="540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sp>
        <p:nvSpPr>
          <p:cNvPr id="34" name="PA_淘宝店chenying0907 4">
            <a:extLst>
              <a:ext uri="{FF2B5EF4-FFF2-40B4-BE49-F238E27FC236}">
                <a16:creationId xmlns:a16="http://schemas.microsoft.com/office/drawing/2014/main" id="{B320EC58-A9FC-4730-9829-EEA4B9A9FDB7}"/>
              </a:ext>
            </a:extLst>
          </p:cNvPr>
          <p:cNvSpPr txBox="1"/>
          <p:nvPr>
            <p:custDataLst>
              <p:tags r:id="rId6"/>
            </p:custDataLst>
          </p:nvPr>
        </p:nvSpPr>
        <p:spPr>
          <a:xfrm>
            <a:off x="5039905" y="2665432"/>
            <a:ext cx="3172425" cy="338554"/>
          </a:xfrm>
          <a:prstGeom prst="rect">
            <a:avLst/>
          </a:prstGeom>
          <a:noFill/>
        </p:spPr>
        <p:txBody>
          <a:bodyPr wrap="square" rtlCol="0">
            <a:spAutoFit/>
          </a:bodyPr>
          <a:lstStyle/>
          <a:p>
            <a:pPr lvl="0" algn="ctr">
              <a:buNone/>
            </a:pPr>
            <a:r>
              <a:rPr lang="en-US" altLang="zh-CN" sz="1600" b="1" dirty="0">
                <a:solidFill>
                  <a:schemeClr val="accent1">
                    <a:lumMod val="75000"/>
                  </a:schemeClr>
                </a:solidFill>
                <a:ea typeface="微软雅黑" panose="020B0503020204020204" pitchFamily="34" charset="-122"/>
                <a:sym typeface="Arial" panose="020B0604020202020204" pitchFamily="34" charset="0"/>
              </a:rPr>
              <a:t>Data Project</a:t>
            </a:r>
          </a:p>
        </p:txBody>
      </p:sp>
      <p:sp>
        <p:nvSpPr>
          <p:cNvPr id="35" name="淘宝店chenying0907 24">
            <a:extLst>
              <a:ext uri="{FF2B5EF4-FFF2-40B4-BE49-F238E27FC236}">
                <a16:creationId xmlns:a16="http://schemas.microsoft.com/office/drawing/2014/main" id="{1F280DCE-AF4C-4E41-B24A-54F35483B68C}"/>
              </a:ext>
            </a:extLst>
          </p:cNvPr>
          <p:cNvSpPr/>
          <p:nvPr/>
        </p:nvSpPr>
        <p:spPr>
          <a:xfrm>
            <a:off x="2024683" y="2615178"/>
            <a:ext cx="576943" cy="576942"/>
          </a:xfrm>
          <a:prstGeom prst="rect">
            <a:avLst/>
          </a:prstGeom>
          <a:solidFill>
            <a:schemeClr val="accent1"/>
          </a:solidFill>
          <a:ln w="12700" cap="flat" cmpd="sng" algn="ctr">
            <a:noFill/>
            <a:prstDash val="solid"/>
            <a:miter lim="800000"/>
          </a:ln>
          <a:effectLst/>
        </p:spPr>
        <p:txBody>
          <a:bodyPr rtlCol="0" anchor="ctr"/>
          <a:lstStyle/>
          <a:p>
            <a:pPr algn="ctr" defTabSz="685800">
              <a:defRPr/>
            </a:pPr>
            <a:r>
              <a:rPr lang="en-US" altLang="zh-CN" sz="2000" kern="0" dirty="0">
                <a:solidFill>
                  <a:prstClr val="white"/>
                </a:solidFill>
                <a:latin typeface="华文细黑" panose="02010600040101010101" pitchFamily="2" charset="-122"/>
                <a:ea typeface="华文细黑" panose="02010600040101010101" pitchFamily="2" charset="-122"/>
              </a:rPr>
              <a:t>1</a:t>
            </a:r>
            <a:endParaRPr lang="zh-CN" altLang="en-US" sz="2000" kern="0" dirty="0">
              <a:solidFill>
                <a:prstClr val="white"/>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12844995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3000">
        <p15:prstTrans prst="crush"/>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9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120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180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nodeType="withEffect">
                                  <p:stCondLst>
                                    <p:cond delay="210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par>
                                <p:cTn id="17" presetID="10" presetClass="entr" presetSubtype="0" fill="hold" nodeType="withEffect">
                                  <p:stCondLst>
                                    <p:cond delay="240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500"/>
                                        <p:tgtEl>
                                          <p:spTgt spid="28"/>
                                        </p:tgtEl>
                                      </p:cBhvr>
                                    </p:animEffect>
                                  </p:childTnLst>
                                </p:cTn>
                              </p:par>
                            </p:childTnLst>
                          </p:cTn>
                        </p:par>
                        <p:par>
                          <p:cTn id="20" fill="hold">
                            <p:stCondLst>
                              <p:cond delay="2900"/>
                            </p:stCondLst>
                            <p:childTnLst>
                              <p:par>
                                <p:cTn id="21" presetID="10" presetClass="entr" presetSubtype="0" fill="hold" grpId="0" nodeType="after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fade">
                                      <p:cBhvr>
                                        <p:cTn id="2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P spid="3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4ACF15E-7955-4955-A91A-4D8FFAF2FA1E}"/>
              </a:ext>
            </a:extLst>
          </p:cNvPr>
          <p:cNvPicPr>
            <a:picLocks noChangeAspect="1"/>
          </p:cNvPicPr>
          <p:nvPr/>
        </p:nvPicPr>
        <p:blipFill>
          <a:blip r:embed="rId3"/>
          <a:stretch>
            <a:fillRect/>
          </a:stretch>
        </p:blipFill>
        <p:spPr>
          <a:xfrm>
            <a:off x="5004" y="124272"/>
            <a:ext cx="200025" cy="600075"/>
          </a:xfrm>
          <a:prstGeom prst="rect">
            <a:avLst/>
          </a:prstGeom>
        </p:spPr>
      </p:pic>
      <p:sp>
        <p:nvSpPr>
          <p:cNvPr id="5" name="PA_淘宝店chenying0907 4">
            <a:extLst>
              <a:ext uri="{FF2B5EF4-FFF2-40B4-BE49-F238E27FC236}">
                <a16:creationId xmlns:a16="http://schemas.microsoft.com/office/drawing/2014/main" id="{E9ADF12A-660C-4491-B70A-320B1E224A34}"/>
              </a:ext>
            </a:extLst>
          </p:cNvPr>
          <p:cNvSpPr txBox="1"/>
          <p:nvPr>
            <p:custDataLst>
              <p:tags r:id="rId1"/>
            </p:custDataLst>
          </p:nvPr>
        </p:nvSpPr>
        <p:spPr>
          <a:xfrm>
            <a:off x="228261" y="162699"/>
            <a:ext cx="3172425" cy="523220"/>
          </a:xfrm>
          <a:prstGeom prst="rect">
            <a:avLst/>
          </a:prstGeom>
          <a:noFill/>
        </p:spPr>
        <p:txBody>
          <a:bodyPr wrap="square" rtlCol="0">
            <a:spAutoFit/>
          </a:bodyPr>
          <a:lstStyle/>
          <a:p>
            <a:pPr>
              <a:buNone/>
            </a:pPr>
            <a:r>
              <a:rPr lang="en-US" sz="2800" dirty="0">
                <a:solidFill>
                  <a:srgbClr val="C00000"/>
                </a:solidFill>
              </a:rPr>
              <a:t>Summary</a:t>
            </a:r>
            <a:endParaRPr lang="en-US" altLang="zh-CN" sz="2800" dirty="0">
              <a:solidFill>
                <a:srgbClr val="C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文本框 15">
            <a:extLst>
              <a:ext uri="{FF2B5EF4-FFF2-40B4-BE49-F238E27FC236}">
                <a16:creationId xmlns:a16="http://schemas.microsoft.com/office/drawing/2014/main" id="{FE273467-85B1-4BBA-B177-D2EFA1603E54}"/>
              </a:ext>
            </a:extLst>
          </p:cNvPr>
          <p:cNvSpPr txBox="1"/>
          <p:nvPr/>
        </p:nvSpPr>
        <p:spPr>
          <a:xfrm>
            <a:off x="644767" y="3256401"/>
            <a:ext cx="2393454" cy="807913"/>
          </a:xfrm>
          <a:prstGeom prst="rect">
            <a:avLst/>
          </a:prstGeom>
          <a:noFill/>
        </p:spPr>
        <p:txBody>
          <a:bodyPr wrap="square" lIns="68580" tIns="34290" rIns="68580" bIns="34290" rtlCol="0">
            <a:spAutoFit/>
          </a:bodyPr>
          <a:lstStyle/>
          <a:p>
            <a:r>
              <a:rPr lang="en-US" sz="1200" dirty="0"/>
              <a:t>A mathematical calculation that describes the number of lost days experienced as compared to the number of incidents experienced.</a:t>
            </a:r>
          </a:p>
        </p:txBody>
      </p:sp>
      <p:sp>
        <p:nvSpPr>
          <p:cNvPr id="15" name="文本框 44">
            <a:extLst>
              <a:ext uri="{FF2B5EF4-FFF2-40B4-BE49-F238E27FC236}">
                <a16:creationId xmlns:a16="http://schemas.microsoft.com/office/drawing/2014/main" id="{5FFEBD6E-F354-4A51-812E-AFFE8638A2CF}"/>
              </a:ext>
            </a:extLst>
          </p:cNvPr>
          <p:cNvSpPr txBox="1"/>
          <p:nvPr/>
        </p:nvSpPr>
        <p:spPr>
          <a:xfrm>
            <a:off x="3466590" y="3256401"/>
            <a:ext cx="2393454" cy="992579"/>
          </a:xfrm>
          <a:prstGeom prst="rect">
            <a:avLst/>
          </a:prstGeom>
          <a:noFill/>
        </p:spPr>
        <p:txBody>
          <a:bodyPr wrap="square" lIns="68580" tIns="34290" rIns="68580" bIns="34290" rtlCol="0">
            <a:spAutoFit/>
          </a:bodyPr>
          <a:lstStyle/>
          <a:p>
            <a:r>
              <a:rPr lang="en-US" sz="1200" dirty="0"/>
              <a:t>The is calculated by multiplying the number of recordable cases by 200,000, and then dividing that number by the number of labor hours at the company.</a:t>
            </a:r>
          </a:p>
        </p:txBody>
      </p:sp>
      <p:sp>
        <p:nvSpPr>
          <p:cNvPr id="18" name="文本框 49">
            <a:extLst>
              <a:ext uri="{FF2B5EF4-FFF2-40B4-BE49-F238E27FC236}">
                <a16:creationId xmlns:a16="http://schemas.microsoft.com/office/drawing/2014/main" id="{67FC1D95-7EC8-4FED-B9BC-270C7B1B3A6A}"/>
              </a:ext>
            </a:extLst>
          </p:cNvPr>
          <p:cNvSpPr txBox="1"/>
          <p:nvPr/>
        </p:nvSpPr>
        <p:spPr>
          <a:xfrm>
            <a:off x="6301449" y="3239729"/>
            <a:ext cx="2393454" cy="1009251"/>
          </a:xfrm>
          <a:prstGeom prst="rect">
            <a:avLst/>
          </a:prstGeom>
          <a:noFill/>
        </p:spPr>
        <p:txBody>
          <a:bodyPr wrap="square" lIns="68580" tIns="34290" rIns="68580" bIns="34290" rtlCol="0">
            <a:spAutoFit/>
          </a:bodyPr>
          <a:lstStyle/>
          <a:p>
            <a:pPr>
              <a:lnSpc>
                <a:spcPct val="130000"/>
              </a:lnSpc>
            </a:pPr>
            <a:r>
              <a:rPr lang="en-US" sz="1200" dirty="0"/>
              <a:t>A mathematical calculation that describes the number of lost workdays per 100 full-time employees in any given time frame.</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nvGrpSpPr>
          <p:cNvPr id="2" name="Group 1">
            <a:extLst>
              <a:ext uri="{FF2B5EF4-FFF2-40B4-BE49-F238E27FC236}">
                <a16:creationId xmlns:a16="http://schemas.microsoft.com/office/drawing/2014/main" id="{1F7F4D11-5AEA-4FEA-8D34-F4A1E19F727D}"/>
              </a:ext>
            </a:extLst>
          </p:cNvPr>
          <p:cNvGrpSpPr/>
          <p:nvPr/>
        </p:nvGrpSpPr>
        <p:grpSpPr>
          <a:xfrm>
            <a:off x="644809" y="1132384"/>
            <a:ext cx="7854381" cy="1827422"/>
            <a:chOff x="720275" y="1524471"/>
            <a:chExt cx="7854381" cy="1827422"/>
          </a:xfrm>
        </p:grpSpPr>
        <p:sp>
          <p:nvSpPr>
            <p:cNvPr id="6" name="矩形 48">
              <a:extLst>
                <a:ext uri="{FF2B5EF4-FFF2-40B4-BE49-F238E27FC236}">
                  <a16:creationId xmlns:a16="http://schemas.microsoft.com/office/drawing/2014/main" id="{B625408A-763A-474B-8CD7-513F822AEE40}"/>
                </a:ext>
              </a:extLst>
            </p:cNvPr>
            <p:cNvSpPr/>
            <p:nvPr/>
          </p:nvSpPr>
          <p:spPr>
            <a:xfrm>
              <a:off x="6376917" y="1524471"/>
              <a:ext cx="2197739" cy="1827422"/>
            </a:xfrm>
            <a:prstGeom prst="rect">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8" name="矩形 43">
              <a:extLst>
                <a:ext uri="{FF2B5EF4-FFF2-40B4-BE49-F238E27FC236}">
                  <a16:creationId xmlns:a16="http://schemas.microsoft.com/office/drawing/2014/main" id="{FFEA727B-2344-4B33-9CEF-9487F56480E7}"/>
                </a:ext>
              </a:extLst>
            </p:cNvPr>
            <p:cNvSpPr/>
            <p:nvPr/>
          </p:nvSpPr>
          <p:spPr>
            <a:xfrm>
              <a:off x="3542057" y="1524471"/>
              <a:ext cx="2197739" cy="1827422"/>
            </a:xfrm>
            <a:prstGeom prst="rect">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accent6">
                    <a:lumMod val="20000"/>
                    <a:lumOff val="80000"/>
                  </a:schemeClr>
                </a:solidFill>
              </a:endParaRPr>
            </a:p>
          </p:txBody>
        </p:sp>
        <p:sp>
          <p:nvSpPr>
            <p:cNvPr id="10" name="矩形 41">
              <a:extLst>
                <a:ext uri="{FF2B5EF4-FFF2-40B4-BE49-F238E27FC236}">
                  <a16:creationId xmlns:a16="http://schemas.microsoft.com/office/drawing/2014/main" id="{78E96DE3-ED4F-4C2E-935D-484C73C98F1E}"/>
                </a:ext>
              </a:extLst>
            </p:cNvPr>
            <p:cNvSpPr/>
            <p:nvPr/>
          </p:nvSpPr>
          <p:spPr>
            <a:xfrm>
              <a:off x="720275" y="1524471"/>
              <a:ext cx="2197739" cy="1827422"/>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3" name="五边形 4">
              <a:extLst>
                <a:ext uri="{FF2B5EF4-FFF2-40B4-BE49-F238E27FC236}">
                  <a16:creationId xmlns:a16="http://schemas.microsoft.com/office/drawing/2014/main" id="{61CC50B1-CF05-4DB1-AC54-974A708C4B07}"/>
                </a:ext>
              </a:extLst>
            </p:cNvPr>
            <p:cNvSpPr/>
            <p:nvPr/>
          </p:nvSpPr>
          <p:spPr>
            <a:xfrm>
              <a:off x="720275" y="2829652"/>
              <a:ext cx="1600200" cy="321568"/>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4" name="文本框 39">
              <a:extLst>
                <a:ext uri="{FF2B5EF4-FFF2-40B4-BE49-F238E27FC236}">
                  <a16:creationId xmlns:a16="http://schemas.microsoft.com/office/drawing/2014/main" id="{97F801B6-CD25-46AB-B8CC-FAC7DEC17F04}"/>
                </a:ext>
              </a:extLst>
            </p:cNvPr>
            <p:cNvSpPr txBox="1"/>
            <p:nvPr/>
          </p:nvSpPr>
          <p:spPr>
            <a:xfrm>
              <a:off x="757560" y="3040596"/>
              <a:ext cx="1249687" cy="253916"/>
            </a:xfrm>
            <a:prstGeom prst="rect">
              <a:avLst/>
            </a:prstGeom>
            <a:noFill/>
          </p:spPr>
          <p:txBody>
            <a:bodyPr wrap="square" lIns="68580" tIns="34290" rIns="68580" bIns="34290" rtlCol="0">
              <a:spAutoFit/>
            </a:bodyPr>
            <a:lstStyle/>
            <a:p>
              <a:r>
                <a:rPr lang="en-US" altLang="zh-CN" sz="1200" dirty="0">
                  <a:solidFill>
                    <a:schemeClr val="bg1"/>
                  </a:solidFill>
                  <a:latin typeface="微软雅黑" panose="020B0503020204020204" pitchFamily="34" charset="-122"/>
                  <a:ea typeface="微软雅黑" panose="020B0503020204020204" pitchFamily="34" charset="-122"/>
                </a:rPr>
                <a:t>Severity Rate</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6" name="五边形 46">
              <a:extLst>
                <a:ext uri="{FF2B5EF4-FFF2-40B4-BE49-F238E27FC236}">
                  <a16:creationId xmlns:a16="http://schemas.microsoft.com/office/drawing/2014/main" id="{A5318A02-FD7E-4345-A8A2-35407B07FB63}"/>
                </a:ext>
              </a:extLst>
            </p:cNvPr>
            <p:cNvSpPr/>
            <p:nvPr/>
          </p:nvSpPr>
          <p:spPr>
            <a:xfrm>
              <a:off x="3542056" y="3025279"/>
              <a:ext cx="1600200" cy="321568"/>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7" name="文本框 47">
              <a:extLst>
                <a:ext uri="{FF2B5EF4-FFF2-40B4-BE49-F238E27FC236}">
                  <a16:creationId xmlns:a16="http://schemas.microsoft.com/office/drawing/2014/main" id="{69DF816E-09C6-46B9-94F5-FAC75EA974EA}"/>
                </a:ext>
              </a:extLst>
            </p:cNvPr>
            <p:cNvSpPr txBox="1"/>
            <p:nvPr/>
          </p:nvSpPr>
          <p:spPr>
            <a:xfrm>
              <a:off x="3717312" y="3046750"/>
              <a:ext cx="1249687" cy="253916"/>
            </a:xfrm>
            <a:prstGeom prst="rect">
              <a:avLst/>
            </a:prstGeom>
            <a:noFill/>
          </p:spPr>
          <p:txBody>
            <a:bodyPr wrap="square" lIns="68580" tIns="34290" rIns="68580" bIns="34290" rtlCol="0">
              <a:spAutoFit/>
            </a:bodyPr>
            <a:lstStyle/>
            <a:p>
              <a:r>
                <a:rPr lang="en-US" altLang="zh-CN" sz="1200" dirty="0">
                  <a:solidFill>
                    <a:schemeClr val="bg1"/>
                  </a:solidFill>
                  <a:latin typeface="微软雅黑" panose="020B0503020204020204" pitchFamily="34" charset="-122"/>
                  <a:ea typeface="微软雅黑" panose="020B0503020204020204" pitchFamily="34" charset="-122"/>
                </a:rPr>
                <a:t>Incident Rate</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9" name="五边形 51">
              <a:extLst>
                <a:ext uri="{FF2B5EF4-FFF2-40B4-BE49-F238E27FC236}">
                  <a16:creationId xmlns:a16="http://schemas.microsoft.com/office/drawing/2014/main" id="{0FDF55FF-3461-4B39-A70B-57B586EE73F1}"/>
                </a:ext>
              </a:extLst>
            </p:cNvPr>
            <p:cNvSpPr/>
            <p:nvPr/>
          </p:nvSpPr>
          <p:spPr>
            <a:xfrm>
              <a:off x="6376916" y="2829652"/>
              <a:ext cx="1600200" cy="321568"/>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20" name="文本框 52">
              <a:extLst>
                <a:ext uri="{FF2B5EF4-FFF2-40B4-BE49-F238E27FC236}">
                  <a16:creationId xmlns:a16="http://schemas.microsoft.com/office/drawing/2014/main" id="{671D806A-6DED-4B63-BA1A-CA0846D47F79}"/>
                </a:ext>
              </a:extLst>
            </p:cNvPr>
            <p:cNvSpPr txBox="1"/>
            <p:nvPr/>
          </p:nvSpPr>
          <p:spPr>
            <a:xfrm>
              <a:off x="6376915" y="3040596"/>
              <a:ext cx="1786989" cy="253916"/>
            </a:xfrm>
            <a:prstGeom prst="rect">
              <a:avLst/>
            </a:prstGeom>
            <a:noFill/>
          </p:spPr>
          <p:txBody>
            <a:bodyPr wrap="square" lIns="68580" tIns="34290" rIns="68580" bIns="34290" rtlCol="0">
              <a:spAutoFit/>
            </a:bodyPr>
            <a:lstStyle/>
            <a:p>
              <a:r>
                <a:rPr lang="en-US" altLang="zh-CN" sz="1200" dirty="0">
                  <a:solidFill>
                    <a:schemeClr val="bg1"/>
                  </a:solidFill>
                  <a:latin typeface="微软雅黑" panose="020B0503020204020204" pitchFamily="34" charset="-122"/>
                  <a:ea typeface="微软雅黑" panose="020B0503020204020204" pitchFamily="34" charset="-122"/>
                </a:rPr>
                <a:t>Lost Workday Rate</a:t>
              </a:r>
              <a:endParaRPr lang="zh-CN" altLang="en-US" sz="1200" dirty="0">
                <a:solidFill>
                  <a:schemeClr val="bg1"/>
                </a:solidFill>
                <a:latin typeface="微软雅黑" panose="020B0503020204020204" pitchFamily="34" charset="-122"/>
                <a:ea typeface="微软雅黑" panose="020B0503020204020204" pitchFamily="34" charset="-122"/>
              </a:endParaRPr>
            </a:p>
          </p:txBody>
        </p:sp>
        <p:pic>
          <p:nvPicPr>
            <p:cNvPr id="21" name="Picture 20">
              <a:extLst>
                <a:ext uri="{FF2B5EF4-FFF2-40B4-BE49-F238E27FC236}">
                  <a16:creationId xmlns:a16="http://schemas.microsoft.com/office/drawing/2014/main" id="{8A16A777-DFC0-4C93-B38A-D0D97F20781E}"/>
                </a:ext>
              </a:extLst>
            </p:cNvPr>
            <p:cNvPicPr>
              <a:picLocks noChangeAspect="1"/>
            </p:cNvPicPr>
            <p:nvPr/>
          </p:nvPicPr>
          <p:blipFill>
            <a:blip r:embed="rId4"/>
            <a:stretch>
              <a:fillRect/>
            </a:stretch>
          </p:blipFill>
          <p:spPr>
            <a:xfrm>
              <a:off x="771102" y="1591045"/>
              <a:ext cx="2086742" cy="1399391"/>
            </a:xfrm>
            <a:prstGeom prst="rect">
              <a:avLst/>
            </a:prstGeom>
          </p:spPr>
        </p:pic>
        <p:pic>
          <p:nvPicPr>
            <p:cNvPr id="22" name="Picture 21">
              <a:extLst>
                <a:ext uri="{FF2B5EF4-FFF2-40B4-BE49-F238E27FC236}">
                  <a16:creationId xmlns:a16="http://schemas.microsoft.com/office/drawing/2014/main" id="{FBEE9E8A-6EF6-4A4B-B452-B2C1BB456011}"/>
                </a:ext>
              </a:extLst>
            </p:cNvPr>
            <p:cNvPicPr>
              <a:picLocks noChangeAspect="1"/>
            </p:cNvPicPr>
            <p:nvPr/>
          </p:nvPicPr>
          <p:blipFill>
            <a:blip r:embed="rId5"/>
            <a:stretch>
              <a:fillRect/>
            </a:stretch>
          </p:blipFill>
          <p:spPr>
            <a:xfrm>
              <a:off x="6435874" y="1600436"/>
              <a:ext cx="2096566" cy="1387915"/>
            </a:xfrm>
            <a:prstGeom prst="rect">
              <a:avLst/>
            </a:prstGeom>
          </p:spPr>
        </p:pic>
        <p:pic>
          <p:nvPicPr>
            <p:cNvPr id="25" name="Picture 24">
              <a:extLst>
                <a:ext uri="{FF2B5EF4-FFF2-40B4-BE49-F238E27FC236}">
                  <a16:creationId xmlns:a16="http://schemas.microsoft.com/office/drawing/2014/main" id="{BD291DAA-3A10-44EE-8AFB-D376E620D4EF}"/>
                </a:ext>
              </a:extLst>
            </p:cNvPr>
            <p:cNvPicPr>
              <a:picLocks noChangeAspect="1"/>
            </p:cNvPicPr>
            <p:nvPr/>
          </p:nvPicPr>
          <p:blipFill>
            <a:blip r:embed="rId6"/>
            <a:stretch>
              <a:fillRect/>
            </a:stretch>
          </p:blipFill>
          <p:spPr>
            <a:xfrm>
              <a:off x="3600196" y="1600553"/>
              <a:ext cx="2087927" cy="1387798"/>
            </a:xfrm>
            <a:prstGeom prst="rect">
              <a:avLst/>
            </a:prstGeom>
          </p:spPr>
        </p:pic>
      </p:grpSp>
    </p:spTree>
    <p:extLst>
      <p:ext uri="{BB962C8B-B14F-4D97-AF65-F5344CB8AC3E}">
        <p14:creationId xmlns:p14="http://schemas.microsoft.com/office/powerpoint/2010/main" val="35055636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3000">
        <p15:prstTrans prst="crush"/>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 presetClass="entr" presetSubtype="4"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500" fill="hold"/>
                                        <p:tgtEl>
                                          <p:spTgt spid="11"/>
                                        </p:tgtEl>
                                        <p:attrNameLst>
                                          <p:attrName>ppt_x</p:attrName>
                                        </p:attrNameLst>
                                      </p:cBhvr>
                                      <p:tavLst>
                                        <p:tav tm="0">
                                          <p:val>
                                            <p:strVal val="#ppt_x"/>
                                          </p:val>
                                        </p:tav>
                                        <p:tav tm="100000">
                                          <p:val>
                                            <p:strVal val="#ppt_x"/>
                                          </p:val>
                                        </p:tav>
                                      </p:tavLst>
                                    </p:anim>
                                    <p:anim calcmode="lin" valueType="num">
                                      <p:cBhvr additive="base">
                                        <p:cTn id="11" dur="500" fill="hold"/>
                                        <p:tgtEl>
                                          <p:spTgt spid="11"/>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15"/>
                                        </p:tgtEl>
                                        <p:attrNameLst>
                                          <p:attrName>style.visibility</p:attrName>
                                        </p:attrNameLst>
                                      </p:cBhvr>
                                      <p:to>
                                        <p:strVal val="visible"/>
                                      </p:to>
                                    </p:set>
                                    <p:anim calcmode="lin" valueType="num">
                                      <p:cBhvr additive="base">
                                        <p:cTn id="14" dur="500" fill="hold"/>
                                        <p:tgtEl>
                                          <p:spTgt spid="15"/>
                                        </p:tgtEl>
                                        <p:attrNameLst>
                                          <p:attrName>ppt_x</p:attrName>
                                        </p:attrNameLst>
                                      </p:cBhvr>
                                      <p:tavLst>
                                        <p:tav tm="0">
                                          <p:val>
                                            <p:strVal val="#ppt_x"/>
                                          </p:val>
                                        </p:tav>
                                        <p:tav tm="100000">
                                          <p:val>
                                            <p:strVal val="#ppt_x"/>
                                          </p:val>
                                        </p:tav>
                                      </p:tavLst>
                                    </p:anim>
                                    <p:anim calcmode="lin" valueType="num">
                                      <p:cBhvr additive="base">
                                        <p:cTn id="15" dur="500" fill="hold"/>
                                        <p:tgtEl>
                                          <p:spTgt spid="15"/>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 calcmode="lin" valueType="num">
                                      <p:cBhvr additive="base">
                                        <p:cTn id="18" dur="500" fill="hold"/>
                                        <p:tgtEl>
                                          <p:spTgt spid="18"/>
                                        </p:tgtEl>
                                        <p:attrNameLst>
                                          <p:attrName>ppt_x</p:attrName>
                                        </p:attrNameLst>
                                      </p:cBhvr>
                                      <p:tavLst>
                                        <p:tav tm="0">
                                          <p:val>
                                            <p:strVal val="#ppt_x"/>
                                          </p:val>
                                        </p:tav>
                                        <p:tav tm="100000">
                                          <p:val>
                                            <p:strVal val="#ppt_x"/>
                                          </p:val>
                                        </p:tav>
                                      </p:tavLst>
                                    </p:anim>
                                    <p:anim calcmode="lin" valueType="num">
                                      <p:cBhvr additive="base">
                                        <p:cTn id="19"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5" grpId="0"/>
      <p:bldP spid="1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0">
            <a:extLst>
              <a:ext uri="{FF2B5EF4-FFF2-40B4-BE49-F238E27FC236}">
                <a16:creationId xmlns:a16="http://schemas.microsoft.com/office/drawing/2014/main" id="{B4017F12-D2B0-49FE-A82F-5F4590A8F79F}"/>
              </a:ext>
            </a:extLst>
          </p:cNvPr>
          <p:cNvGrpSpPr/>
          <p:nvPr/>
        </p:nvGrpSpPr>
        <p:grpSpPr>
          <a:xfrm>
            <a:off x="3365897" y="1348800"/>
            <a:ext cx="1337072" cy="1030208"/>
            <a:chOff x="4525013" y="1808163"/>
            <a:chExt cx="1782762" cy="1373187"/>
          </a:xfrm>
        </p:grpSpPr>
        <p:sp>
          <p:nvSpPr>
            <p:cNvPr id="66" name="Freeform 8">
              <a:extLst>
                <a:ext uri="{FF2B5EF4-FFF2-40B4-BE49-F238E27FC236}">
                  <a16:creationId xmlns:a16="http://schemas.microsoft.com/office/drawing/2014/main" id="{04D96FC7-842B-46E4-9423-A36271817D8B}"/>
                </a:ext>
              </a:extLst>
            </p:cNvPr>
            <p:cNvSpPr/>
            <p:nvPr/>
          </p:nvSpPr>
          <p:spPr bwMode="auto">
            <a:xfrm>
              <a:off x="4525013" y="1808163"/>
              <a:ext cx="1187450" cy="1373187"/>
            </a:xfrm>
            <a:custGeom>
              <a:avLst/>
              <a:gdLst>
                <a:gd name="T0" fmla="*/ 0 w 1240"/>
                <a:gd name="T1" fmla="*/ 0 h 1434"/>
                <a:gd name="T2" fmla="*/ 1136953689 w 1240"/>
                <a:gd name="T3" fmla="*/ 658313892 h 1434"/>
                <a:gd name="T4" fmla="*/ 0 w 1240"/>
                <a:gd name="T5" fmla="*/ 1314793994 h 1434"/>
                <a:gd name="T6" fmla="*/ 305326912 w 1240"/>
                <a:gd name="T7" fmla="*/ 658313892 h 1434"/>
                <a:gd name="T8" fmla="*/ 0 w 1240"/>
                <a:gd name="T9" fmla="*/ 0 h 14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40" h="1434">
                  <a:moveTo>
                    <a:pt x="0" y="0"/>
                  </a:moveTo>
                  <a:lnTo>
                    <a:pt x="1240" y="718"/>
                  </a:lnTo>
                  <a:lnTo>
                    <a:pt x="0" y="1434"/>
                  </a:lnTo>
                  <a:lnTo>
                    <a:pt x="333" y="718"/>
                  </a:lnTo>
                  <a:lnTo>
                    <a:pt x="0" y="0"/>
                  </a:lnTo>
                  <a:close/>
                </a:path>
              </a:pathLst>
            </a:custGeom>
            <a:solidFill>
              <a:schemeClr val="accent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7" name="Freeform 9">
              <a:extLst>
                <a:ext uri="{FF2B5EF4-FFF2-40B4-BE49-F238E27FC236}">
                  <a16:creationId xmlns:a16="http://schemas.microsoft.com/office/drawing/2014/main" id="{95D7D5C0-7882-4393-9814-513BF2FD7790}"/>
                </a:ext>
              </a:extLst>
            </p:cNvPr>
            <p:cNvSpPr/>
            <p:nvPr/>
          </p:nvSpPr>
          <p:spPr bwMode="auto">
            <a:xfrm>
              <a:off x="5120325" y="1808163"/>
              <a:ext cx="1187450" cy="1373187"/>
            </a:xfrm>
            <a:custGeom>
              <a:avLst/>
              <a:gdLst>
                <a:gd name="T0" fmla="*/ 0 w 1240"/>
                <a:gd name="T1" fmla="*/ 0 h 1434"/>
                <a:gd name="T2" fmla="*/ 99942112 w 1240"/>
                <a:gd name="T3" fmla="*/ 214547541 h 1434"/>
                <a:gd name="T4" fmla="*/ 866469816 w 1240"/>
                <a:gd name="T5" fmla="*/ 658313892 h 1434"/>
                <a:gd name="T6" fmla="*/ 99942112 w 1240"/>
                <a:gd name="T7" fmla="*/ 1100246453 h 1434"/>
                <a:gd name="T8" fmla="*/ 0 w 1240"/>
                <a:gd name="T9" fmla="*/ 1314793994 h 1434"/>
                <a:gd name="T10" fmla="*/ 1136954646 w 1240"/>
                <a:gd name="T11" fmla="*/ 658313892 h 1434"/>
                <a:gd name="T12" fmla="*/ 0 w 1240"/>
                <a:gd name="T13" fmla="*/ 0 h 143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40" h="1434">
                  <a:moveTo>
                    <a:pt x="0" y="0"/>
                  </a:moveTo>
                  <a:lnTo>
                    <a:pt x="109" y="234"/>
                  </a:lnTo>
                  <a:lnTo>
                    <a:pt x="945" y="718"/>
                  </a:lnTo>
                  <a:lnTo>
                    <a:pt x="109" y="1200"/>
                  </a:lnTo>
                  <a:lnTo>
                    <a:pt x="0" y="1434"/>
                  </a:lnTo>
                  <a:lnTo>
                    <a:pt x="1240" y="718"/>
                  </a:lnTo>
                  <a:lnTo>
                    <a:pt x="0" y="0"/>
                  </a:lnTo>
                  <a:close/>
                </a:path>
              </a:pathLst>
            </a:custGeom>
            <a:solidFill>
              <a:schemeClr val="accent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39" name="组合 6">
            <a:extLst>
              <a:ext uri="{FF2B5EF4-FFF2-40B4-BE49-F238E27FC236}">
                <a16:creationId xmlns:a16="http://schemas.microsoft.com/office/drawing/2014/main" id="{5D38DB70-1B7D-4372-B101-EF63473AF804}"/>
              </a:ext>
            </a:extLst>
          </p:cNvPr>
          <p:cNvGrpSpPr/>
          <p:nvPr/>
        </p:nvGrpSpPr>
        <p:grpSpPr>
          <a:xfrm>
            <a:off x="4256663" y="2256946"/>
            <a:ext cx="564456" cy="582358"/>
            <a:chOff x="3862388" y="1625601"/>
            <a:chExt cx="608013" cy="628649"/>
          </a:xfrm>
          <a:solidFill>
            <a:schemeClr val="accent1"/>
          </a:solidFill>
        </p:grpSpPr>
        <p:sp>
          <p:nvSpPr>
            <p:cNvPr id="62" name="Freeform 37">
              <a:extLst>
                <a:ext uri="{FF2B5EF4-FFF2-40B4-BE49-F238E27FC236}">
                  <a16:creationId xmlns:a16="http://schemas.microsoft.com/office/drawing/2014/main" id="{E6668C3F-27CF-443E-A0BB-39A90AC468BC}"/>
                </a:ext>
              </a:extLst>
            </p:cNvPr>
            <p:cNvSpPr>
              <a:spLocks noEditPoints="1"/>
            </p:cNvSpPr>
            <p:nvPr/>
          </p:nvSpPr>
          <p:spPr bwMode="auto">
            <a:xfrm>
              <a:off x="4052888" y="1625601"/>
              <a:ext cx="227013" cy="628649"/>
            </a:xfrm>
            <a:custGeom>
              <a:avLst/>
              <a:gdLst>
                <a:gd name="T0" fmla="*/ 67 w 135"/>
                <a:gd name="T1" fmla="*/ 0 h 373"/>
                <a:gd name="T2" fmla="*/ 0 w 135"/>
                <a:gd name="T3" fmla="*/ 186 h 373"/>
                <a:gd name="T4" fmla="*/ 67 w 135"/>
                <a:gd name="T5" fmla="*/ 373 h 373"/>
                <a:gd name="T6" fmla="*/ 135 w 135"/>
                <a:gd name="T7" fmla="*/ 186 h 373"/>
                <a:gd name="T8" fmla="*/ 67 w 135"/>
                <a:gd name="T9" fmla="*/ 0 h 373"/>
                <a:gd name="T10" fmla="*/ 67 w 135"/>
                <a:gd name="T11" fmla="*/ 354 h 373"/>
                <a:gd name="T12" fmla="*/ 14 w 135"/>
                <a:gd name="T13" fmla="*/ 186 h 373"/>
                <a:gd name="T14" fmla="*/ 67 w 135"/>
                <a:gd name="T15" fmla="*/ 18 h 373"/>
                <a:gd name="T16" fmla="*/ 121 w 135"/>
                <a:gd name="T17" fmla="*/ 186 h 373"/>
                <a:gd name="T18" fmla="*/ 67 w 135"/>
                <a:gd name="T19" fmla="*/ 354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373">
                  <a:moveTo>
                    <a:pt x="67" y="0"/>
                  </a:moveTo>
                  <a:cubicBezTo>
                    <a:pt x="30" y="0"/>
                    <a:pt x="0" y="83"/>
                    <a:pt x="0" y="186"/>
                  </a:cubicBezTo>
                  <a:cubicBezTo>
                    <a:pt x="0" y="289"/>
                    <a:pt x="30" y="373"/>
                    <a:pt x="67" y="373"/>
                  </a:cubicBezTo>
                  <a:cubicBezTo>
                    <a:pt x="105" y="373"/>
                    <a:pt x="135" y="289"/>
                    <a:pt x="135" y="186"/>
                  </a:cubicBezTo>
                  <a:cubicBezTo>
                    <a:pt x="135" y="83"/>
                    <a:pt x="105" y="0"/>
                    <a:pt x="67" y="0"/>
                  </a:cubicBezTo>
                  <a:close/>
                  <a:moveTo>
                    <a:pt x="67" y="354"/>
                  </a:moveTo>
                  <a:cubicBezTo>
                    <a:pt x="42" y="354"/>
                    <a:pt x="14" y="283"/>
                    <a:pt x="14" y="186"/>
                  </a:cubicBezTo>
                  <a:cubicBezTo>
                    <a:pt x="14" y="90"/>
                    <a:pt x="42" y="18"/>
                    <a:pt x="67" y="18"/>
                  </a:cubicBezTo>
                  <a:cubicBezTo>
                    <a:pt x="93" y="18"/>
                    <a:pt x="121" y="90"/>
                    <a:pt x="121" y="186"/>
                  </a:cubicBezTo>
                  <a:cubicBezTo>
                    <a:pt x="121" y="283"/>
                    <a:pt x="93" y="354"/>
                    <a:pt x="67" y="354"/>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a:latin typeface="+mn-lt"/>
                <a:ea typeface="+mn-ea"/>
              </a:endParaRPr>
            </a:p>
          </p:txBody>
        </p:sp>
        <p:sp>
          <p:nvSpPr>
            <p:cNvPr id="63" name="Freeform 38">
              <a:extLst>
                <a:ext uri="{FF2B5EF4-FFF2-40B4-BE49-F238E27FC236}">
                  <a16:creationId xmlns:a16="http://schemas.microsoft.com/office/drawing/2014/main" id="{C8058511-8EA6-4FE8-A205-C9460A7B3A87}"/>
                </a:ext>
              </a:extLst>
            </p:cNvPr>
            <p:cNvSpPr>
              <a:spLocks noEditPoints="1"/>
            </p:cNvSpPr>
            <p:nvPr/>
          </p:nvSpPr>
          <p:spPr bwMode="auto">
            <a:xfrm>
              <a:off x="3862388" y="1728788"/>
              <a:ext cx="608013" cy="422275"/>
            </a:xfrm>
            <a:custGeom>
              <a:avLst/>
              <a:gdLst>
                <a:gd name="T0" fmla="*/ 19 w 361"/>
                <a:gd name="T1" fmla="*/ 32 h 251"/>
                <a:gd name="T2" fmla="*/ 146 w 361"/>
                <a:gd name="T3" fmla="*/ 184 h 251"/>
                <a:gd name="T4" fmla="*/ 342 w 361"/>
                <a:gd name="T5" fmla="*/ 219 h 251"/>
                <a:gd name="T6" fmla="*/ 214 w 361"/>
                <a:gd name="T7" fmla="*/ 67 h 251"/>
                <a:gd name="T8" fmla="*/ 19 w 361"/>
                <a:gd name="T9" fmla="*/ 32 h 251"/>
                <a:gd name="T10" fmla="*/ 326 w 361"/>
                <a:gd name="T11" fmla="*/ 209 h 251"/>
                <a:gd name="T12" fmla="*/ 154 w 361"/>
                <a:gd name="T13" fmla="*/ 172 h 251"/>
                <a:gd name="T14" fmla="*/ 35 w 361"/>
                <a:gd name="T15" fmla="*/ 41 h 251"/>
                <a:gd name="T16" fmla="*/ 207 w 361"/>
                <a:gd name="T17" fmla="*/ 79 h 251"/>
                <a:gd name="T18" fmla="*/ 326 w 361"/>
                <a:gd name="T19" fmla="*/ 209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1" h="251">
                  <a:moveTo>
                    <a:pt x="19" y="32"/>
                  </a:moveTo>
                  <a:cubicBezTo>
                    <a:pt x="0" y="64"/>
                    <a:pt x="57" y="132"/>
                    <a:pt x="146" y="184"/>
                  </a:cubicBezTo>
                  <a:cubicBezTo>
                    <a:pt x="236" y="236"/>
                    <a:pt x="323" y="251"/>
                    <a:pt x="342" y="219"/>
                  </a:cubicBezTo>
                  <a:cubicBezTo>
                    <a:pt x="361" y="186"/>
                    <a:pt x="303" y="118"/>
                    <a:pt x="214" y="67"/>
                  </a:cubicBezTo>
                  <a:cubicBezTo>
                    <a:pt x="125" y="15"/>
                    <a:pt x="37" y="0"/>
                    <a:pt x="19" y="32"/>
                  </a:cubicBezTo>
                  <a:close/>
                  <a:moveTo>
                    <a:pt x="326" y="209"/>
                  </a:moveTo>
                  <a:cubicBezTo>
                    <a:pt x="313" y="231"/>
                    <a:pt x="237" y="220"/>
                    <a:pt x="154" y="172"/>
                  </a:cubicBezTo>
                  <a:cubicBezTo>
                    <a:pt x="70" y="124"/>
                    <a:pt x="22" y="63"/>
                    <a:pt x="35" y="41"/>
                  </a:cubicBezTo>
                  <a:cubicBezTo>
                    <a:pt x="47" y="19"/>
                    <a:pt x="124" y="31"/>
                    <a:pt x="207" y="79"/>
                  </a:cubicBezTo>
                  <a:cubicBezTo>
                    <a:pt x="290" y="127"/>
                    <a:pt x="338" y="187"/>
                    <a:pt x="326" y="209"/>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a:latin typeface="+mn-lt"/>
                <a:ea typeface="+mn-ea"/>
              </a:endParaRPr>
            </a:p>
          </p:txBody>
        </p:sp>
        <p:sp>
          <p:nvSpPr>
            <p:cNvPr id="64" name="Freeform 39">
              <a:extLst>
                <a:ext uri="{FF2B5EF4-FFF2-40B4-BE49-F238E27FC236}">
                  <a16:creationId xmlns:a16="http://schemas.microsoft.com/office/drawing/2014/main" id="{9FF38F4D-CCC8-4131-A758-1C409C0AE257}"/>
                </a:ext>
              </a:extLst>
            </p:cNvPr>
            <p:cNvSpPr>
              <a:spLocks noEditPoints="1"/>
            </p:cNvSpPr>
            <p:nvPr/>
          </p:nvSpPr>
          <p:spPr bwMode="auto">
            <a:xfrm>
              <a:off x="3862388" y="1728788"/>
              <a:ext cx="608013" cy="422275"/>
            </a:xfrm>
            <a:custGeom>
              <a:avLst/>
              <a:gdLst>
                <a:gd name="T0" fmla="*/ 214 w 361"/>
                <a:gd name="T1" fmla="*/ 184 h 251"/>
                <a:gd name="T2" fmla="*/ 342 w 361"/>
                <a:gd name="T3" fmla="*/ 32 h 251"/>
                <a:gd name="T4" fmla="*/ 146 w 361"/>
                <a:gd name="T5" fmla="*/ 67 h 251"/>
                <a:gd name="T6" fmla="*/ 19 w 361"/>
                <a:gd name="T7" fmla="*/ 219 h 251"/>
                <a:gd name="T8" fmla="*/ 214 w 361"/>
                <a:gd name="T9" fmla="*/ 184 h 251"/>
                <a:gd name="T10" fmla="*/ 207 w 361"/>
                <a:gd name="T11" fmla="*/ 172 h 251"/>
                <a:gd name="T12" fmla="*/ 35 w 361"/>
                <a:gd name="T13" fmla="*/ 209 h 251"/>
                <a:gd name="T14" fmla="*/ 154 w 361"/>
                <a:gd name="T15" fmla="*/ 79 h 251"/>
                <a:gd name="T16" fmla="*/ 326 w 361"/>
                <a:gd name="T17" fmla="*/ 41 h 251"/>
                <a:gd name="T18" fmla="*/ 207 w 361"/>
                <a:gd name="T19" fmla="*/ 172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1" h="251">
                  <a:moveTo>
                    <a:pt x="214" y="184"/>
                  </a:moveTo>
                  <a:cubicBezTo>
                    <a:pt x="303" y="132"/>
                    <a:pt x="361" y="64"/>
                    <a:pt x="342" y="32"/>
                  </a:cubicBezTo>
                  <a:cubicBezTo>
                    <a:pt x="323" y="0"/>
                    <a:pt x="236" y="15"/>
                    <a:pt x="146" y="67"/>
                  </a:cubicBezTo>
                  <a:cubicBezTo>
                    <a:pt x="57" y="118"/>
                    <a:pt x="0" y="186"/>
                    <a:pt x="19" y="219"/>
                  </a:cubicBezTo>
                  <a:cubicBezTo>
                    <a:pt x="37" y="251"/>
                    <a:pt x="125" y="236"/>
                    <a:pt x="214" y="184"/>
                  </a:cubicBezTo>
                  <a:close/>
                  <a:moveTo>
                    <a:pt x="207" y="172"/>
                  </a:moveTo>
                  <a:cubicBezTo>
                    <a:pt x="124" y="220"/>
                    <a:pt x="47" y="231"/>
                    <a:pt x="35" y="209"/>
                  </a:cubicBezTo>
                  <a:cubicBezTo>
                    <a:pt x="22" y="187"/>
                    <a:pt x="70" y="127"/>
                    <a:pt x="154" y="79"/>
                  </a:cubicBezTo>
                  <a:cubicBezTo>
                    <a:pt x="237" y="31"/>
                    <a:pt x="313" y="19"/>
                    <a:pt x="326" y="41"/>
                  </a:cubicBezTo>
                  <a:cubicBezTo>
                    <a:pt x="338" y="63"/>
                    <a:pt x="290" y="123"/>
                    <a:pt x="207" y="172"/>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a:latin typeface="+mn-lt"/>
                <a:ea typeface="+mn-ea"/>
              </a:endParaRPr>
            </a:p>
          </p:txBody>
        </p:sp>
        <p:sp>
          <p:nvSpPr>
            <p:cNvPr id="65" name="Oval 64">
              <a:extLst>
                <a:ext uri="{FF2B5EF4-FFF2-40B4-BE49-F238E27FC236}">
                  <a16:creationId xmlns:a16="http://schemas.microsoft.com/office/drawing/2014/main" id="{1F2748A5-89B2-435A-B41A-3EEDCC1895DE}"/>
                </a:ext>
              </a:extLst>
            </p:cNvPr>
            <p:cNvSpPr>
              <a:spLocks noChangeArrowheads="1"/>
            </p:cNvSpPr>
            <p:nvPr/>
          </p:nvSpPr>
          <p:spPr bwMode="auto">
            <a:xfrm>
              <a:off x="4121150" y="1895475"/>
              <a:ext cx="88900" cy="87312"/>
            </a:xfrm>
            <a:prstGeom prst="ellipse">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a:latin typeface="+mn-lt"/>
                <a:ea typeface="+mn-ea"/>
              </a:endParaRPr>
            </a:p>
          </p:txBody>
        </p:sp>
      </p:grpSp>
      <p:grpSp>
        <p:nvGrpSpPr>
          <p:cNvPr id="40" name="组合 33">
            <a:extLst>
              <a:ext uri="{FF2B5EF4-FFF2-40B4-BE49-F238E27FC236}">
                <a16:creationId xmlns:a16="http://schemas.microsoft.com/office/drawing/2014/main" id="{630DA374-A7F0-40F9-BBC0-7B4E231DEC94}"/>
              </a:ext>
            </a:extLst>
          </p:cNvPr>
          <p:cNvGrpSpPr/>
          <p:nvPr/>
        </p:nvGrpSpPr>
        <p:grpSpPr>
          <a:xfrm>
            <a:off x="3324225" y="2564801"/>
            <a:ext cx="933450" cy="1213621"/>
            <a:chOff x="4469450" y="3429000"/>
            <a:chExt cx="1244600" cy="1617663"/>
          </a:xfrm>
        </p:grpSpPr>
        <p:sp>
          <p:nvSpPr>
            <p:cNvPr id="56" name="Freeform 14">
              <a:extLst>
                <a:ext uri="{FF2B5EF4-FFF2-40B4-BE49-F238E27FC236}">
                  <a16:creationId xmlns:a16="http://schemas.microsoft.com/office/drawing/2014/main" id="{31085ABA-9B99-471C-9542-9964E7A673EF}"/>
                </a:ext>
              </a:extLst>
            </p:cNvPr>
            <p:cNvSpPr/>
            <p:nvPr/>
          </p:nvSpPr>
          <p:spPr bwMode="auto">
            <a:xfrm rot="10800000">
              <a:off x="4469450" y="3429000"/>
              <a:ext cx="1244600" cy="1077913"/>
            </a:xfrm>
            <a:custGeom>
              <a:avLst/>
              <a:gdLst>
                <a:gd name="T0" fmla="*/ 556 w 556"/>
                <a:gd name="T1" fmla="*/ 0 h 482"/>
                <a:gd name="T2" fmla="*/ 465 w 556"/>
                <a:gd name="T3" fmla="*/ 43 h 482"/>
                <a:gd name="T4" fmla="*/ 278 w 556"/>
                <a:gd name="T5" fmla="*/ 366 h 482"/>
                <a:gd name="T6" fmla="*/ 91 w 556"/>
                <a:gd name="T7" fmla="*/ 43 h 482"/>
                <a:gd name="T8" fmla="*/ 0 w 556"/>
                <a:gd name="T9" fmla="*/ 0 h 482"/>
                <a:gd name="T10" fmla="*/ 278 w 556"/>
                <a:gd name="T11" fmla="*/ 482 h 482"/>
                <a:gd name="T12" fmla="*/ 556 w 556"/>
                <a:gd name="T13" fmla="*/ 0 h 482"/>
              </a:gdLst>
              <a:ahLst/>
              <a:cxnLst>
                <a:cxn ang="0">
                  <a:pos x="T0" y="T1"/>
                </a:cxn>
                <a:cxn ang="0">
                  <a:pos x="T2" y="T3"/>
                </a:cxn>
                <a:cxn ang="0">
                  <a:pos x="T4" y="T5"/>
                </a:cxn>
                <a:cxn ang="0">
                  <a:pos x="T6" y="T7"/>
                </a:cxn>
                <a:cxn ang="0">
                  <a:pos x="T8" y="T9"/>
                </a:cxn>
                <a:cxn ang="0">
                  <a:pos x="T10" y="T11"/>
                </a:cxn>
                <a:cxn ang="0">
                  <a:pos x="T12" y="T13"/>
                </a:cxn>
              </a:cxnLst>
              <a:rect l="0" t="0" r="r" b="b"/>
              <a:pathLst>
                <a:path w="556" h="482">
                  <a:moveTo>
                    <a:pt x="556" y="0"/>
                  </a:moveTo>
                  <a:lnTo>
                    <a:pt x="465" y="43"/>
                  </a:lnTo>
                  <a:lnTo>
                    <a:pt x="278" y="366"/>
                  </a:lnTo>
                  <a:lnTo>
                    <a:pt x="91" y="43"/>
                  </a:lnTo>
                  <a:lnTo>
                    <a:pt x="0" y="0"/>
                  </a:lnTo>
                  <a:lnTo>
                    <a:pt x="278" y="482"/>
                  </a:lnTo>
                  <a:lnTo>
                    <a:pt x="55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a:p>
          </p:txBody>
        </p:sp>
        <p:sp>
          <p:nvSpPr>
            <p:cNvPr id="57" name="Freeform 15">
              <a:extLst>
                <a:ext uri="{FF2B5EF4-FFF2-40B4-BE49-F238E27FC236}">
                  <a16:creationId xmlns:a16="http://schemas.microsoft.com/office/drawing/2014/main" id="{66713D35-8E44-4FDF-9C49-D2ACE8B8CBED}"/>
                </a:ext>
              </a:extLst>
            </p:cNvPr>
            <p:cNvSpPr/>
            <p:nvPr/>
          </p:nvSpPr>
          <p:spPr bwMode="auto">
            <a:xfrm rot="10800000">
              <a:off x="4469450" y="3967163"/>
              <a:ext cx="1244600" cy="1079500"/>
            </a:xfrm>
            <a:custGeom>
              <a:avLst/>
              <a:gdLst>
                <a:gd name="T0" fmla="*/ 556 w 556"/>
                <a:gd name="T1" fmla="*/ 0 h 482"/>
                <a:gd name="T2" fmla="*/ 278 w 556"/>
                <a:gd name="T3" fmla="*/ 482 h 482"/>
                <a:gd name="T4" fmla="*/ 0 w 556"/>
                <a:gd name="T5" fmla="*/ 0 h 482"/>
                <a:gd name="T6" fmla="*/ 278 w 556"/>
                <a:gd name="T7" fmla="*/ 130 h 482"/>
                <a:gd name="T8" fmla="*/ 556 w 556"/>
                <a:gd name="T9" fmla="*/ 0 h 482"/>
              </a:gdLst>
              <a:ahLst/>
              <a:cxnLst>
                <a:cxn ang="0">
                  <a:pos x="T0" y="T1"/>
                </a:cxn>
                <a:cxn ang="0">
                  <a:pos x="T2" y="T3"/>
                </a:cxn>
                <a:cxn ang="0">
                  <a:pos x="T4" y="T5"/>
                </a:cxn>
                <a:cxn ang="0">
                  <a:pos x="T6" y="T7"/>
                </a:cxn>
                <a:cxn ang="0">
                  <a:pos x="T8" y="T9"/>
                </a:cxn>
              </a:cxnLst>
              <a:rect l="0" t="0" r="r" b="b"/>
              <a:pathLst>
                <a:path w="556" h="482">
                  <a:moveTo>
                    <a:pt x="556" y="0"/>
                  </a:moveTo>
                  <a:lnTo>
                    <a:pt x="278" y="482"/>
                  </a:lnTo>
                  <a:lnTo>
                    <a:pt x="0" y="0"/>
                  </a:lnTo>
                  <a:lnTo>
                    <a:pt x="278" y="130"/>
                  </a:lnTo>
                  <a:lnTo>
                    <a:pt x="55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a:p>
          </p:txBody>
        </p:sp>
      </p:grpSp>
      <p:grpSp>
        <p:nvGrpSpPr>
          <p:cNvPr id="41" name="组合 32">
            <a:extLst>
              <a:ext uri="{FF2B5EF4-FFF2-40B4-BE49-F238E27FC236}">
                <a16:creationId xmlns:a16="http://schemas.microsoft.com/office/drawing/2014/main" id="{A718B6F7-A5AC-485E-9111-99950BC1FE1E}"/>
              </a:ext>
            </a:extLst>
          </p:cNvPr>
          <p:cNvGrpSpPr/>
          <p:nvPr/>
        </p:nvGrpSpPr>
        <p:grpSpPr>
          <a:xfrm>
            <a:off x="4441032" y="2747024"/>
            <a:ext cx="1289447" cy="1063556"/>
            <a:chOff x="5958525" y="3671888"/>
            <a:chExt cx="1719263" cy="1417637"/>
          </a:xfrm>
        </p:grpSpPr>
        <p:sp>
          <p:nvSpPr>
            <p:cNvPr id="53" name="Freeform 14">
              <a:extLst>
                <a:ext uri="{FF2B5EF4-FFF2-40B4-BE49-F238E27FC236}">
                  <a16:creationId xmlns:a16="http://schemas.microsoft.com/office/drawing/2014/main" id="{D5EEB740-DE63-4436-9D33-2493EAFAC20A}"/>
                </a:ext>
              </a:extLst>
            </p:cNvPr>
            <p:cNvSpPr/>
            <p:nvPr/>
          </p:nvSpPr>
          <p:spPr bwMode="auto">
            <a:xfrm rot="5400000">
              <a:off x="5822794" y="3807619"/>
              <a:ext cx="1417637" cy="1146175"/>
            </a:xfrm>
            <a:custGeom>
              <a:avLst/>
              <a:gdLst>
                <a:gd name="T0" fmla="*/ 2147483647 w 556"/>
                <a:gd name="T1" fmla="*/ 0 h 482"/>
                <a:gd name="T2" fmla="*/ 2147483647 w 556"/>
                <a:gd name="T3" fmla="*/ 243267321 h 482"/>
                <a:gd name="T4" fmla="*/ 1806324509 w 556"/>
                <a:gd name="T5" fmla="*/ 2070598429 h 482"/>
                <a:gd name="T6" fmla="*/ 591279565 w 556"/>
                <a:gd name="T7" fmla="*/ 243267321 h 482"/>
                <a:gd name="T8" fmla="*/ 0 w 556"/>
                <a:gd name="T9" fmla="*/ 0 h 482"/>
                <a:gd name="T10" fmla="*/ 1806324509 w 556"/>
                <a:gd name="T11" fmla="*/ 2147483647 h 482"/>
                <a:gd name="T12" fmla="*/ 2147483647 w 556"/>
                <a:gd name="T13" fmla="*/ 0 h 48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56" h="482">
                  <a:moveTo>
                    <a:pt x="556" y="0"/>
                  </a:moveTo>
                  <a:lnTo>
                    <a:pt x="465" y="43"/>
                  </a:lnTo>
                  <a:lnTo>
                    <a:pt x="278" y="366"/>
                  </a:lnTo>
                  <a:lnTo>
                    <a:pt x="91" y="43"/>
                  </a:lnTo>
                  <a:lnTo>
                    <a:pt x="0" y="0"/>
                  </a:lnTo>
                  <a:lnTo>
                    <a:pt x="278" y="482"/>
                  </a:lnTo>
                  <a:lnTo>
                    <a:pt x="556" y="0"/>
                  </a:lnTo>
                  <a:close/>
                </a:path>
              </a:pathLst>
            </a:custGeom>
            <a:solidFill>
              <a:schemeClr val="accent3"/>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4" name="Freeform 15">
              <a:extLst>
                <a:ext uri="{FF2B5EF4-FFF2-40B4-BE49-F238E27FC236}">
                  <a16:creationId xmlns:a16="http://schemas.microsoft.com/office/drawing/2014/main" id="{638BA160-EF9A-42D1-88C8-AE50E922363E}"/>
                </a:ext>
              </a:extLst>
            </p:cNvPr>
            <p:cNvSpPr/>
            <p:nvPr/>
          </p:nvSpPr>
          <p:spPr bwMode="auto">
            <a:xfrm rot="5400000">
              <a:off x="6395882" y="3807619"/>
              <a:ext cx="1417637" cy="1146175"/>
            </a:xfrm>
            <a:custGeom>
              <a:avLst/>
              <a:gdLst>
                <a:gd name="T0" fmla="*/ 2147483647 w 556"/>
                <a:gd name="T1" fmla="*/ 0 h 482"/>
                <a:gd name="T2" fmla="*/ 1806324509 w 556"/>
                <a:gd name="T3" fmla="*/ 2147483647 h 482"/>
                <a:gd name="T4" fmla="*/ 0 w 556"/>
                <a:gd name="T5" fmla="*/ 0 h 482"/>
                <a:gd name="T6" fmla="*/ 1806324509 w 556"/>
                <a:gd name="T7" fmla="*/ 735459121 h 482"/>
                <a:gd name="T8" fmla="*/ 2147483647 w 556"/>
                <a:gd name="T9" fmla="*/ 0 h 4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6" h="482">
                  <a:moveTo>
                    <a:pt x="556" y="0"/>
                  </a:moveTo>
                  <a:lnTo>
                    <a:pt x="278" y="482"/>
                  </a:lnTo>
                  <a:lnTo>
                    <a:pt x="0" y="0"/>
                  </a:lnTo>
                  <a:lnTo>
                    <a:pt x="278" y="130"/>
                  </a:lnTo>
                  <a:lnTo>
                    <a:pt x="556" y="0"/>
                  </a:lnTo>
                  <a:close/>
                </a:path>
              </a:pathLst>
            </a:custGeom>
            <a:solidFill>
              <a:schemeClr val="accent3"/>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5" name="Freeform 36">
              <a:extLst>
                <a:ext uri="{FF2B5EF4-FFF2-40B4-BE49-F238E27FC236}">
                  <a16:creationId xmlns:a16="http://schemas.microsoft.com/office/drawing/2014/main" id="{05373475-CD98-4815-8C24-749A021D28CE}"/>
                </a:ext>
              </a:extLst>
            </p:cNvPr>
            <p:cNvSpPr/>
            <p:nvPr/>
          </p:nvSpPr>
          <p:spPr bwMode="auto">
            <a:xfrm>
              <a:off x="6715763" y="4259263"/>
              <a:ext cx="222250" cy="195262"/>
            </a:xfrm>
            <a:custGeom>
              <a:avLst/>
              <a:gdLst>
                <a:gd name="T0" fmla="*/ 368672944 w 134"/>
                <a:gd name="T1" fmla="*/ 55567894 h 117"/>
                <a:gd name="T2" fmla="*/ 313647825 w 134"/>
                <a:gd name="T3" fmla="*/ 0 h 117"/>
                <a:gd name="T4" fmla="*/ 258621047 w 134"/>
                <a:gd name="T5" fmla="*/ 55567894 h 117"/>
                <a:gd name="T6" fmla="*/ 275128914 w 134"/>
                <a:gd name="T7" fmla="*/ 94466754 h 117"/>
                <a:gd name="T8" fmla="*/ 211849032 w 134"/>
                <a:gd name="T9" fmla="*/ 247278462 h 117"/>
                <a:gd name="T10" fmla="*/ 159575500 w 134"/>
                <a:gd name="T11" fmla="*/ 130585218 h 117"/>
                <a:gd name="T12" fmla="*/ 115553414 w 134"/>
                <a:gd name="T13" fmla="*/ 125029430 h 117"/>
                <a:gd name="T14" fmla="*/ 74284575 w 134"/>
                <a:gd name="T15" fmla="*/ 175039866 h 117"/>
                <a:gd name="T16" fmla="*/ 57776707 w 134"/>
                <a:gd name="T17" fmla="*/ 172261138 h 117"/>
                <a:gd name="T18" fmla="*/ 0 w 134"/>
                <a:gd name="T19" fmla="*/ 227830700 h 117"/>
                <a:gd name="T20" fmla="*/ 57776707 w 134"/>
                <a:gd name="T21" fmla="*/ 283398594 h 117"/>
                <a:gd name="T22" fmla="*/ 112803485 w 134"/>
                <a:gd name="T23" fmla="*/ 227830700 h 117"/>
                <a:gd name="T24" fmla="*/ 110051897 w 134"/>
                <a:gd name="T25" fmla="*/ 216715786 h 117"/>
                <a:gd name="T26" fmla="*/ 129311353 w 134"/>
                <a:gd name="T27" fmla="*/ 194489297 h 117"/>
                <a:gd name="T28" fmla="*/ 189839647 w 134"/>
                <a:gd name="T29" fmla="*/ 325074514 h 117"/>
                <a:gd name="T30" fmla="*/ 236611662 w 134"/>
                <a:gd name="T31" fmla="*/ 325074514 h 117"/>
                <a:gd name="T32" fmla="*/ 327404104 w 134"/>
                <a:gd name="T33" fmla="*/ 108358728 h 117"/>
                <a:gd name="T34" fmla="*/ 368672944 w 134"/>
                <a:gd name="T35" fmla="*/ 55567894 h 1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34" h="117">
                  <a:moveTo>
                    <a:pt x="134" y="20"/>
                  </a:moveTo>
                  <a:cubicBezTo>
                    <a:pt x="134" y="9"/>
                    <a:pt x="125" y="0"/>
                    <a:pt x="114" y="0"/>
                  </a:cubicBezTo>
                  <a:cubicBezTo>
                    <a:pt x="103" y="0"/>
                    <a:pt x="94" y="9"/>
                    <a:pt x="94" y="20"/>
                  </a:cubicBezTo>
                  <a:cubicBezTo>
                    <a:pt x="94" y="26"/>
                    <a:pt x="96" y="31"/>
                    <a:pt x="100" y="34"/>
                  </a:cubicBezTo>
                  <a:cubicBezTo>
                    <a:pt x="77" y="89"/>
                    <a:pt x="77" y="89"/>
                    <a:pt x="77" y="89"/>
                  </a:cubicBezTo>
                  <a:cubicBezTo>
                    <a:pt x="58" y="47"/>
                    <a:pt x="58" y="47"/>
                    <a:pt x="58" y="47"/>
                  </a:cubicBezTo>
                  <a:cubicBezTo>
                    <a:pt x="42" y="45"/>
                    <a:pt x="42" y="45"/>
                    <a:pt x="42" y="45"/>
                  </a:cubicBezTo>
                  <a:cubicBezTo>
                    <a:pt x="27" y="63"/>
                    <a:pt x="27" y="63"/>
                    <a:pt x="27" y="63"/>
                  </a:cubicBezTo>
                  <a:cubicBezTo>
                    <a:pt x="25" y="62"/>
                    <a:pt x="23" y="62"/>
                    <a:pt x="21" y="62"/>
                  </a:cubicBezTo>
                  <a:cubicBezTo>
                    <a:pt x="9" y="62"/>
                    <a:pt x="0" y="71"/>
                    <a:pt x="0" y="82"/>
                  </a:cubicBezTo>
                  <a:cubicBezTo>
                    <a:pt x="0" y="93"/>
                    <a:pt x="9" y="102"/>
                    <a:pt x="21" y="102"/>
                  </a:cubicBezTo>
                  <a:cubicBezTo>
                    <a:pt x="32" y="102"/>
                    <a:pt x="41" y="93"/>
                    <a:pt x="41" y="82"/>
                  </a:cubicBezTo>
                  <a:cubicBezTo>
                    <a:pt x="41" y="81"/>
                    <a:pt x="41" y="79"/>
                    <a:pt x="40" y="78"/>
                  </a:cubicBezTo>
                  <a:cubicBezTo>
                    <a:pt x="47" y="70"/>
                    <a:pt x="47" y="70"/>
                    <a:pt x="47" y="70"/>
                  </a:cubicBezTo>
                  <a:cubicBezTo>
                    <a:pt x="69" y="117"/>
                    <a:pt x="69" y="117"/>
                    <a:pt x="69" y="117"/>
                  </a:cubicBezTo>
                  <a:cubicBezTo>
                    <a:pt x="86" y="117"/>
                    <a:pt x="86" y="117"/>
                    <a:pt x="86" y="117"/>
                  </a:cubicBezTo>
                  <a:cubicBezTo>
                    <a:pt x="119" y="39"/>
                    <a:pt x="119" y="39"/>
                    <a:pt x="119" y="39"/>
                  </a:cubicBezTo>
                  <a:cubicBezTo>
                    <a:pt x="128" y="37"/>
                    <a:pt x="134" y="29"/>
                    <a:pt x="134"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42" name="组合 31">
            <a:extLst>
              <a:ext uri="{FF2B5EF4-FFF2-40B4-BE49-F238E27FC236}">
                <a16:creationId xmlns:a16="http://schemas.microsoft.com/office/drawing/2014/main" id="{AE9C4B52-5D4F-4EC9-8653-A342DC54F116}"/>
              </a:ext>
            </a:extLst>
          </p:cNvPr>
          <p:cNvGrpSpPr/>
          <p:nvPr/>
        </p:nvGrpSpPr>
        <p:grpSpPr>
          <a:xfrm>
            <a:off x="4757737" y="1334508"/>
            <a:ext cx="1062038" cy="1289845"/>
            <a:chOff x="6380800" y="1789113"/>
            <a:chExt cx="1416050" cy="1719262"/>
          </a:xfrm>
        </p:grpSpPr>
        <p:sp>
          <p:nvSpPr>
            <p:cNvPr id="47" name="Freeform 14">
              <a:extLst>
                <a:ext uri="{FF2B5EF4-FFF2-40B4-BE49-F238E27FC236}">
                  <a16:creationId xmlns:a16="http://schemas.microsoft.com/office/drawing/2014/main" id="{C059EEBB-E45C-40C6-881B-54E3B5C8AEBC}"/>
                </a:ext>
              </a:extLst>
            </p:cNvPr>
            <p:cNvSpPr/>
            <p:nvPr/>
          </p:nvSpPr>
          <p:spPr bwMode="auto">
            <a:xfrm>
              <a:off x="6380800" y="2362200"/>
              <a:ext cx="1416050" cy="1146175"/>
            </a:xfrm>
            <a:custGeom>
              <a:avLst/>
              <a:gdLst>
                <a:gd name="T0" fmla="*/ 556 w 556"/>
                <a:gd name="T1" fmla="*/ 0 h 482"/>
                <a:gd name="T2" fmla="*/ 465 w 556"/>
                <a:gd name="T3" fmla="*/ 43 h 482"/>
                <a:gd name="T4" fmla="*/ 278 w 556"/>
                <a:gd name="T5" fmla="*/ 366 h 482"/>
                <a:gd name="T6" fmla="*/ 91 w 556"/>
                <a:gd name="T7" fmla="*/ 43 h 482"/>
                <a:gd name="T8" fmla="*/ 0 w 556"/>
                <a:gd name="T9" fmla="*/ 0 h 482"/>
                <a:gd name="T10" fmla="*/ 278 w 556"/>
                <a:gd name="T11" fmla="*/ 482 h 482"/>
                <a:gd name="T12" fmla="*/ 556 w 556"/>
                <a:gd name="T13" fmla="*/ 0 h 482"/>
              </a:gdLst>
              <a:ahLst/>
              <a:cxnLst>
                <a:cxn ang="0">
                  <a:pos x="T0" y="T1"/>
                </a:cxn>
                <a:cxn ang="0">
                  <a:pos x="T2" y="T3"/>
                </a:cxn>
                <a:cxn ang="0">
                  <a:pos x="T4" y="T5"/>
                </a:cxn>
                <a:cxn ang="0">
                  <a:pos x="T6" y="T7"/>
                </a:cxn>
                <a:cxn ang="0">
                  <a:pos x="T8" y="T9"/>
                </a:cxn>
                <a:cxn ang="0">
                  <a:pos x="T10" y="T11"/>
                </a:cxn>
                <a:cxn ang="0">
                  <a:pos x="T12" y="T13"/>
                </a:cxn>
              </a:cxnLst>
              <a:rect l="0" t="0" r="r" b="b"/>
              <a:pathLst>
                <a:path w="556" h="482">
                  <a:moveTo>
                    <a:pt x="556" y="0"/>
                  </a:moveTo>
                  <a:lnTo>
                    <a:pt x="465" y="43"/>
                  </a:lnTo>
                  <a:lnTo>
                    <a:pt x="278" y="366"/>
                  </a:lnTo>
                  <a:lnTo>
                    <a:pt x="91" y="43"/>
                  </a:lnTo>
                  <a:lnTo>
                    <a:pt x="0" y="0"/>
                  </a:lnTo>
                  <a:lnTo>
                    <a:pt x="278" y="482"/>
                  </a:lnTo>
                  <a:lnTo>
                    <a:pt x="55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a:p>
          </p:txBody>
        </p:sp>
        <p:sp>
          <p:nvSpPr>
            <p:cNvPr id="48" name="Freeform 15">
              <a:extLst>
                <a:ext uri="{FF2B5EF4-FFF2-40B4-BE49-F238E27FC236}">
                  <a16:creationId xmlns:a16="http://schemas.microsoft.com/office/drawing/2014/main" id="{BD221DDA-09D9-4560-B007-12DE77FD8F7E}"/>
                </a:ext>
              </a:extLst>
            </p:cNvPr>
            <p:cNvSpPr/>
            <p:nvPr/>
          </p:nvSpPr>
          <p:spPr bwMode="auto">
            <a:xfrm>
              <a:off x="6380800" y="1789113"/>
              <a:ext cx="1416050" cy="1146175"/>
            </a:xfrm>
            <a:custGeom>
              <a:avLst/>
              <a:gdLst>
                <a:gd name="T0" fmla="*/ 556 w 556"/>
                <a:gd name="T1" fmla="*/ 0 h 482"/>
                <a:gd name="T2" fmla="*/ 278 w 556"/>
                <a:gd name="T3" fmla="*/ 482 h 482"/>
                <a:gd name="T4" fmla="*/ 0 w 556"/>
                <a:gd name="T5" fmla="*/ 0 h 482"/>
                <a:gd name="T6" fmla="*/ 278 w 556"/>
                <a:gd name="T7" fmla="*/ 130 h 482"/>
                <a:gd name="T8" fmla="*/ 556 w 556"/>
                <a:gd name="T9" fmla="*/ 0 h 482"/>
              </a:gdLst>
              <a:ahLst/>
              <a:cxnLst>
                <a:cxn ang="0">
                  <a:pos x="T0" y="T1"/>
                </a:cxn>
                <a:cxn ang="0">
                  <a:pos x="T2" y="T3"/>
                </a:cxn>
                <a:cxn ang="0">
                  <a:pos x="T4" y="T5"/>
                </a:cxn>
                <a:cxn ang="0">
                  <a:pos x="T6" y="T7"/>
                </a:cxn>
                <a:cxn ang="0">
                  <a:pos x="T8" y="T9"/>
                </a:cxn>
              </a:cxnLst>
              <a:rect l="0" t="0" r="r" b="b"/>
              <a:pathLst>
                <a:path w="556" h="482">
                  <a:moveTo>
                    <a:pt x="556" y="0"/>
                  </a:moveTo>
                  <a:lnTo>
                    <a:pt x="278" y="482"/>
                  </a:lnTo>
                  <a:lnTo>
                    <a:pt x="0" y="0"/>
                  </a:lnTo>
                  <a:lnTo>
                    <a:pt x="278" y="130"/>
                  </a:lnTo>
                  <a:lnTo>
                    <a:pt x="55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a:p>
          </p:txBody>
        </p:sp>
      </p:grpSp>
      <p:sp>
        <p:nvSpPr>
          <p:cNvPr id="43" name="TextBox 57">
            <a:extLst>
              <a:ext uri="{FF2B5EF4-FFF2-40B4-BE49-F238E27FC236}">
                <a16:creationId xmlns:a16="http://schemas.microsoft.com/office/drawing/2014/main" id="{FFD463F0-2F69-4406-B4B0-6C2C0038E93E}"/>
              </a:ext>
            </a:extLst>
          </p:cNvPr>
          <p:cNvSpPr txBox="1"/>
          <p:nvPr/>
        </p:nvSpPr>
        <p:spPr bwMode="auto">
          <a:xfrm>
            <a:off x="1648085" y="1660724"/>
            <a:ext cx="2005013" cy="285912"/>
          </a:xfrm>
          <a:prstGeom prst="rect">
            <a:avLst/>
          </a:prstGeom>
          <a:noFill/>
        </p:spPr>
        <p:txBody>
          <a:bodyPr lIns="68580" tIns="34290" rIns="68580" bIns="3429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30000"/>
              </a:lnSpc>
              <a:defRPr/>
            </a:pPr>
            <a:r>
              <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cs typeface="Open Sans Light" pitchFamily="34" charset="0"/>
              </a:rPr>
              <a:t>Problem Statement</a:t>
            </a:r>
            <a:endParaRPr lang="en-US" altLang="zh-CN" sz="1200" kern="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5" name="TextBox 57">
            <a:extLst>
              <a:ext uri="{FF2B5EF4-FFF2-40B4-BE49-F238E27FC236}">
                <a16:creationId xmlns:a16="http://schemas.microsoft.com/office/drawing/2014/main" id="{8C59A817-6A51-4DBC-8D72-EF4B37B3D938}"/>
              </a:ext>
            </a:extLst>
          </p:cNvPr>
          <p:cNvSpPr txBox="1"/>
          <p:nvPr/>
        </p:nvSpPr>
        <p:spPr bwMode="auto">
          <a:xfrm>
            <a:off x="1629737" y="3044735"/>
            <a:ext cx="2005013" cy="285912"/>
          </a:xfrm>
          <a:prstGeom prst="rect">
            <a:avLst/>
          </a:prstGeom>
          <a:noFill/>
        </p:spPr>
        <p:txBody>
          <a:bodyPr lIns="68580" tIns="34290" rIns="68580" bIns="3429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30000"/>
              </a:lnSpc>
              <a:defRPr/>
            </a:pPr>
            <a:r>
              <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cs typeface="Open Sans Light" pitchFamily="34" charset="0"/>
              </a:rPr>
              <a:t>Monitoring with KPI</a:t>
            </a:r>
            <a:endParaRPr lang="en-US" altLang="zh-CN" sz="1200" kern="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6" name="TextBox 57">
            <a:extLst>
              <a:ext uri="{FF2B5EF4-FFF2-40B4-BE49-F238E27FC236}">
                <a16:creationId xmlns:a16="http://schemas.microsoft.com/office/drawing/2014/main" id="{E6F5B67E-37E7-4410-AFE3-A8522B12D94C}"/>
              </a:ext>
            </a:extLst>
          </p:cNvPr>
          <p:cNvSpPr txBox="1"/>
          <p:nvPr/>
        </p:nvSpPr>
        <p:spPr bwMode="auto">
          <a:xfrm>
            <a:off x="5859325" y="3044735"/>
            <a:ext cx="2123788" cy="285912"/>
          </a:xfrm>
          <a:prstGeom prst="rect">
            <a:avLst/>
          </a:prstGeom>
          <a:noFill/>
        </p:spPr>
        <p:txBody>
          <a:bodyPr wrap="square" lIns="68580" tIns="34290" rIns="68580" bIns="3429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30000"/>
              </a:lnSpc>
              <a:defRPr/>
            </a:pPr>
            <a:r>
              <a:rPr lang="en-US" altLang="zh-CN" sz="1200" dirty="0">
                <a:solidFill>
                  <a:schemeClr val="tx1">
                    <a:lumMod val="50000"/>
                    <a:lumOff val="50000"/>
                  </a:schemeClr>
                </a:solidFill>
                <a:latin typeface="微软雅黑" panose="020B0503020204020204" pitchFamily="34" charset="-122"/>
                <a:ea typeface="微软雅黑" panose="020B0503020204020204" pitchFamily="34" charset="-122"/>
                <a:cs typeface="Open Sans Light" pitchFamily="34" charset="0"/>
              </a:rPr>
              <a:t>Reporting and Predicting</a:t>
            </a:r>
            <a:endParaRPr lang="en-US" altLang="zh-CN" sz="1200" kern="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0" name="TextBox 57">
            <a:extLst>
              <a:ext uri="{FF2B5EF4-FFF2-40B4-BE49-F238E27FC236}">
                <a16:creationId xmlns:a16="http://schemas.microsoft.com/office/drawing/2014/main" id="{CE55039A-6D27-4825-9788-71C3BE531536}"/>
              </a:ext>
            </a:extLst>
          </p:cNvPr>
          <p:cNvSpPr txBox="1"/>
          <p:nvPr/>
        </p:nvSpPr>
        <p:spPr bwMode="auto">
          <a:xfrm>
            <a:off x="5933246" y="1660724"/>
            <a:ext cx="2889139" cy="285912"/>
          </a:xfrm>
          <a:prstGeom prst="rect">
            <a:avLst/>
          </a:prstGeom>
          <a:noFill/>
        </p:spPr>
        <p:txBody>
          <a:bodyPr wrap="square" lIns="68580" tIns="34290" rIns="68580" bIns="3429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30000"/>
              </a:lnSpc>
              <a:defRPr/>
            </a:pPr>
            <a:r>
              <a:rPr lang="en-US" altLang="zh-CN" sz="1200" kern="0" dirty="0">
                <a:solidFill>
                  <a:schemeClr val="bg1">
                    <a:lumMod val="50000"/>
                  </a:schemeClr>
                </a:solidFill>
                <a:latin typeface="微软雅黑" panose="020B0503020204020204" pitchFamily="34" charset="-122"/>
                <a:ea typeface="微软雅黑" panose="020B0503020204020204" pitchFamily="34" charset="-122"/>
              </a:rPr>
              <a:t>Data Collection and Database Design</a:t>
            </a:r>
          </a:p>
        </p:txBody>
      </p:sp>
      <p:pic>
        <p:nvPicPr>
          <p:cNvPr id="71" name="Picture 70">
            <a:extLst>
              <a:ext uri="{FF2B5EF4-FFF2-40B4-BE49-F238E27FC236}">
                <a16:creationId xmlns:a16="http://schemas.microsoft.com/office/drawing/2014/main" id="{3057A5A5-7C1A-4D17-A1E4-2E32F3AFF1AD}"/>
              </a:ext>
            </a:extLst>
          </p:cNvPr>
          <p:cNvPicPr>
            <a:picLocks noChangeAspect="1"/>
          </p:cNvPicPr>
          <p:nvPr/>
        </p:nvPicPr>
        <p:blipFill>
          <a:blip r:embed="rId3"/>
          <a:stretch>
            <a:fillRect/>
          </a:stretch>
        </p:blipFill>
        <p:spPr>
          <a:xfrm>
            <a:off x="5004" y="124272"/>
            <a:ext cx="200025" cy="600075"/>
          </a:xfrm>
          <a:prstGeom prst="rect">
            <a:avLst/>
          </a:prstGeom>
        </p:spPr>
      </p:pic>
      <p:sp>
        <p:nvSpPr>
          <p:cNvPr id="72" name="PA_淘宝店chenying0907 4">
            <a:extLst>
              <a:ext uri="{FF2B5EF4-FFF2-40B4-BE49-F238E27FC236}">
                <a16:creationId xmlns:a16="http://schemas.microsoft.com/office/drawing/2014/main" id="{4B621EAF-63F7-4558-AD61-291C01404674}"/>
              </a:ext>
            </a:extLst>
          </p:cNvPr>
          <p:cNvSpPr txBox="1"/>
          <p:nvPr>
            <p:custDataLst>
              <p:tags r:id="rId1"/>
            </p:custDataLst>
          </p:nvPr>
        </p:nvSpPr>
        <p:spPr>
          <a:xfrm>
            <a:off x="228261" y="162699"/>
            <a:ext cx="3172425" cy="523220"/>
          </a:xfrm>
          <a:prstGeom prst="rect">
            <a:avLst/>
          </a:prstGeom>
          <a:noFill/>
        </p:spPr>
        <p:txBody>
          <a:bodyPr wrap="square" rtlCol="0">
            <a:spAutoFit/>
          </a:bodyPr>
          <a:lstStyle/>
          <a:p>
            <a:pPr>
              <a:buNone/>
            </a:pPr>
            <a:r>
              <a:rPr lang="en-US" sz="2800" dirty="0">
                <a:solidFill>
                  <a:srgbClr val="C00000"/>
                </a:solidFill>
              </a:rPr>
              <a:t>Summary</a:t>
            </a:r>
            <a:endParaRPr lang="en-US" altLang="zh-CN" sz="2800" dirty="0">
              <a:solidFill>
                <a:srgbClr val="C00000"/>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7865533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3000">
        <p15:prstTrans prst="crush"/>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4D68F6A2-B510-47E2-A98F-7BCC4FED58E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39819"/>
          <a:stretch/>
        </p:blipFill>
        <p:spPr>
          <a:xfrm>
            <a:off x="3769" y="1532"/>
            <a:ext cx="5148165" cy="3096344"/>
          </a:xfrm>
          <a:prstGeom prst="rect">
            <a:avLst/>
          </a:prstGeom>
        </p:spPr>
      </p:pic>
      <p:pic>
        <p:nvPicPr>
          <p:cNvPr id="14" name="图片 13">
            <a:extLst>
              <a:ext uri="{FF2B5EF4-FFF2-40B4-BE49-F238E27FC236}">
                <a16:creationId xmlns:a16="http://schemas.microsoft.com/office/drawing/2014/main" id="{4134C3EE-CD64-4036-B1B5-0D3BCD536F1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16036" y="2543526"/>
            <a:ext cx="4715508" cy="2601562"/>
          </a:xfrm>
          <a:prstGeom prst="rect">
            <a:avLst/>
          </a:prstGeom>
        </p:spPr>
      </p:pic>
      <p:sp>
        <p:nvSpPr>
          <p:cNvPr id="13" name="矩形 259">
            <a:extLst>
              <a:ext uri="{FF2B5EF4-FFF2-40B4-BE49-F238E27FC236}">
                <a16:creationId xmlns:a16="http://schemas.microsoft.com/office/drawing/2014/main" id="{DFB9403C-4C53-40F4-BD63-36BA8AF9B494}"/>
              </a:ext>
            </a:extLst>
          </p:cNvPr>
          <p:cNvSpPr>
            <a:spLocks noChangeArrowheads="1"/>
          </p:cNvSpPr>
          <p:nvPr/>
        </p:nvSpPr>
        <p:spPr bwMode="auto">
          <a:xfrm>
            <a:off x="1907704" y="2652892"/>
            <a:ext cx="5220580" cy="6155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fontAlgn="base">
              <a:spcBef>
                <a:spcPct val="0"/>
              </a:spcBef>
              <a:spcAft>
                <a:spcPct val="0"/>
              </a:spcAft>
              <a:buNone/>
            </a:pPr>
            <a:r>
              <a:rPr lang="en-US" altLang="zh-CN" sz="4000" dirty="0">
                <a:solidFill>
                  <a:schemeClr val="tx1">
                    <a:lumMod val="75000"/>
                    <a:lumOff val="25000"/>
                  </a:schemeClr>
                </a:solidFill>
                <a:cs typeface="宋体" pitchFamily="2" charset="-122"/>
              </a:rPr>
              <a:t>Thanks</a:t>
            </a:r>
          </a:p>
        </p:txBody>
      </p:sp>
      <p:sp>
        <p:nvSpPr>
          <p:cNvPr id="16" name="原创设计师QQ598969553                 _15">
            <a:extLst>
              <a:ext uri="{FF2B5EF4-FFF2-40B4-BE49-F238E27FC236}">
                <a16:creationId xmlns:a16="http://schemas.microsoft.com/office/drawing/2014/main" id="{B2966131-B766-47EF-9A5E-9F01F30F3776}"/>
              </a:ext>
            </a:extLst>
          </p:cNvPr>
          <p:cNvSpPr/>
          <p:nvPr/>
        </p:nvSpPr>
        <p:spPr>
          <a:xfrm>
            <a:off x="3082730" y="4080525"/>
            <a:ext cx="2978540" cy="2524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rPr>
              <a:t>Zixiang Michael Jin </a:t>
            </a:r>
          </a:p>
        </p:txBody>
      </p:sp>
      <p:sp>
        <p:nvSpPr>
          <p:cNvPr id="17" name="原创设计师QQ598969553                 _16">
            <a:extLst>
              <a:ext uri="{FF2B5EF4-FFF2-40B4-BE49-F238E27FC236}">
                <a16:creationId xmlns:a16="http://schemas.microsoft.com/office/drawing/2014/main" id="{7D1FD1C0-E550-41D0-9284-A0D0204A6895}"/>
              </a:ext>
            </a:extLst>
          </p:cNvPr>
          <p:cNvSpPr txBox="1"/>
          <p:nvPr/>
        </p:nvSpPr>
        <p:spPr>
          <a:xfrm>
            <a:off x="2649495" y="2309540"/>
            <a:ext cx="3852428" cy="354328"/>
          </a:xfrm>
          <a:prstGeom prst="rect">
            <a:avLst/>
          </a:prstGeom>
          <a:noFill/>
          <a:effectLst/>
        </p:spPr>
        <p:txBody>
          <a:bodyPr wrap="square" lIns="68580" tIns="34290" rIns="68580" bIns="34290" rtlCol="0">
            <a:spAutoFit/>
          </a:bodyPr>
          <a:lstStyle/>
          <a:p>
            <a:pPr algn="ctr">
              <a:lnSpc>
                <a:spcPct val="150000"/>
              </a:lnSpc>
            </a:pP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Maricopa County – Risk Management</a:t>
            </a:r>
          </a:p>
        </p:txBody>
      </p:sp>
      <p:sp>
        <p:nvSpPr>
          <p:cNvPr id="11" name="矩形 259">
            <a:extLst>
              <a:ext uri="{FF2B5EF4-FFF2-40B4-BE49-F238E27FC236}">
                <a16:creationId xmlns:a16="http://schemas.microsoft.com/office/drawing/2014/main" id="{24367480-89DB-4A9C-BD6D-63C64DDD0CB0}"/>
              </a:ext>
            </a:extLst>
          </p:cNvPr>
          <p:cNvSpPr>
            <a:spLocks noChangeArrowheads="1"/>
          </p:cNvSpPr>
          <p:nvPr/>
        </p:nvSpPr>
        <p:spPr bwMode="auto">
          <a:xfrm>
            <a:off x="3167844" y="1304853"/>
            <a:ext cx="2592288"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Font typeface="Arial" panose="020B0604020202020204" pitchFamily="34" charset="0"/>
              <a:buNone/>
            </a:pPr>
            <a:r>
              <a:rPr lang="en-US" altLang="zh-CN" sz="6600" cap="all" dirty="0">
                <a:solidFill>
                  <a:schemeClr val="tx1">
                    <a:lumMod val="75000"/>
                    <a:lumOff val="25000"/>
                  </a:schemeClr>
                </a:solidFill>
                <a:latin typeface="Agency FB" panose="020B0503020202020204" pitchFamily="34" charset="0"/>
                <a:ea typeface="方正姚体" panose="02010601030101010101" pitchFamily="2" charset="-122"/>
                <a:cs typeface="Arial" panose="020B0604020202020204" pitchFamily="34" charset="0"/>
              </a:rPr>
              <a:t>2021</a:t>
            </a:r>
          </a:p>
        </p:txBody>
      </p:sp>
      <p:pic>
        <p:nvPicPr>
          <p:cNvPr id="9" name="Picture 2" descr="Maricopa County Seal">
            <a:extLst>
              <a:ext uri="{FF2B5EF4-FFF2-40B4-BE49-F238E27FC236}">
                <a16:creationId xmlns:a16="http://schemas.microsoft.com/office/drawing/2014/main" id="{C386D87D-7DB1-4D3C-946A-7E82F89E6210}"/>
              </a:ext>
            </a:extLst>
          </p:cNvPr>
          <p:cNvPicPr>
            <a:picLocks noChangeAspect="1" noChangeArrowheads="1"/>
          </p:cNvPicPr>
          <p:nvPr/>
        </p:nvPicPr>
        <p:blipFill>
          <a:blip r:embed="rId5">
            <a:alphaModFix amt="23000"/>
            <a:extLst>
              <a:ext uri="{BEBA8EAE-BF5A-486C-A8C5-ECC9F3942E4B}">
                <a14:imgProps xmlns:a14="http://schemas.microsoft.com/office/drawing/2010/main">
                  <a14:imgLayer r:embed="rId6">
                    <a14:imgEffect>
                      <a14:sharpenSoften amount="3000"/>
                    </a14:imgEffect>
                  </a14:imgLayer>
                </a14:imgProps>
              </a:ext>
              <a:ext uri="{28A0092B-C50C-407E-A947-70E740481C1C}">
                <a14:useLocalDpi xmlns:a14="http://schemas.microsoft.com/office/drawing/2010/main" val="0"/>
              </a:ext>
            </a:extLst>
          </a:blip>
          <a:srcRect/>
          <a:stretch>
            <a:fillRect/>
          </a:stretch>
        </p:blipFill>
        <p:spPr bwMode="auto">
          <a:xfrm>
            <a:off x="4071357" y="3123194"/>
            <a:ext cx="1001286" cy="1001286"/>
          </a:xfrm>
          <a:prstGeom prst="rect">
            <a:avLst/>
          </a:prstGeom>
          <a:noFill/>
          <a:effectLst>
            <a:outerShdw blurRad="50800" dist="50800" dir="540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70817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3000">
        <p15:prstTrans prst="crush"/>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strVal val="#ppt_w+.3"/>
                                          </p:val>
                                        </p:tav>
                                        <p:tav tm="100000">
                                          <p:val>
                                            <p:strVal val="#ppt_w"/>
                                          </p:val>
                                        </p:tav>
                                      </p:tavLst>
                                    </p:anim>
                                    <p:anim calcmode="lin" valueType="num">
                                      <p:cBhvr>
                                        <p:cTn id="8" dur="1000" fill="hold"/>
                                        <p:tgtEl>
                                          <p:spTgt spid="12"/>
                                        </p:tgtEl>
                                        <p:attrNameLst>
                                          <p:attrName>ppt_h</p:attrName>
                                        </p:attrNameLst>
                                      </p:cBhvr>
                                      <p:tavLst>
                                        <p:tav tm="0">
                                          <p:val>
                                            <p:strVal val="#ppt_h"/>
                                          </p:val>
                                        </p:tav>
                                        <p:tav tm="100000">
                                          <p:val>
                                            <p:strVal val="#ppt_h"/>
                                          </p:val>
                                        </p:tav>
                                      </p:tavLst>
                                    </p:anim>
                                    <p:animEffect transition="in" filter="fade">
                                      <p:cBhvr>
                                        <p:cTn id="9" dur="1000"/>
                                        <p:tgtEl>
                                          <p:spTgt spid="12"/>
                                        </p:tgtEl>
                                      </p:cBhvr>
                                    </p:animEffect>
                                  </p:childTnLst>
                                </p:cTn>
                              </p:par>
                              <p:par>
                                <p:cTn id="10" presetID="50" presetClass="entr" presetSubtype="0" decel="100000" fill="hold"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1000" fill="hold"/>
                                        <p:tgtEl>
                                          <p:spTgt spid="14"/>
                                        </p:tgtEl>
                                        <p:attrNameLst>
                                          <p:attrName>ppt_w</p:attrName>
                                        </p:attrNameLst>
                                      </p:cBhvr>
                                      <p:tavLst>
                                        <p:tav tm="0">
                                          <p:val>
                                            <p:strVal val="#ppt_w+.3"/>
                                          </p:val>
                                        </p:tav>
                                        <p:tav tm="100000">
                                          <p:val>
                                            <p:strVal val="#ppt_w"/>
                                          </p:val>
                                        </p:tav>
                                      </p:tavLst>
                                    </p:anim>
                                    <p:anim calcmode="lin" valueType="num">
                                      <p:cBhvr>
                                        <p:cTn id="13" dur="1000" fill="hold"/>
                                        <p:tgtEl>
                                          <p:spTgt spid="14"/>
                                        </p:tgtEl>
                                        <p:attrNameLst>
                                          <p:attrName>ppt_h</p:attrName>
                                        </p:attrNameLst>
                                      </p:cBhvr>
                                      <p:tavLst>
                                        <p:tav tm="0">
                                          <p:val>
                                            <p:strVal val="#ppt_h"/>
                                          </p:val>
                                        </p:tav>
                                        <p:tav tm="100000">
                                          <p:val>
                                            <p:strVal val="#ppt_h"/>
                                          </p:val>
                                        </p:tav>
                                      </p:tavLst>
                                    </p:anim>
                                    <p:animEffect transition="in" filter="fade">
                                      <p:cBhvr>
                                        <p:cTn id="14" dur="1000"/>
                                        <p:tgtEl>
                                          <p:spTgt spid="14"/>
                                        </p:tgtEl>
                                      </p:cBhvr>
                                    </p:animEffect>
                                  </p:childTnLst>
                                </p:cTn>
                              </p:par>
                            </p:childTnLst>
                          </p:cTn>
                        </p:par>
                        <p:par>
                          <p:cTn id="15" fill="hold">
                            <p:stCondLst>
                              <p:cond delay="1000"/>
                            </p:stCondLst>
                            <p:childTnLst>
                              <p:par>
                                <p:cTn id="16" presetID="41" presetClass="entr" presetSubtype="0" fill="hold" grpId="0" nodeType="afterEffect">
                                  <p:stCondLst>
                                    <p:cond delay="0"/>
                                  </p:stCondLst>
                                  <p:iterate type="lt">
                                    <p:tmPct val="10000"/>
                                  </p:iterate>
                                  <p:childTnLst>
                                    <p:set>
                                      <p:cBhvr>
                                        <p:cTn id="17" dur="1" fill="hold">
                                          <p:stCondLst>
                                            <p:cond delay="0"/>
                                          </p:stCondLst>
                                        </p:cTn>
                                        <p:tgtEl>
                                          <p:spTgt spid="11"/>
                                        </p:tgtEl>
                                        <p:attrNameLst>
                                          <p:attrName>style.visibility</p:attrName>
                                        </p:attrNameLst>
                                      </p:cBhvr>
                                      <p:to>
                                        <p:strVal val="visible"/>
                                      </p:to>
                                    </p:set>
                                    <p:anim calcmode="lin" valueType="num">
                                      <p:cBhvr>
                                        <p:cTn id="18"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11"/>
                                        </p:tgtEl>
                                        <p:attrNameLst>
                                          <p:attrName>ppt_y</p:attrName>
                                        </p:attrNameLst>
                                      </p:cBhvr>
                                      <p:tavLst>
                                        <p:tav tm="0">
                                          <p:val>
                                            <p:strVal val="#ppt_y"/>
                                          </p:val>
                                        </p:tav>
                                        <p:tav tm="100000">
                                          <p:val>
                                            <p:strVal val="#ppt_y"/>
                                          </p:val>
                                        </p:tav>
                                      </p:tavLst>
                                    </p:anim>
                                    <p:anim calcmode="lin" valueType="num">
                                      <p:cBhvr>
                                        <p:cTn id="20"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11"/>
                                        </p:tgtEl>
                                      </p:cBhvr>
                                    </p:animEffect>
                                  </p:childTnLst>
                                </p:cTn>
                              </p:par>
                            </p:childTnLst>
                          </p:cTn>
                        </p:par>
                        <p:par>
                          <p:cTn id="23" fill="hold">
                            <p:stCondLst>
                              <p:cond delay="1650"/>
                            </p:stCondLst>
                            <p:childTnLst>
                              <p:par>
                                <p:cTn id="24" presetID="26" presetClass="emph" presetSubtype="0" fill="hold" grpId="1" nodeType="afterEffect">
                                  <p:stCondLst>
                                    <p:cond delay="0"/>
                                  </p:stCondLst>
                                  <p:iterate type="lt">
                                    <p:tmPct val="0"/>
                                  </p:iterate>
                                  <p:childTnLst>
                                    <p:animEffect transition="out" filter="fade">
                                      <p:cBhvr>
                                        <p:cTn id="25" dur="500" tmFilter="0, 0; .2, .5; .8, .5; 1, 0"/>
                                        <p:tgtEl>
                                          <p:spTgt spid="11"/>
                                        </p:tgtEl>
                                      </p:cBhvr>
                                    </p:animEffect>
                                    <p:animScale>
                                      <p:cBhvr>
                                        <p:cTn id="26" dur="250" autoRev="1" fill="hold"/>
                                        <p:tgtEl>
                                          <p:spTgt spid="11"/>
                                        </p:tgtEl>
                                      </p:cBhvr>
                                      <p:by x="105000" y="105000"/>
                                    </p:animScale>
                                  </p:childTnLst>
                                </p:cTn>
                              </p:par>
                            </p:childTnLst>
                          </p:cTn>
                        </p:par>
                        <p:par>
                          <p:cTn id="27" fill="hold">
                            <p:stCondLst>
                              <p:cond delay="2150"/>
                            </p:stCondLst>
                            <p:childTnLst>
                              <p:par>
                                <p:cTn id="28" presetID="22" presetClass="entr" presetSubtype="1" fill="hold" grpId="0" nodeType="after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up)">
                                      <p:cBhvr>
                                        <p:cTn id="30" dur="500"/>
                                        <p:tgtEl>
                                          <p:spTgt spid="17"/>
                                        </p:tgtEl>
                                      </p:cBhvr>
                                    </p:animEffect>
                                  </p:childTnLst>
                                </p:cTn>
                              </p:par>
                            </p:childTnLst>
                          </p:cTn>
                        </p:par>
                        <p:par>
                          <p:cTn id="31" fill="hold">
                            <p:stCondLst>
                              <p:cond delay="2650"/>
                            </p:stCondLst>
                            <p:childTnLst>
                              <p:par>
                                <p:cTn id="32" presetID="41" presetClass="entr" presetSubtype="0" fill="hold" grpId="0" nodeType="afterEffect">
                                  <p:stCondLst>
                                    <p:cond delay="0"/>
                                  </p:stCondLst>
                                  <p:iterate type="lt">
                                    <p:tmPct val="10000"/>
                                  </p:iterate>
                                  <p:childTnLst>
                                    <p:set>
                                      <p:cBhvr>
                                        <p:cTn id="33" dur="1" fill="hold">
                                          <p:stCondLst>
                                            <p:cond delay="0"/>
                                          </p:stCondLst>
                                        </p:cTn>
                                        <p:tgtEl>
                                          <p:spTgt spid="13"/>
                                        </p:tgtEl>
                                        <p:attrNameLst>
                                          <p:attrName>style.visibility</p:attrName>
                                        </p:attrNameLst>
                                      </p:cBhvr>
                                      <p:to>
                                        <p:strVal val="visible"/>
                                      </p:to>
                                    </p:set>
                                    <p:anim calcmode="lin" valueType="num">
                                      <p:cBhvr>
                                        <p:cTn id="34"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35" dur="500" fill="hold"/>
                                        <p:tgtEl>
                                          <p:spTgt spid="13"/>
                                        </p:tgtEl>
                                        <p:attrNameLst>
                                          <p:attrName>ppt_y</p:attrName>
                                        </p:attrNameLst>
                                      </p:cBhvr>
                                      <p:tavLst>
                                        <p:tav tm="0">
                                          <p:val>
                                            <p:strVal val="#ppt_y"/>
                                          </p:val>
                                        </p:tav>
                                        <p:tav tm="100000">
                                          <p:val>
                                            <p:strVal val="#ppt_y"/>
                                          </p:val>
                                        </p:tav>
                                      </p:tavLst>
                                    </p:anim>
                                    <p:anim calcmode="lin" valueType="num">
                                      <p:cBhvr>
                                        <p:cTn id="36"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37"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38" dur="500" tmFilter="0,0; .5, 1; 1, 1"/>
                                        <p:tgtEl>
                                          <p:spTgt spid="13"/>
                                        </p:tgtEl>
                                      </p:cBhvr>
                                    </p:animEffect>
                                  </p:childTnLst>
                                </p:cTn>
                              </p:par>
                            </p:childTnLst>
                          </p:cTn>
                        </p:par>
                        <p:par>
                          <p:cTn id="39" fill="hold">
                            <p:stCondLst>
                              <p:cond delay="3400"/>
                            </p:stCondLst>
                            <p:childTnLst>
                              <p:par>
                                <p:cTn id="40" presetID="26" presetClass="emph" presetSubtype="0" fill="hold" grpId="1" nodeType="afterEffect">
                                  <p:stCondLst>
                                    <p:cond delay="0"/>
                                  </p:stCondLst>
                                  <p:iterate type="lt">
                                    <p:tmPct val="0"/>
                                  </p:iterate>
                                  <p:childTnLst>
                                    <p:animEffect transition="out" filter="fade">
                                      <p:cBhvr>
                                        <p:cTn id="41" dur="500" tmFilter="0, 0; .2, .5; .8, .5; 1, 0"/>
                                        <p:tgtEl>
                                          <p:spTgt spid="13"/>
                                        </p:tgtEl>
                                      </p:cBhvr>
                                    </p:animEffect>
                                    <p:animScale>
                                      <p:cBhvr>
                                        <p:cTn id="42" dur="250" autoRev="1" fill="hold"/>
                                        <p:tgtEl>
                                          <p:spTgt spid="13"/>
                                        </p:tgtEl>
                                      </p:cBhvr>
                                      <p:by x="105000" y="105000"/>
                                    </p:animScale>
                                  </p:childTnLst>
                                </p:cTn>
                              </p:par>
                            </p:childTnLst>
                          </p:cTn>
                        </p:par>
                        <p:par>
                          <p:cTn id="43" fill="hold">
                            <p:stCondLst>
                              <p:cond delay="3900"/>
                            </p:stCondLst>
                            <p:childTnLst>
                              <p:par>
                                <p:cTn id="44" presetID="12" presetClass="entr" presetSubtype="1" fill="hold" grpId="0" nodeType="afterEffect">
                                  <p:stCondLst>
                                    <p:cond delay="0"/>
                                  </p:stCondLst>
                                  <p:childTnLst>
                                    <p:set>
                                      <p:cBhvr>
                                        <p:cTn id="45" dur="1" fill="hold">
                                          <p:stCondLst>
                                            <p:cond delay="0"/>
                                          </p:stCondLst>
                                        </p:cTn>
                                        <p:tgtEl>
                                          <p:spTgt spid="16"/>
                                        </p:tgtEl>
                                        <p:attrNameLst>
                                          <p:attrName>style.visibility</p:attrName>
                                        </p:attrNameLst>
                                      </p:cBhvr>
                                      <p:to>
                                        <p:strVal val="visible"/>
                                      </p:to>
                                    </p:set>
                                    <p:anim calcmode="lin" valueType="num">
                                      <p:cBhvr additive="base">
                                        <p:cTn id="46" dur="500"/>
                                        <p:tgtEl>
                                          <p:spTgt spid="16"/>
                                        </p:tgtEl>
                                        <p:attrNameLst>
                                          <p:attrName>ppt_y</p:attrName>
                                        </p:attrNameLst>
                                      </p:cBhvr>
                                      <p:tavLst>
                                        <p:tav tm="0">
                                          <p:val>
                                            <p:strVal val="#ppt_y-#ppt_h*1.125000"/>
                                          </p:val>
                                        </p:tav>
                                        <p:tav tm="100000">
                                          <p:val>
                                            <p:strVal val="#ppt_y"/>
                                          </p:val>
                                        </p:tav>
                                      </p:tavLst>
                                    </p:anim>
                                    <p:animEffect transition="in" filter="wipe(down)">
                                      <p:cBhvr>
                                        <p:cTn id="4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6" grpId="0"/>
      <p:bldP spid="17" grpId="0"/>
      <p:bldP spid="11" grpId="0"/>
      <p:bldP spid="11"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16">
            <a:extLst>
              <a:ext uri="{FF2B5EF4-FFF2-40B4-BE49-F238E27FC236}">
                <a16:creationId xmlns:a16="http://schemas.microsoft.com/office/drawing/2014/main" id="{869BA3AA-A00E-480D-8796-CB210806D106}"/>
              </a:ext>
            </a:extLst>
          </p:cNvPr>
          <p:cNvSpPr>
            <a:spLocks/>
          </p:cNvSpPr>
          <p:nvPr/>
        </p:nvSpPr>
        <p:spPr bwMode="auto">
          <a:xfrm rot="360689">
            <a:off x="3173434" y="88976"/>
            <a:ext cx="1478465" cy="1311600"/>
          </a:xfrm>
          <a:custGeom>
            <a:avLst/>
            <a:gdLst>
              <a:gd name="T0" fmla="*/ 0 w 859"/>
              <a:gd name="T1" fmla="*/ 486 h 762"/>
              <a:gd name="T2" fmla="*/ 129 w 859"/>
              <a:gd name="T3" fmla="*/ 600 h 762"/>
              <a:gd name="T4" fmla="*/ 703 w 859"/>
              <a:gd name="T5" fmla="*/ 624 h 762"/>
              <a:gd name="T6" fmla="*/ 676 w 859"/>
              <a:gd name="T7" fmla="*/ 115 h 762"/>
              <a:gd name="T8" fmla="*/ 547 w 859"/>
              <a:gd name="T9" fmla="*/ 0 h 762"/>
              <a:gd name="T10" fmla="*/ 0 w 859"/>
              <a:gd name="T11" fmla="*/ 486 h 762"/>
            </a:gdLst>
            <a:ahLst/>
            <a:cxnLst>
              <a:cxn ang="0">
                <a:pos x="T0" y="T1"/>
              </a:cxn>
              <a:cxn ang="0">
                <a:pos x="T2" y="T3"/>
              </a:cxn>
              <a:cxn ang="0">
                <a:pos x="T4" y="T5"/>
              </a:cxn>
              <a:cxn ang="0">
                <a:pos x="T6" y="T7"/>
              </a:cxn>
              <a:cxn ang="0">
                <a:pos x="T8" y="T9"/>
              </a:cxn>
              <a:cxn ang="0">
                <a:pos x="T10" y="T11"/>
              </a:cxn>
            </a:cxnLst>
            <a:rect l="0" t="0" r="r" b="b"/>
            <a:pathLst>
              <a:path w="859" h="762">
                <a:moveTo>
                  <a:pt x="0" y="486"/>
                </a:moveTo>
                <a:cubicBezTo>
                  <a:pt x="2" y="487"/>
                  <a:pt x="127" y="599"/>
                  <a:pt x="129" y="600"/>
                </a:cubicBezTo>
                <a:cubicBezTo>
                  <a:pt x="300" y="752"/>
                  <a:pt x="547" y="762"/>
                  <a:pt x="703" y="624"/>
                </a:cubicBezTo>
                <a:cubicBezTo>
                  <a:pt x="859" y="486"/>
                  <a:pt x="848" y="267"/>
                  <a:pt x="676" y="115"/>
                </a:cubicBezTo>
                <a:cubicBezTo>
                  <a:pt x="675" y="113"/>
                  <a:pt x="549" y="2"/>
                  <a:pt x="547" y="0"/>
                </a:cubicBezTo>
                <a:lnTo>
                  <a:pt x="0" y="486"/>
                </a:lnTo>
                <a:close/>
              </a:path>
            </a:pathLst>
          </a:custGeom>
          <a:solidFill>
            <a:schemeClr val="accent3"/>
          </a:solidFill>
          <a:ln>
            <a:noFill/>
          </a:ln>
          <a:effectLst>
            <a:outerShdw blurRad="254000" dist="190500" dir="720000" algn="ctr" rotWithShape="0">
              <a:srgbClr val="000000">
                <a:alpha val="43000"/>
              </a:srgbClr>
            </a:outerShdw>
          </a:effectLst>
        </p:spPr>
        <p:txBody>
          <a:bodyPr vert="horz" wrap="square" lIns="91429" tIns="45714" rIns="91429" bIns="45714" numCol="1" anchor="t" anchorCtr="0" compatLnSpc="1">
            <a:prstTxWarp prst="textNoShape">
              <a:avLst/>
            </a:prstTxWarp>
          </a:bodyPr>
          <a:lstStyle/>
          <a:p>
            <a:endParaRPr lang="zh-CN" altLang="en-US" dirty="0">
              <a:solidFill>
                <a:prstClr val="black"/>
              </a:solidFill>
            </a:endParaRPr>
          </a:p>
        </p:txBody>
      </p:sp>
      <p:sp>
        <p:nvSpPr>
          <p:cNvPr id="5" name="Freeform 16">
            <a:extLst>
              <a:ext uri="{FF2B5EF4-FFF2-40B4-BE49-F238E27FC236}">
                <a16:creationId xmlns:a16="http://schemas.microsoft.com/office/drawing/2014/main" id="{AE4D0809-C927-4279-B27C-C93C0A0F8C52}"/>
              </a:ext>
            </a:extLst>
          </p:cNvPr>
          <p:cNvSpPr>
            <a:spLocks/>
          </p:cNvSpPr>
          <p:nvPr/>
        </p:nvSpPr>
        <p:spPr bwMode="auto">
          <a:xfrm rot="440271">
            <a:off x="808485" y="1725484"/>
            <a:ext cx="1478465" cy="1311600"/>
          </a:xfrm>
          <a:custGeom>
            <a:avLst/>
            <a:gdLst>
              <a:gd name="T0" fmla="*/ 0 w 859"/>
              <a:gd name="T1" fmla="*/ 486 h 762"/>
              <a:gd name="T2" fmla="*/ 129 w 859"/>
              <a:gd name="T3" fmla="*/ 600 h 762"/>
              <a:gd name="T4" fmla="*/ 703 w 859"/>
              <a:gd name="T5" fmla="*/ 624 h 762"/>
              <a:gd name="T6" fmla="*/ 676 w 859"/>
              <a:gd name="T7" fmla="*/ 115 h 762"/>
              <a:gd name="T8" fmla="*/ 547 w 859"/>
              <a:gd name="T9" fmla="*/ 0 h 762"/>
              <a:gd name="T10" fmla="*/ 0 w 859"/>
              <a:gd name="T11" fmla="*/ 486 h 762"/>
            </a:gdLst>
            <a:ahLst/>
            <a:cxnLst>
              <a:cxn ang="0">
                <a:pos x="T0" y="T1"/>
              </a:cxn>
              <a:cxn ang="0">
                <a:pos x="T2" y="T3"/>
              </a:cxn>
              <a:cxn ang="0">
                <a:pos x="T4" y="T5"/>
              </a:cxn>
              <a:cxn ang="0">
                <a:pos x="T6" y="T7"/>
              </a:cxn>
              <a:cxn ang="0">
                <a:pos x="T8" y="T9"/>
              </a:cxn>
              <a:cxn ang="0">
                <a:pos x="T10" y="T11"/>
              </a:cxn>
            </a:cxnLst>
            <a:rect l="0" t="0" r="r" b="b"/>
            <a:pathLst>
              <a:path w="859" h="762">
                <a:moveTo>
                  <a:pt x="0" y="486"/>
                </a:moveTo>
                <a:cubicBezTo>
                  <a:pt x="2" y="487"/>
                  <a:pt x="127" y="599"/>
                  <a:pt x="129" y="600"/>
                </a:cubicBezTo>
                <a:cubicBezTo>
                  <a:pt x="300" y="752"/>
                  <a:pt x="547" y="762"/>
                  <a:pt x="703" y="624"/>
                </a:cubicBezTo>
                <a:cubicBezTo>
                  <a:pt x="859" y="486"/>
                  <a:pt x="848" y="267"/>
                  <a:pt x="676" y="115"/>
                </a:cubicBezTo>
                <a:cubicBezTo>
                  <a:pt x="675" y="113"/>
                  <a:pt x="549" y="2"/>
                  <a:pt x="547" y="0"/>
                </a:cubicBezTo>
                <a:lnTo>
                  <a:pt x="0" y="486"/>
                </a:lnTo>
                <a:close/>
              </a:path>
            </a:pathLst>
          </a:custGeom>
          <a:solidFill>
            <a:schemeClr val="accent4"/>
          </a:solidFill>
          <a:ln>
            <a:noFill/>
          </a:ln>
          <a:effectLst>
            <a:outerShdw blurRad="254000" dist="190500" dir="720000" algn="ctr" rotWithShape="0">
              <a:srgbClr val="000000">
                <a:alpha val="43000"/>
              </a:srgbClr>
            </a:outerShdw>
          </a:effectLst>
        </p:spPr>
        <p:txBody>
          <a:bodyPr vert="horz" wrap="square" lIns="91429" tIns="45714" rIns="91429" bIns="45714" numCol="1" anchor="t" anchorCtr="0" compatLnSpc="1">
            <a:prstTxWarp prst="textNoShape">
              <a:avLst/>
            </a:prstTxWarp>
          </a:bodyPr>
          <a:lstStyle/>
          <a:p>
            <a:endParaRPr lang="zh-CN" altLang="en-US">
              <a:solidFill>
                <a:prstClr val="black"/>
              </a:solidFill>
            </a:endParaRPr>
          </a:p>
        </p:txBody>
      </p:sp>
      <p:sp>
        <p:nvSpPr>
          <p:cNvPr id="6" name="Freeform 6">
            <a:extLst>
              <a:ext uri="{FF2B5EF4-FFF2-40B4-BE49-F238E27FC236}">
                <a16:creationId xmlns:a16="http://schemas.microsoft.com/office/drawing/2014/main" id="{E23D673A-4B73-4FE9-998E-7AED23E37E7C}"/>
              </a:ext>
            </a:extLst>
          </p:cNvPr>
          <p:cNvSpPr>
            <a:spLocks/>
          </p:cNvSpPr>
          <p:nvPr/>
        </p:nvSpPr>
        <p:spPr bwMode="auto">
          <a:xfrm rot="10800000">
            <a:off x="0" y="0"/>
            <a:ext cx="4426991" cy="3023962"/>
          </a:xfrm>
          <a:custGeom>
            <a:avLst/>
            <a:gdLst>
              <a:gd name="T0" fmla="*/ 0 w 1768"/>
              <a:gd name="T1" fmla="*/ 1568 h 1568"/>
              <a:gd name="T2" fmla="*/ 1768 w 1768"/>
              <a:gd name="T3" fmla="*/ 1568 h 1568"/>
              <a:gd name="T4" fmla="*/ 1768 w 1768"/>
              <a:gd name="T5" fmla="*/ 0 h 1568"/>
              <a:gd name="T6" fmla="*/ 0 w 1768"/>
              <a:gd name="T7" fmla="*/ 1568 h 1568"/>
            </a:gdLst>
            <a:ahLst/>
            <a:cxnLst>
              <a:cxn ang="0">
                <a:pos x="T0" y="T1"/>
              </a:cxn>
              <a:cxn ang="0">
                <a:pos x="T2" y="T3"/>
              </a:cxn>
              <a:cxn ang="0">
                <a:pos x="T4" y="T5"/>
              </a:cxn>
              <a:cxn ang="0">
                <a:pos x="T6" y="T7"/>
              </a:cxn>
            </a:cxnLst>
            <a:rect l="0" t="0" r="r" b="b"/>
            <a:pathLst>
              <a:path w="1768" h="1568">
                <a:moveTo>
                  <a:pt x="0" y="1568"/>
                </a:moveTo>
                <a:lnTo>
                  <a:pt x="1768" y="1568"/>
                </a:lnTo>
                <a:lnTo>
                  <a:pt x="1768" y="0"/>
                </a:lnTo>
                <a:lnTo>
                  <a:pt x="0" y="1568"/>
                </a:lnTo>
                <a:close/>
              </a:path>
            </a:pathLst>
          </a:custGeom>
          <a:solidFill>
            <a:schemeClr val="accent1"/>
          </a:solidFill>
          <a:ln>
            <a:noFill/>
          </a:ln>
        </p:spPr>
        <p:txBody>
          <a:bodyPr vert="horz" wrap="square" lIns="91429" tIns="45714" rIns="91429" bIns="45714" numCol="1" anchor="t" anchorCtr="0" compatLnSpc="1">
            <a:prstTxWarp prst="textNoShape">
              <a:avLst/>
            </a:prstTxWarp>
          </a:bodyPr>
          <a:lstStyle/>
          <a:p>
            <a:endParaRPr lang="zh-CN" altLang="en-US">
              <a:solidFill>
                <a:prstClr val="black"/>
              </a:solidFill>
            </a:endParaRPr>
          </a:p>
        </p:txBody>
      </p:sp>
      <p:sp>
        <p:nvSpPr>
          <p:cNvPr id="7" name="Freeform 16">
            <a:extLst>
              <a:ext uri="{FF2B5EF4-FFF2-40B4-BE49-F238E27FC236}">
                <a16:creationId xmlns:a16="http://schemas.microsoft.com/office/drawing/2014/main" id="{2C0EE800-5591-4A9A-9EE8-92F7362980CA}"/>
              </a:ext>
            </a:extLst>
          </p:cNvPr>
          <p:cNvSpPr>
            <a:spLocks/>
          </p:cNvSpPr>
          <p:nvPr/>
        </p:nvSpPr>
        <p:spPr bwMode="auto">
          <a:xfrm rot="458092">
            <a:off x="2006668" y="917798"/>
            <a:ext cx="1478465" cy="1311600"/>
          </a:xfrm>
          <a:custGeom>
            <a:avLst/>
            <a:gdLst>
              <a:gd name="T0" fmla="*/ 0 w 859"/>
              <a:gd name="T1" fmla="*/ 486 h 762"/>
              <a:gd name="T2" fmla="*/ 129 w 859"/>
              <a:gd name="T3" fmla="*/ 600 h 762"/>
              <a:gd name="T4" fmla="*/ 703 w 859"/>
              <a:gd name="T5" fmla="*/ 624 h 762"/>
              <a:gd name="T6" fmla="*/ 676 w 859"/>
              <a:gd name="T7" fmla="*/ 115 h 762"/>
              <a:gd name="T8" fmla="*/ 547 w 859"/>
              <a:gd name="T9" fmla="*/ 0 h 762"/>
              <a:gd name="T10" fmla="*/ 0 w 859"/>
              <a:gd name="T11" fmla="*/ 486 h 762"/>
            </a:gdLst>
            <a:ahLst/>
            <a:cxnLst>
              <a:cxn ang="0">
                <a:pos x="T0" y="T1"/>
              </a:cxn>
              <a:cxn ang="0">
                <a:pos x="T2" y="T3"/>
              </a:cxn>
              <a:cxn ang="0">
                <a:pos x="T4" y="T5"/>
              </a:cxn>
              <a:cxn ang="0">
                <a:pos x="T6" y="T7"/>
              </a:cxn>
              <a:cxn ang="0">
                <a:pos x="T8" y="T9"/>
              </a:cxn>
              <a:cxn ang="0">
                <a:pos x="T10" y="T11"/>
              </a:cxn>
            </a:cxnLst>
            <a:rect l="0" t="0" r="r" b="b"/>
            <a:pathLst>
              <a:path w="859" h="762">
                <a:moveTo>
                  <a:pt x="0" y="486"/>
                </a:moveTo>
                <a:cubicBezTo>
                  <a:pt x="2" y="487"/>
                  <a:pt x="127" y="599"/>
                  <a:pt x="129" y="600"/>
                </a:cubicBezTo>
                <a:cubicBezTo>
                  <a:pt x="300" y="752"/>
                  <a:pt x="547" y="762"/>
                  <a:pt x="703" y="624"/>
                </a:cubicBezTo>
                <a:cubicBezTo>
                  <a:pt x="859" y="486"/>
                  <a:pt x="848" y="267"/>
                  <a:pt x="676" y="115"/>
                </a:cubicBezTo>
                <a:cubicBezTo>
                  <a:pt x="675" y="113"/>
                  <a:pt x="549" y="2"/>
                  <a:pt x="547" y="0"/>
                </a:cubicBezTo>
                <a:lnTo>
                  <a:pt x="0" y="486"/>
                </a:lnTo>
                <a:close/>
              </a:path>
            </a:pathLst>
          </a:custGeom>
          <a:solidFill>
            <a:schemeClr val="bg1"/>
          </a:solidFill>
          <a:ln>
            <a:noFill/>
          </a:ln>
          <a:effectLst>
            <a:outerShdw blurRad="254000" dist="190500" dir="720000" algn="ctr" rotWithShape="0">
              <a:srgbClr val="000000">
                <a:alpha val="43000"/>
              </a:srgbClr>
            </a:outerShdw>
          </a:effectLst>
        </p:spPr>
        <p:txBody>
          <a:bodyPr vert="horz" wrap="square" lIns="91429" tIns="45714" rIns="91429" bIns="45714" numCol="1" anchor="t" anchorCtr="0" compatLnSpc="1">
            <a:prstTxWarp prst="textNoShape">
              <a:avLst/>
            </a:prstTxWarp>
          </a:bodyPr>
          <a:lstStyle/>
          <a:p>
            <a:endParaRPr lang="zh-CN" altLang="en-US">
              <a:solidFill>
                <a:prstClr val="black"/>
              </a:solidFill>
            </a:endParaRPr>
          </a:p>
        </p:txBody>
      </p:sp>
      <p:sp>
        <p:nvSpPr>
          <p:cNvPr id="10" name="Freeform 16">
            <a:extLst>
              <a:ext uri="{FF2B5EF4-FFF2-40B4-BE49-F238E27FC236}">
                <a16:creationId xmlns:a16="http://schemas.microsoft.com/office/drawing/2014/main" id="{DB4A55FE-A57B-4A4A-9CCF-AC457037D4C2}"/>
              </a:ext>
            </a:extLst>
          </p:cNvPr>
          <p:cNvSpPr>
            <a:spLocks noEditPoints="1"/>
          </p:cNvSpPr>
          <p:nvPr/>
        </p:nvSpPr>
        <p:spPr bwMode="auto">
          <a:xfrm>
            <a:off x="1448460" y="3363264"/>
            <a:ext cx="371429" cy="371429"/>
          </a:xfrm>
          <a:custGeom>
            <a:avLst/>
            <a:gdLst>
              <a:gd name="T0" fmla="*/ 91 w 99"/>
              <a:gd name="T1" fmla="*/ 41 h 99"/>
              <a:gd name="T2" fmla="*/ 85 w 99"/>
              <a:gd name="T3" fmla="*/ 26 h 99"/>
              <a:gd name="T4" fmla="*/ 85 w 99"/>
              <a:gd name="T5" fmla="*/ 15 h 99"/>
              <a:gd name="T6" fmla="*/ 74 w 99"/>
              <a:gd name="T7" fmla="*/ 14 h 99"/>
              <a:gd name="T8" fmla="*/ 58 w 99"/>
              <a:gd name="T9" fmla="*/ 8 h 99"/>
              <a:gd name="T10" fmla="*/ 50 w 99"/>
              <a:gd name="T11" fmla="*/ 0 h 99"/>
              <a:gd name="T12" fmla="*/ 41 w 99"/>
              <a:gd name="T13" fmla="*/ 8 h 99"/>
              <a:gd name="T14" fmla="*/ 27 w 99"/>
              <a:gd name="T15" fmla="*/ 14 h 99"/>
              <a:gd name="T16" fmla="*/ 21 w 99"/>
              <a:gd name="T17" fmla="*/ 12 h 99"/>
              <a:gd name="T18" fmla="*/ 15 w 99"/>
              <a:gd name="T19" fmla="*/ 14 h 99"/>
              <a:gd name="T20" fmla="*/ 15 w 99"/>
              <a:gd name="T21" fmla="*/ 25 h 99"/>
              <a:gd name="T22" fmla="*/ 9 w 99"/>
              <a:gd name="T23" fmla="*/ 41 h 99"/>
              <a:gd name="T24" fmla="*/ 0 w 99"/>
              <a:gd name="T25" fmla="*/ 49 h 99"/>
              <a:gd name="T26" fmla="*/ 9 w 99"/>
              <a:gd name="T27" fmla="*/ 57 h 99"/>
              <a:gd name="T28" fmla="*/ 15 w 99"/>
              <a:gd name="T29" fmla="*/ 72 h 99"/>
              <a:gd name="T30" fmla="*/ 15 w 99"/>
              <a:gd name="T31" fmla="*/ 84 h 99"/>
              <a:gd name="T32" fmla="*/ 26 w 99"/>
              <a:gd name="T33" fmla="*/ 84 h 99"/>
              <a:gd name="T34" fmla="*/ 41 w 99"/>
              <a:gd name="T35" fmla="*/ 90 h 99"/>
              <a:gd name="T36" fmla="*/ 50 w 99"/>
              <a:gd name="T37" fmla="*/ 99 h 99"/>
              <a:gd name="T38" fmla="*/ 58 w 99"/>
              <a:gd name="T39" fmla="*/ 90 h 99"/>
              <a:gd name="T40" fmla="*/ 63 w 99"/>
              <a:gd name="T41" fmla="*/ 89 h 99"/>
              <a:gd name="T42" fmla="*/ 73 w 99"/>
              <a:gd name="T43" fmla="*/ 84 h 99"/>
              <a:gd name="T44" fmla="*/ 84 w 99"/>
              <a:gd name="T45" fmla="*/ 84 h 99"/>
              <a:gd name="T46" fmla="*/ 84 w 99"/>
              <a:gd name="T47" fmla="*/ 73 h 99"/>
              <a:gd name="T48" fmla="*/ 91 w 99"/>
              <a:gd name="T49" fmla="*/ 58 h 99"/>
              <a:gd name="T50" fmla="*/ 99 w 99"/>
              <a:gd name="T51" fmla="*/ 49 h 99"/>
              <a:gd name="T52" fmla="*/ 91 w 99"/>
              <a:gd name="T53" fmla="*/ 41 h 99"/>
              <a:gd name="T54" fmla="*/ 50 w 99"/>
              <a:gd name="T55" fmla="*/ 68 h 99"/>
              <a:gd name="T56" fmla="*/ 31 w 99"/>
              <a:gd name="T57" fmla="*/ 49 h 99"/>
              <a:gd name="T58" fmla="*/ 50 w 99"/>
              <a:gd name="T59" fmla="*/ 30 h 99"/>
              <a:gd name="T60" fmla="*/ 69 w 99"/>
              <a:gd name="T61" fmla="*/ 49 h 99"/>
              <a:gd name="T62" fmla="*/ 50 w 99"/>
              <a:gd name="T63" fmla="*/ 6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9" h="99">
                <a:moveTo>
                  <a:pt x="91" y="41"/>
                </a:moveTo>
                <a:cubicBezTo>
                  <a:pt x="90" y="36"/>
                  <a:pt x="88" y="30"/>
                  <a:pt x="85" y="26"/>
                </a:cubicBezTo>
                <a:cubicBezTo>
                  <a:pt x="88" y="23"/>
                  <a:pt x="88" y="18"/>
                  <a:pt x="85" y="15"/>
                </a:cubicBezTo>
                <a:cubicBezTo>
                  <a:pt x="82" y="11"/>
                  <a:pt x="77" y="11"/>
                  <a:pt x="74" y="14"/>
                </a:cubicBezTo>
                <a:cubicBezTo>
                  <a:pt x="69" y="11"/>
                  <a:pt x="64" y="9"/>
                  <a:pt x="58" y="8"/>
                </a:cubicBezTo>
                <a:cubicBezTo>
                  <a:pt x="58" y="3"/>
                  <a:pt x="54" y="0"/>
                  <a:pt x="50" y="0"/>
                </a:cubicBezTo>
                <a:cubicBezTo>
                  <a:pt x="45" y="0"/>
                  <a:pt x="41" y="3"/>
                  <a:pt x="41" y="8"/>
                </a:cubicBezTo>
                <a:cubicBezTo>
                  <a:pt x="36" y="9"/>
                  <a:pt x="31" y="11"/>
                  <a:pt x="27" y="14"/>
                </a:cubicBezTo>
                <a:cubicBezTo>
                  <a:pt x="25" y="12"/>
                  <a:pt x="23" y="12"/>
                  <a:pt x="21" y="12"/>
                </a:cubicBezTo>
                <a:cubicBezTo>
                  <a:pt x="19" y="12"/>
                  <a:pt x="17" y="12"/>
                  <a:pt x="15" y="14"/>
                </a:cubicBezTo>
                <a:cubicBezTo>
                  <a:pt x="12" y="17"/>
                  <a:pt x="12" y="22"/>
                  <a:pt x="15" y="25"/>
                </a:cubicBezTo>
                <a:cubicBezTo>
                  <a:pt x="12" y="30"/>
                  <a:pt x="10" y="35"/>
                  <a:pt x="9" y="41"/>
                </a:cubicBezTo>
                <a:cubicBezTo>
                  <a:pt x="4" y="41"/>
                  <a:pt x="0" y="44"/>
                  <a:pt x="0" y="49"/>
                </a:cubicBezTo>
                <a:cubicBezTo>
                  <a:pt x="0" y="54"/>
                  <a:pt x="4" y="57"/>
                  <a:pt x="9" y="57"/>
                </a:cubicBezTo>
                <a:cubicBezTo>
                  <a:pt x="10" y="63"/>
                  <a:pt x="12" y="68"/>
                  <a:pt x="15" y="72"/>
                </a:cubicBezTo>
                <a:cubicBezTo>
                  <a:pt x="11" y="75"/>
                  <a:pt x="11" y="80"/>
                  <a:pt x="15" y="84"/>
                </a:cubicBezTo>
                <a:cubicBezTo>
                  <a:pt x="18" y="87"/>
                  <a:pt x="23" y="87"/>
                  <a:pt x="26" y="84"/>
                </a:cubicBezTo>
                <a:cubicBezTo>
                  <a:pt x="30" y="87"/>
                  <a:pt x="36" y="89"/>
                  <a:pt x="41" y="90"/>
                </a:cubicBezTo>
                <a:cubicBezTo>
                  <a:pt x="41" y="95"/>
                  <a:pt x="45" y="99"/>
                  <a:pt x="50" y="99"/>
                </a:cubicBezTo>
                <a:cubicBezTo>
                  <a:pt x="54" y="99"/>
                  <a:pt x="58" y="95"/>
                  <a:pt x="58" y="90"/>
                </a:cubicBezTo>
                <a:cubicBezTo>
                  <a:pt x="60" y="90"/>
                  <a:pt x="62" y="89"/>
                  <a:pt x="63" y="89"/>
                </a:cubicBezTo>
                <a:cubicBezTo>
                  <a:pt x="67" y="88"/>
                  <a:pt x="70" y="86"/>
                  <a:pt x="73" y="84"/>
                </a:cubicBezTo>
                <a:cubicBezTo>
                  <a:pt x="76" y="87"/>
                  <a:pt x="81" y="87"/>
                  <a:pt x="84" y="84"/>
                </a:cubicBezTo>
                <a:cubicBezTo>
                  <a:pt x="87" y="81"/>
                  <a:pt x="87" y="76"/>
                  <a:pt x="84" y="73"/>
                </a:cubicBezTo>
                <a:cubicBezTo>
                  <a:pt x="87" y="68"/>
                  <a:pt x="90" y="63"/>
                  <a:pt x="91" y="58"/>
                </a:cubicBezTo>
                <a:cubicBezTo>
                  <a:pt x="95" y="58"/>
                  <a:pt x="99" y="54"/>
                  <a:pt x="99" y="49"/>
                </a:cubicBezTo>
                <a:cubicBezTo>
                  <a:pt x="99" y="45"/>
                  <a:pt x="95" y="41"/>
                  <a:pt x="91" y="41"/>
                </a:cubicBezTo>
                <a:close/>
                <a:moveTo>
                  <a:pt x="50" y="68"/>
                </a:moveTo>
                <a:cubicBezTo>
                  <a:pt x="39" y="68"/>
                  <a:pt x="31" y="60"/>
                  <a:pt x="31" y="49"/>
                </a:cubicBezTo>
                <a:cubicBezTo>
                  <a:pt x="31" y="39"/>
                  <a:pt x="39" y="30"/>
                  <a:pt x="50" y="30"/>
                </a:cubicBezTo>
                <a:cubicBezTo>
                  <a:pt x="60" y="30"/>
                  <a:pt x="69" y="39"/>
                  <a:pt x="69" y="49"/>
                </a:cubicBezTo>
                <a:cubicBezTo>
                  <a:pt x="69" y="60"/>
                  <a:pt x="60" y="68"/>
                  <a:pt x="50" y="68"/>
                </a:cubicBezTo>
                <a:close/>
              </a:path>
            </a:pathLst>
          </a:custGeom>
          <a:solidFill>
            <a:schemeClr val="accent4"/>
          </a:solidFill>
          <a:ln>
            <a:noFill/>
          </a:ln>
        </p:spPr>
        <p:txBody>
          <a:bodyPr vert="horz" wrap="square" lIns="91429" tIns="45714" rIns="91429" bIns="45714" numCol="1" anchor="t" anchorCtr="0" compatLnSpc="1">
            <a:prstTxWarp prst="textNoShape">
              <a:avLst/>
            </a:prstTxWarp>
          </a:bodyPr>
          <a:lstStyle/>
          <a:p>
            <a:endParaRPr lang="zh-CN" altLang="en-US">
              <a:solidFill>
                <a:prstClr val="black"/>
              </a:solidFill>
            </a:endParaRPr>
          </a:p>
        </p:txBody>
      </p:sp>
      <p:sp>
        <p:nvSpPr>
          <p:cNvPr id="11" name="TextBox 10">
            <a:extLst>
              <a:ext uri="{FF2B5EF4-FFF2-40B4-BE49-F238E27FC236}">
                <a16:creationId xmlns:a16="http://schemas.microsoft.com/office/drawing/2014/main" id="{2810A511-5E6E-42B6-B2DE-8D928AF45F65}"/>
              </a:ext>
            </a:extLst>
          </p:cNvPr>
          <p:cNvSpPr txBox="1"/>
          <p:nvPr/>
        </p:nvSpPr>
        <p:spPr>
          <a:xfrm>
            <a:off x="5117624" y="1368532"/>
            <a:ext cx="3090780" cy="762797"/>
          </a:xfrm>
          <a:prstGeom prst="rect">
            <a:avLst/>
          </a:prstGeom>
          <a:noFill/>
        </p:spPr>
        <p:txBody>
          <a:bodyPr wrap="square" lIns="60919" tIns="30460" rIns="60919" bIns="30460" rtlCol="0">
            <a:spAutoFit/>
          </a:bodyPr>
          <a:lstStyle/>
          <a:p>
            <a:pPr>
              <a:lnSpc>
                <a:spcPct val="150000"/>
              </a:lnSpc>
            </a:pPr>
            <a:r>
              <a:rPr lang="en-US" sz="1050" dirty="0"/>
              <a:t>Build data pipelines to stream data across platforms so that data from different department are comparable to each other.</a:t>
            </a:r>
            <a:endParaRPr lang="en-GB" altLang="zh-CN" sz="105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12" name="TextBox 170">
            <a:extLst>
              <a:ext uri="{FF2B5EF4-FFF2-40B4-BE49-F238E27FC236}">
                <a16:creationId xmlns:a16="http://schemas.microsoft.com/office/drawing/2014/main" id="{81F12F06-8E3C-48D0-9220-693750D81D36}"/>
              </a:ext>
            </a:extLst>
          </p:cNvPr>
          <p:cNvSpPr txBox="1"/>
          <p:nvPr/>
        </p:nvSpPr>
        <p:spPr>
          <a:xfrm>
            <a:off x="5102188" y="1136868"/>
            <a:ext cx="1728161" cy="337520"/>
          </a:xfrm>
          <a:prstGeom prst="rect">
            <a:avLst/>
          </a:prstGeom>
          <a:noFill/>
        </p:spPr>
        <p:txBody>
          <a:bodyPr wrap="square" lIns="68573" tIns="34286" rIns="68573" bIns="34286" rtlCol="0">
            <a:spAutoFit/>
          </a:bodyPr>
          <a:lstStyle/>
          <a:p>
            <a:pPr>
              <a:lnSpc>
                <a:spcPct val="120000"/>
              </a:lnSpc>
            </a:pPr>
            <a:r>
              <a:rPr lang="en-US" altLang="zh-CN" sz="16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Data Engineer</a:t>
            </a:r>
          </a:p>
        </p:txBody>
      </p:sp>
      <p:sp>
        <p:nvSpPr>
          <p:cNvPr id="13" name="TextBox 41">
            <a:extLst>
              <a:ext uri="{FF2B5EF4-FFF2-40B4-BE49-F238E27FC236}">
                <a16:creationId xmlns:a16="http://schemas.microsoft.com/office/drawing/2014/main" id="{30C6D073-8E66-4D44-8C8B-6C137431A521}"/>
              </a:ext>
            </a:extLst>
          </p:cNvPr>
          <p:cNvSpPr txBox="1"/>
          <p:nvPr/>
        </p:nvSpPr>
        <p:spPr>
          <a:xfrm>
            <a:off x="3540940" y="2593211"/>
            <a:ext cx="4559451" cy="520423"/>
          </a:xfrm>
          <a:prstGeom prst="rect">
            <a:avLst/>
          </a:prstGeom>
          <a:noFill/>
        </p:spPr>
        <p:txBody>
          <a:bodyPr wrap="square" lIns="60919" tIns="30460" rIns="60919" bIns="30460" rtlCol="0">
            <a:spAutoFit/>
          </a:bodyPr>
          <a:lstStyle/>
          <a:p>
            <a:pPr>
              <a:lnSpc>
                <a:spcPct val="150000"/>
              </a:lnSpc>
            </a:pPr>
            <a:r>
              <a:rPr lang="en-US" sz="1050" dirty="0"/>
              <a:t>Based on the data infrastructure created by engineer, data analyst then design database, reporting system, and define </a:t>
            </a:r>
            <a:r>
              <a:rPr lang="en-US" sz="1050" b="1" dirty="0"/>
              <a:t>KPI (Key Performance </a:t>
            </a:r>
            <a:r>
              <a:rPr lang="en-US" altLang="zh-CN" sz="1050" b="1" dirty="0"/>
              <a:t>Indicator</a:t>
            </a:r>
            <a:r>
              <a:rPr lang="en-US" sz="1050" b="1" dirty="0"/>
              <a:t>)</a:t>
            </a:r>
            <a:endParaRPr lang="en-GB" altLang="zh-CN" sz="1050" b="1"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14" name="TextBox 170">
            <a:extLst>
              <a:ext uri="{FF2B5EF4-FFF2-40B4-BE49-F238E27FC236}">
                <a16:creationId xmlns:a16="http://schemas.microsoft.com/office/drawing/2014/main" id="{4B9F6F61-D8EF-4CFE-9640-8BBBBA5FC64A}"/>
              </a:ext>
            </a:extLst>
          </p:cNvPr>
          <p:cNvSpPr txBox="1"/>
          <p:nvPr/>
        </p:nvSpPr>
        <p:spPr>
          <a:xfrm>
            <a:off x="3540942" y="2365852"/>
            <a:ext cx="1728161" cy="337520"/>
          </a:xfrm>
          <a:prstGeom prst="rect">
            <a:avLst/>
          </a:prstGeom>
          <a:noFill/>
        </p:spPr>
        <p:txBody>
          <a:bodyPr wrap="square" lIns="68573" tIns="34286" rIns="68573" bIns="34286" rtlCol="0">
            <a:spAutoFit/>
          </a:bodyPr>
          <a:lstStyle/>
          <a:p>
            <a:pPr>
              <a:lnSpc>
                <a:spcPct val="120000"/>
              </a:lnSpc>
            </a:pPr>
            <a:r>
              <a:rPr lang="en-US" altLang="zh-CN" sz="16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Data Analyst</a:t>
            </a:r>
          </a:p>
        </p:txBody>
      </p:sp>
      <p:sp>
        <p:nvSpPr>
          <p:cNvPr id="15" name="TextBox 41">
            <a:extLst>
              <a:ext uri="{FF2B5EF4-FFF2-40B4-BE49-F238E27FC236}">
                <a16:creationId xmlns:a16="http://schemas.microsoft.com/office/drawing/2014/main" id="{62A8FBD4-53EA-46D0-9ECE-31E0AF531092}"/>
              </a:ext>
            </a:extLst>
          </p:cNvPr>
          <p:cNvSpPr txBox="1"/>
          <p:nvPr/>
        </p:nvSpPr>
        <p:spPr>
          <a:xfrm>
            <a:off x="1896821" y="3689938"/>
            <a:ext cx="2819694" cy="520423"/>
          </a:xfrm>
          <a:prstGeom prst="rect">
            <a:avLst/>
          </a:prstGeom>
          <a:noFill/>
        </p:spPr>
        <p:txBody>
          <a:bodyPr wrap="square" lIns="60919" tIns="30460" rIns="60919" bIns="30460" rtlCol="0">
            <a:spAutoFit/>
          </a:bodyPr>
          <a:lstStyle/>
          <a:p>
            <a:pPr>
              <a:lnSpc>
                <a:spcPct val="150000"/>
              </a:lnSpc>
            </a:pPr>
            <a:r>
              <a:rPr lang="en-US" sz="1050" dirty="0"/>
              <a:t>Apply cutting-edge modeling for predicting, such as regression, Decision-Tree and Neuro network.</a:t>
            </a:r>
            <a:endParaRPr lang="en-GB" altLang="zh-CN" sz="105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16" name="TextBox 170">
            <a:extLst>
              <a:ext uri="{FF2B5EF4-FFF2-40B4-BE49-F238E27FC236}">
                <a16:creationId xmlns:a16="http://schemas.microsoft.com/office/drawing/2014/main" id="{52D381C1-0CF3-4EDC-B2EB-B3A5E046FB11}"/>
              </a:ext>
            </a:extLst>
          </p:cNvPr>
          <p:cNvSpPr txBox="1"/>
          <p:nvPr/>
        </p:nvSpPr>
        <p:spPr>
          <a:xfrm>
            <a:off x="1896823" y="3462580"/>
            <a:ext cx="1728161" cy="337520"/>
          </a:xfrm>
          <a:prstGeom prst="rect">
            <a:avLst/>
          </a:prstGeom>
          <a:noFill/>
        </p:spPr>
        <p:txBody>
          <a:bodyPr wrap="square" lIns="68573" tIns="34286" rIns="68573" bIns="34286" rtlCol="0">
            <a:spAutoFit/>
          </a:bodyPr>
          <a:lstStyle/>
          <a:p>
            <a:pPr>
              <a:lnSpc>
                <a:spcPct val="120000"/>
              </a:lnSpc>
            </a:pPr>
            <a:r>
              <a:rPr lang="en-US" altLang="zh-CN" sz="16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Data Scientist</a:t>
            </a:r>
          </a:p>
        </p:txBody>
      </p:sp>
      <p:sp>
        <p:nvSpPr>
          <p:cNvPr id="17" name="TextBox 170">
            <a:extLst>
              <a:ext uri="{FF2B5EF4-FFF2-40B4-BE49-F238E27FC236}">
                <a16:creationId xmlns:a16="http://schemas.microsoft.com/office/drawing/2014/main" id="{EB2AD90A-D095-49F3-BED2-6E38BE823879}"/>
              </a:ext>
            </a:extLst>
          </p:cNvPr>
          <p:cNvSpPr txBox="1"/>
          <p:nvPr/>
        </p:nvSpPr>
        <p:spPr>
          <a:xfrm>
            <a:off x="3794461" y="491313"/>
            <a:ext cx="610561" cy="506926"/>
          </a:xfrm>
          <a:prstGeom prst="rect">
            <a:avLst/>
          </a:prstGeom>
          <a:noFill/>
        </p:spPr>
        <p:txBody>
          <a:bodyPr wrap="square" lIns="68573" tIns="34286" rIns="68573" bIns="34286" rtlCol="0">
            <a:spAutoFit/>
          </a:bodyPr>
          <a:lstStyle/>
          <a:p>
            <a:pPr>
              <a:defRPr/>
            </a:pPr>
            <a:r>
              <a:rPr lang="en-US" altLang="zh-CN" sz="2844" b="1" dirty="0">
                <a:solidFill>
                  <a:schemeClr val="bg1"/>
                </a:solidFill>
                <a:latin typeface="Franklin Gothic Book" panose="020B0503020102020204" pitchFamily="34" charset="0"/>
                <a:ea typeface="Segoe UI Emoji" panose="020B0502040204020203" pitchFamily="34" charset="0"/>
              </a:rPr>
              <a:t>1</a:t>
            </a:r>
            <a:endParaRPr lang="zh-CN" altLang="en-US" sz="2844" b="1" dirty="0">
              <a:solidFill>
                <a:schemeClr val="bg1"/>
              </a:solidFill>
              <a:latin typeface="Franklin Gothic Book" panose="020B0503020102020204" pitchFamily="34" charset="0"/>
            </a:endParaRPr>
          </a:p>
        </p:txBody>
      </p:sp>
      <p:sp>
        <p:nvSpPr>
          <p:cNvPr id="18" name="TextBox 170">
            <a:extLst>
              <a:ext uri="{FF2B5EF4-FFF2-40B4-BE49-F238E27FC236}">
                <a16:creationId xmlns:a16="http://schemas.microsoft.com/office/drawing/2014/main" id="{59E679A3-8D28-4DD7-B325-49F4D8656C45}"/>
              </a:ext>
            </a:extLst>
          </p:cNvPr>
          <p:cNvSpPr txBox="1"/>
          <p:nvPr/>
        </p:nvSpPr>
        <p:spPr>
          <a:xfrm>
            <a:off x="2571317" y="1389624"/>
            <a:ext cx="610561" cy="506926"/>
          </a:xfrm>
          <a:prstGeom prst="rect">
            <a:avLst/>
          </a:prstGeom>
          <a:solidFill>
            <a:schemeClr val="bg1"/>
          </a:solidFill>
        </p:spPr>
        <p:txBody>
          <a:bodyPr wrap="square" lIns="68573" tIns="34286" rIns="68573" bIns="34286" rtlCol="0">
            <a:spAutoFit/>
          </a:bodyPr>
          <a:lstStyle/>
          <a:p>
            <a:pPr>
              <a:defRPr/>
            </a:pPr>
            <a:r>
              <a:rPr lang="en-US" altLang="zh-CN" sz="2844" b="1" dirty="0">
                <a:solidFill>
                  <a:schemeClr val="accent2"/>
                </a:solidFill>
                <a:latin typeface="Franklin Gothic Book" panose="020B0503020102020204" pitchFamily="34" charset="0"/>
                <a:ea typeface="Segoe UI Emoji" panose="020B0502040204020203" pitchFamily="34" charset="0"/>
              </a:rPr>
              <a:t>2</a:t>
            </a:r>
            <a:endParaRPr lang="zh-CN" altLang="en-US" sz="2844" b="1" dirty="0">
              <a:solidFill>
                <a:schemeClr val="accent2"/>
              </a:solidFill>
              <a:latin typeface="Franklin Gothic Book" panose="020B0503020102020204" pitchFamily="34" charset="0"/>
            </a:endParaRPr>
          </a:p>
        </p:txBody>
      </p:sp>
      <p:sp>
        <p:nvSpPr>
          <p:cNvPr id="19" name="TextBox 170">
            <a:extLst>
              <a:ext uri="{FF2B5EF4-FFF2-40B4-BE49-F238E27FC236}">
                <a16:creationId xmlns:a16="http://schemas.microsoft.com/office/drawing/2014/main" id="{EE210174-0942-46B8-9CA6-3E5F6259FA59}"/>
              </a:ext>
            </a:extLst>
          </p:cNvPr>
          <p:cNvSpPr txBox="1"/>
          <p:nvPr/>
        </p:nvSpPr>
        <p:spPr>
          <a:xfrm rot="21577962">
            <a:off x="1415768" y="2186905"/>
            <a:ext cx="610561" cy="506926"/>
          </a:xfrm>
          <a:prstGeom prst="rect">
            <a:avLst/>
          </a:prstGeom>
          <a:noFill/>
        </p:spPr>
        <p:txBody>
          <a:bodyPr wrap="square" lIns="68573" tIns="34286" rIns="68573" bIns="34286" rtlCol="0">
            <a:spAutoFit/>
          </a:bodyPr>
          <a:lstStyle/>
          <a:p>
            <a:pPr>
              <a:defRPr/>
            </a:pPr>
            <a:r>
              <a:rPr lang="en-US" altLang="zh-CN" sz="2844" b="1" dirty="0">
                <a:solidFill>
                  <a:schemeClr val="bg1"/>
                </a:solidFill>
                <a:latin typeface="Franklin Gothic Book" panose="020B0503020102020204" pitchFamily="34" charset="0"/>
                <a:ea typeface="Segoe UI Emoji" panose="020B0502040204020203" pitchFamily="34" charset="0"/>
              </a:rPr>
              <a:t>3</a:t>
            </a:r>
            <a:endParaRPr lang="zh-CN" altLang="en-US" sz="2844" b="1" dirty="0">
              <a:solidFill>
                <a:schemeClr val="bg1"/>
              </a:solidFill>
              <a:latin typeface="Franklin Gothic Book" panose="020B0503020102020204" pitchFamily="34" charset="0"/>
            </a:endParaRPr>
          </a:p>
        </p:txBody>
      </p:sp>
      <p:pic>
        <p:nvPicPr>
          <p:cNvPr id="20" name="Picture 2" descr="Maricopa County Seal">
            <a:extLst>
              <a:ext uri="{FF2B5EF4-FFF2-40B4-BE49-F238E27FC236}">
                <a16:creationId xmlns:a16="http://schemas.microsoft.com/office/drawing/2014/main" id="{80A9A71F-BB36-4CF1-868B-9B46280F0696}"/>
              </a:ext>
            </a:extLst>
          </p:cNvPr>
          <p:cNvPicPr>
            <a:picLocks noChangeAspect="1" noChangeArrowheads="1"/>
          </p:cNvPicPr>
          <p:nvPr/>
        </p:nvPicPr>
        <p:blipFill>
          <a:blip r:embed="rId2">
            <a:alphaModFix amt="23000"/>
            <a:extLst>
              <a:ext uri="{BEBA8EAE-BF5A-486C-A8C5-ECC9F3942E4B}">
                <a14:imgProps xmlns:a14="http://schemas.microsoft.com/office/drawing/2010/main">
                  <a14:imgLayer r:embed="rId3">
                    <a14:imgEffect>
                      <a14:sharpenSoften amount="3000"/>
                    </a14:imgEffect>
                  </a14:imgLayer>
                </a14:imgProps>
              </a:ext>
              <a:ext uri="{28A0092B-C50C-407E-A947-70E740481C1C}">
                <a14:useLocalDpi xmlns:a14="http://schemas.microsoft.com/office/drawing/2010/main" val="0"/>
              </a:ext>
            </a:extLst>
          </a:blip>
          <a:srcRect/>
          <a:stretch>
            <a:fillRect/>
          </a:stretch>
        </p:blipFill>
        <p:spPr bwMode="auto">
          <a:xfrm>
            <a:off x="8100392" y="4143802"/>
            <a:ext cx="1001286" cy="1001286"/>
          </a:xfrm>
          <a:prstGeom prst="rect">
            <a:avLst/>
          </a:prstGeom>
          <a:noFill/>
          <a:effectLst>
            <a:outerShdw blurRad="50800" dist="50800" dir="540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BDD35782-CD3D-4E39-B576-9FF7356F7A0C}"/>
              </a:ext>
            </a:extLst>
          </p:cNvPr>
          <p:cNvPicPr>
            <a:picLocks noChangeAspect="1"/>
          </p:cNvPicPr>
          <p:nvPr/>
        </p:nvPicPr>
        <p:blipFill>
          <a:blip r:embed="rId4"/>
          <a:stretch>
            <a:fillRect/>
          </a:stretch>
        </p:blipFill>
        <p:spPr>
          <a:xfrm>
            <a:off x="6853191" y="1036459"/>
            <a:ext cx="506356" cy="413946"/>
          </a:xfrm>
          <a:prstGeom prst="rect">
            <a:avLst/>
          </a:prstGeom>
        </p:spPr>
      </p:pic>
      <p:pic>
        <p:nvPicPr>
          <p:cNvPr id="22" name="Picture 2" descr="Image for post">
            <a:extLst>
              <a:ext uri="{FF2B5EF4-FFF2-40B4-BE49-F238E27FC236}">
                <a16:creationId xmlns:a16="http://schemas.microsoft.com/office/drawing/2014/main" id="{18FA40A4-0792-4655-9E6F-70CC1C98615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34695" y="2235472"/>
            <a:ext cx="521918" cy="45586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Image result for neural network">
            <a:extLst>
              <a:ext uri="{FF2B5EF4-FFF2-40B4-BE49-F238E27FC236}">
                <a16:creationId xmlns:a16="http://schemas.microsoft.com/office/drawing/2014/main" id="{58AF6BFA-59EE-426C-8EF2-DD8ABC3DFCB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07528" y="3223608"/>
            <a:ext cx="919463" cy="539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19435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3000">
        <p15:prstTrans prst="crush"/>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anim calcmode="lin" valueType="num">
                                      <p:cBhvr>
                                        <p:cTn id="14" dur="500" fill="hold"/>
                                        <p:tgtEl>
                                          <p:spTgt spid="4"/>
                                        </p:tgtEl>
                                        <p:attrNameLst>
                                          <p:attrName>ppt_x</p:attrName>
                                        </p:attrNameLst>
                                      </p:cBhvr>
                                      <p:tavLst>
                                        <p:tav tm="0">
                                          <p:val>
                                            <p:strVal val="#ppt_x"/>
                                          </p:val>
                                        </p:tav>
                                        <p:tav tm="100000">
                                          <p:val>
                                            <p:strVal val="#ppt_x"/>
                                          </p:val>
                                        </p:tav>
                                      </p:tavLst>
                                    </p:anim>
                                    <p:anim calcmode="lin" valueType="num">
                                      <p:cBhvr>
                                        <p:cTn id="15" dur="500" fill="hold"/>
                                        <p:tgtEl>
                                          <p:spTgt spid="4"/>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7" presetClass="entr" presetSubtype="0"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anim calcmode="lin" valueType="num">
                                      <p:cBhvr>
                                        <p:cTn id="20" dur="500" fill="hold"/>
                                        <p:tgtEl>
                                          <p:spTgt spid="17"/>
                                        </p:tgtEl>
                                        <p:attrNameLst>
                                          <p:attrName>ppt_x</p:attrName>
                                        </p:attrNameLst>
                                      </p:cBhvr>
                                      <p:tavLst>
                                        <p:tav tm="0">
                                          <p:val>
                                            <p:strVal val="#ppt_x"/>
                                          </p:val>
                                        </p:tav>
                                        <p:tav tm="100000">
                                          <p:val>
                                            <p:strVal val="#ppt_x"/>
                                          </p:val>
                                        </p:tav>
                                      </p:tavLst>
                                    </p:anim>
                                    <p:anim calcmode="lin" valueType="num">
                                      <p:cBhvr>
                                        <p:cTn id="21" dur="500" fill="hold"/>
                                        <p:tgtEl>
                                          <p:spTgt spid="17"/>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500"/>
                                        <p:tgtEl>
                                          <p:spTgt spid="7"/>
                                        </p:tgtEl>
                                      </p:cBhvr>
                                    </p:animEffect>
                                  </p:childTnLst>
                                </p:cTn>
                              </p:par>
                            </p:childTnLst>
                          </p:cTn>
                        </p:par>
                        <p:par>
                          <p:cTn id="26" fill="hold">
                            <p:stCondLst>
                              <p:cond delay="2000"/>
                            </p:stCondLst>
                            <p:childTnLst>
                              <p:par>
                                <p:cTn id="27" presetID="47" presetClass="entr" presetSubtype="0" fill="hold" grpId="0" nodeType="after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anim calcmode="lin" valueType="num">
                                      <p:cBhvr>
                                        <p:cTn id="30" dur="500" fill="hold"/>
                                        <p:tgtEl>
                                          <p:spTgt spid="18"/>
                                        </p:tgtEl>
                                        <p:attrNameLst>
                                          <p:attrName>ppt_x</p:attrName>
                                        </p:attrNameLst>
                                      </p:cBhvr>
                                      <p:tavLst>
                                        <p:tav tm="0">
                                          <p:val>
                                            <p:strVal val="#ppt_x"/>
                                          </p:val>
                                        </p:tav>
                                        <p:tav tm="100000">
                                          <p:val>
                                            <p:strVal val="#ppt_x"/>
                                          </p:val>
                                        </p:tav>
                                      </p:tavLst>
                                    </p:anim>
                                    <p:anim calcmode="lin" valueType="num">
                                      <p:cBhvr>
                                        <p:cTn id="31" dur="500" fill="hold"/>
                                        <p:tgtEl>
                                          <p:spTgt spid="18"/>
                                        </p:tgtEl>
                                        <p:attrNameLst>
                                          <p:attrName>ppt_y</p:attrName>
                                        </p:attrNameLst>
                                      </p:cBhvr>
                                      <p:tavLst>
                                        <p:tav tm="0">
                                          <p:val>
                                            <p:strVal val="#ppt_y-.1"/>
                                          </p:val>
                                        </p:tav>
                                        <p:tav tm="100000">
                                          <p:val>
                                            <p:strVal val="#ppt_y"/>
                                          </p:val>
                                        </p:tav>
                                      </p:tavLst>
                                    </p:anim>
                                  </p:childTnLst>
                                </p:cTn>
                              </p:par>
                            </p:childTnLst>
                          </p:cTn>
                        </p:par>
                        <p:par>
                          <p:cTn id="32" fill="hold">
                            <p:stCondLst>
                              <p:cond delay="2500"/>
                            </p:stCondLst>
                            <p:childTnLst>
                              <p:par>
                                <p:cTn id="33" presetID="42" presetClass="entr" presetSubtype="0" fill="hold" grpId="0"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anim calcmode="lin" valueType="num">
                                      <p:cBhvr>
                                        <p:cTn id="36" dur="500" fill="hold"/>
                                        <p:tgtEl>
                                          <p:spTgt spid="5"/>
                                        </p:tgtEl>
                                        <p:attrNameLst>
                                          <p:attrName>ppt_x</p:attrName>
                                        </p:attrNameLst>
                                      </p:cBhvr>
                                      <p:tavLst>
                                        <p:tav tm="0">
                                          <p:val>
                                            <p:strVal val="#ppt_x"/>
                                          </p:val>
                                        </p:tav>
                                        <p:tav tm="100000">
                                          <p:val>
                                            <p:strVal val="#ppt_x"/>
                                          </p:val>
                                        </p:tav>
                                      </p:tavLst>
                                    </p:anim>
                                    <p:anim calcmode="lin" valueType="num">
                                      <p:cBhvr>
                                        <p:cTn id="37" dur="500" fill="hold"/>
                                        <p:tgtEl>
                                          <p:spTgt spid="5"/>
                                        </p:tgtEl>
                                        <p:attrNameLst>
                                          <p:attrName>ppt_y</p:attrName>
                                        </p:attrNameLst>
                                      </p:cBhvr>
                                      <p:tavLst>
                                        <p:tav tm="0">
                                          <p:val>
                                            <p:strVal val="#ppt_y+.1"/>
                                          </p:val>
                                        </p:tav>
                                        <p:tav tm="100000">
                                          <p:val>
                                            <p:strVal val="#ppt_y"/>
                                          </p:val>
                                        </p:tav>
                                      </p:tavLst>
                                    </p:anim>
                                  </p:childTnLst>
                                </p:cTn>
                              </p:par>
                            </p:childTnLst>
                          </p:cTn>
                        </p:par>
                        <p:par>
                          <p:cTn id="38" fill="hold">
                            <p:stCondLst>
                              <p:cond delay="3000"/>
                            </p:stCondLst>
                            <p:childTnLst>
                              <p:par>
                                <p:cTn id="39" presetID="47" presetClass="entr" presetSubtype="0" fill="hold" grpId="0" nodeType="after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500"/>
                                        <p:tgtEl>
                                          <p:spTgt spid="19"/>
                                        </p:tgtEl>
                                      </p:cBhvr>
                                    </p:animEffect>
                                    <p:anim calcmode="lin" valueType="num">
                                      <p:cBhvr>
                                        <p:cTn id="42" dur="500" fill="hold"/>
                                        <p:tgtEl>
                                          <p:spTgt spid="19"/>
                                        </p:tgtEl>
                                        <p:attrNameLst>
                                          <p:attrName>ppt_x</p:attrName>
                                        </p:attrNameLst>
                                      </p:cBhvr>
                                      <p:tavLst>
                                        <p:tav tm="0">
                                          <p:val>
                                            <p:strVal val="#ppt_x"/>
                                          </p:val>
                                        </p:tav>
                                        <p:tav tm="100000">
                                          <p:val>
                                            <p:strVal val="#ppt_x"/>
                                          </p:val>
                                        </p:tav>
                                      </p:tavLst>
                                    </p:anim>
                                    <p:anim calcmode="lin" valueType="num">
                                      <p:cBhvr>
                                        <p:cTn id="43" dur="500" fill="hold"/>
                                        <p:tgtEl>
                                          <p:spTgt spid="19"/>
                                        </p:tgtEl>
                                        <p:attrNameLst>
                                          <p:attrName>ppt_y</p:attrName>
                                        </p:attrNameLst>
                                      </p:cBhvr>
                                      <p:tavLst>
                                        <p:tav tm="0">
                                          <p:val>
                                            <p:strVal val="#ppt_y-.1"/>
                                          </p:val>
                                        </p:tav>
                                        <p:tav tm="100000">
                                          <p:val>
                                            <p:strVal val="#ppt_y"/>
                                          </p:val>
                                        </p:tav>
                                      </p:tavLst>
                                    </p:anim>
                                  </p:childTnLst>
                                </p:cTn>
                              </p:par>
                            </p:childTnLst>
                          </p:cTn>
                        </p:par>
                        <p:par>
                          <p:cTn id="44" fill="hold">
                            <p:stCondLst>
                              <p:cond delay="3500"/>
                            </p:stCondLst>
                            <p:childTnLst>
                              <p:par>
                                <p:cTn id="45" presetID="47" presetClass="entr" presetSubtype="0" fill="hold" grpId="0" nodeType="after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anim calcmode="lin" valueType="num">
                                      <p:cBhvr>
                                        <p:cTn id="48" dur="500" fill="hold"/>
                                        <p:tgtEl>
                                          <p:spTgt spid="12"/>
                                        </p:tgtEl>
                                        <p:attrNameLst>
                                          <p:attrName>ppt_x</p:attrName>
                                        </p:attrNameLst>
                                      </p:cBhvr>
                                      <p:tavLst>
                                        <p:tav tm="0">
                                          <p:val>
                                            <p:strVal val="#ppt_x"/>
                                          </p:val>
                                        </p:tav>
                                        <p:tav tm="100000">
                                          <p:val>
                                            <p:strVal val="#ppt_x"/>
                                          </p:val>
                                        </p:tav>
                                      </p:tavLst>
                                    </p:anim>
                                    <p:anim calcmode="lin" valueType="num">
                                      <p:cBhvr>
                                        <p:cTn id="49" dur="500" fill="hold"/>
                                        <p:tgtEl>
                                          <p:spTgt spid="12"/>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500"/>
                                        <p:tgtEl>
                                          <p:spTgt spid="11"/>
                                        </p:tgtEl>
                                      </p:cBhvr>
                                    </p:animEffect>
                                    <p:anim calcmode="lin" valueType="num">
                                      <p:cBhvr>
                                        <p:cTn id="53" dur="500" fill="hold"/>
                                        <p:tgtEl>
                                          <p:spTgt spid="11"/>
                                        </p:tgtEl>
                                        <p:attrNameLst>
                                          <p:attrName>ppt_x</p:attrName>
                                        </p:attrNameLst>
                                      </p:cBhvr>
                                      <p:tavLst>
                                        <p:tav tm="0">
                                          <p:val>
                                            <p:strVal val="#ppt_x"/>
                                          </p:val>
                                        </p:tav>
                                        <p:tav tm="100000">
                                          <p:val>
                                            <p:strVal val="#ppt_x"/>
                                          </p:val>
                                        </p:tav>
                                      </p:tavLst>
                                    </p:anim>
                                    <p:anim calcmode="lin" valueType="num">
                                      <p:cBhvr>
                                        <p:cTn id="54" dur="500" fill="hold"/>
                                        <p:tgtEl>
                                          <p:spTgt spid="11"/>
                                        </p:tgtEl>
                                        <p:attrNameLst>
                                          <p:attrName>ppt_y</p:attrName>
                                        </p:attrNameLst>
                                      </p:cBhvr>
                                      <p:tavLst>
                                        <p:tav tm="0">
                                          <p:val>
                                            <p:strVal val="#ppt_y+.1"/>
                                          </p:val>
                                        </p:tav>
                                        <p:tav tm="100000">
                                          <p:val>
                                            <p:strVal val="#ppt_y"/>
                                          </p:val>
                                        </p:tav>
                                      </p:tavLst>
                                    </p:anim>
                                  </p:childTnLst>
                                </p:cTn>
                              </p:par>
                            </p:childTnLst>
                          </p:cTn>
                        </p:par>
                        <p:par>
                          <p:cTn id="55" fill="hold">
                            <p:stCondLst>
                              <p:cond delay="4000"/>
                            </p:stCondLst>
                            <p:childTnLst>
                              <p:par>
                                <p:cTn id="56" presetID="47" presetClass="entr" presetSubtype="0" fill="hold" grpId="0" nodeType="after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fade">
                                      <p:cBhvr>
                                        <p:cTn id="58" dur="500"/>
                                        <p:tgtEl>
                                          <p:spTgt spid="14"/>
                                        </p:tgtEl>
                                      </p:cBhvr>
                                    </p:animEffect>
                                    <p:anim calcmode="lin" valueType="num">
                                      <p:cBhvr>
                                        <p:cTn id="59" dur="500" fill="hold"/>
                                        <p:tgtEl>
                                          <p:spTgt spid="14"/>
                                        </p:tgtEl>
                                        <p:attrNameLst>
                                          <p:attrName>ppt_x</p:attrName>
                                        </p:attrNameLst>
                                      </p:cBhvr>
                                      <p:tavLst>
                                        <p:tav tm="0">
                                          <p:val>
                                            <p:strVal val="#ppt_x"/>
                                          </p:val>
                                        </p:tav>
                                        <p:tav tm="100000">
                                          <p:val>
                                            <p:strVal val="#ppt_x"/>
                                          </p:val>
                                        </p:tav>
                                      </p:tavLst>
                                    </p:anim>
                                    <p:anim calcmode="lin" valueType="num">
                                      <p:cBhvr>
                                        <p:cTn id="60" dur="500" fill="hold"/>
                                        <p:tgtEl>
                                          <p:spTgt spid="14"/>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fade">
                                      <p:cBhvr>
                                        <p:cTn id="63" dur="500"/>
                                        <p:tgtEl>
                                          <p:spTgt spid="13"/>
                                        </p:tgtEl>
                                      </p:cBhvr>
                                    </p:animEffect>
                                    <p:anim calcmode="lin" valueType="num">
                                      <p:cBhvr>
                                        <p:cTn id="64" dur="500" fill="hold"/>
                                        <p:tgtEl>
                                          <p:spTgt spid="13"/>
                                        </p:tgtEl>
                                        <p:attrNameLst>
                                          <p:attrName>ppt_x</p:attrName>
                                        </p:attrNameLst>
                                      </p:cBhvr>
                                      <p:tavLst>
                                        <p:tav tm="0">
                                          <p:val>
                                            <p:strVal val="#ppt_x"/>
                                          </p:val>
                                        </p:tav>
                                        <p:tav tm="100000">
                                          <p:val>
                                            <p:strVal val="#ppt_x"/>
                                          </p:val>
                                        </p:tav>
                                      </p:tavLst>
                                    </p:anim>
                                    <p:anim calcmode="lin" valueType="num">
                                      <p:cBhvr>
                                        <p:cTn id="65" dur="500" fill="hold"/>
                                        <p:tgtEl>
                                          <p:spTgt spid="13"/>
                                        </p:tgtEl>
                                        <p:attrNameLst>
                                          <p:attrName>ppt_y</p:attrName>
                                        </p:attrNameLst>
                                      </p:cBhvr>
                                      <p:tavLst>
                                        <p:tav tm="0">
                                          <p:val>
                                            <p:strVal val="#ppt_y+.1"/>
                                          </p:val>
                                        </p:tav>
                                        <p:tav tm="100000">
                                          <p:val>
                                            <p:strVal val="#ppt_y"/>
                                          </p:val>
                                        </p:tav>
                                      </p:tavLst>
                                    </p:anim>
                                  </p:childTnLst>
                                </p:cTn>
                              </p:par>
                            </p:childTnLst>
                          </p:cTn>
                        </p:par>
                        <p:par>
                          <p:cTn id="66" fill="hold">
                            <p:stCondLst>
                              <p:cond delay="4500"/>
                            </p:stCondLst>
                            <p:childTnLst>
                              <p:par>
                                <p:cTn id="67" presetID="53" presetClass="entr" presetSubtype="16" fill="hold" grpId="0" nodeType="afterEffect">
                                  <p:stCondLst>
                                    <p:cond delay="0"/>
                                  </p:stCondLst>
                                  <p:childTnLst>
                                    <p:set>
                                      <p:cBhvr>
                                        <p:cTn id="68" dur="1" fill="hold">
                                          <p:stCondLst>
                                            <p:cond delay="0"/>
                                          </p:stCondLst>
                                        </p:cTn>
                                        <p:tgtEl>
                                          <p:spTgt spid="10"/>
                                        </p:tgtEl>
                                        <p:attrNameLst>
                                          <p:attrName>style.visibility</p:attrName>
                                        </p:attrNameLst>
                                      </p:cBhvr>
                                      <p:to>
                                        <p:strVal val="visible"/>
                                      </p:to>
                                    </p:set>
                                    <p:anim calcmode="lin" valueType="num">
                                      <p:cBhvr>
                                        <p:cTn id="69" dur="500" fill="hold"/>
                                        <p:tgtEl>
                                          <p:spTgt spid="10"/>
                                        </p:tgtEl>
                                        <p:attrNameLst>
                                          <p:attrName>ppt_w</p:attrName>
                                        </p:attrNameLst>
                                      </p:cBhvr>
                                      <p:tavLst>
                                        <p:tav tm="0">
                                          <p:val>
                                            <p:fltVal val="0"/>
                                          </p:val>
                                        </p:tav>
                                        <p:tav tm="100000">
                                          <p:val>
                                            <p:strVal val="#ppt_w"/>
                                          </p:val>
                                        </p:tav>
                                      </p:tavLst>
                                    </p:anim>
                                    <p:anim calcmode="lin" valueType="num">
                                      <p:cBhvr>
                                        <p:cTn id="70" dur="500" fill="hold"/>
                                        <p:tgtEl>
                                          <p:spTgt spid="10"/>
                                        </p:tgtEl>
                                        <p:attrNameLst>
                                          <p:attrName>ppt_h</p:attrName>
                                        </p:attrNameLst>
                                      </p:cBhvr>
                                      <p:tavLst>
                                        <p:tav tm="0">
                                          <p:val>
                                            <p:fltVal val="0"/>
                                          </p:val>
                                        </p:tav>
                                        <p:tav tm="100000">
                                          <p:val>
                                            <p:strVal val="#ppt_h"/>
                                          </p:val>
                                        </p:tav>
                                      </p:tavLst>
                                    </p:anim>
                                    <p:animEffect transition="in" filter="fade">
                                      <p:cBhvr>
                                        <p:cTn id="71" dur="500"/>
                                        <p:tgtEl>
                                          <p:spTgt spid="10"/>
                                        </p:tgtEl>
                                      </p:cBhvr>
                                    </p:animEffect>
                                  </p:childTnLst>
                                </p:cTn>
                              </p:par>
                            </p:childTnLst>
                          </p:cTn>
                        </p:par>
                        <p:par>
                          <p:cTn id="72" fill="hold">
                            <p:stCondLst>
                              <p:cond delay="5000"/>
                            </p:stCondLst>
                            <p:childTnLst>
                              <p:par>
                                <p:cTn id="73" presetID="47" presetClass="entr" presetSubtype="0" fill="hold" grpId="0" nodeType="afterEffect">
                                  <p:stCondLst>
                                    <p:cond delay="0"/>
                                  </p:stCondLst>
                                  <p:childTnLst>
                                    <p:set>
                                      <p:cBhvr>
                                        <p:cTn id="74" dur="1" fill="hold">
                                          <p:stCondLst>
                                            <p:cond delay="0"/>
                                          </p:stCondLst>
                                        </p:cTn>
                                        <p:tgtEl>
                                          <p:spTgt spid="16"/>
                                        </p:tgtEl>
                                        <p:attrNameLst>
                                          <p:attrName>style.visibility</p:attrName>
                                        </p:attrNameLst>
                                      </p:cBhvr>
                                      <p:to>
                                        <p:strVal val="visible"/>
                                      </p:to>
                                    </p:set>
                                    <p:animEffect transition="in" filter="fade">
                                      <p:cBhvr>
                                        <p:cTn id="75" dur="500"/>
                                        <p:tgtEl>
                                          <p:spTgt spid="16"/>
                                        </p:tgtEl>
                                      </p:cBhvr>
                                    </p:animEffect>
                                    <p:anim calcmode="lin" valueType="num">
                                      <p:cBhvr>
                                        <p:cTn id="76" dur="500" fill="hold"/>
                                        <p:tgtEl>
                                          <p:spTgt spid="16"/>
                                        </p:tgtEl>
                                        <p:attrNameLst>
                                          <p:attrName>ppt_x</p:attrName>
                                        </p:attrNameLst>
                                      </p:cBhvr>
                                      <p:tavLst>
                                        <p:tav tm="0">
                                          <p:val>
                                            <p:strVal val="#ppt_x"/>
                                          </p:val>
                                        </p:tav>
                                        <p:tav tm="100000">
                                          <p:val>
                                            <p:strVal val="#ppt_x"/>
                                          </p:val>
                                        </p:tav>
                                      </p:tavLst>
                                    </p:anim>
                                    <p:anim calcmode="lin" valueType="num">
                                      <p:cBhvr>
                                        <p:cTn id="77" dur="500" fill="hold"/>
                                        <p:tgtEl>
                                          <p:spTgt spid="16"/>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15"/>
                                        </p:tgtEl>
                                        <p:attrNameLst>
                                          <p:attrName>style.visibility</p:attrName>
                                        </p:attrNameLst>
                                      </p:cBhvr>
                                      <p:to>
                                        <p:strVal val="visible"/>
                                      </p:to>
                                    </p:set>
                                    <p:animEffect transition="in" filter="fade">
                                      <p:cBhvr>
                                        <p:cTn id="80" dur="500"/>
                                        <p:tgtEl>
                                          <p:spTgt spid="15"/>
                                        </p:tgtEl>
                                      </p:cBhvr>
                                    </p:animEffect>
                                    <p:anim calcmode="lin" valueType="num">
                                      <p:cBhvr>
                                        <p:cTn id="81" dur="500" fill="hold"/>
                                        <p:tgtEl>
                                          <p:spTgt spid="15"/>
                                        </p:tgtEl>
                                        <p:attrNameLst>
                                          <p:attrName>ppt_x</p:attrName>
                                        </p:attrNameLst>
                                      </p:cBhvr>
                                      <p:tavLst>
                                        <p:tav tm="0">
                                          <p:val>
                                            <p:strVal val="#ppt_x"/>
                                          </p:val>
                                        </p:tav>
                                        <p:tav tm="100000">
                                          <p:val>
                                            <p:strVal val="#ppt_x"/>
                                          </p:val>
                                        </p:tav>
                                      </p:tavLst>
                                    </p:anim>
                                    <p:anim calcmode="lin" valueType="num">
                                      <p:cBhvr>
                                        <p:cTn id="82"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0" grpId="0" animBg="1"/>
      <p:bldP spid="11" grpId="0"/>
      <p:bldP spid="12" grpId="0"/>
      <p:bldP spid="13" grpId="0"/>
      <p:bldP spid="14" grpId="0"/>
      <p:bldP spid="15" grpId="0"/>
      <p:bldP spid="16" grpId="0"/>
      <p:bldP spid="17" grpId="0"/>
      <p:bldP spid="18" grpId="0" animBg="1"/>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446C1987-F354-4586-B816-B0B9C2BAB366}"/>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b="39819"/>
          <a:stretch/>
        </p:blipFill>
        <p:spPr>
          <a:xfrm>
            <a:off x="3769" y="1532"/>
            <a:ext cx="5148165" cy="3096344"/>
          </a:xfrm>
          <a:prstGeom prst="rect">
            <a:avLst/>
          </a:prstGeom>
        </p:spPr>
      </p:pic>
      <p:sp>
        <p:nvSpPr>
          <p:cNvPr id="5" name="PA_淘宝店chenying0907 4"/>
          <p:cNvSpPr txBox="1"/>
          <p:nvPr>
            <p:custDataLst>
              <p:tags r:id="rId1"/>
            </p:custDataLst>
          </p:nvPr>
        </p:nvSpPr>
        <p:spPr>
          <a:xfrm>
            <a:off x="3825151" y="1935755"/>
            <a:ext cx="3172425" cy="523220"/>
          </a:xfrm>
          <a:prstGeom prst="rect">
            <a:avLst/>
          </a:prstGeom>
          <a:noFill/>
        </p:spPr>
        <p:txBody>
          <a:bodyPr wrap="square" rtlCol="0">
            <a:spAutoFit/>
          </a:bodyPr>
          <a:lstStyle/>
          <a:p>
            <a:pPr>
              <a:buNone/>
            </a:pPr>
            <a:r>
              <a:rPr lang="en-US" sz="2800" b="1" dirty="0">
                <a:solidFill>
                  <a:schemeClr val="tx1">
                    <a:lumMod val="95000"/>
                    <a:lumOff val="5000"/>
                  </a:schemeClr>
                </a:solidFill>
              </a:rPr>
              <a:t>Osha KPIs</a:t>
            </a:r>
            <a:endParaRPr lang="en-US" altLang="zh-CN" sz="2800" b="1"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PA_淘宝店chenying0907 5"/>
          <p:cNvSpPr txBox="1"/>
          <p:nvPr>
            <p:custDataLst>
              <p:tags r:id="rId2"/>
            </p:custDataLst>
          </p:nvPr>
        </p:nvSpPr>
        <p:spPr>
          <a:xfrm>
            <a:off x="3429107" y="1312404"/>
            <a:ext cx="2285786" cy="707886"/>
          </a:xfrm>
          <a:prstGeom prst="rect">
            <a:avLst/>
          </a:prstGeom>
          <a:noFill/>
        </p:spPr>
        <p:txBody>
          <a:bodyPr wrap="square" rtlCol="0">
            <a:spAutoFit/>
          </a:bodyPr>
          <a:lstStyle/>
          <a:p>
            <a:pPr algn="ctr"/>
            <a:r>
              <a:rPr lang="en-US" altLang="zh-CN" sz="4000" b="1" dirty="0">
                <a:solidFill>
                  <a:schemeClr val="accent1"/>
                </a:solidFill>
                <a:latin typeface="方正姚体" panose="02010601030101010101" pitchFamily="2" charset="-122"/>
                <a:ea typeface="方正姚体" panose="02010601030101010101" pitchFamily="2" charset="-122"/>
              </a:rPr>
              <a:t>Part</a:t>
            </a:r>
            <a:r>
              <a:rPr lang="zh-CN" altLang="en-US" sz="4000" b="1" dirty="0">
                <a:solidFill>
                  <a:schemeClr val="accent1"/>
                </a:solidFill>
                <a:latin typeface="方正姚体" panose="02010601030101010101" pitchFamily="2" charset="-122"/>
                <a:ea typeface="方正姚体" panose="02010601030101010101" pitchFamily="2" charset="-122"/>
              </a:rPr>
              <a:t> </a:t>
            </a:r>
            <a:r>
              <a:rPr lang="en-US" altLang="zh-CN" sz="4000" b="1" dirty="0">
                <a:solidFill>
                  <a:schemeClr val="accent1"/>
                </a:solidFill>
                <a:latin typeface="方正姚体" panose="02010601030101010101" pitchFamily="2" charset="-122"/>
                <a:ea typeface="方正姚体" panose="02010601030101010101" pitchFamily="2" charset="-122"/>
              </a:rPr>
              <a:t>1</a:t>
            </a:r>
            <a:endParaRPr lang="zh-CN" altLang="en-US" sz="4000" b="1" dirty="0">
              <a:solidFill>
                <a:schemeClr val="accent1"/>
              </a:solidFill>
              <a:latin typeface="方正姚体" panose="02010601030101010101" pitchFamily="2" charset="-122"/>
              <a:ea typeface="方正姚体" panose="02010601030101010101" pitchFamily="2" charset="-122"/>
            </a:endParaRPr>
          </a:p>
        </p:txBody>
      </p:sp>
      <p:sp>
        <p:nvSpPr>
          <p:cNvPr id="11" name="矩形 10">
            <a:extLst>
              <a:ext uri="{FF2B5EF4-FFF2-40B4-BE49-F238E27FC236}">
                <a16:creationId xmlns:a16="http://schemas.microsoft.com/office/drawing/2014/main" id="{4F22FAF5-F976-464E-80BF-FBC0024077F7}"/>
              </a:ext>
            </a:extLst>
          </p:cNvPr>
          <p:cNvSpPr/>
          <p:nvPr/>
        </p:nvSpPr>
        <p:spPr>
          <a:xfrm>
            <a:off x="2776299" y="2572544"/>
            <a:ext cx="3749152" cy="1843518"/>
          </a:xfrm>
          <a:prstGeom prst="rect">
            <a:avLst/>
          </a:prstGeom>
        </p:spPr>
        <p:txBody>
          <a:bodyPr wrap="square">
            <a:spAutoFit/>
          </a:bodyPr>
          <a:lstStyle/>
          <a:p>
            <a:pPr algn="ctr">
              <a:lnSpc>
                <a:spcPct val="150000"/>
              </a:lnSpc>
            </a:pPr>
            <a:r>
              <a:rPr lang="en-US" altLang="zh-CN" sz="1100" dirty="0">
                <a:latin typeface="微软雅黑" pitchFamily="34" charset="-122"/>
                <a:ea typeface="微软雅黑" pitchFamily="34" charset="-122"/>
              </a:rPr>
              <a:t>OSHA Key Performance Indicator is used to measure how many incidents have occurred, or how severe they were.</a:t>
            </a:r>
          </a:p>
          <a:p>
            <a:pPr algn="ctr">
              <a:lnSpc>
                <a:spcPct val="150000"/>
              </a:lnSpc>
            </a:pPr>
            <a:r>
              <a:rPr lang="en-US" sz="1100" dirty="0"/>
              <a:t>OSHA has established specific mathematic calculations that enable any company to not only monitor their own performance, but they are comparable across any department, division or group.</a:t>
            </a:r>
          </a:p>
        </p:txBody>
      </p:sp>
      <p:pic>
        <p:nvPicPr>
          <p:cNvPr id="8" name="Picture 2" descr="Maricopa County Seal">
            <a:extLst>
              <a:ext uri="{FF2B5EF4-FFF2-40B4-BE49-F238E27FC236}">
                <a16:creationId xmlns:a16="http://schemas.microsoft.com/office/drawing/2014/main" id="{4B01AF55-8100-40B4-BBF7-E0C2F2016135}"/>
              </a:ext>
            </a:extLst>
          </p:cNvPr>
          <p:cNvPicPr>
            <a:picLocks noChangeAspect="1" noChangeArrowheads="1"/>
          </p:cNvPicPr>
          <p:nvPr/>
        </p:nvPicPr>
        <p:blipFill>
          <a:blip r:embed="rId6">
            <a:alphaModFix amt="23000"/>
            <a:extLst>
              <a:ext uri="{BEBA8EAE-BF5A-486C-A8C5-ECC9F3942E4B}">
                <a14:imgProps xmlns:a14="http://schemas.microsoft.com/office/drawing/2010/main">
                  <a14:imgLayer r:embed="rId7">
                    <a14:imgEffect>
                      <a14:sharpenSoften amount="3000"/>
                    </a14:imgEffect>
                  </a14:imgLayer>
                </a14:imgProps>
              </a:ext>
              <a:ext uri="{28A0092B-C50C-407E-A947-70E740481C1C}">
                <a14:useLocalDpi xmlns:a14="http://schemas.microsoft.com/office/drawing/2010/main" val="0"/>
              </a:ext>
            </a:extLst>
          </a:blip>
          <a:srcRect/>
          <a:stretch>
            <a:fillRect/>
          </a:stretch>
        </p:blipFill>
        <p:spPr bwMode="auto">
          <a:xfrm>
            <a:off x="8100392" y="4143802"/>
            <a:ext cx="1001286" cy="1001286"/>
          </a:xfrm>
          <a:prstGeom prst="rect">
            <a:avLst/>
          </a:prstGeom>
          <a:noFill/>
          <a:effectLst>
            <a:outerShdw blurRad="50800" dist="50800" dir="540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40656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3000">
        <p15:prstTrans prst="crush"/>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3"/>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par>
                          <p:cTn id="18" fill="hold">
                            <p:stCondLst>
                              <p:cond delay="2000"/>
                            </p:stCondLst>
                            <p:childTnLst>
                              <p:par>
                                <p:cTn id="19" presetID="39" presetClass="entr" presetSubtype="0" accel="100000"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ppt_h</p:attrName>
                                        </p:attrNameLst>
                                      </p:cBhvr>
                                      <p:tavLst>
                                        <p:tav tm="0">
                                          <p:val>
                                            <p:strVal val="#ppt_h/20"/>
                                          </p:val>
                                        </p:tav>
                                        <p:tav tm="50000">
                                          <p:val>
                                            <p:strVal val="#ppt_h/20"/>
                                          </p:val>
                                        </p:tav>
                                        <p:tav tm="100000">
                                          <p:val>
                                            <p:strVal val="#ppt_h"/>
                                          </p:val>
                                        </p:tav>
                                      </p:tavLst>
                                    </p:anim>
                                    <p:anim calcmode="lin" valueType="num">
                                      <p:cBhvr>
                                        <p:cTn id="22" dur="500" fill="hold"/>
                                        <p:tgtEl>
                                          <p:spTgt spid="11"/>
                                        </p:tgtEl>
                                        <p:attrNameLst>
                                          <p:attrName>ppt_w</p:attrName>
                                        </p:attrNameLst>
                                      </p:cBhvr>
                                      <p:tavLst>
                                        <p:tav tm="0">
                                          <p:val>
                                            <p:strVal val="#ppt_w+.3"/>
                                          </p:val>
                                        </p:tav>
                                        <p:tav tm="50000">
                                          <p:val>
                                            <p:strVal val="#ppt_w+.3"/>
                                          </p:val>
                                        </p:tav>
                                        <p:tav tm="100000">
                                          <p:val>
                                            <p:strVal val="#ppt_w"/>
                                          </p:val>
                                        </p:tav>
                                      </p:tavLst>
                                    </p:anim>
                                    <p:anim calcmode="lin" valueType="num">
                                      <p:cBhvr>
                                        <p:cTn id="23" dur="500" fill="hold"/>
                                        <p:tgtEl>
                                          <p:spTgt spid="11"/>
                                        </p:tgtEl>
                                        <p:attrNameLst>
                                          <p:attrName>ppt_x</p:attrName>
                                        </p:attrNameLst>
                                      </p:cBhvr>
                                      <p:tavLst>
                                        <p:tav tm="0">
                                          <p:val>
                                            <p:strVal val="#ppt_x-.3"/>
                                          </p:val>
                                        </p:tav>
                                        <p:tav tm="50000">
                                          <p:val>
                                            <p:strVal val="#ppt_x"/>
                                          </p:val>
                                        </p:tav>
                                        <p:tav tm="100000">
                                          <p:val>
                                            <p:strVal val="#ppt_x"/>
                                          </p:val>
                                        </p:tav>
                                      </p:tavLst>
                                    </p:anim>
                                    <p:anim calcmode="lin" valueType="num">
                                      <p:cBhvr>
                                        <p:cTn id="24"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4ACF15E-7955-4955-A91A-4D8FFAF2FA1E}"/>
              </a:ext>
            </a:extLst>
          </p:cNvPr>
          <p:cNvPicPr>
            <a:picLocks noChangeAspect="1"/>
          </p:cNvPicPr>
          <p:nvPr/>
        </p:nvPicPr>
        <p:blipFill>
          <a:blip r:embed="rId3"/>
          <a:stretch>
            <a:fillRect/>
          </a:stretch>
        </p:blipFill>
        <p:spPr>
          <a:xfrm>
            <a:off x="5004" y="124272"/>
            <a:ext cx="200025" cy="600075"/>
          </a:xfrm>
          <a:prstGeom prst="rect">
            <a:avLst/>
          </a:prstGeom>
        </p:spPr>
      </p:pic>
      <p:sp>
        <p:nvSpPr>
          <p:cNvPr id="5" name="PA_淘宝店chenying0907 4">
            <a:extLst>
              <a:ext uri="{FF2B5EF4-FFF2-40B4-BE49-F238E27FC236}">
                <a16:creationId xmlns:a16="http://schemas.microsoft.com/office/drawing/2014/main" id="{E9ADF12A-660C-4491-B70A-320B1E224A34}"/>
              </a:ext>
            </a:extLst>
          </p:cNvPr>
          <p:cNvSpPr txBox="1"/>
          <p:nvPr>
            <p:custDataLst>
              <p:tags r:id="rId1"/>
            </p:custDataLst>
          </p:nvPr>
        </p:nvSpPr>
        <p:spPr>
          <a:xfrm>
            <a:off x="228261" y="162699"/>
            <a:ext cx="3172425" cy="523220"/>
          </a:xfrm>
          <a:prstGeom prst="rect">
            <a:avLst/>
          </a:prstGeom>
          <a:noFill/>
        </p:spPr>
        <p:txBody>
          <a:bodyPr wrap="square" rtlCol="0">
            <a:spAutoFit/>
          </a:bodyPr>
          <a:lstStyle/>
          <a:p>
            <a:pPr>
              <a:buNone/>
            </a:pPr>
            <a:r>
              <a:rPr lang="en-US" sz="2800" dirty="0">
                <a:solidFill>
                  <a:srgbClr val="C00000"/>
                </a:solidFill>
              </a:rPr>
              <a:t>Osha KPI</a:t>
            </a:r>
            <a:endParaRPr lang="en-US" altLang="zh-CN" sz="2800" dirty="0">
              <a:solidFill>
                <a:srgbClr val="C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文本框 15">
            <a:extLst>
              <a:ext uri="{FF2B5EF4-FFF2-40B4-BE49-F238E27FC236}">
                <a16:creationId xmlns:a16="http://schemas.microsoft.com/office/drawing/2014/main" id="{FE273467-85B1-4BBA-B177-D2EFA1603E54}"/>
              </a:ext>
            </a:extLst>
          </p:cNvPr>
          <p:cNvSpPr txBox="1"/>
          <p:nvPr/>
        </p:nvSpPr>
        <p:spPr>
          <a:xfrm>
            <a:off x="636293" y="3273898"/>
            <a:ext cx="2393454" cy="807913"/>
          </a:xfrm>
          <a:prstGeom prst="rect">
            <a:avLst/>
          </a:prstGeom>
          <a:noFill/>
        </p:spPr>
        <p:txBody>
          <a:bodyPr wrap="square" lIns="68580" tIns="34290" rIns="68580" bIns="34290" rtlCol="0">
            <a:spAutoFit/>
          </a:bodyPr>
          <a:lstStyle/>
          <a:p>
            <a:r>
              <a:rPr lang="en-US" sz="1200" dirty="0"/>
              <a:t>A mathematical calculation that describes the number of lost days experienced as compared to the number of incidents experienced.</a:t>
            </a:r>
          </a:p>
        </p:txBody>
      </p:sp>
      <p:sp>
        <p:nvSpPr>
          <p:cNvPr id="15" name="文本框 44">
            <a:extLst>
              <a:ext uri="{FF2B5EF4-FFF2-40B4-BE49-F238E27FC236}">
                <a16:creationId xmlns:a16="http://schemas.microsoft.com/office/drawing/2014/main" id="{5FFEBD6E-F354-4A51-812E-AFFE8638A2CF}"/>
              </a:ext>
            </a:extLst>
          </p:cNvPr>
          <p:cNvSpPr txBox="1"/>
          <p:nvPr/>
        </p:nvSpPr>
        <p:spPr>
          <a:xfrm>
            <a:off x="3458144" y="3273898"/>
            <a:ext cx="2393454" cy="992579"/>
          </a:xfrm>
          <a:prstGeom prst="rect">
            <a:avLst/>
          </a:prstGeom>
          <a:noFill/>
        </p:spPr>
        <p:txBody>
          <a:bodyPr wrap="square" lIns="68580" tIns="34290" rIns="68580" bIns="34290" rtlCol="0">
            <a:spAutoFit/>
          </a:bodyPr>
          <a:lstStyle/>
          <a:p>
            <a:r>
              <a:rPr lang="en-US" sz="1200" dirty="0"/>
              <a:t>The is calculated by multiplying the number of recordable cases by 200,000, and then dividing that number by the number of labor hours at the company.</a:t>
            </a:r>
          </a:p>
        </p:txBody>
      </p:sp>
      <p:sp>
        <p:nvSpPr>
          <p:cNvPr id="18" name="文本框 49">
            <a:extLst>
              <a:ext uri="{FF2B5EF4-FFF2-40B4-BE49-F238E27FC236}">
                <a16:creationId xmlns:a16="http://schemas.microsoft.com/office/drawing/2014/main" id="{67FC1D95-7EC8-4FED-B9BC-270C7B1B3A6A}"/>
              </a:ext>
            </a:extLst>
          </p:cNvPr>
          <p:cNvSpPr txBox="1"/>
          <p:nvPr/>
        </p:nvSpPr>
        <p:spPr>
          <a:xfrm>
            <a:off x="6298107" y="3257226"/>
            <a:ext cx="2393454" cy="1009251"/>
          </a:xfrm>
          <a:prstGeom prst="rect">
            <a:avLst/>
          </a:prstGeom>
          <a:noFill/>
        </p:spPr>
        <p:txBody>
          <a:bodyPr wrap="square" lIns="68580" tIns="34290" rIns="68580" bIns="34290" rtlCol="0">
            <a:spAutoFit/>
          </a:bodyPr>
          <a:lstStyle/>
          <a:p>
            <a:pPr>
              <a:lnSpc>
                <a:spcPct val="130000"/>
              </a:lnSpc>
            </a:pPr>
            <a:r>
              <a:rPr lang="en-US" sz="1200" dirty="0"/>
              <a:t>A mathematical calculation that describes the number of lost workdays per 100 full-time employees in any given time frame.</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nvGrpSpPr>
          <p:cNvPr id="2" name="Group 1">
            <a:extLst>
              <a:ext uri="{FF2B5EF4-FFF2-40B4-BE49-F238E27FC236}">
                <a16:creationId xmlns:a16="http://schemas.microsoft.com/office/drawing/2014/main" id="{0A8190CA-B4CD-4B97-9499-3486B36BF265}"/>
              </a:ext>
            </a:extLst>
          </p:cNvPr>
          <p:cNvGrpSpPr/>
          <p:nvPr/>
        </p:nvGrpSpPr>
        <p:grpSpPr>
          <a:xfrm>
            <a:off x="641467" y="1162032"/>
            <a:ext cx="7854381" cy="1827422"/>
            <a:chOff x="720275" y="1524471"/>
            <a:chExt cx="7854381" cy="1827422"/>
          </a:xfrm>
        </p:grpSpPr>
        <p:sp>
          <p:nvSpPr>
            <p:cNvPr id="6" name="矩形 48">
              <a:extLst>
                <a:ext uri="{FF2B5EF4-FFF2-40B4-BE49-F238E27FC236}">
                  <a16:creationId xmlns:a16="http://schemas.microsoft.com/office/drawing/2014/main" id="{B625408A-763A-474B-8CD7-513F822AEE40}"/>
                </a:ext>
              </a:extLst>
            </p:cNvPr>
            <p:cNvSpPr/>
            <p:nvPr/>
          </p:nvSpPr>
          <p:spPr>
            <a:xfrm>
              <a:off x="6376917" y="1524471"/>
              <a:ext cx="2197739" cy="1827422"/>
            </a:xfrm>
            <a:prstGeom prst="rect">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8" name="矩形 43">
              <a:extLst>
                <a:ext uri="{FF2B5EF4-FFF2-40B4-BE49-F238E27FC236}">
                  <a16:creationId xmlns:a16="http://schemas.microsoft.com/office/drawing/2014/main" id="{FFEA727B-2344-4B33-9CEF-9487F56480E7}"/>
                </a:ext>
              </a:extLst>
            </p:cNvPr>
            <p:cNvSpPr/>
            <p:nvPr/>
          </p:nvSpPr>
          <p:spPr>
            <a:xfrm>
              <a:off x="3542057" y="1524471"/>
              <a:ext cx="2197739" cy="1827422"/>
            </a:xfrm>
            <a:prstGeom prst="rect">
              <a:avLst/>
            </a:pr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accent6">
                    <a:lumMod val="20000"/>
                    <a:lumOff val="80000"/>
                  </a:schemeClr>
                </a:solidFill>
              </a:endParaRPr>
            </a:p>
          </p:txBody>
        </p:sp>
        <p:sp>
          <p:nvSpPr>
            <p:cNvPr id="10" name="矩形 41">
              <a:extLst>
                <a:ext uri="{FF2B5EF4-FFF2-40B4-BE49-F238E27FC236}">
                  <a16:creationId xmlns:a16="http://schemas.microsoft.com/office/drawing/2014/main" id="{78E96DE3-ED4F-4C2E-935D-484C73C98F1E}"/>
                </a:ext>
              </a:extLst>
            </p:cNvPr>
            <p:cNvSpPr/>
            <p:nvPr/>
          </p:nvSpPr>
          <p:spPr>
            <a:xfrm>
              <a:off x="720275" y="1524471"/>
              <a:ext cx="2197739" cy="1827422"/>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3" name="五边形 4">
              <a:extLst>
                <a:ext uri="{FF2B5EF4-FFF2-40B4-BE49-F238E27FC236}">
                  <a16:creationId xmlns:a16="http://schemas.microsoft.com/office/drawing/2014/main" id="{61CC50B1-CF05-4DB1-AC54-974A708C4B07}"/>
                </a:ext>
              </a:extLst>
            </p:cNvPr>
            <p:cNvSpPr/>
            <p:nvPr/>
          </p:nvSpPr>
          <p:spPr>
            <a:xfrm>
              <a:off x="720275" y="2829652"/>
              <a:ext cx="1600200" cy="321568"/>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4" name="文本框 39">
              <a:extLst>
                <a:ext uri="{FF2B5EF4-FFF2-40B4-BE49-F238E27FC236}">
                  <a16:creationId xmlns:a16="http://schemas.microsoft.com/office/drawing/2014/main" id="{97F801B6-CD25-46AB-B8CC-FAC7DEC17F04}"/>
                </a:ext>
              </a:extLst>
            </p:cNvPr>
            <p:cNvSpPr txBox="1"/>
            <p:nvPr/>
          </p:nvSpPr>
          <p:spPr>
            <a:xfrm>
              <a:off x="757560" y="3040596"/>
              <a:ext cx="1249687" cy="253916"/>
            </a:xfrm>
            <a:prstGeom prst="rect">
              <a:avLst/>
            </a:prstGeom>
            <a:noFill/>
          </p:spPr>
          <p:txBody>
            <a:bodyPr wrap="square" lIns="68580" tIns="34290" rIns="68580" bIns="34290" rtlCol="0">
              <a:spAutoFit/>
            </a:bodyPr>
            <a:lstStyle/>
            <a:p>
              <a:r>
                <a:rPr lang="en-US" altLang="zh-CN" sz="1200" dirty="0">
                  <a:solidFill>
                    <a:schemeClr val="bg1"/>
                  </a:solidFill>
                  <a:latin typeface="微软雅黑" panose="020B0503020204020204" pitchFamily="34" charset="-122"/>
                  <a:ea typeface="微软雅黑" panose="020B0503020204020204" pitchFamily="34" charset="-122"/>
                </a:rPr>
                <a:t>Severity Rate</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6" name="五边形 46">
              <a:extLst>
                <a:ext uri="{FF2B5EF4-FFF2-40B4-BE49-F238E27FC236}">
                  <a16:creationId xmlns:a16="http://schemas.microsoft.com/office/drawing/2014/main" id="{A5318A02-FD7E-4345-A8A2-35407B07FB63}"/>
                </a:ext>
              </a:extLst>
            </p:cNvPr>
            <p:cNvSpPr/>
            <p:nvPr/>
          </p:nvSpPr>
          <p:spPr>
            <a:xfrm>
              <a:off x="3542056" y="3025279"/>
              <a:ext cx="1600200" cy="321568"/>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7" name="文本框 47">
              <a:extLst>
                <a:ext uri="{FF2B5EF4-FFF2-40B4-BE49-F238E27FC236}">
                  <a16:creationId xmlns:a16="http://schemas.microsoft.com/office/drawing/2014/main" id="{69DF816E-09C6-46B9-94F5-FAC75EA974EA}"/>
                </a:ext>
              </a:extLst>
            </p:cNvPr>
            <p:cNvSpPr txBox="1"/>
            <p:nvPr/>
          </p:nvSpPr>
          <p:spPr>
            <a:xfrm>
              <a:off x="3717312" y="3046750"/>
              <a:ext cx="1249687" cy="253916"/>
            </a:xfrm>
            <a:prstGeom prst="rect">
              <a:avLst/>
            </a:prstGeom>
            <a:noFill/>
          </p:spPr>
          <p:txBody>
            <a:bodyPr wrap="square" lIns="68580" tIns="34290" rIns="68580" bIns="34290" rtlCol="0">
              <a:spAutoFit/>
            </a:bodyPr>
            <a:lstStyle/>
            <a:p>
              <a:r>
                <a:rPr lang="en-US" altLang="zh-CN" sz="1200" dirty="0">
                  <a:solidFill>
                    <a:schemeClr val="bg1"/>
                  </a:solidFill>
                  <a:latin typeface="微软雅黑" panose="020B0503020204020204" pitchFamily="34" charset="-122"/>
                  <a:ea typeface="微软雅黑" panose="020B0503020204020204" pitchFamily="34" charset="-122"/>
                </a:rPr>
                <a:t>Incident Rate</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9" name="五边形 51">
              <a:extLst>
                <a:ext uri="{FF2B5EF4-FFF2-40B4-BE49-F238E27FC236}">
                  <a16:creationId xmlns:a16="http://schemas.microsoft.com/office/drawing/2014/main" id="{0FDF55FF-3461-4B39-A70B-57B586EE73F1}"/>
                </a:ext>
              </a:extLst>
            </p:cNvPr>
            <p:cNvSpPr/>
            <p:nvPr/>
          </p:nvSpPr>
          <p:spPr>
            <a:xfrm>
              <a:off x="6376916" y="2829652"/>
              <a:ext cx="1600200" cy="321568"/>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20" name="文本框 52">
              <a:extLst>
                <a:ext uri="{FF2B5EF4-FFF2-40B4-BE49-F238E27FC236}">
                  <a16:creationId xmlns:a16="http://schemas.microsoft.com/office/drawing/2014/main" id="{671D806A-6DED-4B63-BA1A-CA0846D47F79}"/>
                </a:ext>
              </a:extLst>
            </p:cNvPr>
            <p:cNvSpPr txBox="1"/>
            <p:nvPr/>
          </p:nvSpPr>
          <p:spPr>
            <a:xfrm>
              <a:off x="6376915" y="3040596"/>
              <a:ext cx="1786989" cy="253916"/>
            </a:xfrm>
            <a:prstGeom prst="rect">
              <a:avLst/>
            </a:prstGeom>
            <a:noFill/>
          </p:spPr>
          <p:txBody>
            <a:bodyPr wrap="square" lIns="68580" tIns="34290" rIns="68580" bIns="34290" rtlCol="0">
              <a:spAutoFit/>
            </a:bodyPr>
            <a:lstStyle/>
            <a:p>
              <a:r>
                <a:rPr lang="en-US" altLang="zh-CN" sz="1200" dirty="0">
                  <a:solidFill>
                    <a:schemeClr val="bg1"/>
                  </a:solidFill>
                  <a:latin typeface="微软雅黑" panose="020B0503020204020204" pitchFamily="34" charset="-122"/>
                  <a:ea typeface="微软雅黑" panose="020B0503020204020204" pitchFamily="34" charset="-122"/>
                </a:rPr>
                <a:t>Lost Workday Rate</a:t>
              </a:r>
              <a:endParaRPr lang="zh-CN" altLang="en-US" sz="1200" dirty="0">
                <a:solidFill>
                  <a:schemeClr val="bg1"/>
                </a:solidFill>
                <a:latin typeface="微软雅黑" panose="020B0503020204020204" pitchFamily="34" charset="-122"/>
                <a:ea typeface="微软雅黑" panose="020B0503020204020204" pitchFamily="34" charset="-122"/>
              </a:endParaRPr>
            </a:p>
          </p:txBody>
        </p:sp>
        <p:pic>
          <p:nvPicPr>
            <p:cNvPr id="21" name="Picture 20">
              <a:extLst>
                <a:ext uri="{FF2B5EF4-FFF2-40B4-BE49-F238E27FC236}">
                  <a16:creationId xmlns:a16="http://schemas.microsoft.com/office/drawing/2014/main" id="{8A16A777-DFC0-4C93-B38A-D0D97F20781E}"/>
                </a:ext>
              </a:extLst>
            </p:cNvPr>
            <p:cNvPicPr>
              <a:picLocks noChangeAspect="1"/>
            </p:cNvPicPr>
            <p:nvPr/>
          </p:nvPicPr>
          <p:blipFill>
            <a:blip r:embed="rId4"/>
            <a:stretch>
              <a:fillRect/>
            </a:stretch>
          </p:blipFill>
          <p:spPr>
            <a:xfrm>
              <a:off x="771102" y="1591045"/>
              <a:ext cx="2086742" cy="1399391"/>
            </a:xfrm>
            <a:prstGeom prst="rect">
              <a:avLst/>
            </a:prstGeom>
          </p:spPr>
        </p:pic>
        <p:pic>
          <p:nvPicPr>
            <p:cNvPr id="22" name="Picture 21">
              <a:extLst>
                <a:ext uri="{FF2B5EF4-FFF2-40B4-BE49-F238E27FC236}">
                  <a16:creationId xmlns:a16="http://schemas.microsoft.com/office/drawing/2014/main" id="{FBEE9E8A-6EF6-4A4B-B452-B2C1BB456011}"/>
                </a:ext>
              </a:extLst>
            </p:cNvPr>
            <p:cNvPicPr>
              <a:picLocks noChangeAspect="1"/>
            </p:cNvPicPr>
            <p:nvPr/>
          </p:nvPicPr>
          <p:blipFill>
            <a:blip r:embed="rId5"/>
            <a:stretch>
              <a:fillRect/>
            </a:stretch>
          </p:blipFill>
          <p:spPr>
            <a:xfrm>
              <a:off x="6435874" y="1600436"/>
              <a:ext cx="2096566" cy="1387915"/>
            </a:xfrm>
            <a:prstGeom prst="rect">
              <a:avLst/>
            </a:prstGeom>
          </p:spPr>
        </p:pic>
        <p:pic>
          <p:nvPicPr>
            <p:cNvPr id="25" name="Picture 24">
              <a:extLst>
                <a:ext uri="{FF2B5EF4-FFF2-40B4-BE49-F238E27FC236}">
                  <a16:creationId xmlns:a16="http://schemas.microsoft.com/office/drawing/2014/main" id="{BD291DAA-3A10-44EE-8AFB-D376E620D4EF}"/>
                </a:ext>
              </a:extLst>
            </p:cNvPr>
            <p:cNvPicPr>
              <a:picLocks noChangeAspect="1"/>
            </p:cNvPicPr>
            <p:nvPr/>
          </p:nvPicPr>
          <p:blipFill>
            <a:blip r:embed="rId6"/>
            <a:stretch>
              <a:fillRect/>
            </a:stretch>
          </p:blipFill>
          <p:spPr>
            <a:xfrm>
              <a:off x="3600196" y="1600553"/>
              <a:ext cx="2087927" cy="1387798"/>
            </a:xfrm>
            <a:prstGeom prst="rect">
              <a:avLst/>
            </a:prstGeom>
          </p:spPr>
        </p:pic>
      </p:grpSp>
    </p:spTree>
    <p:extLst>
      <p:ext uri="{BB962C8B-B14F-4D97-AF65-F5344CB8AC3E}">
        <p14:creationId xmlns:p14="http://schemas.microsoft.com/office/powerpoint/2010/main" val="10077438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3000">
        <p15:prstTrans prst="crush"/>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 presetClass="entr" presetSubtype="4"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500" fill="hold"/>
                                        <p:tgtEl>
                                          <p:spTgt spid="11"/>
                                        </p:tgtEl>
                                        <p:attrNameLst>
                                          <p:attrName>ppt_x</p:attrName>
                                        </p:attrNameLst>
                                      </p:cBhvr>
                                      <p:tavLst>
                                        <p:tav tm="0">
                                          <p:val>
                                            <p:strVal val="#ppt_x"/>
                                          </p:val>
                                        </p:tav>
                                        <p:tav tm="100000">
                                          <p:val>
                                            <p:strVal val="#ppt_x"/>
                                          </p:val>
                                        </p:tav>
                                      </p:tavLst>
                                    </p:anim>
                                    <p:anim calcmode="lin" valueType="num">
                                      <p:cBhvr additive="base">
                                        <p:cTn id="11" dur="500" fill="hold"/>
                                        <p:tgtEl>
                                          <p:spTgt spid="11"/>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15"/>
                                        </p:tgtEl>
                                        <p:attrNameLst>
                                          <p:attrName>style.visibility</p:attrName>
                                        </p:attrNameLst>
                                      </p:cBhvr>
                                      <p:to>
                                        <p:strVal val="visible"/>
                                      </p:to>
                                    </p:set>
                                    <p:anim calcmode="lin" valueType="num">
                                      <p:cBhvr additive="base">
                                        <p:cTn id="14" dur="500" fill="hold"/>
                                        <p:tgtEl>
                                          <p:spTgt spid="15"/>
                                        </p:tgtEl>
                                        <p:attrNameLst>
                                          <p:attrName>ppt_x</p:attrName>
                                        </p:attrNameLst>
                                      </p:cBhvr>
                                      <p:tavLst>
                                        <p:tav tm="0">
                                          <p:val>
                                            <p:strVal val="#ppt_x"/>
                                          </p:val>
                                        </p:tav>
                                        <p:tav tm="100000">
                                          <p:val>
                                            <p:strVal val="#ppt_x"/>
                                          </p:val>
                                        </p:tav>
                                      </p:tavLst>
                                    </p:anim>
                                    <p:anim calcmode="lin" valueType="num">
                                      <p:cBhvr additive="base">
                                        <p:cTn id="15" dur="500" fill="hold"/>
                                        <p:tgtEl>
                                          <p:spTgt spid="15"/>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 calcmode="lin" valueType="num">
                                      <p:cBhvr additive="base">
                                        <p:cTn id="18" dur="500" fill="hold"/>
                                        <p:tgtEl>
                                          <p:spTgt spid="18"/>
                                        </p:tgtEl>
                                        <p:attrNameLst>
                                          <p:attrName>ppt_x</p:attrName>
                                        </p:attrNameLst>
                                      </p:cBhvr>
                                      <p:tavLst>
                                        <p:tav tm="0">
                                          <p:val>
                                            <p:strVal val="#ppt_x"/>
                                          </p:val>
                                        </p:tav>
                                        <p:tav tm="100000">
                                          <p:val>
                                            <p:strVal val="#ppt_x"/>
                                          </p:val>
                                        </p:tav>
                                      </p:tavLst>
                                    </p:anim>
                                    <p:anim calcmode="lin" valueType="num">
                                      <p:cBhvr additive="base">
                                        <p:cTn id="19"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5" grpId="0"/>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6C59138-236F-4C8C-A07A-62C0E1769CD4}"/>
              </a:ext>
            </a:extLst>
          </p:cNvPr>
          <p:cNvPicPr>
            <a:picLocks noChangeAspect="1"/>
          </p:cNvPicPr>
          <p:nvPr/>
        </p:nvPicPr>
        <p:blipFill>
          <a:blip r:embed="rId3"/>
          <a:stretch>
            <a:fillRect/>
          </a:stretch>
        </p:blipFill>
        <p:spPr>
          <a:xfrm>
            <a:off x="5004" y="124272"/>
            <a:ext cx="200025" cy="600075"/>
          </a:xfrm>
          <a:prstGeom prst="rect">
            <a:avLst/>
          </a:prstGeom>
        </p:spPr>
      </p:pic>
      <p:sp>
        <p:nvSpPr>
          <p:cNvPr id="5" name="PA_淘宝店chenying0907 4">
            <a:extLst>
              <a:ext uri="{FF2B5EF4-FFF2-40B4-BE49-F238E27FC236}">
                <a16:creationId xmlns:a16="http://schemas.microsoft.com/office/drawing/2014/main" id="{AF1A352C-1AF3-4F8B-9ED3-59B0B3F987D2}"/>
              </a:ext>
            </a:extLst>
          </p:cNvPr>
          <p:cNvSpPr txBox="1"/>
          <p:nvPr>
            <p:custDataLst>
              <p:tags r:id="rId1"/>
            </p:custDataLst>
          </p:nvPr>
        </p:nvSpPr>
        <p:spPr>
          <a:xfrm>
            <a:off x="228261" y="162699"/>
            <a:ext cx="3172425" cy="523220"/>
          </a:xfrm>
          <a:prstGeom prst="rect">
            <a:avLst/>
          </a:prstGeom>
          <a:noFill/>
        </p:spPr>
        <p:txBody>
          <a:bodyPr wrap="square" rtlCol="0">
            <a:spAutoFit/>
          </a:bodyPr>
          <a:lstStyle/>
          <a:p>
            <a:pPr>
              <a:buNone/>
            </a:pPr>
            <a:r>
              <a:rPr lang="en-US" sz="2800" dirty="0">
                <a:solidFill>
                  <a:srgbClr val="C00000"/>
                </a:solidFill>
              </a:rPr>
              <a:t>Osha KPI</a:t>
            </a:r>
            <a:endParaRPr lang="en-US" altLang="zh-CN" sz="2800" dirty="0">
              <a:solidFill>
                <a:srgbClr val="C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118" name="标题 4">
            <a:extLst>
              <a:ext uri="{FF2B5EF4-FFF2-40B4-BE49-F238E27FC236}">
                <a16:creationId xmlns:a16="http://schemas.microsoft.com/office/drawing/2014/main" id="{DC4AD1DB-C8D0-4DDA-96D6-1044A912520E}"/>
              </a:ext>
            </a:extLst>
          </p:cNvPr>
          <p:cNvSpPr txBox="1">
            <a:spLocks/>
          </p:cNvSpPr>
          <p:nvPr/>
        </p:nvSpPr>
        <p:spPr>
          <a:xfrm>
            <a:off x="5978979" y="1538496"/>
            <a:ext cx="388253" cy="270031"/>
          </a:xfrm>
          <a:prstGeom prst="rect">
            <a:avLst/>
          </a:prstGeom>
        </p:spPr>
        <p:txBody>
          <a:bodyPr vert="horz" lIns="68559" tIns="34279" rIns="68559" bIns="34279"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300" b="1" dirty="0">
                <a:solidFill>
                  <a:schemeClr val="bg1"/>
                </a:solidFill>
                <a:latin typeface="微软雅黑" panose="020B0503020204020204" pitchFamily="34" charset="-122"/>
                <a:ea typeface="微软雅黑" panose="020B0503020204020204" pitchFamily="34" charset="-122"/>
              </a:rPr>
              <a:t>1</a:t>
            </a:r>
          </a:p>
        </p:txBody>
      </p:sp>
      <p:pic>
        <p:nvPicPr>
          <p:cNvPr id="2" name="Picture 1">
            <a:extLst>
              <a:ext uri="{FF2B5EF4-FFF2-40B4-BE49-F238E27FC236}">
                <a16:creationId xmlns:a16="http://schemas.microsoft.com/office/drawing/2014/main" id="{C33E9740-BA64-413E-ADE6-3882F4F86B22}"/>
              </a:ext>
            </a:extLst>
          </p:cNvPr>
          <p:cNvPicPr>
            <a:picLocks noChangeAspect="1"/>
          </p:cNvPicPr>
          <p:nvPr/>
        </p:nvPicPr>
        <p:blipFill>
          <a:blip r:embed="rId4"/>
          <a:stretch>
            <a:fillRect/>
          </a:stretch>
        </p:blipFill>
        <p:spPr>
          <a:xfrm>
            <a:off x="102850" y="1262127"/>
            <a:ext cx="4423201" cy="3081097"/>
          </a:xfrm>
          <a:prstGeom prst="rect">
            <a:avLst/>
          </a:prstGeom>
        </p:spPr>
      </p:pic>
      <p:pic>
        <p:nvPicPr>
          <p:cNvPr id="3" name="Picture 2">
            <a:extLst>
              <a:ext uri="{FF2B5EF4-FFF2-40B4-BE49-F238E27FC236}">
                <a16:creationId xmlns:a16="http://schemas.microsoft.com/office/drawing/2014/main" id="{E6A92712-4600-4555-A136-D9B2064FE73F}"/>
              </a:ext>
            </a:extLst>
          </p:cNvPr>
          <p:cNvPicPr>
            <a:picLocks noChangeAspect="1"/>
          </p:cNvPicPr>
          <p:nvPr/>
        </p:nvPicPr>
        <p:blipFill>
          <a:blip r:embed="rId5"/>
          <a:stretch>
            <a:fillRect/>
          </a:stretch>
        </p:blipFill>
        <p:spPr>
          <a:xfrm>
            <a:off x="4617951" y="1244868"/>
            <a:ext cx="4359371" cy="3081097"/>
          </a:xfrm>
          <a:prstGeom prst="rect">
            <a:avLst/>
          </a:prstGeom>
        </p:spPr>
      </p:pic>
      <p:sp>
        <p:nvSpPr>
          <p:cNvPr id="15" name="TextBox 14">
            <a:extLst>
              <a:ext uri="{FF2B5EF4-FFF2-40B4-BE49-F238E27FC236}">
                <a16:creationId xmlns:a16="http://schemas.microsoft.com/office/drawing/2014/main" id="{998ABF4B-0F41-4D95-92B1-60655E296885}"/>
              </a:ext>
            </a:extLst>
          </p:cNvPr>
          <p:cNvSpPr txBox="1"/>
          <p:nvPr/>
        </p:nvSpPr>
        <p:spPr>
          <a:xfrm>
            <a:off x="802698" y="923573"/>
            <a:ext cx="3096344" cy="338554"/>
          </a:xfrm>
          <a:prstGeom prst="rect">
            <a:avLst/>
          </a:prstGeom>
          <a:noFill/>
          <a:ln w="3175">
            <a:noFill/>
          </a:ln>
        </p:spPr>
        <p:txBody>
          <a:bodyPr wrap="square" rtlCol="0">
            <a:spAutoFit/>
          </a:bodyPr>
          <a:lstStyle/>
          <a:p>
            <a:pPr marL="285750" indent="-285750">
              <a:buFont typeface="Arial" panose="020B0604020202020204" pitchFamily="34" charset="0"/>
              <a:buChar char="•"/>
            </a:pPr>
            <a:r>
              <a:rPr lang="en-US" sz="1600" dirty="0"/>
              <a:t>Number of Accidents by Year</a:t>
            </a:r>
          </a:p>
        </p:txBody>
      </p:sp>
      <p:sp>
        <p:nvSpPr>
          <p:cNvPr id="16" name="TextBox 15">
            <a:extLst>
              <a:ext uri="{FF2B5EF4-FFF2-40B4-BE49-F238E27FC236}">
                <a16:creationId xmlns:a16="http://schemas.microsoft.com/office/drawing/2014/main" id="{1AB592DF-EA21-48B8-B403-AE7B623CE290}"/>
              </a:ext>
            </a:extLst>
          </p:cNvPr>
          <p:cNvSpPr txBox="1"/>
          <p:nvPr/>
        </p:nvSpPr>
        <p:spPr>
          <a:xfrm>
            <a:off x="5249464" y="923573"/>
            <a:ext cx="3096344" cy="338554"/>
          </a:xfrm>
          <a:prstGeom prst="rect">
            <a:avLst/>
          </a:prstGeom>
          <a:noFill/>
          <a:ln w="3175">
            <a:noFill/>
          </a:ln>
        </p:spPr>
        <p:txBody>
          <a:bodyPr wrap="square" rtlCol="0">
            <a:spAutoFit/>
          </a:bodyPr>
          <a:lstStyle/>
          <a:p>
            <a:pPr marL="285750" indent="-285750">
              <a:buFont typeface="Arial" panose="020B0604020202020204" pitchFamily="34" charset="0"/>
              <a:buChar char="•"/>
            </a:pPr>
            <a:r>
              <a:rPr lang="en-US" sz="1600" dirty="0"/>
              <a:t>Average Accident Cost by Year</a:t>
            </a:r>
          </a:p>
        </p:txBody>
      </p:sp>
    </p:spTree>
    <p:extLst>
      <p:ext uri="{BB962C8B-B14F-4D97-AF65-F5344CB8AC3E}">
        <p14:creationId xmlns:p14="http://schemas.microsoft.com/office/powerpoint/2010/main" val="21863962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3000">
        <p15:prstTrans prst="crush"/>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53" presetClass="entr" presetSubtype="16" fill="hold" grpId="0" nodeType="withEffect">
                                  <p:stCondLst>
                                    <p:cond delay="500"/>
                                  </p:stCondLst>
                                  <p:childTnLst>
                                    <p:set>
                                      <p:cBhvr>
                                        <p:cTn id="9" dur="1" fill="hold">
                                          <p:stCondLst>
                                            <p:cond delay="0"/>
                                          </p:stCondLst>
                                        </p:cTn>
                                        <p:tgtEl>
                                          <p:spTgt spid="118"/>
                                        </p:tgtEl>
                                        <p:attrNameLst>
                                          <p:attrName>style.visibility</p:attrName>
                                        </p:attrNameLst>
                                      </p:cBhvr>
                                      <p:to>
                                        <p:strVal val="visible"/>
                                      </p:to>
                                    </p:set>
                                    <p:anim calcmode="lin" valueType="num">
                                      <p:cBhvr>
                                        <p:cTn id="10" dur="500" fill="hold"/>
                                        <p:tgtEl>
                                          <p:spTgt spid="118"/>
                                        </p:tgtEl>
                                        <p:attrNameLst>
                                          <p:attrName>ppt_w</p:attrName>
                                        </p:attrNameLst>
                                      </p:cBhvr>
                                      <p:tavLst>
                                        <p:tav tm="0">
                                          <p:val>
                                            <p:fltVal val="0"/>
                                          </p:val>
                                        </p:tav>
                                        <p:tav tm="100000">
                                          <p:val>
                                            <p:strVal val="#ppt_w"/>
                                          </p:val>
                                        </p:tav>
                                      </p:tavLst>
                                    </p:anim>
                                    <p:anim calcmode="lin" valueType="num">
                                      <p:cBhvr>
                                        <p:cTn id="11" dur="500" fill="hold"/>
                                        <p:tgtEl>
                                          <p:spTgt spid="118"/>
                                        </p:tgtEl>
                                        <p:attrNameLst>
                                          <p:attrName>ppt_h</p:attrName>
                                        </p:attrNameLst>
                                      </p:cBhvr>
                                      <p:tavLst>
                                        <p:tav tm="0">
                                          <p:val>
                                            <p:fltVal val="0"/>
                                          </p:val>
                                        </p:tav>
                                        <p:tav tm="100000">
                                          <p:val>
                                            <p:strVal val="#ppt_h"/>
                                          </p:val>
                                        </p:tav>
                                      </p:tavLst>
                                    </p:anim>
                                    <p:animEffect transition="in" filter="fade">
                                      <p:cBhvr>
                                        <p:cTn id="12"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6C59138-236F-4C8C-A07A-62C0E1769CD4}"/>
              </a:ext>
            </a:extLst>
          </p:cNvPr>
          <p:cNvPicPr>
            <a:picLocks noChangeAspect="1"/>
          </p:cNvPicPr>
          <p:nvPr/>
        </p:nvPicPr>
        <p:blipFill>
          <a:blip r:embed="rId3"/>
          <a:stretch>
            <a:fillRect/>
          </a:stretch>
        </p:blipFill>
        <p:spPr>
          <a:xfrm>
            <a:off x="5004" y="124272"/>
            <a:ext cx="200025" cy="600075"/>
          </a:xfrm>
          <a:prstGeom prst="rect">
            <a:avLst/>
          </a:prstGeom>
        </p:spPr>
      </p:pic>
      <p:sp>
        <p:nvSpPr>
          <p:cNvPr id="5" name="PA_淘宝店chenying0907 4">
            <a:extLst>
              <a:ext uri="{FF2B5EF4-FFF2-40B4-BE49-F238E27FC236}">
                <a16:creationId xmlns:a16="http://schemas.microsoft.com/office/drawing/2014/main" id="{AF1A352C-1AF3-4F8B-9ED3-59B0B3F987D2}"/>
              </a:ext>
            </a:extLst>
          </p:cNvPr>
          <p:cNvSpPr txBox="1"/>
          <p:nvPr>
            <p:custDataLst>
              <p:tags r:id="rId1"/>
            </p:custDataLst>
          </p:nvPr>
        </p:nvSpPr>
        <p:spPr>
          <a:xfrm>
            <a:off x="228261" y="162699"/>
            <a:ext cx="3172425" cy="523220"/>
          </a:xfrm>
          <a:prstGeom prst="rect">
            <a:avLst/>
          </a:prstGeom>
          <a:noFill/>
        </p:spPr>
        <p:txBody>
          <a:bodyPr wrap="square" rtlCol="0">
            <a:spAutoFit/>
          </a:bodyPr>
          <a:lstStyle/>
          <a:p>
            <a:pPr>
              <a:buNone/>
            </a:pPr>
            <a:r>
              <a:rPr lang="en-US" sz="2800" dirty="0">
                <a:solidFill>
                  <a:srgbClr val="C00000"/>
                </a:solidFill>
              </a:rPr>
              <a:t>Osha KPI</a:t>
            </a:r>
            <a:endParaRPr lang="en-US" altLang="zh-CN" sz="2800" dirty="0">
              <a:solidFill>
                <a:srgbClr val="C00000"/>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08" name="Picture 107">
            <a:extLst>
              <a:ext uri="{FF2B5EF4-FFF2-40B4-BE49-F238E27FC236}">
                <a16:creationId xmlns:a16="http://schemas.microsoft.com/office/drawing/2014/main" id="{F923536E-A684-4FD3-99F0-2E4B307389E7}"/>
              </a:ext>
            </a:extLst>
          </p:cNvPr>
          <p:cNvPicPr>
            <a:picLocks noChangeAspect="1"/>
          </p:cNvPicPr>
          <p:nvPr/>
        </p:nvPicPr>
        <p:blipFill>
          <a:blip r:embed="rId4"/>
          <a:stretch>
            <a:fillRect/>
          </a:stretch>
        </p:blipFill>
        <p:spPr>
          <a:xfrm>
            <a:off x="431540" y="685919"/>
            <a:ext cx="5515055" cy="4190100"/>
          </a:xfrm>
          <a:prstGeom prst="rect">
            <a:avLst/>
          </a:prstGeom>
        </p:spPr>
      </p:pic>
      <p:sp>
        <p:nvSpPr>
          <p:cNvPr id="110" name="Rectangle 109">
            <a:extLst>
              <a:ext uri="{FF2B5EF4-FFF2-40B4-BE49-F238E27FC236}">
                <a16:creationId xmlns:a16="http://schemas.microsoft.com/office/drawing/2014/main" id="{B10FFFE6-C9A6-4853-95F5-8EA388829297}"/>
              </a:ext>
            </a:extLst>
          </p:cNvPr>
          <p:cNvSpPr/>
          <p:nvPr/>
        </p:nvSpPr>
        <p:spPr>
          <a:xfrm>
            <a:off x="3779912" y="1024372"/>
            <a:ext cx="612068" cy="1080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187264C-EEAE-4056-AE8D-A54C1DEA293F}"/>
              </a:ext>
            </a:extLst>
          </p:cNvPr>
          <p:cNvSpPr/>
          <p:nvPr/>
        </p:nvSpPr>
        <p:spPr>
          <a:xfrm>
            <a:off x="3095836" y="1024372"/>
            <a:ext cx="540060" cy="1080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TextBox 114">
            <a:extLst>
              <a:ext uri="{FF2B5EF4-FFF2-40B4-BE49-F238E27FC236}">
                <a16:creationId xmlns:a16="http://schemas.microsoft.com/office/drawing/2014/main" id="{2551704C-9C98-4CAB-B819-EE6C316DD1C5}"/>
              </a:ext>
            </a:extLst>
          </p:cNvPr>
          <p:cNvSpPr txBox="1"/>
          <p:nvPr/>
        </p:nvSpPr>
        <p:spPr>
          <a:xfrm>
            <a:off x="6000930" y="1456420"/>
            <a:ext cx="3096344" cy="338554"/>
          </a:xfrm>
          <a:prstGeom prst="rect">
            <a:avLst/>
          </a:prstGeom>
          <a:noFill/>
          <a:ln w="3175">
            <a:noFill/>
          </a:ln>
        </p:spPr>
        <p:txBody>
          <a:bodyPr wrap="square" rtlCol="0">
            <a:spAutoFit/>
          </a:bodyPr>
          <a:lstStyle/>
          <a:p>
            <a:pPr marL="285750" indent="-285750">
              <a:buFont typeface="Arial" panose="020B0604020202020204" pitchFamily="34" charset="0"/>
              <a:buChar char="•"/>
            </a:pPr>
            <a:r>
              <a:rPr lang="en-US" sz="1600" dirty="0"/>
              <a:t>Incident Rate is going down</a:t>
            </a:r>
          </a:p>
        </p:txBody>
      </p:sp>
      <p:sp>
        <p:nvSpPr>
          <p:cNvPr id="116" name="TextBox 115">
            <a:extLst>
              <a:ext uri="{FF2B5EF4-FFF2-40B4-BE49-F238E27FC236}">
                <a16:creationId xmlns:a16="http://schemas.microsoft.com/office/drawing/2014/main" id="{AD3C7BC9-C3F2-40A8-BAD2-935533D14D82}"/>
              </a:ext>
            </a:extLst>
          </p:cNvPr>
          <p:cNvSpPr txBox="1"/>
          <p:nvPr/>
        </p:nvSpPr>
        <p:spPr>
          <a:xfrm>
            <a:off x="6047656" y="3319337"/>
            <a:ext cx="3096344" cy="584775"/>
          </a:xfrm>
          <a:prstGeom prst="rect">
            <a:avLst/>
          </a:prstGeom>
          <a:noFill/>
          <a:ln w="28575">
            <a:noFill/>
          </a:ln>
        </p:spPr>
        <p:txBody>
          <a:bodyPr wrap="square" rtlCol="0">
            <a:spAutoFit/>
          </a:bodyPr>
          <a:lstStyle/>
          <a:p>
            <a:pPr marL="285750" indent="-285750">
              <a:buFont typeface="Arial" panose="020B0604020202020204" pitchFamily="34" charset="0"/>
              <a:buChar char="•"/>
            </a:pPr>
            <a:r>
              <a:rPr lang="en-US" sz="1600" dirty="0"/>
              <a:t>Severity Rate and Lost Workday Rate is going up</a:t>
            </a:r>
          </a:p>
        </p:txBody>
      </p:sp>
      <p:sp>
        <p:nvSpPr>
          <p:cNvPr id="117" name="椭圆 6">
            <a:extLst>
              <a:ext uri="{FF2B5EF4-FFF2-40B4-BE49-F238E27FC236}">
                <a16:creationId xmlns:a16="http://schemas.microsoft.com/office/drawing/2014/main" id="{78D8C1FA-3B20-4951-A812-9932BF023595}"/>
              </a:ext>
            </a:extLst>
          </p:cNvPr>
          <p:cNvSpPr/>
          <p:nvPr/>
        </p:nvSpPr>
        <p:spPr>
          <a:xfrm>
            <a:off x="6076957" y="3427349"/>
            <a:ext cx="269961" cy="27003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59" tIns="34279" rIns="68559" bIns="34279" rtlCol="0" anchor="ctr"/>
          <a:lstStyle/>
          <a:p>
            <a:pPr algn="ctr"/>
            <a:endParaRPr lang="zh-CN" altLang="en-US" dirty="0"/>
          </a:p>
        </p:txBody>
      </p:sp>
      <p:sp>
        <p:nvSpPr>
          <p:cNvPr id="119" name="椭圆 6">
            <a:extLst>
              <a:ext uri="{FF2B5EF4-FFF2-40B4-BE49-F238E27FC236}">
                <a16:creationId xmlns:a16="http://schemas.microsoft.com/office/drawing/2014/main" id="{86347A91-4AFA-41CE-8A1D-DDDF90A19975}"/>
              </a:ext>
            </a:extLst>
          </p:cNvPr>
          <p:cNvSpPr/>
          <p:nvPr/>
        </p:nvSpPr>
        <p:spPr>
          <a:xfrm>
            <a:off x="6011130" y="1538497"/>
            <a:ext cx="294501" cy="27003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59" tIns="34279" rIns="68559" bIns="34279" rtlCol="0" anchor="ctr"/>
          <a:lstStyle/>
          <a:p>
            <a:pPr algn="ctr"/>
            <a:endParaRPr lang="zh-CN" altLang="en-US"/>
          </a:p>
        </p:txBody>
      </p:sp>
      <p:sp>
        <p:nvSpPr>
          <p:cNvPr id="118" name="标题 4">
            <a:extLst>
              <a:ext uri="{FF2B5EF4-FFF2-40B4-BE49-F238E27FC236}">
                <a16:creationId xmlns:a16="http://schemas.microsoft.com/office/drawing/2014/main" id="{DC4AD1DB-C8D0-4DDA-96D6-1044A912520E}"/>
              </a:ext>
            </a:extLst>
          </p:cNvPr>
          <p:cNvSpPr txBox="1">
            <a:spLocks/>
          </p:cNvSpPr>
          <p:nvPr/>
        </p:nvSpPr>
        <p:spPr>
          <a:xfrm>
            <a:off x="5978979" y="1538496"/>
            <a:ext cx="388253" cy="270031"/>
          </a:xfrm>
          <a:prstGeom prst="rect">
            <a:avLst/>
          </a:prstGeom>
        </p:spPr>
        <p:txBody>
          <a:bodyPr vert="horz" lIns="68559" tIns="34279" rIns="68559" bIns="34279"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300" b="1" dirty="0">
                <a:solidFill>
                  <a:schemeClr val="bg1"/>
                </a:solidFill>
                <a:latin typeface="微软雅黑" panose="020B0503020204020204" pitchFamily="34" charset="-122"/>
                <a:ea typeface="微软雅黑" panose="020B0503020204020204" pitchFamily="34" charset="-122"/>
              </a:rPr>
              <a:t> 1</a:t>
            </a:r>
          </a:p>
        </p:txBody>
      </p:sp>
      <p:sp>
        <p:nvSpPr>
          <p:cNvPr id="121" name="标题 4">
            <a:extLst>
              <a:ext uri="{FF2B5EF4-FFF2-40B4-BE49-F238E27FC236}">
                <a16:creationId xmlns:a16="http://schemas.microsoft.com/office/drawing/2014/main" id="{F01D93AF-E51A-4D87-9FE8-4266E3487816}"/>
              </a:ext>
            </a:extLst>
          </p:cNvPr>
          <p:cNvSpPr txBox="1">
            <a:spLocks/>
          </p:cNvSpPr>
          <p:nvPr/>
        </p:nvSpPr>
        <p:spPr>
          <a:xfrm>
            <a:off x="6042208" y="3426478"/>
            <a:ext cx="388253" cy="270031"/>
          </a:xfrm>
          <a:prstGeom prst="rect">
            <a:avLst/>
          </a:prstGeom>
        </p:spPr>
        <p:txBody>
          <a:bodyPr vert="horz" lIns="68559" tIns="34279" rIns="68559" bIns="34279"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300" b="1" dirty="0">
                <a:solidFill>
                  <a:schemeClr val="bg1"/>
                </a:solidFill>
                <a:latin typeface="微软雅黑" panose="020B0503020204020204" pitchFamily="34" charset="-122"/>
                <a:ea typeface="微软雅黑" panose="020B0503020204020204" pitchFamily="34" charset="-122"/>
              </a:rPr>
              <a:t> 2</a:t>
            </a:r>
          </a:p>
        </p:txBody>
      </p:sp>
    </p:spTree>
    <p:extLst>
      <p:ext uri="{BB962C8B-B14F-4D97-AF65-F5344CB8AC3E}">
        <p14:creationId xmlns:p14="http://schemas.microsoft.com/office/powerpoint/2010/main" val="22295662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3000">
        <p15:prstTrans prst="crush"/>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53" presetClass="entr" presetSubtype="16" fill="hold" grpId="0" nodeType="withEffect">
                                  <p:stCondLst>
                                    <p:cond delay="500"/>
                                  </p:stCondLst>
                                  <p:childTnLst>
                                    <p:set>
                                      <p:cBhvr>
                                        <p:cTn id="9" dur="1" fill="hold">
                                          <p:stCondLst>
                                            <p:cond delay="0"/>
                                          </p:stCondLst>
                                        </p:cTn>
                                        <p:tgtEl>
                                          <p:spTgt spid="117"/>
                                        </p:tgtEl>
                                        <p:attrNameLst>
                                          <p:attrName>style.visibility</p:attrName>
                                        </p:attrNameLst>
                                      </p:cBhvr>
                                      <p:to>
                                        <p:strVal val="visible"/>
                                      </p:to>
                                    </p:set>
                                    <p:anim calcmode="lin" valueType="num">
                                      <p:cBhvr>
                                        <p:cTn id="10" dur="500" fill="hold"/>
                                        <p:tgtEl>
                                          <p:spTgt spid="117"/>
                                        </p:tgtEl>
                                        <p:attrNameLst>
                                          <p:attrName>ppt_w</p:attrName>
                                        </p:attrNameLst>
                                      </p:cBhvr>
                                      <p:tavLst>
                                        <p:tav tm="0">
                                          <p:val>
                                            <p:fltVal val="0"/>
                                          </p:val>
                                        </p:tav>
                                        <p:tav tm="100000">
                                          <p:val>
                                            <p:strVal val="#ppt_w"/>
                                          </p:val>
                                        </p:tav>
                                      </p:tavLst>
                                    </p:anim>
                                    <p:anim calcmode="lin" valueType="num">
                                      <p:cBhvr>
                                        <p:cTn id="11" dur="500" fill="hold"/>
                                        <p:tgtEl>
                                          <p:spTgt spid="117"/>
                                        </p:tgtEl>
                                        <p:attrNameLst>
                                          <p:attrName>ppt_h</p:attrName>
                                        </p:attrNameLst>
                                      </p:cBhvr>
                                      <p:tavLst>
                                        <p:tav tm="0">
                                          <p:val>
                                            <p:fltVal val="0"/>
                                          </p:val>
                                        </p:tav>
                                        <p:tav tm="100000">
                                          <p:val>
                                            <p:strVal val="#ppt_h"/>
                                          </p:val>
                                        </p:tav>
                                      </p:tavLst>
                                    </p:anim>
                                    <p:animEffect transition="in" filter="fade">
                                      <p:cBhvr>
                                        <p:cTn id="12" dur="500"/>
                                        <p:tgtEl>
                                          <p:spTgt spid="117"/>
                                        </p:tgtEl>
                                      </p:cBhvr>
                                    </p:animEffect>
                                  </p:childTnLst>
                                </p:cTn>
                              </p:par>
                              <p:par>
                                <p:cTn id="13" presetID="53" presetClass="entr" presetSubtype="16" fill="hold" grpId="0" nodeType="withEffect">
                                  <p:stCondLst>
                                    <p:cond delay="500"/>
                                  </p:stCondLst>
                                  <p:childTnLst>
                                    <p:set>
                                      <p:cBhvr>
                                        <p:cTn id="14" dur="1" fill="hold">
                                          <p:stCondLst>
                                            <p:cond delay="0"/>
                                          </p:stCondLst>
                                        </p:cTn>
                                        <p:tgtEl>
                                          <p:spTgt spid="118"/>
                                        </p:tgtEl>
                                        <p:attrNameLst>
                                          <p:attrName>style.visibility</p:attrName>
                                        </p:attrNameLst>
                                      </p:cBhvr>
                                      <p:to>
                                        <p:strVal val="visible"/>
                                      </p:to>
                                    </p:set>
                                    <p:anim calcmode="lin" valueType="num">
                                      <p:cBhvr>
                                        <p:cTn id="15" dur="500" fill="hold"/>
                                        <p:tgtEl>
                                          <p:spTgt spid="118"/>
                                        </p:tgtEl>
                                        <p:attrNameLst>
                                          <p:attrName>ppt_w</p:attrName>
                                        </p:attrNameLst>
                                      </p:cBhvr>
                                      <p:tavLst>
                                        <p:tav tm="0">
                                          <p:val>
                                            <p:fltVal val="0"/>
                                          </p:val>
                                        </p:tav>
                                        <p:tav tm="100000">
                                          <p:val>
                                            <p:strVal val="#ppt_w"/>
                                          </p:val>
                                        </p:tav>
                                      </p:tavLst>
                                    </p:anim>
                                    <p:anim calcmode="lin" valueType="num">
                                      <p:cBhvr>
                                        <p:cTn id="16" dur="500" fill="hold"/>
                                        <p:tgtEl>
                                          <p:spTgt spid="118"/>
                                        </p:tgtEl>
                                        <p:attrNameLst>
                                          <p:attrName>ppt_h</p:attrName>
                                        </p:attrNameLst>
                                      </p:cBhvr>
                                      <p:tavLst>
                                        <p:tav tm="0">
                                          <p:val>
                                            <p:fltVal val="0"/>
                                          </p:val>
                                        </p:tav>
                                        <p:tav tm="100000">
                                          <p:val>
                                            <p:strVal val="#ppt_h"/>
                                          </p:val>
                                        </p:tav>
                                      </p:tavLst>
                                    </p:anim>
                                    <p:animEffect transition="in" filter="fade">
                                      <p:cBhvr>
                                        <p:cTn id="17" dur="500"/>
                                        <p:tgtEl>
                                          <p:spTgt spid="118"/>
                                        </p:tgtEl>
                                      </p:cBhvr>
                                    </p:animEffect>
                                  </p:childTnLst>
                                </p:cTn>
                              </p:par>
                              <p:par>
                                <p:cTn id="18" presetID="53" presetClass="entr" presetSubtype="16" fill="hold" grpId="0" nodeType="withEffect">
                                  <p:stCondLst>
                                    <p:cond delay="500"/>
                                  </p:stCondLst>
                                  <p:childTnLst>
                                    <p:set>
                                      <p:cBhvr>
                                        <p:cTn id="19" dur="1" fill="hold">
                                          <p:stCondLst>
                                            <p:cond delay="0"/>
                                          </p:stCondLst>
                                        </p:cTn>
                                        <p:tgtEl>
                                          <p:spTgt spid="119"/>
                                        </p:tgtEl>
                                        <p:attrNameLst>
                                          <p:attrName>style.visibility</p:attrName>
                                        </p:attrNameLst>
                                      </p:cBhvr>
                                      <p:to>
                                        <p:strVal val="visible"/>
                                      </p:to>
                                    </p:set>
                                    <p:anim calcmode="lin" valueType="num">
                                      <p:cBhvr>
                                        <p:cTn id="20" dur="500" fill="hold"/>
                                        <p:tgtEl>
                                          <p:spTgt spid="119"/>
                                        </p:tgtEl>
                                        <p:attrNameLst>
                                          <p:attrName>ppt_w</p:attrName>
                                        </p:attrNameLst>
                                      </p:cBhvr>
                                      <p:tavLst>
                                        <p:tav tm="0">
                                          <p:val>
                                            <p:fltVal val="0"/>
                                          </p:val>
                                        </p:tav>
                                        <p:tav tm="100000">
                                          <p:val>
                                            <p:strVal val="#ppt_w"/>
                                          </p:val>
                                        </p:tav>
                                      </p:tavLst>
                                    </p:anim>
                                    <p:anim calcmode="lin" valueType="num">
                                      <p:cBhvr>
                                        <p:cTn id="21" dur="500" fill="hold"/>
                                        <p:tgtEl>
                                          <p:spTgt spid="119"/>
                                        </p:tgtEl>
                                        <p:attrNameLst>
                                          <p:attrName>ppt_h</p:attrName>
                                        </p:attrNameLst>
                                      </p:cBhvr>
                                      <p:tavLst>
                                        <p:tav tm="0">
                                          <p:val>
                                            <p:fltVal val="0"/>
                                          </p:val>
                                        </p:tav>
                                        <p:tav tm="100000">
                                          <p:val>
                                            <p:strVal val="#ppt_h"/>
                                          </p:val>
                                        </p:tav>
                                      </p:tavLst>
                                    </p:anim>
                                    <p:animEffect transition="in" filter="fade">
                                      <p:cBhvr>
                                        <p:cTn id="22" dur="500"/>
                                        <p:tgtEl>
                                          <p:spTgt spid="119"/>
                                        </p:tgtEl>
                                      </p:cBhvr>
                                    </p:animEffect>
                                  </p:childTnLst>
                                </p:cTn>
                              </p:par>
                              <p:par>
                                <p:cTn id="23" presetID="53" presetClass="entr" presetSubtype="16" fill="hold" grpId="0" nodeType="withEffect">
                                  <p:stCondLst>
                                    <p:cond delay="500"/>
                                  </p:stCondLst>
                                  <p:childTnLst>
                                    <p:set>
                                      <p:cBhvr>
                                        <p:cTn id="24" dur="1" fill="hold">
                                          <p:stCondLst>
                                            <p:cond delay="0"/>
                                          </p:stCondLst>
                                        </p:cTn>
                                        <p:tgtEl>
                                          <p:spTgt spid="121"/>
                                        </p:tgtEl>
                                        <p:attrNameLst>
                                          <p:attrName>style.visibility</p:attrName>
                                        </p:attrNameLst>
                                      </p:cBhvr>
                                      <p:to>
                                        <p:strVal val="visible"/>
                                      </p:to>
                                    </p:set>
                                    <p:anim calcmode="lin" valueType="num">
                                      <p:cBhvr>
                                        <p:cTn id="25" dur="500" fill="hold"/>
                                        <p:tgtEl>
                                          <p:spTgt spid="121"/>
                                        </p:tgtEl>
                                        <p:attrNameLst>
                                          <p:attrName>ppt_w</p:attrName>
                                        </p:attrNameLst>
                                      </p:cBhvr>
                                      <p:tavLst>
                                        <p:tav tm="0">
                                          <p:val>
                                            <p:fltVal val="0"/>
                                          </p:val>
                                        </p:tav>
                                        <p:tav tm="100000">
                                          <p:val>
                                            <p:strVal val="#ppt_w"/>
                                          </p:val>
                                        </p:tav>
                                      </p:tavLst>
                                    </p:anim>
                                    <p:anim calcmode="lin" valueType="num">
                                      <p:cBhvr>
                                        <p:cTn id="26" dur="500" fill="hold"/>
                                        <p:tgtEl>
                                          <p:spTgt spid="121"/>
                                        </p:tgtEl>
                                        <p:attrNameLst>
                                          <p:attrName>ppt_h</p:attrName>
                                        </p:attrNameLst>
                                      </p:cBhvr>
                                      <p:tavLst>
                                        <p:tav tm="0">
                                          <p:val>
                                            <p:fltVal val="0"/>
                                          </p:val>
                                        </p:tav>
                                        <p:tav tm="100000">
                                          <p:val>
                                            <p:strVal val="#ppt_h"/>
                                          </p:val>
                                        </p:tav>
                                      </p:tavLst>
                                    </p:anim>
                                    <p:animEffect transition="in" filter="fade">
                                      <p:cBhvr>
                                        <p:cTn id="27"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7" grpId="0" animBg="1"/>
      <p:bldP spid="119" grpId="0" animBg="1"/>
      <p:bldP spid="118" grpId="0"/>
      <p:bldP spid="1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23">
            <a:extLst>
              <a:ext uri="{FF2B5EF4-FFF2-40B4-BE49-F238E27FC236}">
                <a16:creationId xmlns:a16="http://schemas.microsoft.com/office/drawing/2014/main" id="{1852044B-BDE5-42F0-A20D-BDCA0F6B6037}"/>
              </a:ext>
            </a:extLst>
          </p:cNvPr>
          <p:cNvSpPr/>
          <p:nvPr/>
        </p:nvSpPr>
        <p:spPr>
          <a:xfrm rot="3600000">
            <a:off x="2867559" y="2481411"/>
            <a:ext cx="499628" cy="365823"/>
          </a:xfrm>
          <a:custGeom>
            <a:avLst/>
            <a:gdLst>
              <a:gd name="connsiteX0" fmla="*/ 0 w 497989"/>
              <a:gd name="connsiteY0" fmla="*/ 72925 h 364623"/>
              <a:gd name="connsiteX1" fmla="*/ 315678 w 497989"/>
              <a:gd name="connsiteY1" fmla="*/ 72925 h 364623"/>
              <a:gd name="connsiteX2" fmla="*/ 315678 w 497989"/>
              <a:gd name="connsiteY2" fmla="*/ 0 h 364623"/>
              <a:gd name="connsiteX3" fmla="*/ 497989 w 497989"/>
              <a:gd name="connsiteY3" fmla="*/ 182312 h 364623"/>
              <a:gd name="connsiteX4" fmla="*/ 315678 w 497989"/>
              <a:gd name="connsiteY4" fmla="*/ 364623 h 364623"/>
              <a:gd name="connsiteX5" fmla="*/ 315678 w 497989"/>
              <a:gd name="connsiteY5" fmla="*/ 291698 h 364623"/>
              <a:gd name="connsiteX6" fmla="*/ 0 w 497989"/>
              <a:gd name="connsiteY6" fmla="*/ 291698 h 364623"/>
              <a:gd name="connsiteX7" fmla="*/ 0 w 497989"/>
              <a:gd name="connsiteY7" fmla="*/ 72925 h 364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7989" h="364623">
                <a:moveTo>
                  <a:pt x="0" y="72925"/>
                </a:moveTo>
                <a:lnTo>
                  <a:pt x="315678" y="72925"/>
                </a:lnTo>
                <a:lnTo>
                  <a:pt x="315678" y="0"/>
                </a:lnTo>
                <a:lnTo>
                  <a:pt x="497989" y="182312"/>
                </a:lnTo>
                <a:lnTo>
                  <a:pt x="315678" y="364623"/>
                </a:lnTo>
                <a:lnTo>
                  <a:pt x="315678" y="291698"/>
                </a:lnTo>
                <a:lnTo>
                  <a:pt x="0" y="291698"/>
                </a:lnTo>
                <a:lnTo>
                  <a:pt x="0" y="72925"/>
                </a:lnTo>
                <a:close/>
              </a:path>
            </a:pathLst>
          </a:custGeom>
          <a:solidFill>
            <a:schemeClr val="accent2"/>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lIns="91435" tIns="45717" rIns="91435" bIns="45717" anchor="ctr"/>
          <a:lstStyle/>
          <a:p>
            <a:pPr algn="ctr"/>
            <a:endParaRPr sz="1100" dirty="0">
              <a:solidFill>
                <a:schemeClr val="bg1">
                  <a:lumMod val="50000"/>
                </a:schemeClr>
              </a:solidFill>
              <a:latin typeface="微软雅黑" pitchFamily="34" charset="-122"/>
              <a:ea typeface="微软雅黑" pitchFamily="34" charset="-122"/>
              <a:cs typeface="+mn-ea"/>
              <a:sym typeface="+mn-lt"/>
            </a:endParaRPr>
          </a:p>
        </p:txBody>
      </p:sp>
      <p:sp>
        <p:nvSpPr>
          <p:cNvPr id="5" name="Freeform: Shape 25">
            <a:extLst>
              <a:ext uri="{FF2B5EF4-FFF2-40B4-BE49-F238E27FC236}">
                <a16:creationId xmlns:a16="http://schemas.microsoft.com/office/drawing/2014/main" id="{A67F4999-10DE-4D77-A4A2-08722091BD17}"/>
              </a:ext>
            </a:extLst>
          </p:cNvPr>
          <p:cNvSpPr/>
          <p:nvPr/>
        </p:nvSpPr>
        <p:spPr>
          <a:xfrm>
            <a:off x="2398957" y="3352504"/>
            <a:ext cx="499630" cy="365824"/>
          </a:xfrm>
          <a:custGeom>
            <a:avLst/>
            <a:gdLst>
              <a:gd name="connsiteX0" fmla="*/ 0 w 497989"/>
              <a:gd name="connsiteY0" fmla="*/ 72925 h 364623"/>
              <a:gd name="connsiteX1" fmla="*/ 315678 w 497989"/>
              <a:gd name="connsiteY1" fmla="*/ 72925 h 364623"/>
              <a:gd name="connsiteX2" fmla="*/ 315678 w 497989"/>
              <a:gd name="connsiteY2" fmla="*/ 0 h 364623"/>
              <a:gd name="connsiteX3" fmla="*/ 497989 w 497989"/>
              <a:gd name="connsiteY3" fmla="*/ 182312 h 364623"/>
              <a:gd name="connsiteX4" fmla="*/ 315678 w 497989"/>
              <a:gd name="connsiteY4" fmla="*/ 364623 h 364623"/>
              <a:gd name="connsiteX5" fmla="*/ 315678 w 497989"/>
              <a:gd name="connsiteY5" fmla="*/ 291698 h 364623"/>
              <a:gd name="connsiteX6" fmla="*/ 0 w 497989"/>
              <a:gd name="connsiteY6" fmla="*/ 291698 h 364623"/>
              <a:gd name="connsiteX7" fmla="*/ 0 w 497989"/>
              <a:gd name="connsiteY7" fmla="*/ 72925 h 364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7989" h="364623">
                <a:moveTo>
                  <a:pt x="497989" y="291698"/>
                </a:moveTo>
                <a:lnTo>
                  <a:pt x="182311" y="291698"/>
                </a:lnTo>
                <a:lnTo>
                  <a:pt x="182311" y="364623"/>
                </a:lnTo>
                <a:lnTo>
                  <a:pt x="0" y="182311"/>
                </a:lnTo>
                <a:lnTo>
                  <a:pt x="182311" y="0"/>
                </a:lnTo>
                <a:lnTo>
                  <a:pt x="182311" y="72925"/>
                </a:lnTo>
                <a:lnTo>
                  <a:pt x="497989" y="72925"/>
                </a:lnTo>
                <a:lnTo>
                  <a:pt x="497989" y="291698"/>
                </a:lnTo>
                <a:close/>
              </a:path>
            </a:pathLst>
          </a:custGeom>
          <a:solidFill>
            <a:schemeClr val="accent3"/>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lIns="91435" tIns="45717" rIns="91435" bIns="45717" anchor="ctr"/>
          <a:lstStyle/>
          <a:p>
            <a:pPr algn="ctr"/>
            <a:endParaRPr sz="1100" dirty="0">
              <a:solidFill>
                <a:schemeClr val="bg1">
                  <a:lumMod val="50000"/>
                </a:schemeClr>
              </a:solidFill>
              <a:latin typeface="微软雅黑" pitchFamily="34" charset="-122"/>
              <a:ea typeface="微软雅黑" pitchFamily="34" charset="-122"/>
              <a:cs typeface="+mn-ea"/>
              <a:sym typeface="+mn-lt"/>
            </a:endParaRPr>
          </a:p>
        </p:txBody>
      </p:sp>
      <p:sp>
        <p:nvSpPr>
          <p:cNvPr id="6" name="Freeform: Shape 27">
            <a:extLst>
              <a:ext uri="{FF2B5EF4-FFF2-40B4-BE49-F238E27FC236}">
                <a16:creationId xmlns:a16="http://schemas.microsoft.com/office/drawing/2014/main" id="{FB1C085F-9061-4108-AC11-5948FDD06BF3}"/>
              </a:ext>
            </a:extLst>
          </p:cNvPr>
          <p:cNvSpPr/>
          <p:nvPr/>
        </p:nvSpPr>
        <p:spPr>
          <a:xfrm rot="18000000">
            <a:off x="1878866" y="2511137"/>
            <a:ext cx="499628" cy="365823"/>
          </a:xfrm>
          <a:custGeom>
            <a:avLst/>
            <a:gdLst>
              <a:gd name="connsiteX0" fmla="*/ 0 w 497989"/>
              <a:gd name="connsiteY0" fmla="*/ 72925 h 364623"/>
              <a:gd name="connsiteX1" fmla="*/ 315678 w 497989"/>
              <a:gd name="connsiteY1" fmla="*/ 72925 h 364623"/>
              <a:gd name="connsiteX2" fmla="*/ 315678 w 497989"/>
              <a:gd name="connsiteY2" fmla="*/ 0 h 364623"/>
              <a:gd name="connsiteX3" fmla="*/ 497989 w 497989"/>
              <a:gd name="connsiteY3" fmla="*/ 182312 h 364623"/>
              <a:gd name="connsiteX4" fmla="*/ 315678 w 497989"/>
              <a:gd name="connsiteY4" fmla="*/ 364623 h 364623"/>
              <a:gd name="connsiteX5" fmla="*/ 315678 w 497989"/>
              <a:gd name="connsiteY5" fmla="*/ 291698 h 364623"/>
              <a:gd name="connsiteX6" fmla="*/ 0 w 497989"/>
              <a:gd name="connsiteY6" fmla="*/ 291698 h 364623"/>
              <a:gd name="connsiteX7" fmla="*/ 0 w 497989"/>
              <a:gd name="connsiteY7" fmla="*/ 72925 h 364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7989" h="364623">
                <a:moveTo>
                  <a:pt x="0" y="72925"/>
                </a:moveTo>
                <a:lnTo>
                  <a:pt x="315678" y="72925"/>
                </a:lnTo>
                <a:lnTo>
                  <a:pt x="315678" y="0"/>
                </a:lnTo>
                <a:lnTo>
                  <a:pt x="497989" y="182312"/>
                </a:lnTo>
                <a:lnTo>
                  <a:pt x="315678" y="364623"/>
                </a:lnTo>
                <a:lnTo>
                  <a:pt x="315678" y="291698"/>
                </a:lnTo>
                <a:lnTo>
                  <a:pt x="0" y="291698"/>
                </a:lnTo>
                <a:lnTo>
                  <a:pt x="0" y="72925"/>
                </a:lnTo>
                <a:close/>
              </a:path>
            </a:pathLst>
          </a:custGeom>
          <a:solidFill>
            <a:schemeClr val="accent1"/>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lIns="91435" tIns="45717" rIns="91435" bIns="45717" anchor="ctr"/>
          <a:lstStyle/>
          <a:p>
            <a:pPr algn="ctr"/>
            <a:endParaRPr sz="1100" dirty="0">
              <a:solidFill>
                <a:schemeClr val="bg1">
                  <a:lumMod val="50000"/>
                </a:schemeClr>
              </a:solidFill>
              <a:latin typeface="微软雅黑" pitchFamily="34" charset="-122"/>
              <a:ea typeface="微软雅黑" pitchFamily="34" charset="-122"/>
              <a:cs typeface="+mn-ea"/>
              <a:sym typeface="+mn-lt"/>
            </a:endParaRPr>
          </a:p>
        </p:txBody>
      </p:sp>
      <p:grpSp>
        <p:nvGrpSpPr>
          <p:cNvPr id="7" name="Group 6">
            <a:extLst>
              <a:ext uri="{FF2B5EF4-FFF2-40B4-BE49-F238E27FC236}">
                <a16:creationId xmlns:a16="http://schemas.microsoft.com/office/drawing/2014/main" id="{A793E87B-4CCD-4A66-8A37-606156CBD5F1}"/>
              </a:ext>
            </a:extLst>
          </p:cNvPr>
          <p:cNvGrpSpPr/>
          <p:nvPr/>
        </p:nvGrpSpPr>
        <p:grpSpPr>
          <a:xfrm>
            <a:off x="1226283" y="3118790"/>
            <a:ext cx="833258" cy="833258"/>
            <a:chOff x="4394509" y="4712151"/>
            <a:chExt cx="1111011" cy="1111011"/>
          </a:xfrm>
        </p:grpSpPr>
        <p:sp>
          <p:nvSpPr>
            <p:cNvPr id="8" name="Freeform: Shape 26">
              <a:extLst>
                <a:ext uri="{FF2B5EF4-FFF2-40B4-BE49-F238E27FC236}">
                  <a16:creationId xmlns:a16="http://schemas.microsoft.com/office/drawing/2014/main" id="{EF9D04E3-FD0A-4FC0-B6B8-A3CF657953DB}"/>
                </a:ext>
              </a:extLst>
            </p:cNvPr>
            <p:cNvSpPr/>
            <p:nvPr/>
          </p:nvSpPr>
          <p:spPr>
            <a:xfrm>
              <a:off x="4394509" y="4712151"/>
              <a:ext cx="1111011" cy="1111011"/>
            </a:xfrm>
            <a:custGeom>
              <a:avLst/>
              <a:gdLst>
                <a:gd name="connsiteX0" fmla="*/ 0 w 830525"/>
                <a:gd name="connsiteY0" fmla="*/ 415263 h 830525"/>
                <a:gd name="connsiteX1" fmla="*/ 415263 w 830525"/>
                <a:gd name="connsiteY1" fmla="*/ 0 h 830525"/>
                <a:gd name="connsiteX2" fmla="*/ 830526 w 830525"/>
                <a:gd name="connsiteY2" fmla="*/ 415263 h 830525"/>
                <a:gd name="connsiteX3" fmla="*/ 415263 w 830525"/>
                <a:gd name="connsiteY3" fmla="*/ 830526 h 830525"/>
                <a:gd name="connsiteX4" fmla="*/ 0 w 830525"/>
                <a:gd name="connsiteY4" fmla="*/ 415263 h 830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0525" h="830525">
                  <a:moveTo>
                    <a:pt x="0" y="415263"/>
                  </a:moveTo>
                  <a:cubicBezTo>
                    <a:pt x="0" y="185920"/>
                    <a:pt x="185920" y="0"/>
                    <a:pt x="415263" y="0"/>
                  </a:cubicBezTo>
                  <a:cubicBezTo>
                    <a:pt x="644606" y="0"/>
                    <a:pt x="830526" y="185920"/>
                    <a:pt x="830526" y="415263"/>
                  </a:cubicBezTo>
                  <a:cubicBezTo>
                    <a:pt x="830526" y="644606"/>
                    <a:pt x="644606" y="830526"/>
                    <a:pt x="415263" y="830526"/>
                  </a:cubicBezTo>
                  <a:cubicBezTo>
                    <a:pt x="185920" y="830526"/>
                    <a:pt x="0" y="644606"/>
                    <a:pt x="0" y="415263"/>
                  </a:cubicBez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sz="1100" dirty="0">
                <a:solidFill>
                  <a:schemeClr val="bg1">
                    <a:lumMod val="50000"/>
                  </a:schemeClr>
                </a:solidFill>
                <a:latin typeface="微软雅黑" pitchFamily="34" charset="-122"/>
                <a:ea typeface="微软雅黑" pitchFamily="34" charset="-122"/>
                <a:cs typeface="+mn-ea"/>
                <a:sym typeface="+mn-lt"/>
              </a:endParaRPr>
            </a:p>
          </p:txBody>
        </p:sp>
        <p:sp>
          <p:nvSpPr>
            <p:cNvPr id="9" name="Freeform: Shape 28">
              <a:extLst>
                <a:ext uri="{FF2B5EF4-FFF2-40B4-BE49-F238E27FC236}">
                  <a16:creationId xmlns:a16="http://schemas.microsoft.com/office/drawing/2014/main" id="{9D614CAA-360B-46F1-9ECF-24B8FF8F999C}"/>
                </a:ext>
              </a:extLst>
            </p:cNvPr>
            <p:cNvSpPr>
              <a:spLocks/>
            </p:cNvSpPr>
            <p:nvPr/>
          </p:nvSpPr>
          <p:spPr bwMode="auto">
            <a:xfrm>
              <a:off x="4686975" y="5022929"/>
              <a:ext cx="526083" cy="489458"/>
            </a:xfrm>
            <a:custGeom>
              <a:avLst/>
              <a:gdLst/>
              <a:ahLst/>
              <a:cxnLst>
                <a:cxn ang="0">
                  <a:pos x="13" y="39"/>
                </a:cxn>
                <a:cxn ang="0">
                  <a:pos x="8" y="39"/>
                </a:cxn>
                <a:cxn ang="0">
                  <a:pos x="0" y="33"/>
                </a:cxn>
                <a:cxn ang="0">
                  <a:pos x="5" y="19"/>
                </a:cxn>
                <a:cxn ang="0">
                  <a:pos x="15" y="22"/>
                </a:cxn>
                <a:cxn ang="0">
                  <a:pos x="20" y="21"/>
                </a:cxn>
                <a:cxn ang="0">
                  <a:pos x="20" y="24"/>
                </a:cxn>
                <a:cxn ang="0">
                  <a:pos x="23" y="34"/>
                </a:cxn>
                <a:cxn ang="0">
                  <a:pos x="13" y="39"/>
                </a:cxn>
                <a:cxn ang="0">
                  <a:pos x="15" y="19"/>
                </a:cxn>
                <a:cxn ang="0">
                  <a:pos x="5" y="9"/>
                </a:cxn>
                <a:cxn ang="0">
                  <a:pos x="15" y="0"/>
                </a:cxn>
                <a:cxn ang="0">
                  <a:pos x="25" y="9"/>
                </a:cxn>
                <a:cxn ang="0">
                  <a:pos x="15" y="19"/>
                </a:cxn>
                <a:cxn ang="0">
                  <a:pos x="53" y="68"/>
                </a:cxn>
                <a:cxn ang="0">
                  <a:pos x="20" y="68"/>
                </a:cxn>
                <a:cxn ang="0">
                  <a:pos x="10" y="58"/>
                </a:cxn>
                <a:cxn ang="0">
                  <a:pos x="23" y="36"/>
                </a:cxn>
                <a:cxn ang="0">
                  <a:pos x="37" y="41"/>
                </a:cxn>
                <a:cxn ang="0">
                  <a:pos x="50" y="36"/>
                </a:cxn>
                <a:cxn ang="0">
                  <a:pos x="64" y="58"/>
                </a:cxn>
                <a:cxn ang="0">
                  <a:pos x="53" y="68"/>
                </a:cxn>
                <a:cxn ang="0">
                  <a:pos x="37" y="39"/>
                </a:cxn>
                <a:cxn ang="0">
                  <a:pos x="22" y="24"/>
                </a:cxn>
                <a:cxn ang="0">
                  <a:pos x="37" y="9"/>
                </a:cxn>
                <a:cxn ang="0">
                  <a:pos x="51" y="24"/>
                </a:cxn>
                <a:cxn ang="0">
                  <a:pos x="37" y="39"/>
                </a:cxn>
                <a:cxn ang="0">
                  <a:pos x="59" y="19"/>
                </a:cxn>
                <a:cxn ang="0">
                  <a:pos x="49" y="9"/>
                </a:cxn>
                <a:cxn ang="0">
                  <a:pos x="59" y="0"/>
                </a:cxn>
                <a:cxn ang="0">
                  <a:pos x="68" y="9"/>
                </a:cxn>
                <a:cxn ang="0">
                  <a:pos x="59" y="19"/>
                </a:cxn>
                <a:cxn ang="0">
                  <a:pos x="66" y="39"/>
                </a:cxn>
                <a:cxn ang="0">
                  <a:pos x="61" y="39"/>
                </a:cxn>
                <a:cxn ang="0">
                  <a:pos x="51" y="34"/>
                </a:cxn>
                <a:cxn ang="0">
                  <a:pos x="54" y="24"/>
                </a:cxn>
                <a:cxn ang="0">
                  <a:pos x="54" y="21"/>
                </a:cxn>
                <a:cxn ang="0">
                  <a:pos x="59" y="22"/>
                </a:cxn>
                <a:cxn ang="0">
                  <a:pos x="69" y="19"/>
                </a:cxn>
                <a:cxn ang="0">
                  <a:pos x="73" y="33"/>
                </a:cxn>
                <a:cxn ang="0">
                  <a:pos x="66" y="39"/>
                </a:cxn>
              </a:cxnLst>
              <a:rect l="0" t="0" r="r" b="b"/>
              <a:pathLst>
                <a:path w="73" h="68">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solidFill>
              <a:schemeClr val="bg1"/>
            </a:solidFill>
            <a:ln w="9525">
              <a:noFill/>
              <a:round/>
              <a:headEnd/>
              <a:tailEnd/>
            </a:ln>
          </p:spPr>
          <p:txBody>
            <a:bodyPr anchor="ctr"/>
            <a:lstStyle/>
            <a:p>
              <a:pPr algn="ctr"/>
              <a:endParaRPr sz="1100" dirty="0">
                <a:solidFill>
                  <a:schemeClr val="bg1">
                    <a:lumMod val="50000"/>
                  </a:schemeClr>
                </a:solidFill>
                <a:latin typeface="微软雅黑" pitchFamily="34" charset="-122"/>
                <a:ea typeface="微软雅黑" pitchFamily="34" charset="-122"/>
                <a:cs typeface="+mn-ea"/>
                <a:sym typeface="+mn-lt"/>
              </a:endParaRPr>
            </a:p>
          </p:txBody>
        </p:sp>
      </p:grpSp>
      <p:grpSp>
        <p:nvGrpSpPr>
          <p:cNvPr id="10" name="Group 3">
            <a:extLst>
              <a:ext uri="{FF2B5EF4-FFF2-40B4-BE49-F238E27FC236}">
                <a16:creationId xmlns:a16="http://schemas.microsoft.com/office/drawing/2014/main" id="{EE5DE8D4-C6B6-4686-821B-EC896C3CEAAB}"/>
              </a:ext>
            </a:extLst>
          </p:cNvPr>
          <p:cNvGrpSpPr/>
          <p:nvPr/>
        </p:nvGrpSpPr>
        <p:grpSpPr>
          <a:xfrm>
            <a:off x="3203675" y="3118790"/>
            <a:ext cx="833258" cy="833258"/>
            <a:chOff x="7031030" y="4712151"/>
            <a:chExt cx="1111011" cy="1111011"/>
          </a:xfrm>
        </p:grpSpPr>
        <p:sp>
          <p:nvSpPr>
            <p:cNvPr id="11" name="Freeform: Shape 24">
              <a:extLst>
                <a:ext uri="{FF2B5EF4-FFF2-40B4-BE49-F238E27FC236}">
                  <a16:creationId xmlns:a16="http://schemas.microsoft.com/office/drawing/2014/main" id="{FDDAEE97-9B90-42B1-A512-AD200744CDBC}"/>
                </a:ext>
              </a:extLst>
            </p:cNvPr>
            <p:cNvSpPr/>
            <p:nvPr/>
          </p:nvSpPr>
          <p:spPr>
            <a:xfrm>
              <a:off x="7031030" y="4712151"/>
              <a:ext cx="1111011" cy="1111011"/>
            </a:xfrm>
            <a:custGeom>
              <a:avLst/>
              <a:gdLst>
                <a:gd name="connsiteX0" fmla="*/ 0 w 830525"/>
                <a:gd name="connsiteY0" fmla="*/ 415263 h 830525"/>
                <a:gd name="connsiteX1" fmla="*/ 415263 w 830525"/>
                <a:gd name="connsiteY1" fmla="*/ 0 h 830525"/>
                <a:gd name="connsiteX2" fmla="*/ 830526 w 830525"/>
                <a:gd name="connsiteY2" fmla="*/ 415263 h 830525"/>
                <a:gd name="connsiteX3" fmla="*/ 415263 w 830525"/>
                <a:gd name="connsiteY3" fmla="*/ 830526 h 830525"/>
                <a:gd name="connsiteX4" fmla="*/ 0 w 830525"/>
                <a:gd name="connsiteY4" fmla="*/ 415263 h 830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0525" h="830525">
                  <a:moveTo>
                    <a:pt x="0" y="415263"/>
                  </a:moveTo>
                  <a:cubicBezTo>
                    <a:pt x="0" y="185920"/>
                    <a:pt x="185920" y="0"/>
                    <a:pt x="415263" y="0"/>
                  </a:cubicBezTo>
                  <a:cubicBezTo>
                    <a:pt x="644606" y="0"/>
                    <a:pt x="830526" y="185920"/>
                    <a:pt x="830526" y="415263"/>
                  </a:cubicBezTo>
                  <a:cubicBezTo>
                    <a:pt x="830526" y="644606"/>
                    <a:pt x="644606" y="830526"/>
                    <a:pt x="415263" y="830526"/>
                  </a:cubicBezTo>
                  <a:cubicBezTo>
                    <a:pt x="185920" y="830526"/>
                    <a:pt x="0" y="644606"/>
                    <a:pt x="0" y="415263"/>
                  </a:cubicBezTo>
                  <a:close/>
                </a:path>
              </a:pathLst>
            </a:custGeom>
            <a:solidFill>
              <a:schemeClr val="accent3"/>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sz="1100" dirty="0">
                <a:solidFill>
                  <a:schemeClr val="bg1">
                    <a:lumMod val="50000"/>
                  </a:schemeClr>
                </a:solidFill>
                <a:latin typeface="微软雅黑" pitchFamily="34" charset="-122"/>
                <a:ea typeface="微软雅黑" pitchFamily="34" charset="-122"/>
                <a:cs typeface="+mn-ea"/>
                <a:sym typeface="+mn-lt"/>
              </a:endParaRPr>
            </a:p>
          </p:txBody>
        </p:sp>
        <p:grpSp>
          <p:nvGrpSpPr>
            <p:cNvPr id="12" name="Group 29">
              <a:extLst>
                <a:ext uri="{FF2B5EF4-FFF2-40B4-BE49-F238E27FC236}">
                  <a16:creationId xmlns:a16="http://schemas.microsoft.com/office/drawing/2014/main" id="{95D6D4F4-2E1E-4796-8C1D-90A64B061312}"/>
                </a:ext>
              </a:extLst>
            </p:cNvPr>
            <p:cNvGrpSpPr/>
            <p:nvPr/>
          </p:nvGrpSpPr>
          <p:grpSpPr>
            <a:xfrm>
              <a:off x="7342385" y="4977969"/>
              <a:ext cx="488267" cy="579343"/>
              <a:chOff x="4394201" y="3717926"/>
              <a:chExt cx="306388" cy="363538"/>
            </a:xfrm>
            <a:solidFill>
              <a:schemeClr val="bg1"/>
            </a:solidFill>
          </p:grpSpPr>
          <p:sp>
            <p:nvSpPr>
              <p:cNvPr id="13" name="Freeform: Shape 12">
                <a:extLst>
                  <a:ext uri="{FF2B5EF4-FFF2-40B4-BE49-F238E27FC236}">
                    <a16:creationId xmlns:a16="http://schemas.microsoft.com/office/drawing/2014/main" id="{9671F27E-3A51-4425-8139-A8080F1D54F4}"/>
                  </a:ext>
                </a:extLst>
              </p:cNvPr>
              <p:cNvSpPr>
                <a:spLocks/>
              </p:cNvSpPr>
              <p:nvPr/>
            </p:nvSpPr>
            <p:spPr bwMode="auto">
              <a:xfrm>
                <a:off x="4500563" y="3883026"/>
                <a:ext cx="88900" cy="90488"/>
              </a:xfrm>
              <a:custGeom>
                <a:avLst/>
                <a:gdLst/>
                <a:ahLst/>
                <a:cxnLst>
                  <a:cxn ang="0">
                    <a:pos x="35" y="34"/>
                  </a:cxn>
                  <a:cxn ang="0">
                    <a:pos x="35" y="7"/>
                  </a:cxn>
                  <a:cxn ang="0">
                    <a:pos x="8" y="8"/>
                  </a:cxn>
                  <a:cxn ang="0">
                    <a:pos x="8" y="35"/>
                  </a:cxn>
                  <a:cxn ang="0">
                    <a:pos x="35" y="34"/>
                  </a:cxn>
                  <a:cxn ang="0">
                    <a:pos x="22" y="23"/>
                  </a:cxn>
                  <a:cxn ang="0">
                    <a:pos x="14" y="23"/>
                  </a:cxn>
                  <a:cxn ang="0">
                    <a:pos x="14" y="16"/>
                  </a:cxn>
                  <a:cxn ang="0">
                    <a:pos x="12" y="14"/>
                  </a:cxn>
                  <a:cxn ang="0">
                    <a:pos x="14" y="12"/>
                  </a:cxn>
                  <a:cxn ang="0">
                    <a:pos x="16" y="14"/>
                  </a:cxn>
                  <a:cxn ang="0">
                    <a:pos x="19" y="11"/>
                  </a:cxn>
                  <a:cxn ang="0">
                    <a:pos x="21" y="14"/>
                  </a:cxn>
                  <a:cxn ang="0">
                    <a:pos x="18" y="16"/>
                  </a:cxn>
                  <a:cxn ang="0">
                    <a:pos x="17" y="19"/>
                  </a:cxn>
                  <a:cxn ang="0">
                    <a:pos x="21" y="19"/>
                  </a:cxn>
                  <a:cxn ang="0">
                    <a:pos x="28" y="19"/>
                  </a:cxn>
                  <a:cxn ang="0">
                    <a:pos x="29" y="26"/>
                  </a:cxn>
                  <a:cxn ang="0">
                    <a:pos x="31" y="28"/>
                  </a:cxn>
                  <a:cxn ang="0">
                    <a:pos x="29" y="30"/>
                  </a:cxn>
                  <a:cxn ang="0">
                    <a:pos x="27" y="28"/>
                  </a:cxn>
                  <a:cxn ang="0">
                    <a:pos x="22" y="31"/>
                  </a:cxn>
                  <a:cxn ang="0">
                    <a:pos x="21" y="28"/>
                  </a:cxn>
                  <a:cxn ang="0">
                    <a:pos x="25" y="26"/>
                  </a:cxn>
                  <a:cxn ang="0">
                    <a:pos x="26" y="22"/>
                  </a:cxn>
                  <a:cxn ang="0">
                    <a:pos x="22" y="23"/>
                  </a:cxn>
                </a:cxnLst>
                <a:rect l="0" t="0" r="r" b="b"/>
                <a:pathLst>
                  <a:path w="42" h="42">
                    <a:moveTo>
                      <a:pt x="35" y="34"/>
                    </a:moveTo>
                    <a:cubicBezTo>
                      <a:pt x="42" y="27"/>
                      <a:pt x="42" y="15"/>
                      <a:pt x="35" y="7"/>
                    </a:cubicBezTo>
                    <a:cubicBezTo>
                      <a:pt x="27" y="0"/>
                      <a:pt x="15" y="0"/>
                      <a:pt x="8" y="8"/>
                    </a:cubicBezTo>
                    <a:cubicBezTo>
                      <a:pt x="0" y="15"/>
                      <a:pt x="0" y="28"/>
                      <a:pt x="8" y="35"/>
                    </a:cubicBezTo>
                    <a:cubicBezTo>
                      <a:pt x="15" y="42"/>
                      <a:pt x="28" y="42"/>
                      <a:pt x="35" y="34"/>
                    </a:cubicBezTo>
                    <a:close/>
                    <a:moveTo>
                      <a:pt x="22" y="23"/>
                    </a:moveTo>
                    <a:cubicBezTo>
                      <a:pt x="19" y="24"/>
                      <a:pt x="16" y="25"/>
                      <a:pt x="14" y="23"/>
                    </a:cubicBezTo>
                    <a:cubicBezTo>
                      <a:pt x="12" y="21"/>
                      <a:pt x="12" y="18"/>
                      <a:pt x="14" y="16"/>
                    </a:cubicBezTo>
                    <a:cubicBezTo>
                      <a:pt x="12" y="14"/>
                      <a:pt x="12" y="14"/>
                      <a:pt x="12" y="14"/>
                    </a:cubicBezTo>
                    <a:cubicBezTo>
                      <a:pt x="14" y="12"/>
                      <a:pt x="14" y="12"/>
                      <a:pt x="14" y="12"/>
                    </a:cubicBezTo>
                    <a:cubicBezTo>
                      <a:pt x="16" y="14"/>
                      <a:pt x="16" y="14"/>
                      <a:pt x="16" y="14"/>
                    </a:cubicBezTo>
                    <a:cubicBezTo>
                      <a:pt x="17" y="12"/>
                      <a:pt x="18" y="12"/>
                      <a:pt x="19" y="11"/>
                    </a:cubicBezTo>
                    <a:cubicBezTo>
                      <a:pt x="21" y="14"/>
                      <a:pt x="21" y="14"/>
                      <a:pt x="21" y="14"/>
                    </a:cubicBezTo>
                    <a:cubicBezTo>
                      <a:pt x="20" y="14"/>
                      <a:pt x="19" y="15"/>
                      <a:pt x="18" y="16"/>
                    </a:cubicBezTo>
                    <a:cubicBezTo>
                      <a:pt x="16" y="18"/>
                      <a:pt x="16" y="19"/>
                      <a:pt x="17" y="19"/>
                    </a:cubicBezTo>
                    <a:cubicBezTo>
                      <a:pt x="18" y="20"/>
                      <a:pt x="19" y="20"/>
                      <a:pt x="21" y="19"/>
                    </a:cubicBezTo>
                    <a:cubicBezTo>
                      <a:pt x="24" y="17"/>
                      <a:pt x="26" y="17"/>
                      <a:pt x="28" y="19"/>
                    </a:cubicBezTo>
                    <a:cubicBezTo>
                      <a:pt x="30" y="21"/>
                      <a:pt x="30" y="24"/>
                      <a:pt x="29" y="26"/>
                    </a:cubicBezTo>
                    <a:cubicBezTo>
                      <a:pt x="31" y="28"/>
                      <a:pt x="31" y="28"/>
                      <a:pt x="31" y="28"/>
                    </a:cubicBezTo>
                    <a:cubicBezTo>
                      <a:pt x="29" y="30"/>
                      <a:pt x="29" y="30"/>
                      <a:pt x="29" y="30"/>
                    </a:cubicBezTo>
                    <a:cubicBezTo>
                      <a:pt x="27" y="28"/>
                      <a:pt x="27" y="28"/>
                      <a:pt x="27" y="28"/>
                    </a:cubicBezTo>
                    <a:cubicBezTo>
                      <a:pt x="25" y="30"/>
                      <a:pt x="24" y="31"/>
                      <a:pt x="22" y="31"/>
                    </a:cubicBezTo>
                    <a:cubicBezTo>
                      <a:pt x="21" y="28"/>
                      <a:pt x="21" y="28"/>
                      <a:pt x="21" y="28"/>
                    </a:cubicBezTo>
                    <a:cubicBezTo>
                      <a:pt x="22" y="28"/>
                      <a:pt x="24" y="27"/>
                      <a:pt x="25" y="26"/>
                    </a:cubicBezTo>
                    <a:cubicBezTo>
                      <a:pt x="26" y="24"/>
                      <a:pt x="26" y="23"/>
                      <a:pt x="26" y="22"/>
                    </a:cubicBezTo>
                    <a:cubicBezTo>
                      <a:pt x="25" y="22"/>
                      <a:pt x="24" y="22"/>
                      <a:pt x="22" y="23"/>
                    </a:cubicBezTo>
                    <a:close/>
                  </a:path>
                </a:pathLst>
              </a:custGeom>
              <a:grpFill/>
              <a:ln w="9525">
                <a:noFill/>
                <a:round/>
                <a:headEnd/>
                <a:tailEnd/>
              </a:ln>
            </p:spPr>
            <p:txBody>
              <a:bodyPr anchor="ctr"/>
              <a:lstStyle/>
              <a:p>
                <a:pPr algn="ctr"/>
                <a:endParaRPr sz="1100" dirty="0">
                  <a:solidFill>
                    <a:schemeClr val="bg1">
                      <a:lumMod val="50000"/>
                    </a:schemeClr>
                  </a:solidFill>
                  <a:latin typeface="微软雅黑" pitchFamily="34" charset="-122"/>
                  <a:ea typeface="微软雅黑" pitchFamily="34" charset="-122"/>
                  <a:cs typeface="+mn-ea"/>
                  <a:sym typeface="+mn-lt"/>
                </a:endParaRPr>
              </a:p>
            </p:txBody>
          </p:sp>
          <p:sp>
            <p:nvSpPr>
              <p:cNvPr id="14" name="Freeform: Shape 13">
                <a:extLst>
                  <a:ext uri="{FF2B5EF4-FFF2-40B4-BE49-F238E27FC236}">
                    <a16:creationId xmlns:a16="http://schemas.microsoft.com/office/drawing/2014/main" id="{E38E02C1-9B9B-4493-A392-38A3FF6981C4}"/>
                  </a:ext>
                </a:extLst>
              </p:cNvPr>
              <p:cNvSpPr>
                <a:spLocks/>
              </p:cNvSpPr>
              <p:nvPr/>
            </p:nvSpPr>
            <p:spPr bwMode="auto">
              <a:xfrm>
                <a:off x="4394201" y="3776664"/>
                <a:ext cx="304800" cy="304800"/>
              </a:xfrm>
              <a:custGeom>
                <a:avLst/>
                <a:gdLst/>
                <a:ahLst/>
                <a:cxnLst>
                  <a:cxn ang="0">
                    <a:pos x="55" y="143"/>
                  </a:cxn>
                  <a:cxn ang="0">
                    <a:pos x="143" y="53"/>
                  </a:cxn>
                  <a:cxn ang="0">
                    <a:pos x="88" y="0"/>
                  </a:cxn>
                  <a:cxn ang="0">
                    <a:pos x="0" y="90"/>
                  </a:cxn>
                  <a:cxn ang="0">
                    <a:pos x="55" y="143"/>
                  </a:cxn>
                  <a:cxn ang="0">
                    <a:pos x="88" y="17"/>
                  </a:cxn>
                  <a:cxn ang="0">
                    <a:pos x="126" y="53"/>
                  </a:cxn>
                  <a:cxn ang="0">
                    <a:pos x="97" y="83"/>
                  </a:cxn>
                  <a:cxn ang="0">
                    <a:pos x="91" y="51"/>
                  </a:cxn>
                  <a:cxn ang="0">
                    <a:pos x="61" y="46"/>
                  </a:cxn>
                  <a:cxn ang="0">
                    <a:pos x="88" y="17"/>
                  </a:cxn>
                  <a:cxn ang="0">
                    <a:pos x="88" y="54"/>
                  </a:cxn>
                  <a:cxn ang="0">
                    <a:pos x="88" y="88"/>
                  </a:cxn>
                  <a:cxn ang="0">
                    <a:pos x="55" y="89"/>
                  </a:cxn>
                  <a:cxn ang="0">
                    <a:pos x="55" y="55"/>
                  </a:cxn>
                  <a:cxn ang="0">
                    <a:pos x="88" y="54"/>
                  </a:cxn>
                  <a:cxn ang="0">
                    <a:pos x="18" y="90"/>
                  </a:cxn>
                  <a:cxn ang="0">
                    <a:pos x="45" y="62"/>
                  </a:cxn>
                  <a:cxn ang="0">
                    <a:pos x="51" y="92"/>
                  </a:cxn>
                  <a:cxn ang="0">
                    <a:pos x="83" y="97"/>
                  </a:cxn>
                  <a:cxn ang="0">
                    <a:pos x="55" y="126"/>
                  </a:cxn>
                  <a:cxn ang="0">
                    <a:pos x="18" y="90"/>
                  </a:cxn>
                </a:cxnLst>
                <a:rect l="0" t="0" r="r" b="b"/>
                <a:pathLst>
                  <a:path w="143" h="143">
                    <a:moveTo>
                      <a:pt x="55" y="143"/>
                    </a:moveTo>
                    <a:cubicBezTo>
                      <a:pt x="143" y="53"/>
                      <a:pt x="143" y="53"/>
                      <a:pt x="143" y="53"/>
                    </a:cubicBezTo>
                    <a:cubicBezTo>
                      <a:pt x="88" y="0"/>
                      <a:pt x="88" y="0"/>
                      <a:pt x="88" y="0"/>
                    </a:cubicBezTo>
                    <a:cubicBezTo>
                      <a:pt x="0" y="90"/>
                      <a:pt x="0" y="90"/>
                      <a:pt x="0" y="90"/>
                    </a:cubicBezTo>
                    <a:lnTo>
                      <a:pt x="55" y="143"/>
                    </a:lnTo>
                    <a:close/>
                    <a:moveTo>
                      <a:pt x="88" y="17"/>
                    </a:moveTo>
                    <a:cubicBezTo>
                      <a:pt x="126" y="53"/>
                      <a:pt x="126" y="53"/>
                      <a:pt x="126" y="53"/>
                    </a:cubicBezTo>
                    <a:cubicBezTo>
                      <a:pt x="97" y="83"/>
                      <a:pt x="97" y="83"/>
                      <a:pt x="97" y="83"/>
                    </a:cubicBezTo>
                    <a:cubicBezTo>
                      <a:pt x="102" y="72"/>
                      <a:pt x="100" y="59"/>
                      <a:pt x="91" y="51"/>
                    </a:cubicBezTo>
                    <a:cubicBezTo>
                      <a:pt x="83" y="43"/>
                      <a:pt x="71" y="41"/>
                      <a:pt x="61" y="46"/>
                    </a:cubicBezTo>
                    <a:lnTo>
                      <a:pt x="88" y="17"/>
                    </a:lnTo>
                    <a:close/>
                    <a:moveTo>
                      <a:pt x="88" y="54"/>
                    </a:moveTo>
                    <a:cubicBezTo>
                      <a:pt x="97" y="63"/>
                      <a:pt x="97" y="78"/>
                      <a:pt x="88" y="88"/>
                    </a:cubicBezTo>
                    <a:cubicBezTo>
                      <a:pt x="79" y="97"/>
                      <a:pt x="64" y="98"/>
                      <a:pt x="55" y="89"/>
                    </a:cubicBezTo>
                    <a:cubicBezTo>
                      <a:pt x="45" y="80"/>
                      <a:pt x="45" y="65"/>
                      <a:pt x="55" y="55"/>
                    </a:cubicBezTo>
                    <a:cubicBezTo>
                      <a:pt x="64" y="46"/>
                      <a:pt x="79" y="45"/>
                      <a:pt x="88" y="54"/>
                    </a:cubicBezTo>
                    <a:close/>
                    <a:moveTo>
                      <a:pt x="18" y="90"/>
                    </a:moveTo>
                    <a:cubicBezTo>
                      <a:pt x="45" y="62"/>
                      <a:pt x="45" y="62"/>
                      <a:pt x="45" y="62"/>
                    </a:cubicBezTo>
                    <a:cubicBezTo>
                      <a:pt x="41" y="72"/>
                      <a:pt x="43" y="84"/>
                      <a:pt x="51" y="92"/>
                    </a:cubicBezTo>
                    <a:cubicBezTo>
                      <a:pt x="60" y="100"/>
                      <a:pt x="73" y="102"/>
                      <a:pt x="83" y="97"/>
                    </a:cubicBezTo>
                    <a:cubicBezTo>
                      <a:pt x="55" y="126"/>
                      <a:pt x="55" y="126"/>
                      <a:pt x="55" y="126"/>
                    </a:cubicBezTo>
                    <a:lnTo>
                      <a:pt x="18" y="90"/>
                    </a:lnTo>
                    <a:close/>
                  </a:path>
                </a:pathLst>
              </a:custGeom>
              <a:grpFill/>
              <a:ln w="9525">
                <a:noFill/>
                <a:round/>
                <a:headEnd/>
                <a:tailEnd/>
              </a:ln>
            </p:spPr>
            <p:txBody>
              <a:bodyPr anchor="ctr"/>
              <a:lstStyle/>
              <a:p>
                <a:pPr algn="ctr"/>
                <a:endParaRPr sz="1100" dirty="0">
                  <a:solidFill>
                    <a:schemeClr val="bg1">
                      <a:lumMod val="50000"/>
                    </a:schemeClr>
                  </a:solidFill>
                  <a:latin typeface="微软雅黑" pitchFamily="34" charset="-122"/>
                  <a:ea typeface="微软雅黑" pitchFamily="34" charset="-122"/>
                  <a:cs typeface="+mn-ea"/>
                  <a:sym typeface="+mn-lt"/>
                </a:endParaRPr>
              </a:p>
            </p:txBody>
          </p:sp>
          <p:sp>
            <p:nvSpPr>
              <p:cNvPr id="15" name="Freeform: Shape 34">
                <a:extLst>
                  <a:ext uri="{FF2B5EF4-FFF2-40B4-BE49-F238E27FC236}">
                    <a16:creationId xmlns:a16="http://schemas.microsoft.com/office/drawing/2014/main" id="{0B7ABF12-220B-4265-B876-F5663972085C}"/>
                  </a:ext>
                </a:extLst>
              </p:cNvPr>
              <p:cNvSpPr>
                <a:spLocks/>
              </p:cNvSpPr>
              <p:nvPr/>
            </p:nvSpPr>
            <p:spPr bwMode="auto">
              <a:xfrm>
                <a:off x="4397376" y="3717926"/>
                <a:ext cx="303213" cy="209550"/>
              </a:xfrm>
              <a:custGeom>
                <a:avLst/>
                <a:gdLst/>
                <a:ahLst/>
                <a:cxnLst>
                  <a:cxn ang="0">
                    <a:pos x="0" y="120"/>
                  </a:cxn>
                  <a:cxn ang="0">
                    <a:pos x="13" y="132"/>
                  </a:cxn>
                  <a:cxn ang="0">
                    <a:pos x="20" y="124"/>
                  </a:cxn>
                  <a:cxn ang="0">
                    <a:pos x="16" y="120"/>
                  </a:cxn>
                  <a:cxn ang="0">
                    <a:pos x="117" y="16"/>
                  </a:cxn>
                  <a:cxn ang="0">
                    <a:pos x="174" y="71"/>
                  </a:cxn>
                  <a:cxn ang="0">
                    <a:pos x="167" y="79"/>
                  </a:cxn>
                  <a:cxn ang="0">
                    <a:pos x="175" y="87"/>
                  </a:cxn>
                  <a:cxn ang="0">
                    <a:pos x="191" y="71"/>
                  </a:cxn>
                  <a:cxn ang="0">
                    <a:pos x="117" y="0"/>
                  </a:cxn>
                  <a:cxn ang="0">
                    <a:pos x="0" y="120"/>
                  </a:cxn>
                </a:cxnLst>
                <a:rect l="0" t="0" r="r" b="b"/>
                <a:pathLst>
                  <a:path w="191" h="132">
                    <a:moveTo>
                      <a:pt x="0" y="120"/>
                    </a:moveTo>
                    <a:lnTo>
                      <a:pt x="13" y="132"/>
                    </a:lnTo>
                    <a:lnTo>
                      <a:pt x="20" y="124"/>
                    </a:lnTo>
                    <a:lnTo>
                      <a:pt x="16" y="120"/>
                    </a:lnTo>
                    <a:lnTo>
                      <a:pt x="117" y="16"/>
                    </a:lnTo>
                    <a:lnTo>
                      <a:pt x="174" y="71"/>
                    </a:lnTo>
                    <a:lnTo>
                      <a:pt x="167" y="79"/>
                    </a:lnTo>
                    <a:lnTo>
                      <a:pt x="175" y="87"/>
                    </a:lnTo>
                    <a:lnTo>
                      <a:pt x="191" y="71"/>
                    </a:lnTo>
                    <a:lnTo>
                      <a:pt x="117" y="0"/>
                    </a:lnTo>
                    <a:lnTo>
                      <a:pt x="0" y="120"/>
                    </a:lnTo>
                    <a:close/>
                  </a:path>
                </a:pathLst>
              </a:custGeom>
              <a:grpFill/>
              <a:ln w="9525">
                <a:noFill/>
                <a:round/>
                <a:headEnd/>
                <a:tailEnd/>
              </a:ln>
            </p:spPr>
            <p:txBody>
              <a:bodyPr anchor="ctr"/>
              <a:lstStyle/>
              <a:p>
                <a:pPr algn="ctr"/>
                <a:endParaRPr sz="1100" dirty="0">
                  <a:solidFill>
                    <a:schemeClr val="bg1">
                      <a:lumMod val="50000"/>
                    </a:schemeClr>
                  </a:solidFill>
                  <a:latin typeface="微软雅黑" pitchFamily="34" charset="-122"/>
                  <a:ea typeface="微软雅黑" pitchFamily="34" charset="-122"/>
                  <a:cs typeface="+mn-ea"/>
                  <a:sym typeface="+mn-lt"/>
                </a:endParaRPr>
              </a:p>
            </p:txBody>
          </p:sp>
        </p:grpSp>
      </p:grpSp>
      <p:sp>
        <p:nvSpPr>
          <p:cNvPr id="28" name="TextBox 41">
            <a:extLst>
              <a:ext uri="{FF2B5EF4-FFF2-40B4-BE49-F238E27FC236}">
                <a16:creationId xmlns:a16="http://schemas.microsoft.com/office/drawing/2014/main" id="{B1C9D02E-733F-4B96-B07D-82A655DD7B56}"/>
              </a:ext>
            </a:extLst>
          </p:cNvPr>
          <p:cNvSpPr txBox="1">
            <a:spLocks/>
          </p:cNvSpPr>
          <p:nvPr/>
        </p:nvSpPr>
        <p:spPr bwMode="auto">
          <a:xfrm>
            <a:off x="3801493" y="3302946"/>
            <a:ext cx="1148710" cy="232469"/>
          </a:xfrm>
          <a:prstGeom prst="rect">
            <a:avLst/>
          </a:prstGeom>
          <a:noFill/>
        </p:spPr>
        <p:txBody>
          <a:bodyPr wrap="none" lIns="360000" tIns="46800" rIns="90000" bIns="46800">
            <a:noAutofit/>
          </a:bodyPr>
          <a:lstStyle/>
          <a:p>
            <a:pPr algn="l" latinLnBrk="0"/>
            <a:r>
              <a:rPr lang="en-US" altLang="zh-CN" sz="1200" dirty="0">
                <a:solidFill>
                  <a:schemeClr val="bg1">
                    <a:lumMod val="50000"/>
                  </a:schemeClr>
                </a:solidFill>
                <a:latin typeface="微软雅黑" pitchFamily="34" charset="-122"/>
                <a:ea typeface="微软雅黑" pitchFamily="34" charset="-122"/>
                <a:cs typeface="+mn-ea"/>
                <a:sym typeface="+mn-lt"/>
              </a:rPr>
              <a:t>Strategy</a:t>
            </a:r>
            <a:endParaRPr lang="zh-CN" altLang="en-US" sz="1200" dirty="0">
              <a:solidFill>
                <a:schemeClr val="bg1">
                  <a:lumMod val="50000"/>
                </a:schemeClr>
              </a:solidFill>
              <a:latin typeface="微软雅黑" pitchFamily="34" charset="-122"/>
              <a:ea typeface="微软雅黑" pitchFamily="34" charset="-122"/>
              <a:cs typeface="+mn-ea"/>
              <a:sym typeface="+mn-lt"/>
            </a:endParaRPr>
          </a:p>
        </p:txBody>
      </p:sp>
      <p:sp>
        <p:nvSpPr>
          <p:cNvPr id="31" name="TextBox 44">
            <a:extLst>
              <a:ext uri="{FF2B5EF4-FFF2-40B4-BE49-F238E27FC236}">
                <a16:creationId xmlns:a16="http://schemas.microsoft.com/office/drawing/2014/main" id="{D3DE5D22-8CA0-4991-A763-9A17A177E9F4}"/>
              </a:ext>
            </a:extLst>
          </p:cNvPr>
          <p:cNvSpPr txBox="1">
            <a:spLocks/>
          </p:cNvSpPr>
          <p:nvPr/>
        </p:nvSpPr>
        <p:spPr bwMode="auto">
          <a:xfrm>
            <a:off x="2145095" y="1228611"/>
            <a:ext cx="944232" cy="232469"/>
          </a:xfrm>
          <a:prstGeom prst="rect">
            <a:avLst/>
          </a:prstGeom>
          <a:noFill/>
        </p:spPr>
        <p:txBody>
          <a:bodyPr wrap="none" lIns="90000" tIns="46800" rIns="90000" bIns="46800">
            <a:noAutofit/>
          </a:bodyPr>
          <a:lstStyle/>
          <a:p>
            <a:pPr latinLnBrk="0"/>
            <a:r>
              <a:rPr lang="en-US" altLang="zh-CN" sz="1200" dirty="0">
                <a:solidFill>
                  <a:schemeClr val="bg1">
                    <a:lumMod val="50000"/>
                  </a:schemeClr>
                </a:solidFill>
                <a:latin typeface="微软雅黑" pitchFamily="34" charset="-122"/>
                <a:ea typeface="微软雅黑" pitchFamily="34" charset="-122"/>
                <a:cs typeface="+mn-ea"/>
                <a:sym typeface="+mn-lt"/>
              </a:rPr>
              <a:t>OSHA KPI</a:t>
            </a:r>
            <a:endParaRPr lang="zh-CN" altLang="en-US" sz="1200" dirty="0">
              <a:solidFill>
                <a:schemeClr val="bg1">
                  <a:lumMod val="50000"/>
                </a:schemeClr>
              </a:solidFill>
              <a:latin typeface="微软雅黑" pitchFamily="34" charset="-122"/>
              <a:ea typeface="微软雅黑" pitchFamily="34" charset="-122"/>
              <a:cs typeface="+mn-ea"/>
              <a:sym typeface="+mn-lt"/>
            </a:endParaRPr>
          </a:p>
        </p:txBody>
      </p:sp>
      <p:sp>
        <p:nvSpPr>
          <p:cNvPr id="34" name="TextBox 48">
            <a:extLst>
              <a:ext uri="{FF2B5EF4-FFF2-40B4-BE49-F238E27FC236}">
                <a16:creationId xmlns:a16="http://schemas.microsoft.com/office/drawing/2014/main" id="{E5650908-3D98-45E4-8760-4F8DA831B29B}"/>
              </a:ext>
            </a:extLst>
          </p:cNvPr>
          <p:cNvSpPr txBox="1">
            <a:spLocks/>
          </p:cNvSpPr>
          <p:nvPr/>
        </p:nvSpPr>
        <p:spPr bwMode="auto">
          <a:xfrm>
            <a:off x="325312" y="3302947"/>
            <a:ext cx="1148710" cy="232469"/>
          </a:xfrm>
          <a:prstGeom prst="rect">
            <a:avLst/>
          </a:prstGeom>
          <a:noFill/>
        </p:spPr>
        <p:txBody>
          <a:bodyPr wrap="none" lIns="90000" tIns="46800" rIns="360000" bIns="46800">
            <a:noAutofit/>
          </a:bodyPr>
          <a:lstStyle/>
          <a:p>
            <a:pPr algn="r" latinLnBrk="0"/>
            <a:r>
              <a:rPr lang="en-US" altLang="zh-CN" sz="1200" dirty="0">
                <a:solidFill>
                  <a:schemeClr val="bg1">
                    <a:lumMod val="50000"/>
                  </a:schemeClr>
                </a:solidFill>
                <a:latin typeface="微软雅黑" pitchFamily="34" charset="-122"/>
                <a:ea typeface="微软雅黑" pitchFamily="34" charset="-122"/>
                <a:cs typeface="+mn-ea"/>
                <a:sym typeface="+mn-lt"/>
              </a:rPr>
              <a:t>Accident</a:t>
            </a:r>
            <a:endParaRPr lang="zh-CN" altLang="en-US" sz="1200" dirty="0">
              <a:solidFill>
                <a:schemeClr val="bg1">
                  <a:lumMod val="50000"/>
                </a:schemeClr>
              </a:solidFill>
              <a:latin typeface="微软雅黑" pitchFamily="34" charset="-122"/>
              <a:ea typeface="微软雅黑" pitchFamily="34" charset="-122"/>
              <a:cs typeface="+mn-ea"/>
              <a:sym typeface="+mn-lt"/>
            </a:endParaRPr>
          </a:p>
        </p:txBody>
      </p:sp>
      <p:pic>
        <p:nvPicPr>
          <p:cNvPr id="36" name="Picture 35">
            <a:extLst>
              <a:ext uri="{FF2B5EF4-FFF2-40B4-BE49-F238E27FC236}">
                <a16:creationId xmlns:a16="http://schemas.microsoft.com/office/drawing/2014/main" id="{6E909E85-61F4-427D-9690-CD8FB6F459E1}"/>
              </a:ext>
            </a:extLst>
          </p:cNvPr>
          <p:cNvPicPr>
            <a:picLocks noChangeAspect="1"/>
          </p:cNvPicPr>
          <p:nvPr/>
        </p:nvPicPr>
        <p:blipFill>
          <a:blip r:embed="rId3"/>
          <a:stretch>
            <a:fillRect/>
          </a:stretch>
        </p:blipFill>
        <p:spPr>
          <a:xfrm>
            <a:off x="5004" y="124272"/>
            <a:ext cx="200025" cy="600075"/>
          </a:xfrm>
          <a:prstGeom prst="rect">
            <a:avLst/>
          </a:prstGeom>
        </p:spPr>
      </p:pic>
      <p:sp>
        <p:nvSpPr>
          <p:cNvPr id="37" name="PA_淘宝店chenying0907 4">
            <a:extLst>
              <a:ext uri="{FF2B5EF4-FFF2-40B4-BE49-F238E27FC236}">
                <a16:creationId xmlns:a16="http://schemas.microsoft.com/office/drawing/2014/main" id="{0AFEDCE8-9FCF-4C54-8900-9AC8EB8AA35C}"/>
              </a:ext>
            </a:extLst>
          </p:cNvPr>
          <p:cNvSpPr txBox="1"/>
          <p:nvPr>
            <p:custDataLst>
              <p:tags r:id="rId1"/>
            </p:custDataLst>
          </p:nvPr>
        </p:nvSpPr>
        <p:spPr>
          <a:xfrm>
            <a:off x="228261" y="162699"/>
            <a:ext cx="3172425" cy="523220"/>
          </a:xfrm>
          <a:prstGeom prst="rect">
            <a:avLst/>
          </a:prstGeom>
          <a:noFill/>
        </p:spPr>
        <p:txBody>
          <a:bodyPr wrap="square" rtlCol="0">
            <a:spAutoFit/>
          </a:bodyPr>
          <a:lstStyle/>
          <a:p>
            <a:pPr>
              <a:buNone/>
            </a:pPr>
            <a:r>
              <a:rPr lang="en-US" sz="2800" dirty="0">
                <a:solidFill>
                  <a:srgbClr val="C00000"/>
                </a:solidFill>
              </a:rPr>
              <a:t>Osha KPI</a:t>
            </a:r>
            <a:endParaRPr lang="en-US" altLang="zh-CN" sz="2800" dirty="0">
              <a:solidFill>
                <a:srgbClr val="C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Oval 37">
            <a:extLst>
              <a:ext uri="{FF2B5EF4-FFF2-40B4-BE49-F238E27FC236}">
                <a16:creationId xmlns:a16="http://schemas.microsoft.com/office/drawing/2014/main" id="{52BD6232-C3FB-47C9-B217-132A895A1D33}"/>
              </a:ext>
            </a:extLst>
          </p:cNvPr>
          <p:cNvSpPr/>
          <p:nvPr/>
        </p:nvSpPr>
        <p:spPr>
          <a:xfrm>
            <a:off x="2281912" y="1515842"/>
            <a:ext cx="733720" cy="73115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KPI</a:t>
            </a:r>
          </a:p>
        </p:txBody>
      </p:sp>
      <p:sp>
        <p:nvSpPr>
          <p:cNvPr id="41" name="Rectangle 40">
            <a:extLst>
              <a:ext uri="{FF2B5EF4-FFF2-40B4-BE49-F238E27FC236}">
                <a16:creationId xmlns:a16="http://schemas.microsoft.com/office/drawing/2014/main" id="{C953A9EA-22DD-4029-9E5F-E2ED093ECE16}"/>
              </a:ext>
            </a:extLst>
          </p:cNvPr>
          <p:cNvSpPr/>
          <p:nvPr/>
        </p:nvSpPr>
        <p:spPr>
          <a:xfrm>
            <a:off x="5107069" y="1546556"/>
            <a:ext cx="3586232" cy="2307023"/>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pPr algn="just">
              <a:lnSpc>
                <a:spcPct val="120000"/>
              </a:lnSpc>
            </a:pPr>
            <a:endParaRPr lang="en-US" sz="1200" dirty="0">
              <a:solidFill>
                <a:schemeClr val="tx1">
                  <a:lumMod val="95000"/>
                  <a:lumOff val="5000"/>
                </a:schemeClr>
              </a:solidFill>
            </a:endParaRPr>
          </a:p>
          <a:p>
            <a:pPr algn="just">
              <a:lnSpc>
                <a:spcPct val="120000"/>
              </a:lnSpc>
            </a:pPr>
            <a:endParaRPr lang="en-US" sz="1200" dirty="0">
              <a:solidFill>
                <a:schemeClr val="tx1">
                  <a:lumMod val="95000"/>
                  <a:lumOff val="5000"/>
                </a:schemeClr>
              </a:solidFill>
            </a:endParaRPr>
          </a:p>
          <a:p>
            <a:pPr algn="just">
              <a:lnSpc>
                <a:spcPct val="120000"/>
              </a:lnSpc>
            </a:pPr>
            <a:r>
              <a:rPr lang="en-US" sz="1200" dirty="0">
                <a:solidFill>
                  <a:schemeClr val="tx1">
                    <a:lumMod val="95000"/>
                    <a:lumOff val="5000"/>
                  </a:schemeClr>
                </a:solidFill>
              </a:rPr>
              <a:t>Osha KPIs have been standardized, so that managers can compare statistically significant KPIs with other department or with their own past safety performance. Osha KPIs will help managers to determine where his department may need additional program assistance in order to prevent accidents from happening again. </a:t>
            </a:r>
          </a:p>
          <a:p>
            <a:pPr algn="just">
              <a:lnSpc>
                <a:spcPct val="120000"/>
              </a:lnSpc>
            </a:pPr>
            <a:endParaRPr lang="en-US" sz="1200" dirty="0">
              <a:solidFill>
                <a:schemeClr val="tx1">
                  <a:lumMod val="95000"/>
                  <a:lumOff val="5000"/>
                </a:schemeClr>
              </a:solidFill>
            </a:endParaRPr>
          </a:p>
          <a:p>
            <a:pPr marL="285750" indent="-285750" algn="just">
              <a:buClr>
                <a:srgbClr val="13CADD"/>
              </a:buClr>
              <a:buFont typeface="Arial" panose="020B0604020202020204" pitchFamily="34" charset="0"/>
              <a:buChar char="•"/>
            </a:pPr>
            <a:endParaRPr lang="en-US" altLang="zh-CN" sz="1200" dirty="0">
              <a:latin typeface="微软雅黑" pitchFamily="34" charset="-122"/>
              <a:ea typeface="微软雅黑" pitchFamily="34" charset="-122"/>
            </a:endParaRPr>
          </a:p>
        </p:txBody>
      </p:sp>
    </p:spTree>
    <p:extLst>
      <p:ext uri="{BB962C8B-B14F-4D97-AF65-F5344CB8AC3E}">
        <p14:creationId xmlns:p14="http://schemas.microsoft.com/office/powerpoint/2010/main" val="20756661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3000">
        <p15:prstTrans prst="crush"/>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ppt_w</p:attrName>
                                        </p:attrNameLst>
                                      </p:cBhvr>
                                      <p:tavLst>
                                        <p:tav tm="0">
                                          <p:val>
                                            <p:fltVal val="0"/>
                                          </p:val>
                                        </p:tav>
                                        <p:tav tm="100000">
                                          <p:val>
                                            <p:strVal val="#ppt_w"/>
                                          </p:val>
                                        </p:tav>
                                      </p:tavLst>
                                    </p:anim>
                                    <p:anim calcmode="lin" valueType="num">
                                      <p:cBhvr>
                                        <p:cTn id="12" dur="500" fill="hold"/>
                                        <p:tgtEl>
                                          <p:spTgt spid="10"/>
                                        </p:tgtEl>
                                        <p:attrNameLst>
                                          <p:attrName>ppt_h</p:attrName>
                                        </p:attrNameLst>
                                      </p:cBhvr>
                                      <p:tavLst>
                                        <p:tav tm="0">
                                          <p:val>
                                            <p:fltVal val="0"/>
                                          </p:val>
                                        </p:tav>
                                        <p:tav tm="100000">
                                          <p:val>
                                            <p:strVal val="#ppt_h"/>
                                          </p:val>
                                        </p:tav>
                                      </p:tavLst>
                                    </p:anim>
                                    <p:animEffect transition="in" filter="fade">
                                      <p:cBhvr>
                                        <p:cTn id="13" dur="500"/>
                                        <p:tgtEl>
                                          <p:spTgt spid="10"/>
                                        </p:tgtEl>
                                      </p:cBhvr>
                                    </p:animEffect>
                                  </p:childTnLst>
                                </p:cTn>
                              </p:par>
                            </p:childTnLst>
                          </p:cTn>
                        </p:par>
                        <p:par>
                          <p:cTn id="14" fill="hold">
                            <p:stCondLst>
                              <p:cond delay="1000"/>
                            </p:stCondLst>
                            <p:childTnLst>
                              <p:par>
                                <p:cTn id="15" presetID="22" presetClass="entr" presetSubtype="2"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right)">
                                      <p:cBhvr>
                                        <p:cTn id="17" dur="500"/>
                                        <p:tgtEl>
                                          <p:spTgt spid="5"/>
                                        </p:tgtEl>
                                      </p:cBhvr>
                                    </p:animEffect>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fade">
                                      <p:cBhvr>
                                        <p:cTn id="2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3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C4DE46F-2630-477C-9DBC-582CC9A37B49}"/>
              </a:ext>
            </a:extLst>
          </p:cNvPr>
          <p:cNvGrpSpPr/>
          <p:nvPr/>
        </p:nvGrpSpPr>
        <p:grpSpPr>
          <a:xfrm>
            <a:off x="0" y="2063967"/>
            <a:ext cx="9152256" cy="2580478"/>
            <a:chOff x="1068" y="1532225"/>
            <a:chExt cx="9152256" cy="2580478"/>
          </a:xfrm>
        </p:grpSpPr>
        <p:sp>
          <p:nvSpPr>
            <p:cNvPr id="26" name="圆角矩形 1">
              <a:extLst>
                <a:ext uri="{FF2B5EF4-FFF2-40B4-BE49-F238E27FC236}">
                  <a16:creationId xmlns:a16="http://schemas.microsoft.com/office/drawing/2014/main" id="{2F47D3CF-ABC6-4A40-9F83-C3489FD249DF}"/>
                </a:ext>
              </a:extLst>
            </p:cNvPr>
            <p:cNvSpPr/>
            <p:nvPr/>
          </p:nvSpPr>
          <p:spPr>
            <a:xfrm>
              <a:off x="1734727" y="2837713"/>
              <a:ext cx="1610743" cy="900719"/>
            </a:xfrm>
            <a:custGeom>
              <a:avLst/>
              <a:gdLst/>
              <a:ahLst/>
              <a:cxnLst/>
              <a:rect l="l" t="t" r="r" b="b"/>
              <a:pathLst>
                <a:path w="2808312" h="2020010">
                  <a:moveTo>
                    <a:pt x="0" y="0"/>
                  </a:moveTo>
                  <a:lnTo>
                    <a:pt x="422312" y="0"/>
                  </a:lnTo>
                  <a:lnTo>
                    <a:pt x="422312" y="1152430"/>
                  </a:lnTo>
                  <a:cubicBezTo>
                    <a:pt x="422312" y="1404581"/>
                    <a:pt x="626721" y="1608990"/>
                    <a:pt x="878872" y="1608990"/>
                  </a:cubicBezTo>
                  <a:lnTo>
                    <a:pt x="1909968" y="1608990"/>
                  </a:lnTo>
                  <a:cubicBezTo>
                    <a:pt x="2162119" y="1608990"/>
                    <a:pt x="2366528" y="1404581"/>
                    <a:pt x="2366528" y="1152430"/>
                  </a:cubicBezTo>
                  <a:lnTo>
                    <a:pt x="2366528" y="0"/>
                  </a:lnTo>
                  <a:lnTo>
                    <a:pt x="2808312" y="0"/>
                  </a:lnTo>
                  <a:lnTo>
                    <a:pt x="2808312" y="1313411"/>
                  </a:lnTo>
                  <a:cubicBezTo>
                    <a:pt x="2808312" y="1703655"/>
                    <a:pt x="2491957" y="2020010"/>
                    <a:pt x="2101713" y="2020010"/>
                  </a:cubicBezTo>
                  <a:lnTo>
                    <a:pt x="706599" y="2020010"/>
                  </a:lnTo>
                  <a:cubicBezTo>
                    <a:pt x="316355" y="2020010"/>
                    <a:pt x="0" y="1703655"/>
                    <a:pt x="0" y="1313411"/>
                  </a:cubicBezTo>
                  <a:close/>
                </a:path>
              </a:pathLst>
            </a:custGeom>
            <a:solidFill>
              <a:schemeClr val="accent1"/>
            </a:solidFill>
            <a:ln w="25400" cap="flat" cmpd="sng" algn="ctr">
              <a:noFill/>
              <a:prstDash val="solid"/>
            </a:ln>
            <a:effectLst/>
          </p:spPr>
          <p:txBody>
            <a:bodyPr rot="0" spcFirstLastPara="0" vertOverflow="overflow" horzOverflow="overflow" vert="horz" wrap="square" lIns="68556" tIns="34277" rIns="68556" bIns="34277" numCol="1" spcCol="0" rtlCol="0" fromWordArt="0" anchor="ctr" anchorCtr="0" forceAA="0" compatLnSpc="1">
              <a:prstTxWarp prst="textNoShape">
                <a:avLst/>
              </a:prstTxWarp>
              <a:noAutofit/>
            </a:bodyPr>
            <a:lstStyle/>
            <a:p>
              <a:pPr algn="ctr">
                <a:lnSpc>
                  <a:spcPct val="120000"/>
                </a:lnSpc>
              </a:pPr>
              <a:endParaRPr lang="zh-CN" altLang="en-US" sz="1400" kern="0" dirty="0">
                <a:solidFill>
                  <a:sysClr val="window" lastClr="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椭圆 20">
              <a:extLst>
                <a:ext uri="{FF2B5EF4-FFF2-40B4-BE49-F238E27FC236}">
                  <a16:creationId xmlns:a16="http://schemas.microsoft.com/office/drawing/2014/main" id="{84AF6DAF-A58A-467A-943B-BB2C3198E5F9}"/>
                </a:ext>
              </a:extLst>
            </p:cNvPr>
            <p:cNvSpPr/>
            <p:nvPr/>
          </p:nvSpPr>
          <p:spPr>
            <a:xfrm>
              <a:off x="2127023" y="3286392"/>
              <a:ext cx="826154" cy="826311"/>
            </a:xfrm>
            <a:prstGeom prst="ellipse">
              <a:avLst/>
            </a:prstGeom>
            <a:solidFill>
              <a:schemeClr val="accent1"/>
            </a:solidFill>
            <a:ln w="25400" cap="flat" cmpd="sng" algn="ctr">
              <a:noFill/>
              <a:prstDash val="solid"/>
            </a:ln>
            <a:effectLst/>
          </p:spPr>
          <p:txBody>
            <a:bodyPr rot="0" spcFirstLastPara="0" vertOverflow="overflow" horzOverflow="overflow" vert="horz" wrap="square" lIns="68556" tIns="34277" rIns="68556" bIns="34277" numCol="1" spcCol="0" rtlCol="0" fromWordArt="0" anchor="ctr" anchorCtr="0" forceAA="0" compatLnSpc="1">
              <a:prstTxWarp prst="textNoShape">
                <a:avLst/>
              </a:prstTxWarp>
              <a:noAutofit/>
            </a:bodyPr>
            <a:lstStyle/>
            <a:p>
              <a:pPr algn="ctr">
                <a:lnSpc>
                  <a:spcPct val="120000"/>
                </a:lnSpc>
              </a:pPr>
              <a:endParaRPr lang="zh-CN" altLang="en-US" sz="1400" kern="0" dirty="0">
                <a:solidFill>
                  <a:sysClr val="window" lastClr="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圆角矩形 1">
              <a:extLst>
                <a:ext uri="{FF2B5EF4-FFF2-40B4-BE49-F238E27FC236}">
                  <a16:creationId xmlns:a16="http://schemas.microsoft.com/office/drawing/2014/main" id="{38EEB4D8-9DB2-407D-AC66-540EFFC22246}"/>
                </a:ext>
              </a:extLst>
            </p:cNvPr>
            <p:cNvSpPr/>
            <p:nvPr/>
          </p:nvSpPr>
          <p:spPr>
            <a:xfrm flipV="1">
              <a:off x="3097439" y="1921943"/>
              <a:ext cx="1610743" cy="900719"/>
            </a:xfrm>
            <a:custGeom>
              <a:avLst/>
              <a:gdLst/>
              <a:ahLst/>
              <a:cxnLst/>
              <a:rect l="l" t="t" r="r" b="b"/>
              <a:pathLst>
                <a:path w="2808312" h="2020010">
                  <a:moveTo>
                    <a:pt x="0" y="0"/>
                  </a:moveTo>
                  <a:lnTo>
                    <a:pt x="422312" y="0"/>
                  </a:lnTo>
                  <a:lnTo>
                    <a:pt x="422312" y="1152430"/>
                  </a:lnTo>
                  <a:cubicBezTo>
                    <a:pt x="422312" y="1404581"/>
                    <a:pt x="626721" y="1608990"/>
                    <a:pt x="878872" y="1608990"/>
                  </a:cubicBezTo>
                  <a:lnTo>
                    <a:pt x="1909968" y="1608990"/>
                  </a:lnTo>
                  <a:cubicBezTo>
                    <a:pt x="2162119" y="1608990"/>
                    <a:pt x="2366528" y="1404581"/>
                    <a:pt x="2366528" y="1152430"/>
                  </a:cubicBezTo>
                  <a:lnTo>
                    <a:pt x="2366528" y="0"/>
                  </a:lnTo>
                  <a:lnTo>
                    <a:pt x="2808312" y="0"/>
                  </a:lnTo>
                  <a:lnTo>
                    <a:pt x="2808312" y="1313411"/>
                  </a:lnTo>
                  <a:cubicBezTo>
                    <a:pt x="2808312" y="1703655"/>
                    <a:pt x="2491957" y="2020010"/>
                    <a:pt x="2101713" y="2020010"/>
                  </a:cubicBezTo>
                  <a:lnTo>
                    <a:pt x="706599" y="2020010"/>
                  </a:lnTo>
                  <a:cubicBezTo>
                    <a:pt x="316355" y="2020010"/>
                    <a:pt x="0" y="1703655"/>
                    <a:pt x="0" y="1313411"/>
                  </a:cubicBezTo>
                  <a:close/>
                </a:path>
              </a:pathLst>
            </a:custGeom>
            <a:solidFill>
              <a:schemeClr val="accent2"/>
            </a:solidFill>
            <a:ln w="25400" cap="flat" cmpd="sng" algn="ctr">
              <a:noFill/>
              <a:prstDash val="solid"/>
            </a:ln>
            <a:effectLst/>
          </p:spPr>
          <p:txBody>
            <a:bodyPr lIns="65021" tIns="32510" rIns="65021" bIns="32510" rtlCol="0" anchor="ctr"/>
            <a:lstStyle/>
            <a:p>
              <a:pPr algn="ctr">
                <a:lnSpc>
                  <a:spcPct val="120000"/>
                </a:lnSpc>
                <a:defRPr/>
              </a:pPr>
              <a:endParaRPr lang="zh-CN" altLang="en-US" sz="1100" kern="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椭圆 22">
              <a:extLst>
                <a:ext uri="{FF2B5EF4-FFF2-40B4-BE49-F238E27FC236}">
                  <a16:creationId xmlns:a16="http://schemas.microsoft.com/office/drawing/2014/main" id="{FC4E7325-BD15-456D-831D-A7879F0702A0}"/>
                </a:ext>
              </a:extLst>
            </p:cNvPr>
            <p:cNvSpPr/>
            <p:nvPr/>
          </p:nvSpPr>
          <p:spPr>
            <a:xfrm>
              <a:off x="3489734" y="1532225"/>
              <a:ext cx="826154" cy="826311"/>
            </a:xfrm>
            <a:prstGeom prst="ellipse">
              <a:avLst/>
            </a:prstGeom>
            <a:solidFill>
              <a:schemeClr val="accent2"/>
            </a:solidFill>
            <a:ln w="63500" cap="flat" cmpd="sng" algn="ctr">
              <a:noFill/>
              <a:prstDash val="solid"/>
            </a:ln>
            <a:effectLst/>
          </p:spPr>
          <p:txBody>
            <a:bodyPr lIns="65021" tIns="32510" rIns="65021" bIns="32510" rtlCol="0" anchor="ctr"/>
            <a:lstStyle/>
            <a:p>
              <a:pPr algn="ctr">
                <a:lnSpc>
                  <a:spcPct val="120000"/>
                </a:lnSpc>
                <a:defRPr/>
              </a:pPr>
              <a:endParaRPr lang="zh-CN" altLang="en-US" sz="1100" kern="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 name="圆角矩形 1">
              <a:extLst>
                <a:ext uri="{FF2B5EF4-FFF2-40B4-BE49-F238E27FC236}">
                  <a16:creationId xmlns:a16="http://schemas.microsoft.com/office/drawing/2014/main" id="{D6E1FD18-7467-433F-B2FD-E09B6C507A14}"/>
                </a:ext>
              </a:extLst>
            </p:cNvPr>
            <p:cNvSpPr/>
            <p:nvPr/>
          </p:nvSpPr>
          <p:spPr>
            <a:xfrm>
              <a:off x="4464014" y="2837713"/>
              <a:ext cx="1610743" cy="900719"/>
            </a:xfrm>
            <a:custGeom>
              <a:avLst/>
              <a:gdLst/>
              <a:ahLst/>
              <a:cxnLst/>
              <a:rect l="l" t="t" r="r" b="b"/>
              <a:pathLst>
                <a:path w="2808312" h="2020010">
                  <a:moveTo>
                    <a:pt x="0" y="0"/>
                  </a:moveTo>
                  <a:lnTo>
                    <a:pt x="422312" y="0"/>
                  </a:lnTo>
                  <a:lnTo>
                    <a:pt x="422312" y="1152430"/>
                  </a:lnTo>
                  <a:cubicBezTo>
                    <a:pt x="422312" y="1404581"/>
                    <a:pt x="626721" y="1608990"/>
                    <a:pt x="878872" y="1608990"/>
                  </a:cubicBezTo>
                  <a:lnTo>
                    <a:pt x="1909968" y="1608990"/>
                  </a:lnTo>
                  <a:cubicBezTo>
                    <a:pt x="2162119" y="1608990"/>
                    <a:pt x="2366528" y="1404581"/>
                    <a:pt x="2366528" y="1152430"/>
                  </a:cubicBezTo>
                  <a:lnTo>
                    <a:pt x="2366528" y="0"/>
                  </a:lnTo>
                  <a:lnTo>
                    <a:pt x="2808312" y="0"/>
                  </a:lnTo>
                  <a:lnTo>
                    <a:pt x="2808312" y="1313411"/>
                  </a:lnTo>
                  <a:cubicBezTo>
                    <a:pt x="2808312" y="1703655"/>
                    <a:pt x="2491957" y="2020010"/>
                    <a:pt x="2101713" y="2020010"/>
                  </a:cubicBezTo>
                  <a:lnTo>
                    <a:pt x="706599" y="2020010"/>
                  </a:lnTo>
                  <a:cubicBezTo>
                    <a:pt x="316355" y="2020010"/>
                    <a:pt x="0" y="1703655"/>
                    <a:pt x="0" y="1313411"/>
                  </a:cubicBezTo>
                  <a:close/>
                </a:path>
              </a:pathLst>
            </a:custGeom>
            <a:solidFill>
              <a:schemeClr val="accent3"/>
            </a:solidFill>
            <a:ln w="25400" cap="flat" cmpd="sng" algn="ctr">
              <a:noFill/>
              <a:prstDash val="solid"/>
            </a:ln>
            <a:effectLst/>
          </p:spPr>
          <p:txBody>
            <a:bodyPr rot="0" spcFirstLastPara="0" vertOverflow="overflow" horzOverflow="overflow" vert="horz" wrap="square" lIns="68556" tIns="34277" rIns="68556" bIns="34277" numCol="1" spcCol="0" rtlCol="0" fromWordArt="0" anchor="ctr" anchorCtr="0" forceAA="0" compatLnSpc="1">
              <a:prstTxWarp prst="textNoShape">
                <a:avLst/>
              </a:prstTxWarp>
              <a:noAutofit/>
            </a:bodyPr>
            <a:lstStyle/>
            <a:p>
              <a:pPr algn="ctr">
                <a:lnSpc>
                  <a:spcPct val="120000"/>
                </a:lnSpc>
              </a:pPr>
              <a:endParaRPr lang="zh-CN" altLang="en-US" sz="1400" kern="0" dirty="0">
                <a:solidFill>
                  <a:sysClr val="window" lastClr="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1" name="椭圆 24">
              <a:extLst>
                <a:ext uri="{FF2B5EF4-FFF2-40B4-BE49-F238E27FC236}">
                  <a16:creationId xmlns:a16="http://schemas.microsoft.com/office/drawing/2014/main" id="{0643FD61-36AD-4F76-9F1F-E8E1775A69A3}"/>
                </a:ext>
              </a:extLst>
            </p:cNvPr>
            <p:cNvSpPr/>
            <p:nvPr/>
          </p:nvSpPr>
          <p:spPr>
            <a:xfrm>
              <a:off x="4856311" y="3286392"/>
              <a:ext cx="826154" cy="826311"/>
            </a:xfrm>
            <a:prstGeom prst="ellipse">
              <a:avLst/>
            </a:prstGeom>
            <a:solidFill>
              <a:schemeClr val="accent3"/>
            </a:solidFill>
            <a:ln w="25400" cap="flat" cmpd="sng" algn="ctr">
              <a:noFill/>
              <a:prstDash val="solid"/>
            </a:ln>
            <a:effectLst/>
          </p:spPr>
          <p:txBody>
            <a:bodyPr rot="0" spcFirstLastPara="0" vertOverflow="overflow" horzOverflow="overflow" vert="horz" wrap="square" lIns="68556" tIns="34277" rIns="68556" bIns="34277" numCol="1" spcCol="0" rtlCol="0" fromWordArt="0" anchor="ctr" anchorCtr="0" forceAA="0" compatLnSpc="1">
              <a:prstTxWarp prst="textNoShape">
                <a:avLst/>
              </a:prstTxWarp>
              <a:noAutofit/>
            </a:bodyPr>
            <a:lstStyle/>
            <a:p>
              <a:pPr algn="ctr">
                <a:lnSpc>
                  <a:spcPct val="120000"/>
                </a:lnSpc>
              </a:pPr>
              <a:endParaRPr lang="zh-CN" altLang="en-US" sz="1400" kern="0" dirty="0">
                <a:solidFill>
                  <a:sysClr val="window" lastClr="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圆角矩形 1">
              <a:extLst>
                <a:ext uri="{FF2B5EF4-FFF2-40B4-BE49-F238E27FC236}">
                  <a16:creationId xmlns:a16="http://schemas.microsoft.com/office/drawing/2014/main" id="{8D23DA75-AD1C-4AAE-A062-E11475FDF5F9}"/>
                </a:ext>
              </a:extLst>
            </p:cNvPr>
            <p:cNvSpPr/>
            <p:nvPr/>
          </p:nvSpPr>
          <p:spPr>
            <a:xfrm flipV="1">
              <a:off x="5823885" y="1921943"/>
              <a:ext cx="1610743" cy="900719"/>
            </a:xfrm>
            <a:custGeom>
              <a:avLst/>
              <a:gdLst/>
              <a:ahLst/>
              <a:cxnLst/>
              <a:rect l="l" t="t" r="r" b="b"/>
              <a:pathLst>
                <a:path w="2808312" h="2020010">
                  <a:moveTo>
                    <a:pt x="0" y="0"/>
                  </a:moveTo>
                  <a:lnTo>
                    <a:pt x="422312" y="0"/>
                  </a:lnTo>
                  <a:lnTo>
                    <a:pt x="422312" y="1152430"/>
                  </a:lnTo>
                  <a:cubicBezTo>
                    <a:pt x="422312" y="1404581"/>
                    <a:pt x="626721" y="1608990"/>
                    <a:pt x="878872" y="1608990"/>
                  </a:cubicBezTo>
                  <a:lnTo>
                    <a:pt x="1909968" y="1608990"/>
                  </a:lnTo>
                  <a:cubicBezTo>
                    <a:pt x="2162119" y="1608990"/>
                    <a:pt x="2366528" y="1404581"/>
                    <a:pt x="2366528" y="1152430"/>
                  </a:cubicBezTo>
                  <a:lnTo>
                    <a:pt x="2366528" y="0"/>
                  </a:lnTo>
                  <a:lnTo>
                    <a:pt x="2808312" y="0"/>
                  </a:lnTo>
                  <a:lnTo>
                    <a:pt x="2808312" y="1313411"/>
                  </a:lnTo>
                  <a:cubicBezTo>
                    <a:pt x="2808312" y="1703655"/>
                    <a:pt x="2491957" y="2020010"/>
                    <a:pt x="2101713" y="2020010"/>
                  </a:cubicBezTo>
                  <a:lnTo>
                    <a:pt x="706599" y="2020010"/>
                  </a:lnTo>
                  <a:cubicBezTo>
                    <a:pt x="316355" y="2020010"/>
                    <a:pt x="0" y="1703655"/>
                    <a:pt x="0" y="1313411"/>
                  </a:cubicBezTo>
                  <a:close/>
                </a:path>
              </a:pathLst>
            </a:custGeom>
            <a:solidFill>
              <a:schemeClr val="accent4"/>
            </a:solidFill>
            <a:ln w="25400" cap="flat" cmpd="sng" algn="ctr">
              <a:noFill/>
              <a:prstDash val="solid"/>
            </a:ln>
            <a:effectLst/>
          </p:spPr>
          <p:txBody>
            <a:bodyPr lIns="65021" tIns="32510" rIns="65021" bIns="32510" rtlCol="0" anchor="ctr"/>
            <a:lstStyle/>
            <a:p>
              <a:pPr algn="ctr">
                <a:lnSpc>
                  <a:spcPct val="120000"/>
                </a:lnSpc>
                <a:defRPr/>
              </a:pPr>
              <a:endParaRPr lang="zh-CN" altLang="en-US" sz="1100" kern="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3" name="椭圆 26">
              <a:extLst>
                <a:ext uri="{FF2B5EF4-FFF2-40B4-BE49-F238E27FC236}">
                  <a16:creationId xmlns:a16="http://schemas.microsoft.com/office/drawing/2014/main" id="{4F8A7148-0719-4360-B2E7-0BD68BC3713D}"/>
                </a:ext>
              </a:extLst>
            </p:cNvPr>
            <p:cNvSpPr/>
            <p:nvPr/>
          </p:nvSpPr>
          <p:spPr>
            <a:xfrm>
              <a:off x="6216180" y="1532225"/>
              <a:ext cx="826154" cy="826311"/>
            </a:xfrm>
            <a:prstGeom prst="ellipse">
              <a:avLst/>
            </a:prstGeom>
            <a:solidFill>
              <a:schemeClr val="accent4"/>
            </a:solidFill>
            <a:ln w="63500" cap="flat" cmpd="sng" algn="ctr">
              <a:noFill/>
              <a:prstDash val="solid"/>
            </a:ln>
            <a:effectLst/>
          </p:spPr>
          <p:txBody>
            <a:bodyPr lIns="65021" tIns="32510" rIns="65021" bIns="32510" rtlCol="0" anchor="ctr"/>
            <a:lstStyle/>
            <a:p>
              <a:pPr algn="ctr">
                <a:lnSpc>
                  <a:spcPct val="120000"/>
                </a:lnSpc>
              </a:pPr>
              <a:endParaRPr lang="zh-CN" altLang="en-US" sz="1100" kern="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4" name="矩形 27">
              <a:extLst>
                <a:ext uri="{FF2B5EF4-FFF2-40B4-BE49-F238E27FC236}">
                  <a16:creationId xmlns:a16="http://schemas.microsoft.com/office/drawing/2014/main" id="{C561C36D-D2CA-4760-8E62-5C69FB804CB3}"/>
                </a:ext>
              </a:extLst>
            </p:cNvPr>
            <p:cNvSpPr/>
            <p:nvPr/>
          </p:nvSpPr>
          <p:spPr>
            <a:xfrm>
              <a:off x="1068" y="2822663"/>
              <a:ext cx="9152256" cy="62201"/>
            </a:xfrm>
            <a:prstGeom prst="rect">
              <a:avLst/>
            </a:prstGeom>
            <a:solidFill>
              <a:schemeClr val="accent4"/>
            </a:solidFill>
            <a:ln w="25400" cap="flat" cmpd="sng" algn="ctr">
              <a:noFill/>
              <a:prstDash val="solid"/>
            </a:ln>
            <a:effectLst/>
          </p:spPr>
          <p:txBody>
            <a:bodyPr rot="0" spcFirstLastPara="0" vertOverflow="overflow" horzOverflow="overflow" vert="horz" wrap="square" lIns="68560" tIns="34280" rIns="68560" bIns="34280" numCol="1" spcCol="0" rtlCol="0" fromWordArt="0" anchor="ctr" anchorCtr="0" forceAA="0" compatLnSpc="1">
              <a:prstTxWarp prst="textNoShape">
                <a:avLst/>
              </a:prstTxWarp>
              <a:noAutofit/>
            </a:bodyPr>
            <a:lstStyle/>
            <a:p>
              <a:pPr algn="ctr">
                <a:lnSpc>
                  <a:spcPct val="120000"/>
                </a:lnSpc>
                <a:defRPr/>
              </a:pPr>
              <a:endParaRPr lang="en-US" kern="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TextBox 34">
              <a:extLst>
                <a:ext uri="{FF2B5EF4-FFF2-40B4-BE49-F238E27FC236}">
                  <a16:creationId xmlns:a16="http://schemas.microsoft.com/office/drawing/2014/main" id="{981E4935-70B5-440C-8F18-25F7287A85EC}"/>
                </a:ext>
              </a:extLst>
            </p:cNvPr>
            <p:cNvSpPr txBox="1"/>
            <p:nvPr/>
          </p:nvSpPr>
          <p:spPr>
            <a:xfrm flipH="1">
              <a:off x="2154235" y="3490549"/>
              <a:ext cx="771725" cy="417996"/>
            </a:xfrm>
            <a:prstGeom prst="rect">
              <a:avLst/>
            </a:prstGeom>
            <a:noFill/>
          </p:spPr>
          <p:txBody>
            <a:bodyPr wrap="square" lIns="65021" tIns="32510" rIns="65021" bIns="32510"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a:lnSpc>
                  <a:spcPct val="120000"/>
                </a:lnSpc>
                <a:defRPr/>
              </a:pPr>
              <a:r>
                <a:rPr lang="en-US" altLang="zh-CN" sz="1000" dirty="0">
                  <a:solidFill>
                    <a:schemeClr val="bg1"/>
                  </a:solidFill>
                  <a:latin typeface="Arial" panose="020B0604020202020204" pitchFamily="34" charset="0"/>
                  <a:cs typeface="+mn-ea"/>
                  <a:sym typeface="Arial" panose="020B0604020202020204" pitchFamily="34" charset="0"/>
                </a:rPr>
                <a:t>Problem</a:t>
              </a:r>
            </a:p>
            <a:p>
              <a:pPr algn="ctr">
                <a:lnSpc>
                  <a:spcPct val="120000"/>
                </a:lnSpc>
                <a:defRPr/>
              </a:pPr>
              <a:r>
                <a:rPr lang="en-US" altLang="zh-CN" sz="1000" dirty="0">
                  <a:solidFill>
                    <a:schemeClr val="bg1"/>
                  </a:solidFill>
                  <a:latin typeface="Arial" panose="020B0604020202020204" pitchFamily="34" charset="0"/>
                  <a:cs typeface="+mn-ea"/>
                  <a:sym typeface="Arial" panose="020B0604020202020204" pitchFamily="34" charset="0"/>
                </a:rPr>
                <a:t>Statement</a:t>
              </a:r>
              <a:endParaRPr lang="zh-CN" altLang="en-US" sz="1000" dirty="0">
                <a:solidFill>
                  <a:schemeClr val="bg1"/>
                </a:solidFill>
                <a:latin typeface="Arial" panose="020B0604020202020204" pitchFamily="34" charset="0"/>
                <a:cs typeface="+mn-ea"/>
                <a:sym typeface="Arial" panose="020B0604020202020204" pitchFamily="34" charset="0"/>
              </a:endParaRPr>
            </a:p>
          </p:txBody>
        </p:sp>
        <p:sp>
          <p:nvSpPr>
            <p:cNvPr id="36" name="TextBox 35">
              <a:extLst>
                <a:ext uri="{FF2B5EF4-FFF2-40B4-BE49-F238E27FC236}">
                  <a16:creationId xmlns:a16="http://schemas.microsoft.com/office/drawing/2014/main" id="{05AE8992-9B46-4B5A-B7F9-0418B033146B}"/>
                </a:ext>
              </a:extLst>
            </p:cNvPr>
            <p:cNvSpPr txBox="1"/>
            <p:nvPr/>
          </p:nvSpPr>
          <p:spPr>
            <a:xfrm flipH="1">
              <a:off x="3548847" y="1752379"/>
              <a:ext cx="707925" cy="433432"/>
            </a:xfrm>
            <a:prstGeom prst="rect">
              <a:avLst/>
            </a:prstGeom>
            <a:noFill/>
          </p:spPr>
          <p:txBody>
            <a:bodyPr wrap="square" lIns="65021" tIns="32510" rIns="65021" bIns="32510"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nSpc>
                  <a:spcPct val="120000"/>
                </a:lnSpc>
              </a:pPr>
              <a:r>
                <a:rPr lang="en-US" altLang="zh-CN" sz="1000" dirty="0">
                  <a:solidFill>
                    <a:schemeClr val="bg1"/>
                  </a:solidFill>
                  <a:latin typeface="Arial" panose="020B0604020202020204" pitchFamily="34" charset="0"/>
                  <a:cs typeface="+mn-ea"/>
                  <a:sym typeface="Arial" panose="020B0604020202020204" pitchFamily="34" charset="0"/>
                </a:rPr>
                <a:t>Database Design</a:t>
              </a:r>
              <a:endParaRPr lang="zh-CN" altLang="en-US" sz="1000" dirty="0">
                <a:solidFill>
                  <a:schemeClr val="bg1"/>
                </a:solidFill>
                <a:latin typeface="Arial" panose="020B0604020202020204" pitchFamily="34" charset="0"/>
                <a:cs typeface="+mn-ea"/>
                <a:sym typeface="Arial" panose="020B0604020202020204" pitchFamily="34" charset="0"/>
              </a:endParaRPr>
            </a:p>
          </p:txBody>
        </p:sp>
        <p:sp>
          <p:nvSpPr>
            <p:cNvPr id="37" name="TextBox 36">
              <a:extLst>
                <a:ext uri="{FF2B5EF4-FFF2-40B4-BE49-F238E27FC236}">
                  <a16:creationId xmlns:a16="http://schemas.microsoft.com/office/drawing/2014/main" id="{9FF5D08A-94C9-4DFD-92A3-C15F117214E4}"/>
                </a:ext>
              </a:extLst>
            </p:cNvPr>
            <p:cNvSpPr txBox="1"/>
            <p:nvPr/>
          </p:nvSpPr>
          <p:spPr>
            <a:xfrm flipH="1">
              <a:off x="6223833" y="1767815"/>
              <a:ext cx="826153" cy="417996"/>
            </a:xfrm>
            <a:prstGeom prst="rect">
              <a:avLst/>
            </a:prstGeom>
            <a:noFill/>
          </p:spPr>
          <p:txBody>
            <a:bodyPr wrap="square" lIns="65021" tIns="32510" rIns="65021" bIns="32510"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a:lnSpc>
                  <a:spcPct val="120000"/>
                </a:lnSpc>
                <a:defRPr/>
              </a:pPr>
              <a:r>
                <a:rPr lang="en-US" altLang="zh-CN" sz="1000" dirty="0">
                  <a:solidFill>
                    <a:schemeClr val="bg1"/>
                  </a:solidFill>
                  <a:latin typeface="Arial" panose="020B0604020202020204" pitchFamily="34" charset="0"/>
                  <a:cs typeface="+mn-ea"/>
                  <a:sym typeface="Arial" panose="020B0604020202020204" pitchFamily="34" charset="0"/>
                </a:rPr>
                <a:t>Predicting</a:t>
              </a:r>
            </a:p>
            <a:p>
              <a:pPr algn="ctr">
                <a:lnSpc>
                  <a:spcPct val="120000"/>
                </a:lnSpc>
                <a:defRPr/>
              </a:pPr>
              <a:r>
                <a:rPr lang="en-US" altLang="zh-CN" sz="1000" dirty="0">
                  <a:solidFill>
                    <a:schemeClr val="bg1"/>
                  </a:solidFill>
                  <a:latin typeface="Arial" panose="020B0604020202020204" pitchFamily="34" charset="0"/>
                  <a:cs typeface="+mn-ea"/>
                  <a:sym typeface="Arial" panose="020B0604020202020204" pitchFamily="34" charset="0"/>
                </a:rPr>
                <a:t>Modeling</a:t>
              </a:r>
              <a:endParaRPr lang="zh-CN" altLang="en-US" sz="1000" dirty="0">
                <a:solidFill>
                  <a:schemeClr val="bg1"/>
                </a:solidFill>
                <a:latin typeface="Arial" panose="020B0604020202020204" pitchFamily="34" charset="0"/>
                <a:cs typeface="+mn-ea"/>
                <a:sym typeface="Arial" panose="020B0604020202020204" pitchFamily="34" charset="0"/>
              </a:endParaRPr>
            </a:p>
          </p:txBody>
        </p:sp>
        <p:sp>
          <p:nvSpPr>
            <p:cNvPr id="38" name="TextBox 37">
              <a:extLst>
                <a:ext uri="{FF2B5EF4-FFF2-40B4-BE49-F238E27FC236}">
                  <a16:creationId xmlns:a16="http://schemas.microsoft.com/office/drawing/2014/main" id="{9233C5F2-AB90-4946-B9E2-284C66D13601}"/>
                </a:ext>
              </a:extLst>
            </p:cNvPr>
            <p:cNvSpPr txBox="1"/>
            <p:nvPr/>
          </p:nvSpPr>
          <p:spPr>
            <a:xfrm flipH="1">
              <a:off x="4848361" y="3529434"/>
              <a:ext cx="826153" cy="417996"/>
            </a:xfrm>
            <a:prstGeom prst="rect">
              <a:avLst/>
            </a:prstGeom>
            <a:noFill/>
          </p:spPr>
          <p:txBody>
            <a:bodyPr wrap="square" lIns="65021" tIns="32510" rIns="65021" bIns="32510"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a:lnSpc>
                  <a:spcPct val="120000"/>
                </a:lnSpc>
                <a:defRPr/>
              </a:pPr>
              <a:r>
                <a:rPr lang="en-US" altLang="zh-CN" sz="1000" dirty="0">
                  <a:solidFill>
                    <a:schemeClr val="bg1"/>
                  </a:solidFill>
                  <a:latin typeface="Arial" panose="020B0604020202020204" pitchFamily="34" charset="0"/>
                  <a:cs typeface="+mn-ea"/>
                  <a:sym typeface="Arial" panose="020B0604020202020204" pitchFamily="34" charset="0"/>
                </a:rPr>
                <a:t>Reporting</a:t>
              </a:r>
            </a:p>
            <a:p>
              <a:pPr algn="ctr">
                <a:lnSpc>
                  <a:spcPct val="120000"/>
                </a:lnSpc>
                <a:defRPr/>
              </a:pPr>
              <a:r>
                <a:rPr lang="en-US" altLang="zh-CN" sz="1000" dirty="0">
                  <a:solidFill>
                    <a:schemeClr val="bg1"/>
                  </a:solidFill>
                  <a:latin typeface="Arial" panose="020B0604020202020204" pitchFamily="34" charset="0"/>
                  <a:cs typeface="+mn-ea"/>
                  <a:sym typeface="Arial" panose="020B0604020202020204" pitchFamily="34" charset="0"/>
                </a:rPr>
                <a:t>System</a:t>
              </a:r>
              <a:endParaRPr lang="zh-CN" altLang="en-US" sz="1000" dirty="0">
                <a:solidFill>
                  <a:schemeClr val="bg1"/>
                </a:solidFill>
                <a:latin typeface="Arial" panose="020B0604020202020204" pitchFamily="34" charset="0"/>
                <a:cs typeface="+mn-ea"/>
                <a:sym typeface="Arial" panose="020B0604020202020204" pitchFamily="34" charset="0"/>
              </a:endParaRPr>
            </a:p>
          </p:txBody>
        </p:sp>
      </p:grpSp>
      <p:sp>
        <p:nvSpPr>
          <p:cNvPr id="5" name="PA_淘宝店chenying0907 4"/>
          <p:cNvSpPr txBox="1"/>
          <p:nvPr>
            <p:custDataLst>
              <p:tags r:id="rId1"/>
            </p:custDataLst>
          </p:nvPr>
        </p:nvSpPr>
        <p:spPr>
          <a:xfrm>
            <a:off x="2876733" y="1419226"/>
            <a:ext cx="3172425" cy="523220"/>
          </a:xfrm>
          <a:prstGeom prst="rect">
            <a:avLst/>
          </a:prstGeom>
          <a:noFill/>
        </p:spPr>
        <p:txBody>
          <a:bodyPr wrap="square" rtlCol="0">
            <a:spAutoFit/>
          </a:bodyPr>
          <a:lstStyle/>
          <a:p>
            <a:pPr lvl="0" algn="ctr">
              <a:buNone/>
            </a:pPr>
            <a:r>
              <a:rPr lang="en-US" altLang="zh-CN" sz="2800" dirty="0">
                <a:solidFill>
                  <a:schemeClr val="tx1">
                    <a:lumMod val="75000"/>
                    <a:lumOff val="25000"/>
                  </a:schemeClr>
                </a:solidFill>
                <a:latin typeface="Arial" panose="020B0604020202020204" pitchFamily="34" charset="0"/>
                <a:ea typeface="微软雅黑" panose="020B0503020204020204" pitchFamily="34" charset="-122"/>
                <a:sym typeface="Arial" panose="020B0604020202020204" pitchFamily="34" charset="0"/>
              </a:rPr>
              <a:t>Data Project</a:t>
            </a:r>
          </a:p>
        </p:txBody>
      </p:sp>
      <p:sp>
        <p:nvSpPr>
          <p:cNvPr id="6" name="PA_淘宝店chenying0907 5"/>
          <p:cNvSpPr txBox="1"/>
          <p:nvPr>
            <p:custDataLst>
              <p:tags r:id="rId2"/>
            </p:custDataLst>
          </p:nvPr>
        </p:nvSpPr>
        <p:spPr>
          <a:xfrm>
            <a:off x="3309368" y="776003"/>
            <a:ext cx="2285786" cy="707886"/>
          </a:xfrm>
          <a:prstGeom prst="rect">
            <a:avLst/>
          </a:prstGeom>
          <a:noFill/>
        </p:spPr>
        <p:txBody>
          <a:bodyPr wrap="square" rtlCol="0">
            <a:spAutoFit/>
          </a:bodyPr>
          <a:lstStyle/>
          <a:p>
            <a:pPr algn="ctr"/>
            <a:r>
              <a:rPr lang="en-US" altLang="zh-CN" sz="4000" b="1" dirty="0">
                <a:solidFill>
                  <a:schemeClr val="accent1"/>
                </a:solidFill>
                <a:latin typeface="方正姚体" panose="02010601030101010101" pitchFamily="2" charset="-122"/>
                <a:ea typeface="方正姚体" panose="02010601030101010101" pitchFamily="2" charset="-122"/>
              </a:rPr>
              <a:t>Part</a:t>
            </a:r>
            <a:r>
              <a:rPr lang="zh-CN" altLang="en-US" sz="4000" b="1" dirty="0">
                <a:solidFill>
                  <a:schemeClr val="accent1"/>
                </a:solidFill>
                <a:latin typeface="方正姚体" panose="02010601030101010101" pitchFamily="2" charset="-122"/>
                <a:ea typeface="方正姚体" panose="02010601030101010101" pitchFamily="2" charset="-122"/>
              </a:rPr>
              <a:t> </a:t>
            </a:r>
            <a:r>
              <a:rPr lang="en-US" altLang="zh-CN" sz="4000" b="1" dirty="0">
                <a:solidFill>
                  <a:schemeClr val="accent1"/>
                </a:solidFill>
                <a:latin typeface="方正姚体" panose="02010601030101010101" pitchFamily="2" charset="-122"/>
                <a:ea typeface="方正姚体" panose="02010601030101010101" pitchFamily="2" charset="-122"/>
              </a:rPr>
              <a:t>2</a:t>
            </a:r>
            <a:endParaRPr lang="zh-CN" altLang="en-US" sz="4000" b="1" dirty="0">
              <a:solidFill>
                <a:schemeClr val="accent1"/>
              </a:solidFill>
              <a:latin typeface="方正姚体" panose="02010601030101010101" pitchFamily="2" charset="-122"/>
              <a:ea typeface="方正姚体" panose="02010601030101010101" pitchFamily="2" charset="-122"/>
            </a:endParaRPr>
          </a:p>
        </p:txBody>
      </p:sp>
      <p:pic>
        <p:nvPicPr>
          <p:cNvPr id="7" name="图片 6">
            <a:extLst>
              <a:ext uri="{FF2B5EF4-FFF2-40B4-BE49-F238E27FC236}">
                <a16:creationId xmlns:a16="http://schemas.microsoft.com/office/drawing/2014/main" id="{F9B0B9EE-C4AC-46A2-8DF7-8D8D6E7EDCB9}"/>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b="39819"/>
          <a:stretch/>
        </p:blipFill>
        <p:spPr>
          <a:xfrm>
            <a:off x="3770" y="1531"/>
            <a:ext cx="4502984" cy="2708303"/>
          </a:xfrm>
          <a:prstGeom prst="rect">
            <a:avLst/>
          </a:prstGeom>
        </p:spPr>
      </p:pic>
      <p:pic>
        <p:nvPicPr>
          <p:cNvPr id="8" name="Picture 2" descr="Maricopa County Seal">
            <a:extLst>
              <a:ext uri="{FF2B5EF4-FFF2-40B4-BE49-F238E27FC236}">
                <a16:creationId xmlns:a16="http://schemas.microsoft.com/office/drawing/2014/main" id="{20B32970-FB28-44E6-B319-AE18B603D8BF}"/>
              </a:ext>
            </a:extLst>
          </p:cNvPr>
          <p:cNvPicPr>
            <a:picLocks noChangeAspect="1" noChangeArrowheads="1"/>
          </p:cNvPicPr>
          <p:nvPr/>
        </p:nvPicPr>
        <p:blipFill>
          <a:blip r:embed="rId6">
            <a:alphaModFix amt="23000"/>
            <a:extLst>
              <a:ext uri="{BEBA8EAE-BF5A-486C-A8C5-ECC9F3942E4B}">
                <a14:imgProps xmlns:a14="http://schemas.microsoft.com/office/drawing/2010/main">
                  <a14:imgLayer r:embed="rId7">
                    <a14:imgEffect>
                      <a14:sharpenSoften amount="3000"/>
                    </a14:imgEffect>
                  </a14:imgLayer>
                </a14:imgProps>
              </a:ext>
              <a:ext uri="{28A0092B-C50C-407E-A947-70E740481C1C}">
                <a14:useLocalDpi xmlns:a14="http://schemas.microsoft.com/office/drawing/2010/main" val="0"/>
              </a:ext>
            </a:extLst>
          </a:blip>
          <a:srcRect/>
          <a:stretch>
            <a:fillRect/>
          </a:stretch>
        </p:blipFill>
        <p:spPr bwMode="auto">
          <a:xfrm>
            <a:off x="8100392" y="4143802"/>
            <a:ext cx="1001286" cy="1001286"/>
          </a:xfrm>
          <a:prstGeom prst="rect">
            <a:avLst/>
          </a:prstGeom>
          <a:noFill/>
          <a:effectLst>
            <a:outerShdw blurRad="50800" dist="50800" dir="5400000" algn="ctr" rotWithShape="0">
              <a:srgbClr val="000000">
                <a:alpha val="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06880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3000">
        <p15:prstTrans prst="crush"/>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3"/>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创意电路互联网商业计划书PPT模板"/>
  <p:tag name="ISPRING_ULTRA_SCORM_COURSE_ID" val="449BE3D8-B585-4D88-870A-A9B7EF14AD54"/>
  <p:tag name="ISPRING_SCORM_RATE_SLIDES" val="1"/>
  <p:tag name="ISPRINGONLINEFOLDERID" val="0"/>
  <p:tag name="ISPRINGONLINEFOLDERPATH" val="内容列表"/>
  <p:tag name="ISPRINGCLOUDFOLDERID" val="0"/>
  <p:tag name="ISPRINGCLOUDFOLDERPATH" val="系统信息库"/>
  <p:tag name="ISPRING_PLAYERS_CUSTOMIZATION" val="UEsDBBQAAgAIANFaj0u27fNMcQQAAAQRAAAdAAAAdW5pdmVyc2FsL2NvbW1vbl9tZXNzYWdlcy5sbmetWM1u20YQvgfIOywIBGiB1kkKJAgCW8aKXEuEKVIhV5bdoiDW5FpaeMl1+KPEPeVVeukb9NRD36WXom/R2SVlW/kBSduAJGiXmm9mZ+abmdX+4cdMog0vSqHyA+vl3gsL8TxRqchXB9aCHv34xkJlxfKUSZXzAytXFjocPX2yL1m+qtmKw/enTxDaz3hZwrIc6dXtGon0wJqPYzuYzbF/FnvBJIjH7sQa2Sq7Yvk18tRKfffT6zcfX756/f3+81auD0w0w563C4QM0qsXPYB8GgZeDGjEi31ySq2R/hwmFyyo5/rEGrVfhknPQ3JijfRnp9wiDIlP48hzHRK7UewH1PjCI5Q41uhM1WjNNhxVCm0E/4CqNYc4VqLgqJQiNQ8SBRt5zbuUOcEMu34ckoiGrk3dwLdGkSqK6x8MLKurtSpAXYlSUbJzyVOjEzLGPL8qeAmqWQUZheBVrQX8UmVM5HudqkO8dP1JTIPAi2LiO9sda0TyFDkF02oGooQ4IiEAFKzkxT1kY5NlRhxhKYchTN3J1IM31SZMxWot4V0NtWNOIAZznndJQY6QELIripZB6GingSrE0BUryw+qSHfy426guoBd3w4gBW16B5xqjC0wxFhA3SgKnlRdYDMSRXhC4nFwCokMvAuGSATHQLfjIRJnJAKKkKhLxscn7gTrhNcU2+b/ll8J0+ksrxFLEpDT7tsIVZewo10KLDBMK/eGqYnIuwWEzcXeN2jcoIJ3zWolNhzsKFJedCqCymITR2fRu4X7c3yEXY84MaSVEyxjakqe1pixa5SrCrF0w/KEo3OesBpy/RqepSI1z3Scjf73tfgNsaqtKs/aguQ75PTZUHt2athXzKpLsKmqeHZVdanWDmvNv48VOqe/aUKfo99Pf2QTH4du8DiRKUVWy6bqPjg+N5YNjVGnEQ/0VP9oPbYlUVNbxy4UrLFQ/SUIdFPdP6AByv5Srn8EiuZNiYYa7uYXA3T6QQvgK3RfjBNw1Y4JJ+DCAfJLMo5cCrPRkp+XouocOwwbmwB9PbQJzHmSV/yWjOf8QsGEIznbNNMHdCET6c6A3hludloFdakHJvsAuGqSByClyMD+tAfmYka2HmgK/M5JlqqWqSGvFJemyINv64x/OTZdFCozu5KV2+RtmszhQ6xoDhc2SucD2v8N/3rH5w797h+liODQnsY29m2iB33NVdlTCCigXeHRKPbwWIsDFzJWJWtopheqztOeQM2s7pAjDGDtmSPOimT9z6c/emJ8Zkmzi9rdt4NAgNi6CpIbsF98VfHy1y4Qise7cmbRR6q922zl/v37r/9+/7NT0IUkfJQrBGs6S6Yy2Nrr1gs53sYMU4rt6QxoEJmsV3UBk9sQhBkOj6GUmSHcGs1YcQl1kColB6EYT+v8q4Zpv71d1pUUOR8i+7BOog9M3XmMHcdctYF7UiSXTctM4UKRtHduCXfuvmD2FPtQZj/D46moBgKazrQtQsDzZn3L8s2XjepmVZr/K/af3/n74n9QSwMEFAACAAgA0VqPS03wALexAwAAOQ8AACcAAAB1bml2ZXJzYWwvZmxhc2hfcHVibGlzaGluZ19zZXR0aW5ncy54bWzlV19vGjkQf+dTWHvqY9kkTZo0WoiqBFRUAlzY3rVPkVkPrBuvvV3bUPp0n+Y+2H2SG6+BwEHbpT2qShWKwOOZ3/yfiaOrj5kgUyg0V7IRHNePAgIyUYzLSSN4E7efXgREGyoZFUpCI5AqIFfNWpTbkeA6HYIxyKoJwkh9mZtGkBqTX4bhbDarc50X7lYJaxBf1xOVhXkBGqSBIswFneOXmeeggwVCBQD8y5RciDVrNUIij3SrmBVAOEPLJXdOUdEWVKdB6NlGNHmYFMpKdq2EKkgxGTWC39on7rPk8VA3PAPpYqKbSHRkc0kZ484KKob8E5AU+CRFc89PAzLjzKSN4OTUoSB3uI1SYnvXqUO5VhgDaRbwGRjKqKH+6PUZ+Gj0kuBJbC5pxpMYb4jzvxHcxPfDbuemdd/rx63h/av4tutt2EMobr2N9xCKO3G3VYn/1btB667b6b2+j/v9btwZPEphiDY8jMLNEEQYKmWLBFYRiExqs5GkXGDR/ScuGgyWraDFBGLV5piVMRUaAvI+h8nvlgpu5ljdR1jdDwD5S51DYu5cHhqBKSwEj3AeEA3D5KxyfPZilePziw3XQ6/90a2dVkbUGJqkWA1IK02LwnXSkm2s5IZr7kxGSrCVQ5CNgPVoBms1Pnzgso2cxwEZYxIEuvqy4FQEhBt0PVkJazvShpuyl9rrnASxsOmB3A63QpGktNAbEV9F3VVy0vxTWcHIXFki+AMQowjmzmb4KwWyXvJkXKispGJTGqIFR41TDjNgVz6QHvBzit6hisyiJE6AXIDxGj5Y/omMYKwKxAU6xXmBdK49fn0v4Jxq/QhKlzY+8YXf6d203j5xDlI2pTLZExwTDlluDoJP50Qqs5TDcCTUaiiTwjgr76r4Vv/2NGieWeHT/H8nYw36gCk5jJZ9EvNVCyqrTem0bETXXCU0tiDHlHhMvEhwXHBpoSpgQiVRUswJTXAka9fWU66sRopvYA+tv91CL0+4LE8THG2osWBQVII8Oj55dnr2/PzixWU9/Oevv59+UWixrAaCOnV+W11/dr19ReoLS25Ltq2KzNUc29K6exMvFsz2CI5Ctxp2b4pyof2Mi6L/JsY4tarkc3DX+qMKXw8DVqnkWsNKcP0qXP3XVbju/BIcrC3ASibg0Jz4IYBjU/CMY7kcrAV+SEF+178uvpoPU5A/b8i+p4d/lYj50+r9sPFgiMKdby13k3HJM4yj2zerB1rz7PQInyA7r2o1RNt87jZr/wJQSwMEFAACAAgA0VqPSzgBcUK0AgAAVAoAACEAAAB1bml2ZXJzYWwvZmxhc2hfc2tpbl9zZXR0aW5ncy54bWyVVm1v2jAQ/r5fgdh30nUvbJKL1FImVWJrtVZ8d5IjsXDsyHbo+PfzK3EggQyrEn7ueXzn891RJHeELT5MJijjlItXUIqwQhokYBOS303TRinOZhlnCpiaMS4qTKeLjz/tByWWeU3F9yDGarY4g9bN3H7GSLyPr3OzhgQZr2rMDmte8FmKs10heMPyq6GVhxoEJWynmTc/5svVoANKpHpSUHViWn03a5ykFiAlmJC+rcy6qqI4BRo83djPSE3r6vLtT2R7IomysvtPZg3JalzASZJvzRrmM316VzA367JAwV+lqZ9vzRqkUnwA0T388YtZgwpeN/X/1EgteGES2tVcfsSjhnKc6/YzUd2YdVVgLmQcXX0Fnx5718eI5L/GfY9MuwpOX0xeTwaCefSUwkKJBlASds4mS/7+3CjdH8EeIy3nRcf8ghsZs1qs5f2Bd8LyiOSBlrHhtKlg6cKNiF285S+XD3ZSLLaYSs89YlGAAvYejCJswZb5W2f1jBmBLfOVkhyeGT2c0U8tThNe+AH7t7ycfG0FhvU25CvsgtV4Wpu+lZFrDwROxXNYSBPOG6nAvBpKLOZCSs5iQgzvSYEV4eyX4aUHexmJkhODL7T+skKKKAp91WZj1DM6fi+77xajt3ar0f0mtJdz+4nSI/xuipXCWVnp3yQ5nXid7hGdmGnSrzBDUtNBPLEtjzTW95CowmIH4o1zOtYN4wrk2OO5a60hOkqiHKCkP8vIH9KXftZUKYiVfjUCoWy6mOOVpCip/lMbAu+QdwUDRqdUpT6OYXKsygjwJQBYZOWxANzOmaqGKkJhD6H1I8DeeOhqSOoiHaq3e7WGrYorziOjStJPirZUYl7X0CPY6Lj6Fc4youwVTqW9WqfzwxCOju7M5TDOTPXFJAf4auocre3nSdSg+W/yH1BLAwQUAAIACADRWo9LOD/HHIQDAABKDgAAJgAAAHVuaXZlcnNhbC9odG1sX3B1Ymxpc2hpbmdfc2V0dGluZ3MueG1s3Vdfb9MwEH/vp7CCeKTZxmBjSjuhLdUqylrW8O9pcuNrY+bYIbZbyhOfhg/GJ+Ect91Kx0gRQwhVU5fz3e/ufnfnS6PjT7kgUyg1V7IV7DZ3AgIyVYzLSSt4nXQeHQZEGyoZFUpCK5AqIMftRlTYkeA6G4IxqKoJwkh9VJhWkBlTHIXhbDZrcl2U7lQJaxBfN1OVh0UJGqSBMiwEneOXmReggwVCDQD8y5VcmLUbDUIij/RSMSuAcIaRS+6SouLM5CIIvdaIpleTUlnJTpRQJSkno1bwoLPnPksdj3TKc5COEt1GoRObI8oYd0FQMeSfgWTAJxlGe7AfkBlnJmsFe/sOBbXDTZQK22dOHcqJQgqkWcDnYCijhvpH78/AJ6OXAi9ic0lzniZ4Qlz6reA0uRz2uqfx5Xk/iYeXZ8nLno9hC6MkfpdsYZR0k15cS//s/SC+6HXPX1wm/X4v6Q6urZCitQyjcJ2CCKlStkxhxUBkMpuPJOUCe+4HXjQY7FpBywkkqsOxKmMqNATkQwGTV5YKbubY3DvY3FcAxXNdQGouXB1agSktBNdwHhADw+Ksavzk2arGB4drqYfe+3Vat0YZUWNommE3oKwKLQpvipZqYyXXUnPPZKQEWyU0RpYF5vK85FQEhBvMLV2dGseA6XCB/Dvb3eZYmo3k0oyWeo3DFY+uN9P2W2UFI3NlieBXQIwiWA2b438ZkJtNTMalyiupoNoQLTgDMuUwA3bsqfGAP3P0Hl3kFi1xpAsBxnv4aPlnMoKxKhEX6BQvAJRz7fGbWwEXVOtrULqM8aFv5e75afzuoUuQsimV6ZbgWELIC3Mv+HROpDJLO6QjpVZDVRTGWXVWJ7fm75dB89wKX+Y/XYwb0PdYkvvxsk1hfhlBbbcZnVaD6IargsYR5FgSj4kHKY47lxbqAqZUEiXFnNAUL1ntxnrKldUo8QPsofXvR+jtCZfV0wT3MXosGZS1IHd29x7vP3l6cPjsqBl++/L10Z1Gi/UzENS58/vn5KcL6xdWd6ytDduOKnPXc2zD6+27dbEyNq/gKHQX9u13f7Wi/s7V33+dYOZxnQoNLuI3dfTOkYJaTRQPa8H162j1X9TRuvBrbXBjpdUKAa/BiR9rvAgFzzk2wL019V9psbtfL3wD/qEW+3dJuHPO/lsO/NPqPXztxTsKb/3N0kD5+u+/duM7UEsDBBQAAgAIANFaj0vQmuqLlwEAAB4GAAAfAAAAdW5pdmVyc2FsL2h0bWxfc2tpbl9zZXR0aW5ncy5qc42UTU8CMRCG7/yKTb0agviBejOCiQkHE7kZD2UZlg3dtmnLChL+uzsFYdudFTuX7Ztn3+lMM912kmqxlCWPydZ/+/1buPcaoObMCi5DXbToBerMinwGk7wAkUtgEVL+/nqUdyeCMmbSm04372hra35MEbQmNENoltBKQvsitDVqcy5sXfwOCjsUtS+o1uXpyjklu6mSDqTrSmUK7hl28eJXvb4IViWYM+icpxCYDvxqI0+OtwOMOpeqQnO5GatMdac8XWZGreSsLf9io8FU973cA72HwfMosBO5da8Oijjx6B6jndQGrIVD3rsRBgkLPgVR8+359QcaGDcLiugyt7n7pZ+uMOq05hk0u9THCDFZeTW4AUaTc7B2e+K6jxEQgm/ANKyGNxgBqPRK/+MCtVEZdqSBNnt+RIXis1xmh9Q9DJLDw6JtW/dOhfrjD1kwQioaoQUxkUXbu0FNfTy5jpxcG6UdU78KSpSUqChRU2J5FIPzuPglwf1HwrhzPF0U1QNRvY1VJ7hZgpkoJaoCPs8dNc7V2f0AUEsDBBQAAgAIANFaj0s9PC/RwQAAAOUBAAAaAAAAdW5pdmVyc2FsL2kxOG5fcHJlc2V0cy54bWydkbEKwjAQhvc+RbjdxG6lJHUT3Bx0lpqmGmkvJZdaH9+UinSRgEMg//F9PyQnd6++Y0/jyTpUkPMtMIPaNRZvCs6n/aYARqHGpu4cGgXogO2qTNq8wKM3ZAKxWIGk4B7CUAoxTRO3NPjYQK4bQywmrl0v4ukditkUw6LC4pb2L/szgyrLGJPX0XbhgFW8x7QgjLxWMDsXjdxi60D8AhqTAEyqwVACaH0CeAwJwI8rQIrvm+ekRwrxo2KQYrWeKnsDUEsDBBQAAgAIANFaj0vZnKM3dAAAAHQAAAAcAAAAdW5pdmVyc2FsL2xvY2FsX3NldHRpbmdzLnhtbLOxr8jNUShLLSrOzM+zVTLUM1BSSM1Lzk/JzEu3VQoNcdO1UFIoLknMS0nMyc9LtVXKy1dSsLfjssnJT07MCU4tKQEqLFYoyEmsTC0KSc0FMkpS/RJzgSpfzJj4or/9acfsZy39zyatfTZl39OZK5T07bgAUEsDBBQAAgAIAESUV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NFaj0tfiFvqaggAAJEgAAApAAAAdW5pdmVyc2FsL3NraW5fY3VzdG9taXphdGlvbl9zZXR0aW5ncy54bWy1Wktv48gRvudXNBQskACB9aBeDjQK+GjZxMiUVqTtmQSBQIltiTDJVsiWZrzQIYcFNrdFghwS5JRLkEuOOQVI/kuAnWz+RaqbpEXKkkzaE3FsDKvrq6quVz/kXnTvBuo6YtR3v7KZSwOTMOYGi6j/A4R6c+rRcBySiLCouqPcuoFDP+jBHeU0oEbMDhw7dFQ+GvVraCA+qNuRu1oX3ppKs4E6TdzAXaThlgpj55J2LqkwpjXqaq+6JyKWG5I5Cdhhqb1qbvQpQA8iEjI9cMjHvpTnzg7lZ3AR2o4LfFG/3eTPNtW61Zr8Qc16q9PC24YsSVIbqS2trtW2nc55R64jXGu2atJW6TakhoTqrVb9vL2tdxotCd4G522Q0sTnbdTsNJsNbdvADUAjWVa0hrrtSOf1ugzacPdc3Q4GSqdWQ/V6XWpq21ZbGig1BNwSyJClLnegpEmK1N7KilzvSmigDpRBc4s13FZbqNvA7Vpt21QUqVbbOXc3u6y7dtTC00nd+YzAgyE4OMpzq3oguXrzdRgCs0X8lWczggLbJ28q3//ht99/+813v/nTp6+//fS7v336/T+/++NfK0mKinROAalleWpMBDIX1z8orVcVYymjsC1bHFk6cp03ldmaMRqczWnAwOCzgIa+7VX6P4zzJ5ldESTdkLAM7s6ek526jvgUhSW6IKfhOQWaU39lBw9DuqBnM3t+vwjpOnAKmbl8WJHQc4N74K6dd1R8UpHnRkxnxM/Zh7v8KQ5bQc+KCDevjflTCOnZM+KlGmviUwK3U/m8R/agGzdymYDKdf6cgq7sBdkLQIM/pzEBaMmDOvx5HsTIRwbsEm8Bp3V49gMJ80rilnkSRVfrVdl8WoV0wZ2dxz0f6EecR6EDBQtuYY0/hUB8glxhoSglbhPz1/YYk9f9XtLzQQsEN9tcEpIQOVam6uhqLBvvp8PRxWiq6BeVvhpXJeJl+aNGu/ux3mr/uFdNcAUlmVfycJiXhYSwVq2YLMOajIZTEIiHUwO/syp9/rs0dHRtDXUDV/rJf0oLGE/wTaXPfxeBXk8m2LCm5lDX8FQ3p8bIEn4ZYgtrlf57ukZLe0MQo2jjkg+ILQmC9uyGBEWe64gB3rLdYE0K6NNGV7JuTCfYtCa6aukjo9I3aRg+/ERIttdsCcmztCPkuJE984gj1EKKiHHeXkC72KMh+MeWLnBS33aDsyLaJ/KtblxMrdFoaE6xoaWUSh8HDtJCm2sqL2gim3gCMkIb1vKXwaci+4QEJHteaSGX+sXlEH4sbsilu1h68MNeYM0YQ0jGJCgAhMTBE8g607wdTTTuQ1CIbLSyo+gDDZ1c0mRDV0C2bqgjSE3Vysi3uJhUNgTeDeaQOmTOCsi7wqYpX+CpMnoHOQ61OSoJGr2FknxbEvQem1BD2CwAM+Qb/ULmFcHLMC2QtAbnNs937wHZ8znguDc3Ll1HQOEehjIR1RidldZk4i+vIZC6PDxS7bFgcLZ4W7gbAqaEDixzBXRBG1KxxrPry2v959OBrA+xNoV000a3U0t0Sa7Utx9QQBmynY0dzAmakbm9hkp4gDHHdcQYj7ww4Vdr9ytks6T/fJG0LkPD7754gUm5hnfAMtgxgzLYpqzYc9q525IZvNAQnutHrSjigBebYKrYkCf66POEKHL9tRd36c8RqEfjygbrWTte76/iYfs/GGPGLVjRoaMpLi0FwrAS8yUHFk+vFFA3BqBuHPdzaPj8lFpKgDFKZBgUvULMDXguZ8gNeLSciFusmLoFm61bMuOnjwJgUatx1A7Hm58RPQKH9MdSnZE7Cvslj9ibeCMDa5cIf5EoZ7ZKuaXF0q0hGG6AzEWcVCDVc31+hiom9voKp66IV4PcfG7p2nNEdXvuvVgRwM9rnzzdh92F1BdUz47SvI4XpZ+90pB4ipNY77jcBuKxQAvHKlOfr4qYieWJejlVZUPF/ETB69krjoPq4D4ZWuZ0KCtcApSJb7P5ElbhO37OKy4rPhFoeCCDvGTyJrHD+fLfv/5LcTF79sRUlFB/WlYOFD/vmvhR3i8Mykj0ywJyLFnJQ8VLQWByoEqh//nXP/77578XweqQn5/lxGLHq5JPfX7DVUg1VEASRdmyZPXyCorEFDVB1yFsBUsKuZInb6Hvia1+pX9lh/fQNy1KvbKChON5arLSNuxOuGvmuQEpCX/1QsQnb+njqaxp4ugPJeq58/t49XXg/JLc8iGPLsrIUy9lA5rznkjiuKy8TLG2pU0LOkL8vusHm4NL3SNhd5/i2dDCWe56JmAh9cb8YuvpTS4w8Hs4SOM+C/mJPn3LckRL+iGJXcKVpexzjsGEMd8qZnh3tH3uCS8dJ8OaEPb5bqgHi4IaTybDnqfvo1RVEde+/TvbixLEI+2J4XDGSoYylu+I+/wG+cie8GeI+/wmX1BGcKh7AtofySLTqzjFDrP0IoEDHhKIFpXwpG95Hm7BkF/JRhmTEkKe06cO6Yt10XJ9ktQyp2UNrh6xuBc8bl2uOGb2IKYd8a8ccgO73K2eTt4ec5lHjme2mAfUXzb64v1Q+ic8h/I//upg3xkxFbGHFXlTgUOIPV/yNh9VUCLjTYW7M/5+5hhulTYz3ssySGHNaagvmrno5aVUBryFl1NF41I/DepVn/ipVz0VoV4i9ngAg7U/IyGGHHBJmpx5WpZ7md6C3YjNaB52ZDCLZ0sQHcDpKMVkCLm0Ehuqx6SK37IMsK1krkc2JG1UGULGN6en34ugOE7ntsyG5I5lszuhlC6CpNPtUjHLnR84ChOnsYO4eKRk0TF7FonpH+hW6dKTUXZgNUrbNM/3LGtMyGXuAWXAeywAvWp2lYUu9eRb1n0aQEHe0b86+B9QSwMEFAACAAgA0VqPS+9ftoEPFgAASHUAABcAAAB1bml2ZXJzYWwvdW5pdmVyc2FsLnBuZ+3da1hSWb8AcMtuY95mpryUik3TZbqZ42ipKdplmrLUMk0zJcUkw2sGKAiUltpU+nbzUipdpsy8kJriDdE0qZykJhUShYzUhAAVN6Cw4dCpec/M1Puc53w437bPI4rutX9rr73W2v/1/8A64+u93chgkYGenp7Rjl+27tXTm9Wup6ffOW+O7i/3W/1v6H7MSNy7fbNeRZfVqO7NLJTnbk89vcrs+eqw2br3X8X/EpSop2fc9uF7BjPuboSe3vGBHVs99yWFigd8zq7BDXQMyq6mzGjWo6XOT1iKWnFztdFW332b32wO95hn4BmybcGZuq++yzu9c8GpX+bN+vrS7p9s897fHDcBlYXKTr8fSqf3+4OoBlWzsdVPxYThyX0Ih5ey+lLVJo4RiS7rcm3cwEtCKvrQ1AGQNHRlvxpraHHoxIw5/3ip6PIQBfc03Es2Irsd0Y6PwLVTQvf1rd73Iz4/1iIw/HrffhXGvJ2HF6213zV6+AvH1EXp97QI2Wk4PlFxB/582ennmMsRnx11yLbNo+b+XGDTTlxSh7WEhIU7tOjpG67/y4tHw8mjYSYkrYo/P9w740vVyVzvu/a9J37h5Phqwd+KfiyfM8NzF3j+LqP5/mFiWCK5kWH59/JyS9P2Wfae575w4h9tM2fAZvM2H1ryeZN57jL9tv3zpjy5Uj/VYmzP63K9AL3PTvi/QQaHZkMQBEEQBEEQBEEQBEEQBEEQBEEQBEEQBEEQBEEQBEEQBEEQBEEQBEEQBEEQBEEQBEEQBEEQBEEQBEEQBEEQBEEQBEEQBEEQBEEQBEEQBEEQBEEQBEEQBEEQBEEQBEEQBEEQBEEQBEEQBEEQBEEQBEEQBEEQBEEQBEEQBEEQBEEQBEEQBEEQBEEQBP3/QWOv48gqblcc8wsf/X7I9tEJ2+XzDG5+4XPfL8/wNFSuHPvhNpcZ1RP2j3KHeLpymV+F/+dywrrTpz4DdXXcZYr8vCI3DeeFt2w/SZsZOOOzKnroGmOW/Req/vSE7ZyUBUmrTyw88X+Aog3C4xigXDI1QuG7gZMvG5kwcori8dJsJf2NRbd9KXI/837WUP3TScf+OAUmugsDUxLKTP92iS2jhoZkCX04YM+z6yS4oj+xtMGTqAacxGIqaFFQda3MODyueWpY4oWYvqhX+90JsX4gsyprtIRhGyoAsRXIRCFSClIk1wqRIs6Pf206h7FpEZX/docrUJ1AjHYTYQqD3zti3vx+MZuBS+nIpRqHs9xVZRbY3yx6NwdZv6zB9feJECIQew8puwUDj+xn5Fox7VIG5zeyQwlicoWqFAEeVTyLI8kkChxDNbBNin7CH3EB497ZMdQTKqamGA6Ozs0Cx0glomfWrAZWH6jIZaiH9NnBBEaXpXMH/0XjWp9N4+2xfGby3WIkJagBWONLu6VNTnhHFIutkX/uVRCpj/nm8Vp4mtiVP+WtQHU1dDlSvq6V1rKJhPeXzgTMrQwuO68wuvOhCcYO6ur7K9LvwpstsOnnIYZBx/ph7ilKOLs0L4AcOn6bRH67FFav4i+TsjDG5Ot7mM2bA61lLJK8GqdlZKFPl2MR3YdhKg4zEhlJDwkp5tVWsCW5x/ZcKDldM62lq6Kf/tIYk6G2VsV6EcsA+8tDfq9cgfzbXqyZGFdjbcGoJbYe+funJmdHX+94uYKSMhGJ9EWb0VXvmrkdJVpNQ3b2VJVfaRqnBN7SreCnEd8NsVMOmoCcjDjEjBtvtoPSi7YBqPTdsy+4LD1isaQvaBOzqZzHnky7aNbQN15SfWtVag+ZdqJ7XakySOEP4rb9jqXUXO+t2G/TZ5m2MC8ddY6obIMVnTsqjhk5Fw26CpFHUN9LGtcC9htYxQbhIxurjz8Juh6bMfdds82/u4fKsFu0K0TGavKKI0hlh0ZV9cOiHuKAq7GXnXl7lnqSWX4/hxcWTKUB2JCH3Bgwr5hX4VYTHdVy7/qPpJ28bhUmnTPV7EkrXmIszTDYDvAFvkE37hbS/cOqt1F/PdhGi7NZtfU8S34UNbPLucChCpDeZVAL5LFeZyPpXNzjEZZz15qQY2Z3uQnNLOqWpqRgxbef+m1/xkl8TImXsh6wot3ApbASFktU0sBp/FE60j93fngq5xF5PHBmshiTM6fSRR+lnt4rYJR+t8t1fpRYHA8CJovuSBrN2jsSjli035l5QFUtdy+u4M/3Tvy5L6ZvGreGvlbnZ1YmEqtFAz/TkODIDmleQ7/9pz0zTgav9/WhNA6xjRbDjSUDqBF8fwqf7OOGqcKtyTm4TjdDpXLIT8f6V3R2o7fUiAJWlnY+ui9zz6t7YOuE2mpKiBhn5/A2lCYS2waOuWIdGKSxNNgajZLt/nx0wDuXokBfFIiTPu6pEU+eEzu17W2xjb6irFCUIFumdmO5Kfpb93yYrZ20z7EVPqm8FWBOZ27BkgCfKwWEwspfw4ADEV6h8cROscxJxt8nispum+ecYlQ5LRtk2Ljofhm0Ly+uM9YOPZcvCgdQYuBxH6Cgp3Pcl2ZorL3iOomUJXK6lBineLqa+l6jZMIltT9fL1J4TR1wwLjewXN6BfcnH+0lMDuHFIrr/ZW49x/35thIOWmOSBl/Q85xkws4RVSklpir0YTiR2+n3eTQZ1XGEUXBjRTwPQrHIE9covRvOz14sgIO03q84N2pCGZwuT5gXEhoHCL3PB+nIvQNAXwx2GOCbePaN3mDySppCUPmu9KNkxFKeidGx8E1g3FKkiIE+5hPfsd0B+ReqYH1R6jOTiTYwtBVmTXkw1UanEWgd8I1OkvRXN+bUPFLj+TaoF/A6vQecG9r1bZOs8fpdvfgKdfw8LZ3/kvQSieBh1MTDP/zgbpgGc4QsY/8JKaeais/H5eCVHyYs/QpcqAmoXMEz5LnKJxxwcI5LDpjLQ2pxsSJ7C14d3ji+KkpmyOuvVmOHztpbtTrbq3BVA6TMpJ0rYiZ2J/uNe2aoykFEpniMs9o4dy78rats6lhx0uqjToulFUEs0v5KlLPECAXT/vhAhub1qGl0kIc75URoik5qbAh9EMbqHwXfGqDxhrbgFZk0vIX3eOFhFUHCfciQtzVAwRyBi+Dp9EyLNmVFcXf90rNWnTTw7yedaUOjD6KCWIf41EVlj5IZL/xDwm4Ec1nvOYQdsYM1NaQtxP2gA0DXrGdzStxd/PrqYsBzEQ5jYfXeoWB2hKH9qNjdzuP7uIoHirpXN08sB90E1AHBPHkp7YB/O1CwsBV7qbmWGlSnfpHWF4jot/u40AtYHnQ07t7mcF+K+oMfbIsKSf8sqNKLc/BBM8Kf/PLJnJVefhhD9dXKI5HDmmNG9KLz6qr6WZuVFcPfrUDGKFfShMqe8YtKBH7pDRNk80tqWtJVGflEZriX+xvXdGmaPhvD2AFwrQK/WBGuv09DQFhes3gsMCf5GVaylDQGKBYZTqcyjGLoNNGW90nJ3h8xuREsPOW988Fo2KW4llXZTMD6abAhG00fu+69F7RTme1PwJRHL5H6h46DZQ0F3crLsrRq04VCg0rpzl91PG6qkk5TQRkZXRKpYkP/93568j6QN8eNAxxHmbuXfj2j5vPm7+NF46L+598JybW5rywyc3KGJSvOVuPqharOHhNrVVuyaXLQnvN2KxbvCeegAW5H7Mqy4jb1XzpqjEx51Gv7uqCTRfDzg1aA2cR6jcSzgM8nqLrNN5xNAw/aG7wayP+nbmq550mdGIiZVLVfN9KJN00iVTIFdrdncT4QkVr90j8YvsO/YfdmJHm0fOMQSDlvepAlXSxqD41UMVz3OQEeKD4QQkZm56PWtvlIkZGrqmegR0fYwJ+Sym1Ge9rWMo8JOD5LolWotZmGsGqA5qOsv51ZAn6XrAhTFDTejxJ7k+PAe8xfw0mhUosX024cwWj08o+Lmt2JVHKoO8m9gMb62a3JijRTFzKN905XPeUa1UvXN0FnSyz9r7W/FVkZLxiYfsiTnriqN/y7ITtFXRBb6jW92BqoPasrE/VDli/9NqwHsDcKgT8+esVsylOqYasq1cJIUxewsbvM2scHnZoXQF3Wn/WeNRYTVbPBu2WIpdXjdbrFDVpn4KvvUZWAsSVAqGRuKwcf27jwnYhi3tmk3iUSLft7bq6qINqxq/VLN1FVxE7WWDbyXrg6lrPMo0EaxXs9YpNznqxJx0W9+qdNczzPUN77203OrNm5IFZZqqLue5EGQzRt8j5m1CZblXv6sq3iadtbNfHW+mruqaFxIHF7qfv01IBCdXLONyPVm6jtppwCacLBicESqyV9fZPWzixWm7AcTSH9lX9D9gr4m6UznkWZlpKmQpeaoEoplNKUKsNl/q6lpa5OUW3vtvH+p5zLOUAp5QbwLxO17zqrh7pgEk3Hq2ZF8heXJTg1BRS7LKlTJNVQ3mJct1SduX5IPp4TdofRZHH+D750fGLT4Utq+AKf7gkLQx1UTueokur1lLyxDG9NzVtMM19lZzGICrObFKHkANyy4nkCjKRv3IAxaxnyWdX8mRq7tmjtZiSwhuYMofq4a4D1mSiC2AZ7sWoLU8+P4+ULWAnHLf6NBjc9L1ghBjLfdz5D2mHHNTbf1u1oMdhWXr2qDAhEpxSnsoffIVY+1uPtrbYy9vxwm3YftbkHwoHjXOze7o8gc10xqUHSt9eH/RbNtKld9YwXNxl91PbUIqSeqVmZx/pumUotTBmvYY9d7jo1/qhbQDXJElg/gIdOKuy0zh8YePTVyh3Wf4Au1leM+Dn4wac5Ge7yTkSP8p09wDmVCVXNcxRDb+eABRTS1CZNbQYk5kX0wKJ2qt4g6H+oIiyCpowzzny4+QVYZGkHmeau3XeNW9PR2WeX9ym/OFSufM5ypIXhKcRA+mDZ5/RLp3q0H4juJrZk9g8TDSaO2xGPYCzVFy+vTZCObFKnI8TcI/fsw1wwjNHeEU/Bs0NU6btWX1WfLo3vW5R3aoqMb68Ocsk0i5z4WRJ8YYut8NVdO3gS2KHZ/TBbSKGSTL+9xw/VS/vRbC7vRxc339z6HbBEjmbocEo6lnE2P0vSptbfgdJw/koSYUfu5wWRLAKgQsWl6um6KpkIdpD1eeMM5hUxvTl16pCNz7ANRFMjtzx9ofNrRvPD2e6+8VInIzn5oQtQFMda4ewk1m5ncTC8D+DHMexh/PtrJZligngvRK2KTo7iql9+vYiu3VRUVTtpP1kP7KTBzYMjWjCOIuLBh2By090g95NRgUu9MZ3lL/d51kWPZnFousCsCT/bcGz0PB2Q23PaeyJDJ/qEtHClpLigm5Pqr47aU+DQbTf4L3TNGxyaa1Asce0j2vCOp6Hp6RyCNTZWIpPfll1qw1x8gXdPtriibABcELDww7y085+r+/HH0vXXgyXRl1qM++lTLvweWRp3jqww13TbG8sF4u6nWGHuvmOmyIBkKppJMIWtKfsHp3COS/9eH9Tnre89IETfReICl85Kqi7aim4DF1MoLuShO/RqPQeriI0g6aoo6FuKOSJK+iGcbIx+xRVIHelO+6Yb81VuYlXTexLd8n4etKvtgHL8cxI4US1LpDKcV0+GlPbn4zmDQcyjyEmG3RhxESnHd9t4TF+fphfLvHNtxQOqAuseKAEx5Cpnma1mpCVbY3FHdNuZMOjZ4JkjuHChkTEhvTV7IMLSln1ZkQhWUGPPyLFVkxN+/MPKR7d8XPDVOMWZ+yJVrugBDSxtUmuqjXz05R30agJlHMJsGC5Ta5/9yvzO8KEye4dG8QwHjqbPOKdYzm30mCruAEduh/bGd+n4hSvo7jYAOfqB8/AE1dY1Yi67Uu0cJtWrsrSffcDa/4WwSFVoHDk3I+VQ4mbTVVShkv97C57fmRnIW04JgsTbGef2XN2iI1OP39rP3GvZiKX0aQaCH1NSCqkkoDSRjvyVGc458qj+2brH90nmR7UXdxuU7SPAo0wOQpEaWfqwj6C+AQ2WYr5Bk9LFLOp2HRp/0ysxKG9j7/BPS1mXdeHpy1o2v5pUTI6J5QI9KR1fROsUk7sreA38u2GsEUybNPkH17XwgOtvXSL8Eal3fd0n2kf8vRLnPa7jvVY/3wbypQ/2anJuzBgajybfFAXPsfKd1XzRrylE0T+46MDR6m31ysWhWLu9Cq37WTVHI+ZWp7yePwdSBRkbgRczomJk7F/rYWhOkahlrEQalYVnZmJtpMOSNF8fg1C+wpFGbBqm1U5/0zY6fsfntBUS7wUSVaODWoLrJ0UPz0eD4qAge+2z/6QLFCxXKqGDSsHR58svJrhc6PsuZ92QBM1ugxBwFMEXjymfUXiPa69eVvBkuGM/CLnXIeHH3MBJH0f96mIfQtEyRs7kG/QyTCAujOWeC/CNavLtPFfK3v/e/mYiu98tTQ1cBh9PfnpW9Dt8AQH4YNH8LNAxQDbb3kuyUr3MDoGt7L/c7UntUySPdtggnervJ3NWjeEp6vAvbEjzrFMEVW3RDmzLTXPFju+ja7Y8WGA4MuLxoPCBeyvZZefiIyjUjmjaZxm84fw3g310666yutWkqDb0nWoj+mYkwf1gUV7mfho/Ki0eET9R5y2MpZ/1q6ZA1rexJUJj328ZTZuj3Xzdffbs0KtegROhv/ao4XBQ6pC92lfbIcBl3f45E9efpJfvKs3cSIb2I2WgGuSeQzuBZUeTQHwh6L/TGhYbmQKHvnB14VOaAi83KZsNKPrIgWGZ0bJ/JazKrsRKusHcrmd85bwUWsXHB1N5+dYXUNop9k4T6RVE14LPvEhHVOAUjLCtPGhrfwaXz0cubS3sitF9aFSY0ePCf2ei2SNmiweewOtTX+g6Os/b4uePmB4vQZ+FvESEDlW47tELuxJ+3J6OQamyGq92rmfsiRnbyibZ59xUJt3OlHSxehVxYxWTr0xZ9QR3lcyzbZXNsTSn131MWMDu51eeLht0C4wWSckVny4ykGZ3biMxfzd7SPUaVSA3+r2FqVBNokvUs5TgRHNMiZqNK95ODESY9qIifCSZCJDRxbghAtOoJv4vVbXPuwouZ+6TH6FmnI4bgHhfx4ZsidvGjoZls4BWQv/mlQr4Hqcv8uefn+XWBg2yupgKxO1F5v3wrRX7YkljT2eZbzxkpzpZXPf5FRUyw3P3MYJ+4GKURL3WPSq+B7RmR6/R0Iy0ydfPc1mkBQ/NTbsMpQ9m3rOWhHHMv2Lkot6fZUkCfljQ68mukAzTp0q6F/Q3queXUFIRtjGgu7Jg6fNsR+SQZLBtgyY8kNkMjDNlApkzsx/ZAB1QyKV8zujYk6Wnc3n+cGWmEUfcpWoXfb//I+e/p45s+xf32pZraIFyQeokv3/yH86zrFR6zqD+datX0gHnjg5T7/noY1aANNmKg+x921m+1+x/Pwg7k++a9+3MrRgnOeuGZH/aTfMVgmcUbAMe+2R3xMs48fPK6qNu74oEGyYHw6IKFo1auvsUy3mM7+QomR51FDlItA2gDxGJYNohaRRaoD0vvClXTjrvtL/uH8oCLO7LTyT9KbnvZ7ua8c2760Vmw+l/hdQSwMEFAACAAgA0VqPSzeoczFKAAAAawAAABsAAAB1bml2ZXJzYWwvdW5pdmVyc2FsLnBuZy54bWyzsa/IzVEoSy0qzszPs1Uy1DNQsrfj5bIpKEoty0wtV6gAigEFIUBJoRLINUJwyzNTSjJAKizNEIIZqZnpGSW2ShaW5nBBfaCZAFBLAQIAABQAAgAIANFaj0u27fNMcQQAAAQRAAAdAAAAAAAAAAEAAAAAAAAAAAB1bml2ZXJzYWwvY29tbW9uX21lc3NhZ2VzLmxuZ1BLAQIAABQAAgAIANFaj0tN8AC3sQMAADkPAAAnAAAAAAAAAAEAAAAAAKwEAAB1bml2ZXJzYWwvZmxhc2hfcHVibGlzaGluZ19zZXR0aW5ncy54bWxQSwECAAAUAAIACADRWo9LOAFxQrQCAABUCgAAIQAAAAAAAAABAAAAAACiCAAAdW5pdmVyc2FsL2ZsYXNoX3NraW5fc2V0dGluZ3MueG1sUEsBAgAAFAACAAgA0VqPSzg/xxyEAwAASg4AACYAAAAAAAAAAQAAAAAAlQsAAHVuaXZlcnNhbC9odG1sX3B1Ymxpc2hpbmdfc2V0dGluZ3MueG1sUEsBAgAAFAACAAgA0VqPS9Ca6ouXAQAAHgYAAB8AAAAAAAAAAQAAAAAAXQ8AAHVuaXZlcnNhbC9odG1sX3NraW5fc2V0dGluZ3MuanNQSwECAAAUAAIACADRWo9LPTwv0cEAAADlAQAAGgAAAAAAAAABAAAAAAAxEQAAdW5pdmVyc2FsL2kxOG5fcHJlc2V0cy54bWxQSwECAAAUAAIACADRWo9L2ZyjN3QAAAB0AAAAHAAAAAAAAAABAAAAAAAqEgAAdW5pdmVyc2FsL2xvY2FsX3NldHRpbmdzLnhtbFBLAQIAABQAAgAIAESUV0cjtE77+wIAALAIAAAUAAAAAAAAAAEAAAAAANgSAAB1bml2ZXJzYWwvcGxheWVyLnhtbFBLAQIAABQAAgAIANFaj0tfiFvqaggAAJEgAAApAAAAAAAAAAEAAAAAAAUWAAB1bml2ZXJzYWwvc2tpbl9jdXN0b21pemF0aW9uX3NldHRpbmdzLnhtbFBLAQIAABQAAgAIANFaj0vvX7aBDxYAAEh1AAAXAAAAAAAAAAAAAAAAALYeAAB1bml2ZXJzYWwvdW5pdmVyc2FsLnBuZ1BLAQIAABQAAgAIANFaj0s3qHMxSgAAAGsAAAAbAAAAAAAAAAEAAAAAAPo0AAB1bml2ZXJzYWwvdW5pdmVyc2FsLnBuZy54bWxQSwUGAAAAAAsACwBJAwAAfTUAAAAA"/>
  <p:tag name="ISPRING_SCORM_ENDPOINT" val="&lt;endpoint&gt;&lt;enable&gt;0&lt;/enable&gt;&lt;lrs&gt;http://&lt;/lrs&gt;&lt;auth&gt;0&lt;/auth&gt;&lt;login&gt;&lt;/login&gt;&lt;password&gt;&lt;/password&gt;&lt;key&gt;&lt;/key&gt;&lt;name&gt;&lt;/name&gt;&lt;email&gt;&lt;/email&gt;&lt;/endpoint&gt;&#10;"/>
</p:tagLst>
</file>

<file path=ppt/tags/tag10.xml><?xml version="1.0" encoding="utf-8"?>
<p:tagLst xmlns:a="http://schemas.openxmlformats.org/drawingml/2006/main" xmlns:r="http://schemas.openxmlformats.org/officeDocument/2006/relationships" xmlns:p="http://schemas.openxmlformats.org/presentationml/2006/main">
  <p:tag name="PA" val="v3.0.0"/>
</p:tagLst>
</file>

<file path=ppt/tags/tag11.xml><?xml version="1.0" encoding="utf-8"?>
<p:tagLst xmlns:a="http://schemas.openxmlformats.org/drawingml/2006/main" xmlns:r="http://schemas.openxmlformats.org/officeDocument/2006/relationships" xmlns:p="http://schemas.openxmlformats.org/presentationml/2006/main">
  <p:tag name="PA" val="v3.0.0"/>
</p:tagLst>
</file>

<file path=ppt/tags/tag12.xml><?xml version="1.0" encoding="utf-8"?>
<p:tagLst xmlns:a="http://schemas.openxmlformats.org/drawingml/2006/main" xmlns:r="http://schemas.openxmlformats.org/officeDocument/2006/relationships" xmlns:p="http://schemas.openxmlformats.org/presentationml/2006/main">
  <p:tag name="PA" val="v3.0.0"/>
</p:tagLst>
</file>

<file path=ppt/tags/tag13.xml><?xml version="1.0" encoding="utf-8"?>
<p:tagLst xmlns:a="http://schemas.openxmlformats.org/drawingml/2006/main" xmlns:r="http://schemas.openxmlformats.org/officeDocument/2006/relationships" xmlns:p="http://schemas.openxmlformats.org/presentationml/2006/main">
  <p:tag name="PA" val="v3.0.0"/>
</p:tagLst>
</file>

<file path=ppt/tags/tag14.xml><?xml version="1.0" encoding="utf-8"?>
<p:tagLst xmlns:a="http://schemas.openxmlformats.org/drawingml/2006/main" xmlns:r="http://schemas.openxmlformats.org/officeDocument/2006/relationships" xmlns:p="http://schemas.openxmlformats.org/presentationml/2006/main">
  <p:tag name="PA" val="v3.0.0"/>
</p:tagLst>
</file>

<file path=ppt/tags/tag15.xml><?xml version="1.0" encoding="utf-8"?>
<p:tagLst xmlns:a="http://schemas.openxmlformats.org/drawingml/2006/main" xmlns:r="http://schemas.openxmlformats.org/officeDocument/2006/relationships" xmlns:p="http://schemas.openxmlformats.org/presentationml/2006/main">
  <p:tag name="PA" val="v3.0.0"/>
</p:tagLst>
</file>

<file path=ppt/tags/tag16.xml><?xml version="1.0" encoding="utf-8"?>
<p:tagLst xmlns:a="http://schemas.openxmlformats.org/drawingml/2006/main" xmlns:r="http://schemas.openxmlformats.org/officeDocument/2006/relationships" xmlns:p="http://schemas.openxmlformats.org/presentationml/2006/main">
  <p:tag name="PA" val="v3.0.0"/>
</p:tagLst>
</file>

<file path=ppt/tags/tag17.xml><?xml version="1.0" encoding="utf-8"?>
<p:tagLst xmlns:a="http://schemas.openxmlformats.org/drawingml/2006/main" xmlns:r="http://schemas.openxmlformats.org/officeDocument/2006/relationships" xmlns:p="http://schemas.openxmlformats.org/presentationml/2006/main">
  <p:tag name="PA" val="v3.0.0"/>
</p:tagLst>
</file>

<file path=ppt/tags/tag18.xml><?xml version="1.0" encoding="utf-8"?>
<p:tagLst xmlns:a="http://schemas.openxmlformats.org/drawingml/2006/main" xmlns:r="http://schemas.openxmlformats.org/officeDocument/2006/relationships" xmlns:p="http://schemas.openxmlformats.org/presentationml/2006/main">
  <p:tag name="PA" val="v3.0.0"/>
</p:tagLst>
</file>

<file path=ppt/tags/tag19.xml><?xml version="1.0" encoding="utf-8"?>
<p:tagLst xmlns:a="http://schemas.openxmlformats.org/drawingml/2006/main" xmlns:r="http://schemas.openxmlformats.org/officeDocument/2006/relationships" xmlns:p="http://schemas.openxmlformats.org/presentationml/2006/main">
  <p:tag name="PA" val="v3.0.0"/>
</p:tagLst>
</file>

<file path=ppt/tags/tag2.xml><?xml version="1.0" encoding="utf-8"?>
<p:tagLst xmlns:a="http://schemas.openxmlformats.org/drawingml/2006/main" xmlns:r="http://schemas.openxmlformats.org/officeDocument/2006/relationships" xmlns:p="http://schemas.openxmlformats.org/presentationml/2006/main">
  <p:tag name="PA" val="v3.0.0"/>
</p:tagLst>
</file>

<file path=ppt/tags/tag20.xml><?xml version="1.0" encoding="utf-8"?>
<p:tagLst xmlns:a="http://schemas.openxmlformats.org/drawingml/2006/main" xmlns:r="http://schemas.openxmlformats.org/officeDocument/2006/relationships" xmlns:p="http://schemas.openxmlformats.org/presentationml/2006/main">
  <p:tag name="PA" val="v3.0.0"/>
</p:tagLst>
</file>

<file path=ppt/tags/tag21.xml><?xml version="1.0" encoding="utf-8"?>
<p:tagLst xmlns:a="http://schemas.openxmlformats.org/drawingml/2006/main" xmlns:r="http://schemas.openxmlformats.org/officeDocument/2006/relationships" xmlns:p="http://schemas.openxmlformats.org/presentationml/2006/main">
  <p:tag name="PA" val="v3.0.0"/>
</p:tagLst>
</file>

<file path=ppt/tags/tag22.xml><?xml version="1.0" encoding="utf-8"?>
<p:tagLst xmlns:a="http://schemas.openxmlformats.org/drawingml/2006/main" xmlns:r="http://schemas.openxmlformats.org/officeDocument/2006/relationships" xmlns:p="http://schemas.openxmlformats.org/presentationml/2006/main">
  <p:tag name="PA" val="v3.0.0"/>
</p:tagLst>
</file>

<file path=ppt/tags/tag23.xml><?xml version="1.0" encoding="utf-8"?>
<p:tagLst xmlns:a="http://schemas.openxmlformats.org/drawingml/2006/main" xmlns:r="http://schemas.openxmlformats.org/officeDocument/2006/relationships" xmlns:p="http://schemas.openxmlformats.org/presentationml/2006/main">
  <p:tag name="PA" val="v3.0.0"/>
</p:tagLst>
</file>

<file path=ppt/tags/tag24.xml><?xml version="1.0" encoding="utf-8"?>
<p:tagLst xmlns:a="http://schemas.openxmlformats.org/drawingml/2006/main" xmlns:r="http://schemas.openxmlformats.org/officeDocument/2006/relationships" xmlns:p="http://schemas.openxmlformats.org/presentationml/2006/main">
  <p:tag name="PA" val="v3.0.0"/>
</p:tagLst>
</file>

<file path=ppt/tags/tag25.xml><?xml version="1.0" encoding="utf-8"?>
<p:tagLst xmlns:a="http://schemas.openxmlformats.org/drawingml/2006/main" xmlns:r="http://schemas.openxmlformats.org/officeDocument/2006/relationships" xmlns:p="http://schemas.openxmlformats.org/presentationml/2006/main">
  <p:tag name="PA" val="v3.0.0"/>
</p:tagLst>
</file>

<file path=ppt/tags/tag26.xml><?xml version="1.0" encoding="utf-8"?>
<p:tagLst xmlns:a="http://schemas.openxmlformats.org/drawingml/2006/main" xmlns:r="http://schemas.openxmlformats.org/officeDocument/2006/relationships" xmlns:p="http://schemas.openxmlformats.org/presentationml/2006/main">
  <p:tag name="PA" val="v3.0.0"/>
</p:tagLst>
</file>

<file path=ppt/tags/tag27.xml><?xml version="1.0" encoding="utf-8"?>
<p:tagLst xmlns:a="http://schemas.openxmlformats.org/drawingml/2006/main" xmlns:r="http://schemas.openxmlformats.org/officeDocument/2006/relationships" xmlns:p="http://schemas.openxmlformats.org/presentationml/2006/main">
  <p:tag name="PA" val="v3.0.0"/>
</p:tagLst>
</file>

<file path=ppt/tags/tag28.xml><?xml version="1.0" encoding="utf-8"?>
<p:tagLst xmlns:a="http://schemas.openxmlformats.org/drawingml/2006/main" xmlns:r="http://schemas.openxmlformats.org/officeDocument/2006/relationships" xmlns:p="http://schemas.openxmlformats.org/presentationml/2006/main">
  <p:tag name="PA" val="v3.0.0"/>
</p:tagLst>
</file>

<file path=ppt/tags/tag29.xml><?xml version="1.0" encoding="utf-8"?>
<p:tagLst xmlns:a="http://schemas.openxmlformats.org/drawingml/2006/main" xmlns:r="http://schemas.openxmlformats.org/officeDocument/2006/relationships" xmlns:p="http://schemas.openxmlformats.org/presentationml/2006/main">
  <p:tag name="PA" val="v3.0.0"/>
</p:tagLst>
</file>

<file path=ppt/tags/tag3.xml><?xml version="1.0" encoding="utf-8"?>
<p:tagLst xmlns:a="http://schemas.openxmlformats.org/drawingml/2006/main" xmlns:r="http://schemas.openxmlformats.org/officeDocument/2006/relationships" xmlns:p="http://schemas.openxmlformats.org/presentationml/2006/main">
  <p:tag name="PA" val="v3.0.0"/>
</p:tagLst>
</file>

<file path=ppt/tags/tag30.xml><?xml version="1.0" encoding="utf-8"?>
<p:tagLst xmlns:a="http://schemas.openxmlformats.org/drawingml/2006/main" xmlns:r="http://schemas.openxmlformats.org/officeDocument/2006/relationships" xmlns:p="http://schemas.openxmlformats.org/presentationml/2006/main">
  <p:tag name="PA" val="v3.0.0"/>
</p:tagLst>
</file>

<file path=ppt/tags/tag31.xml><?xml version="1.0" encoding="utf-8"?>
<p:tagLst xmlns:a="http://schemas.openxmlformats.org/drawingml/2006/main" xmlns:r="http://schemas.openxmlformats.org/officeDocument/2006/relationships" xmlns:p="http://schemas.openxmlformats.org/presentationml/2006/main">
  <p:tag name="PA" val="v3.0.0"/>
</p:tagLst>
</file>

<file path=ppt/tags/tag32.xml><?xml version="1.0" encoding="utf-8"?>
<p:tagLst xmlns:a="http://schemas.openxmlformats.org/drawingml/2006/main" xmlns:r="http://schemas.openxmlformats.org/officeDocument/2006/relationships" xmlns:p="http://schemas.openxmlformats.org/presentationml/2006/main">
  <p:tag name="PA" val="v3.0.0"/>
</p:tagLst>
</file>

<file path=ppt/tags/tag33.xml><?xml version="1.0" encoding="utf-8"?>
<p:tagLst xmlns:a="http://schemas.openxmlformats.org/drawingml/2006/main" xmlns:r="http://schemas.openxmlformats.org/officeDocument/2006/relationships" xmlns:p="http://schemas.openxmlformats.org/presentationml/2006/main">
  <p:tag name="PA" val="v3.0.0"/>
</p:tagLst>
</file>

<file path=ppt/tags/tag34.xml><?xml version="1.0" encoding="utf-8"?>
<p:tagLst xmlns:a="http://schemas.openxmlformats.org/drawingml/2006/main" xmlns:r="http://schemas.openxmlformats.org/officeDocument/2006/relationships" xmlns:p="http://schemas.openxmlformats.org/presentationml/2006/main">
  <p:tag name="PA" val="v3.0.0"/>
</p:tagLst>
</file>

<file path=ppt/tags/tag35.xml><?xml version="1.0" encoding="utf-8"?>
<p:tagLst xmlns:a="http://schemas.openxmlformats.org/drawingml/2006/main" xmlns:r="http://schemas.openxmlformats.org/officeDocument/2006/relationships" xmlns:p="http://schemas.openxmlformats.org/presentationml/2006/main">
  <p:tag name="PA" val="v3.0.0"/>
</p:tagLst>
</file>

<file path=ppt/tags/tag36.xml><?xml version="1.0" encoding="utf-8"?>
<p:tagLst xmlns:a="http://schemas.openxmlformats.org/drawingml/2006/main" xmlns:r="http://schemas.openxmlformats.org/officeDocument/2006/relationships" xmlns:p="http://schemas.openxmlformats.org/presentationml/2006/main">
  <p:tag name="PA" val="v3.0.0"/>
</p:tagLst>
</file>

<file path=ppt/tags/tag37.xml><?xml version="1.0" encoding="utf-8"?>
<p:tagLst xmlns:a="http://schemas.openxmlformats.org/drawingml/2006/main" xmlns:r="http://schemas.openxmlformats.org/officeDocument/2006/relationships" xmlns:p="http://schemas.openxmlformats.org/presentationml/2006/main">
  <p:tag name="PA" val="v3.0.0"/>
</p:tagLst>
</file>

<file path=ppt/tags/tag38.xml><?xml version="1.0" encoding="utf-8"?>
<p:tagLst xmlns:a="http://schemas.openxmlformats.org/drawingml/2006/main" xmlns:r="http://schemas.openxmlformats.org/officeDocument/2006/relationships" xmlns:p="http://schemas.openxmlformats.org/presentationml/2006/main">
  <p:tag name="PA" val="v3.0.0"/>
</p:tagLst>
</file>

<file path=ppt/tags/tag39.xml><?xml version="1.0" encoding="utf-8"?>
<p:tagLst xmlns:a="http://schemas.openxmlformats.org/drawingml/2006/main" xmlns:r="http://schemas.openxmlformats.org/officeDocument/2006/relationships" xmlns:p="http://schemas.openxmlformats.org/presentationml/2006/main">
  <p:tag name="PA" val="v3.0.0"/>
</p:tagLst>
</file>

<file path=ppt/tags/tag4.xml><?xml version="1.0" encoding="utf-8"?>
<p:tagLst xmlns:a="http://schemas.openxmlformats.org/drawingml/2006/main" xmlns:r="http://schemas.openxmlformats.org/officeDocument/2006/relationships" xmlns:p="http://schemas.openxmlformats.org/presentationml/2006/main">
  <p:tag name="PA" val="v3.0.0"/>
</p:tagLst>
</file>

<file path=ppt/tags/tag40.xml><?xml version="1.0" encoding="utf-8"?>
<p:tagLst xmlns:a="http://schemas.openxmlformats.org/drawingml/2006/main" xmlns:r="http://schemas.openxmlformats.org/officeDocument/2006/relationships" xmlns:p="http://schemas.openxmlformats.org/presentationml/2006/main">
  <p:tag name="PA" val="v3.0.0"/>
</p:tagLst>
</file>

<file path=ppt/tags/tag41.xml><?xml version="1.0" encoding="utf-8"?>
<p:tagLst xmlns:a="http://schemas.openxmlformats.org/drawingml/2006/main" xmlns:r="http://schemas.openxmlformats.org/officeDocument/2006/relationships" xmlns:p="http://schemas.openxmlformats.org/presentationml/2006/main">
  <p:tag name="PA" val="v3.0.0"/>
</p:tagLst>
</file>

<file path=ppt/tags/tag42.xml><?xml version="1.0" encoding="utf-8"?>
<p:tagLst xmlns:a="http://schemas.openxmlformats.org/drawingml/2006/main" xmlns:r="http://schemas.openxmlformats.org/officeDocument/2006/relationships" xmlns:p="http://schemas.openxmlformats.org/presentationml/2006/main">
  <p:tag name="PA" val="v3.0.0"/>
</p:tagLst>
</file>

<file path=ppt/tags/tag43.xml><?xml version="1.0" encoding="utf-8"?>
<p:tagLst xmlns:a="http://schemas.openxmlformats.org/drawingml/2006/main" xmlns:r="http://schemas.openxmlformats.org/officeDocument/2006/relationships" xmlns:p="http://schemas.openxmlformats.org/presentationml/2006/main">
  <p:tag name="PA" val="v3.0.0"/>
</p:tagLst>
</file>

<file path=ppt/tags/tag44.xml><?xml version="1.0" encoding="utf-8"?>
<p:tagLst xmlns:a="http://schemas.openxmlformats.org/drawingml/2006/main" xmlns:r="http://schemas.openxmlformats.org/officeDocument/2006/relationships" xmlns:p="http://schemas.openxmlformats.org/presentationml/2006/main">
  <p:tag name="PA" val="v3.0.0"/>
</p:tagLst>
</file>

<file path=ppt/tags/tag45.xml><?xml version="1.0" encoding="utf-8"?>
<p:tagLst xmlns:a="http://schemas.openxmlformats.org/drawingml/2006/main" xmlns:r="http://schemas.openxmlformats.org/officeDocument/2006/relationships" xmlns:p="http://schemas.openxmlformats.org/presentationml/2006/main">
  <p:tag name="PA" val="v3.0.0"/>
</p:tagLst>
</file>

<file path=ppt/tags/tag46.xml><?xml version="1.0" encoding="utf-8"?>
<p:tagLst xmlns:a="http://schemas.openxmlformats.org/drawingml/2006/main" xmlns:r="http://schemas.openxmlformats.org/officeDocument/2006/relationships" xmlns:p="http://schemas.openxmlformats.org/presentationml/2006/main">
  <p:tag name="PA" val="v3.0.0"/>
</p:tagLst>
</file>

<file path=ppt/tags/tag47.xml><?xml version="1.0" encoding="utf-8"?>
<p:tagLst xmlns:a="http://schemas.openxmlformats.org/drawingml/2006/main" xmlns:r="http://schemas.openxmlformats.org/officeDocument/2006/relationships" xmlns:p="http://schemas.openxmlformats.org/presentationml/2006/main">
  <p:tag name="PA" val="v3.0.0"/>
</p:tagLst>
</file>

<file path=ppt/tags/tag48.xml><?xml version="1.0" encoding="utf-8"?>
<p:tagLst xmlns:a="http://schemas.openxmlformats.org/drawingml/2006/main" xmlns:r="http://schemas.openxmlformats.org/officeDocument/2006/relationships" xmlns:p="http://schemas.openxmlformats.org/presentationml/2006/main">
  <p:tag name="PA" val="v3.0.0"/>
</p:tagLst>
</file>

<file path=ppt/tags/tag49.xml><?xml version="1.0" encoding="utf-8"?>
<p:tagLst xmlns:a="http://schemas.openxmlformats.org/drawingml/2006/main" xmlns:r="http://schemas.openxmlformats.org/officeDocument/2006/relationships" xmlns:p="http://schemas.openxmlformats.org/presentationml/2006/main">
  <p:tag name="PA" val="v3.0.0"/>
</p:tagLst>
</file>

<file path=ppt/tags/tag5.xml><?xml version="1.0" encoding="utf-8"?>
<p:tagLst xmlns:a="http://schemas.openxmlformats.org/drawingml/2006/main" xmlns:r="http://schemas.openxmlformats.org/officeDocument/2006/relationships" xmlns:p="http://schemas.openxmlformats.org/presentationml/2006/main">
  <p:tag name="PA" val="v3.0.0"/>
</p:tagLst>
</file>

<file path=ppt/tags/tag50.xml><?xml version="1.0" encoding="utf-8"?>
<p:tagLst xmlns:a="http://schemas.openxmlformats.org/drawingml/2006/main" xmlns:r="http://schemas.openxmlformats.org/officeDocument/2006/relationships" xmlns:p="http://schemas.openxmlformats.org/presentationml/2006/main">
  <p:tag name="PA" val="v3.0.0"/>
</p:tagLst>
</file>

<file path=ppt/tags/tag6.xml><?xml version="1.0" encoding="utf-8"?>
<p:tagLst xmlns:a="http://schemas.openxmlformats.org/drawingml/2006/main" xmlns:r="http://schemas.openxmlformats.org/officeDocument/2006/relationships" xmlns:p="http://schemas.openxmlformats.org/presentationml/2006/main">
  <p:tag name="PA" val="v3.0.0"/>
</p:tagLst>
</file>

<file path=ppt/tags/tag7.xml><?xml version="1.0" encoding="utf-8"?>
<p:tagLst xmlns:a="http://schemas.openxmlformats.org/drawingml/2006/main" xmlns:r="http://schemas.openxmlformats.org/officeDocument/2006/relationships" xmlns:p="http://schemas.openxmlformats.org/presentationml/2006/main">
  <p:tag name="PA" val="v3.0.0"/>
</p:tagLst>
</file>

<file path=ppt/tags/tag8.xml><?xml version="1.0" encoding="utf-8"?>
<p:tagLst xmlns:a="http://schemas.openxmlformats.org/drawingml/2006/main" xmlns:r="http://schemas.openxmlformats.org/officeDocument/2006/relationships" xmlns:p="http://schemas.openxmlformats.org/presentationml/2006/main">
  <p:tag name="PA" val="v3.0.0"/>
</p:tagLst>
</file>

<file path=ppt/tags/tag9.xml><?xml version="1.0" encoding="utf-8"?>
<p:tagLst xmlns:a="http://schemas.openxmlformats.org/drawingml/2006/main" xmlns:r="http://schemas.openxmlformats.org/officeDocument/2006/relationships" xmlns:p="http://schemas.openxmlformats.org/presentationml/2006/main">
  <p:tag name="PA" val="v3.0.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主题">
  <a:themeElements>
    <a:clrScheme name="自定义 1443">
      <a:dk1>
        <a:sysClr val="windowText" lastClr="000000"/>
      </a:dk1>
      <a:lt1>
        <a:sysClr val="window" lastClr="FFFFFF"/>
      </a:lt1>
      <a:dk2>
        <a:srgbClr val="4E3B30"/>
      </a:dk2>
      <a:lt2>
        <a:srgbClr val="FBEEC9"/>
      </a:lt2>
      <a:accent1>
        <a:srgbClr val="BC3833"/>
      </a:accent1>
      <a:accent2>
        <a:srgbClr val="2E578C"/>
      </a:accent2>
      <a:accent3>
        <a:srgbClr val="BC3833"/>
      </a:accent3>
      <a:accent4>
        <a:srgbClr val="2E578C"/>
      </a:accent4>
      <a:accent5>
        <a:srgbClr val="BC3833"/>
      </a:accent5>
      <a:accent6>
        <a:srgbClr val="2E578C"/>
      </a:accent6>
      <a:hlink>
        <a:srgbClr val="AD1F1F"/>
      </a:hlink>
      <a:folHlink>
        <a:srgbClr val="FFC42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dpi="0" rotWithShape="1">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1306</TotalTime>
  <Words>622</Words>
  <Application>Microsoft Office PowerPoint</Application>
  <PresentationFormat>Custom</PresentationFormat>
  <Paragraphs>136</Paragraphs>
  <Slides>22</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方正姚体</vt:lpstr>
      <vt:lpstr>微软雅黑</vt:lpstr>
      <vt:lpstr>华文细黑</vt:lpstr>
      <vt:lpstr>Agency FB</vt:lpstr>
      <vt:lpstr>Arial</vt:lpstr>
      <vt:lpstr>Calibri</vt:lpstr>
      <vt:lpstr>Franklin Gothic Book</vt:lpstr>
      <vt:lpstr>Impact</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创意电路互联网商业计划书PPT模板</dc:title>
  <dc:creator>Administrator</dc:creator>
  <cp:lastModifiedBy>zixiang jin</cp:lastModifiedBy>
  <cp:revision>196</cp:revision>
  <dcterms:created xsi:type="dcterms:W3CDTF">2017-06-18T09:47:48Z</dcterms:created>
  <dcterms:modified xsi:type="dcterms:W3CDTF">2021-02-25T00:10:43Z</dcterms:modified>
</cp:coreProperties>
</file>