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03"/>
  </p:handoutMasterIdLst>
  <p:sldIdLst>
    <p:sldId id="256" r:id="rId3"/>
    <p:sldId id="492" r:id="rId5"/>
    <p:sldId id="440" r:id="rId6"/>
    <p:sldId id="406" r:id="rId7"/>
    <p:sldId id="407" r:id="rId8"/>
    <p:sldId id="489" r:id="rId9"/>
    <p:sldId id="384" r:id="rId10"/>
    <p:sldId id="317" r:id="rId11"/>
    <p:sldId id="390" r:id="rId12"/>
    <p:sldId id="402" r:id="rId13"/>
    <p:sldId id="403" r:id="rId14"/>
    <p:sldId id="404" r:id="rId15"/>
    <p:sldId id="391" r:id="rId16"/>
    <p:sldId id="392" r:id="rId17"/>
    <p:sldId id="394" r:id="rId18"/>
    <p:sldId id="399" r:id="rId19"/>
    <p:sldId id="395" r:id="rId20"/>
    <p:sldId id="397" r:id="rId21"/>
    <p:sldId id="400" r:id="rId22"/>
    <p:sldId id="442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44" r:id="rId31"/>
    <p:sldId id="445" r:id="rId32"/>
    <p:sldId id="439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6" r:id="rId43"/>
    <p:sldId id="457" r:id="rId44"/>
    <p:sldId id="458" r:id="rId45"/>
    <p:sldId id="443" r:id="rId46"/>
    <p:sldId id="459" r:id="rId47"/>
    <p:sldId id="460" r:id="rId48"/>
    <p:sldId id="461" r:id="rId49"/>
    <p:sldId id="462" r:id="rId50"/>
    <p:sldId id="463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4" r:id="rId60"/>
    <p:sldId id="473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41" r:id="rId76"/>
    <p:sldId id="363" r:id="rId77"/>
    <p:sldId id="409" r:id="rId78"/>
    <p:sldId id="410" r:id="rId79"/>
    <p:sldId id="411" r:id="rId80"/>
    <p:sldId id="412" r:id="rId81"/>
    <p:sldId id="413" r:id="rId82"/>
    <p:sldId id="414" r:id="rId83"/>
    <p:sldId id="415" r:id="rId84"/>
    <p:sldId id="416" r:id="rId85"/>
    <p:sldId id="417" r:id="rId86"/>
    <p:sldId id="418" r:id="rId87"/>
    <p:sldId id="419" r:id="rId88"/>
    <p:sldId id="420" r:id="rId89"/>
    <p:sldId id="490" r:id="rId90"/>
    <p:sldId id="428" r:id="rId91"/>
    <p:sldId id="425" r:id="rId92"/>
    <p:sldId id="426" r:id="rId93"/>
    <p:sldId id="427" r:id="rId94"/>
    <p:sldId id="424" r:id="rId95"/>
    <p:sldId id="422" r:id="rId96"/>
    <p:sldId id="271" r:id="rId97"/>
    <p:sldId id="491" r:id="rId98"/>
    <p:sldId id="589" r:id="rId99"/>
    <p:sldId id="586" r:id="rId100"/>
    <p:sldId id="587" r:id="rId101"/>
    <p:sldId id="588" r:id="rId102"/>
  </p:sldIdLst>
  <p:sldSz cx="9144000" cy="6858000" type="screen4x3"/>
  <p:notesSz cx="7099300" cy="1023429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32"/>
    <a:srgbClr val="CCECFF"/>
    <a:srgbClr val="FF33CC"/>
    <a:srgbClr val="0099CC"/>
    <a:srgbClr val="3366FF"/>
    <a:srgbClr val="C6345C"/>
    <a:srgbClr val="CCFF66"/>
    <a:srgbClr val="73848F"/>
    <a:srgbClr val="E5E5E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78" autoAdjust="0"/>
  </p:normalViewPr>
  <p:slideViewPr>
    <p:cSldViewPr snapToGrid="0">
      <p:cViewPr>
        <p:scale>
          <a:sx n="75" d="100"/>
          <a:sy n="75" d="100"/>
        </p:scale>
        <p:origin x="-162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4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41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handoutMaster" Target="handoutMasters/handoutMaster1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0"/>
            <a:ext cx="3044825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786" tIns="0" rIns="19786" bIns="0" numCol="1" anchor="t" anchorCtr="0" compatLnSpc="1"/>
          <a:lstStyle>
            <a:lvl1pPr defTabSz="949325" eaLnBrk="0" hangingPunct="0">
              <a:spcBef>
                <a:spcPct val="0"/>
              </a:spcBef>
              <a:defRPr kumimoji="0" sz="1000" i="1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6538" y="0"/>
            <a:ext cx="3044825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786" tIns="0" rIns="19786" bIns="0" numCol="1" anchor="t" anchorCtr="0" compatLnSpc="1"/>
          <a:lstStyle>
            <a:lvl1pPr algn="r" defTabSz="949325" eaLnBrk="0" hangingPunct="0">
              <a:spcBef>
                <a:spcPct val="0"/>
              </a:spcBef>
              <a:defRPr kumimoji="0" sz="1000" i="1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350" y="9667875"/>
            <a:ext cx="3044825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786" tIns="0" rIns="19786" bIns="0" numCol="1" anchor="b" anchorCtr="0" compatLnSpc="1"/>
          <a:lstStyle>
            <a:lvl1pPr defTabSz="949325" eaLnBrk="0" hangingPunct="0">
              <a:spcBef>
                <a:spcPct val="0"/>
              </a:spcBef>
              <a:defRPr kumimoji="0" sz="1000" i="1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6538" y="9667875"/>
            <a:ext cx="3044825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786" tIns="0" rIns="19786" bIns="0" numCol="1" anchor="b" anchorCtr="0" compatLnSpc="1"/>
          <a:lstStyle>
            <a:lvl1pPr algn="r" defTabSz="949325" eaLnBrk="0" hangingPunct="0">
              <a:defRPr kumimoji="0" sz="1000" i="1">
                <a:latin typeface="Arial" panose="020B0604020202020204" pitchFamily="34" charset="0"/>
              </a:defRPr>
            </a:lvl1pPr>
          </a:lstStyle>
          <a:p>
            <a:fld id="{B7180465-A57D-40E1-A90E-09891A6AC26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31800" y="5116513"/>
            <a:ext cx="6321425" cy="4857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  <a:miter lim="800000"/>
          </a:ln>
          <a:effectLst/>
        </p:spPr>
        <p:txBody>
          <a:bodyPr vert="horz" wrap="square" lIns="95634" tIns="47816" rIns="95634" bIns="47816" numCol="1" anchor="t" anchorCtr="0" compatLnSpc="1"/>
          <a:lstStyle/>
          <a:p>
            <a:pPr lvl="0"/>
            <a:r>
              <a:rPr lang="de-DE" altLang="zh-CN"/>
              <a:t>Klicken Sie,  um die Formate des Vorlagentextes zu bearbeiten</a:t>
            </a:r>
            <a:endParaRPr lang="de-DE" altLang="zh-CN"/>
          </a:p>
          <a:p>
            <a:pPr lvl="1"/>
            <a:r>
              <a:rPr lang="de-DE" altLang="zh-CN"/>
              <a:t>Zweite Ebene</a:t>
            </a:r>
            <a:endParaRPr lang="de-DE" altLang="zh-CN"/>
          </a:p>
          <a:p>
            <a:pPr lvl="2"/>
            <a:r>
              <a:rPr lang="de-DE" altLang="zh-CN"/>
              <a:t>Dritte Ebene</a:t>
            </a:r>
            <a:endParaRPr lang="de-DE" altLang="zh-CN"/>
          </a:p>
          <a:p>
            <a:pPr lvl="3"/>
            <a:r>
              <a:rPr lang="de-DE" altLang="zh-CN"/>
              <a:t>Vierte Ebene</a:t>
            </a:r>
            <a:endParaRPr lang="de-DE" altLang="zh-CN"/>
          </a:p>
          <a:p>
            <a:pPr lvl="4"/>
            <a:r>
              <a:rPr lang="de-DE" altLang="zh-CN"/>
              <a:t>Fünfte Ebene</a:t>
            </a:r>
            <a:endParaRPr lang="de-DE" altLang="zh-CN"/>
          </a:p>
        </p:txBody>
      </p:sp>
      <p:sp>
        <p:nvSpPr>
          <p:cNvPr id="40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122238"/>
            <a:ext cx="6240463" cy="467995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marL="285750" indent="-184150" algn="l" rtl="0" eaLnBrk="0" fontAlgn="base" hangingPunct="0">
      <a:spcBef>
        <a:spcPct val="30000"/>
      </a:spcBef>
      <a:spcAft>
        <a:spcPct val="0"/>
      </a:spcAft>
      <a:buClr>
        <a:schemeClr val="hlink"/>
      </a:buClr>
      <a:buFont typeface="Monotype Sorts" charset="2"/>
      <a:buChar char="q"/>
      <a:defRPr kumimoji="1"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88950" indent="-190500" algn="l" rtl="0" eaLnBrk="0" fontAlgn="base" hangingPunct="0">
      <a:spcBef>
        <a:spcPct val="30000"/>
      </a:spcBef>
      <a:spcAft>
        <a:spcPct val="0"/>
      </a:spcAft>
      <a:buClr>
        <a:schemeClr val="hlink"/>
      </a:buClr>
      <a:buSzPct val="100000"/>
      <a:buFont typeface="Monotype Sorts" charset="2"/>
      <a:buChar char="q"/>
      <a:defRPr kumimoji="1"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654050" indent="-152400" algn="l" rtl="0" eaLnBrk="0" fontAlgn="base" hangingPunct="0">
      <a:spcBef>
        <a:spcPct val="30000"/>
      </a:spcBef>
      <a:spcAft>
        <a:spcPct val="0"/>
      </a:spcAft>
      <a:buClr>
        <a:schemeClr val="hlink"/>
      </a:buClr>
      <a:buSzPct val="100000"/>
      <a:buFont typeface="Monotype Sorts" charset="2"/>
      <a:buChar char="q"/>
      <a:defRPr kumimoji="1" sz="1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819150" indent="-146050" algn="l" rtl="0" eaLnBrk="0" fontAlgn="base" hangingPunct="0">
      <a:spcBef>
        <a:spcPct val="30000"/>
      </a:spcBef>
      <a:spcAft>
        <a:spcPct val="0"/>
      </a:spcAft>
      <a:buClr>
        <a:schemeClr val="hlink"/>
      </a:buClr>
      <a:buSzPct val="100000"/>
      <a:buFont typeface="Monotype Sorts" charset="2"/>
      <a:buChar char="q"/>
      <a:defRPr kumimoji="1" sz="1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965200" indent="-133350" algn="l" rtl="0" eaLnBrk="0" fontAlgn="base" hangingPunct="0">
      <a:spcBef>
        <a:spcPct val="30000"/>
      </a:spcBef>
      <a:spcAft>
        <a:spcPct val="0"/>
      </a:spcAft>
      <a:buClr>
        <a:schemeClr val="hlink"/>
      </a:buClr>
      <a:buSzPct val="100000"/>
      <a:buFont typeface="Monotype Sorts" charset="2"/>
      <a:buChar char="q"/>
      <a:defRPr kumimoji="1" sz="9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个或多个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组成。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ACE7C9-944E-4EFB-AFBF-7B6943CC0B09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301625"/>
            <a:ext cx="4700588" cy="35258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4052888"/>
            <a:ext cx="5829300" cy="4252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r>
              <a:rPr lang="en-US" altLang="zh-CN" b="1"/>
              <a:t>Layer 3 of 3:</a:t>
            </a:r>
            <a:endParaRPr lang="en-US" altLang="zh-CN" b="1"/>
          </a:p>
          <a:p>
            <a:r>
              <a:rPr lang="en-US" altLang="zh-CN"/>
              <a:t>In the next segment, host A sends some data.  Note that the sequence number of the segment in step 3 is the same as as the ACK in step 2. 	</a:t>
            </a:r>
            <a:endParaRPr lang="en-US" altLang="zh-CN"/>
          </a:p>
          <a:p>
            <a:r>
              <a:rPr lang="en-US" altLang="zh-CN" b="1"/>
              <a:t>Emphasize:</a:t>
            </a:r>
            <a:r>
              <a:rPr lang="en-US" altLang="zh-CN"/>
              <a:t> This sequence is like two people talking. The first person wants to talk to the second, so she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I would like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(SYN.) The second person responds,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Good. I want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ACK.) The first person then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Fine</a:t>
            </a:r>
            <a:r>
              <a:rPr lang="en-US" altLang="zh-CN">
                <a:latin typeface="Times" panose="02020603050405020304" pitchFamily="18" charset="0"/>
              </a:rPr>
              <a:t>—</a:t>
            </a:r>
            <a:r>
              <a:rPr lang="en-US" altLang="zh-CN"/>
              <a:t>let us talk. Here is what I have to say.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ACK, DATA.)</a:t>
            </a:r>
            <a:endParaRPr lang="en-US" altLang="zh-CN"/>
          </a:p>
          <a:p>
            <a:r>
              <a:rPr lang="en-US" altLang="zh-CN"/>
              <a:t>At this point either side can begin communicating and either side can break the connection. TCP is a peer-to-peer (balanced) communication method (no primary/secondary). </a:t>
            </a:r>
            <a:endParaRPr lang="en-US" altLang="zh-CN"/>
          </a:p>
          <a:p>
            <a:r>
              <a:rPr lang="en-US" altLang="zh-CN" b="1"/>
              <a:t>Note:</a:t>
            </a:r>
            <a:r>
              <a:rPr lang="en-US" altLang="zh-CN"/>
              <a:t> This figure explains TCP connection establishment. For more information regarding the three-way handshake in establishing a TCP connection, refer to RFC 793.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ACE7C9-944E-4EFB-AFBF-7B6943CC0B09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301625"/>
            <a:ext cx="4700588" cy="35258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4052888"/>
            <a:ext cx="5829300" cy="4252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r>
              <a:rPr lang="en-US" altLang="zh-CN" b="1"/>
              <a:t>Layer 3 of 3:</a:t>
            </a:r>
            <a:endParaRPr lang="en-US" altLang="zh-CN" b="1"/>
          </a:p>
          <a:p>
            <a:r>
              <a:rPr lang="en-US" altLang="zh-CN"/>
              <a:t>In the next segment, host A sends some data.  Note that the sequence number of the segment in step 3 is the same as as the ACK in step 2. 	</a:t>
            </a:r>
            <a:endParaRPr lang="en-US" altLang="zh-CN"/>
          </a:p>
          <a:p>
            <a:r>
              <a:rPr lang="en-US" altLang="zh-CN" b="1"/>
              <a:t>Emphasize:</a:t>
            </a:r>
            <a:r>
              <a:rPr lang="en-US" altLang="zh-CN"/>
              <a:t> This sequence is like two people talking. The first person wants to talk to the second, so she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I would like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(SYN.) The second person responds,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Good. I want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ACK.) The first person then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Fine</a:t>
            </a:r>
            <a:r>
              <a:rPr lang="en-US" altLang="zh-CN">
                <a:latin typeface="Times" panose="02020603050405020304" pitchFamily="18" charset="0"/>
              </a:rPr>
              <a:t>—</a:t>
            </a:r>
            <a:r>
              <a:rPr lang="en-US" altLang="zh-CN"/>
              <a:t>let us talk. Here is what I have to say.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ACK, DATA.)</a:t>
            </a:r>
            <a:endParaRPr lang="en-US" altLang="zh-CN"/>
          </a:p>
          <a:p>
            <a:r>
              <a:rPr lang="en-US" altLang="zh-CN"/>
              <a:t>At this point either side can begin communicating and either side can break the connection. TCP is a peer-to-peer (balanced) communication method (no primary/secondary). </a:t>
            </a:r>
            <a:endParaRPr lang="en-US" altLang="zh-CN"/>
          </a:p>
          <a:p>
            <a:r>
              <a:rPr lang="en-US" altLang="zh-CN" b="1"/>
              <a:t>Note:</a:t>
            </a:r>
            <a:r>
              <a:rPr lang="en-US" altLang="zh-CN"/>
              <a:t> This figure explains TCP connection establishment. For more information regarding the three-way handshake in establishing a TCP connection, refer to RFC 793.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ACE7C9-944E-4EFB-AFBF-7B6943CC0B09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301625"/>
            <a:ext cx="4700588" cy="35258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4052888"/>
            <a:ext cx="5829300" cy="4252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r>
              <a:rPr lang="en-US" altLang="zh-CN" b="1"/>
              <a:t>Layer 3 of 3:</a:t>
            </a:r>
            <a:endParaRPr lang="en-US" altLang="zh-CN" b="1"/>
          </a:p>
          <a:p>
            <a:r>
              <a:rPr lang="en-US" altLang="zh-CN"/>
              <a:t>In the next segment, host A sends some data.  Note that the sequence number of the segment in step 3 is the same as as the ACK in step 2. 	</a:t>
            </a:r>
            <a:endParaRPr lang="en-US" altLang="zh-CN"/>
          </a:p>
          <a:p>
            <a:r>
              <a:rPr lang="en-US" altLang="zh-CN" b="1"/>
              <a:t>Emphasize:</a:t>
            </a:r>
            <a:r>
              <a:rPr lang="en-US" altLang="zh-CN"/>
              <a:t> This sequence is like two people talking. The first person wants to talk to the second, so she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I would like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(SYN.) The second person responds,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Good. I want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ACK.) The first person then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Fine</a:t>
            </a:r>
            <a:r>
              <a:rPr lang="en-US" altLang="zh-CN">
                <a:latin typeface="Times" panose="02020603050405020304" pitchFamily="18" charset="0"/>
              </a:rPr>
              <a:t>—</a:t>
            </a:r>
            <a:r>
              <a:rPr lang="en-US" altLang="zh-CN"/>
              <a:t>let us talk. Here is what I have to say.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ACK, DATA.)</a:t>
            </a:r>
            <a:endParaRPr lang="en-US" altLang="zh-CN"/>
          </a:p>
          <a:p>
            <a:r>
              <a:rPr lang="en-US" altLang="zh-CN"/>
              <a:t>At this point either side can begin communicating and either side can break the connection. TCP is a peer-to-peer (balanced) communication method (no primary/secondary). </a:t>
            </a:r>
            <a:endParaRPr lang="en-US" altLang="zh-CN"/>
          </a:p>
          <a:p>
            <a:r>
              <a:rPr lang="en-US" altLang="zh-CN" b="1"/>
              <a:t>Note:</a:t>
            </a:r>
            <a:r>
              <a:rPr lang="en-US" altLang="zh-CN"/>
              <a:t> This figure explains TCP connection establishment. For more information regarding the three-way handshake in establishing a TCP connection, refer to RFC 793.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ACE7C9-944E-4EFB-AFBF-7B6943CC0B09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301625"/>
            <a:ext cx="4700588" cy="35258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4052888"/>
            <a:ext cx="5829300" cy="4252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r>
              <a:rPr lang="en-US" altLang="zh-CN" b="1"/>
              <a:t>Layer 3 of 3:</a:t>
            </a:r>
            <a:endParaRPr lang="en-US" altLang="zh-CN" b="1"/>
          </a:p>
          <a:p>
            <a:r>
              <a:rPr lang="en-US" altLang="zh-CN"/>
              <a:t>In the next segment, host A sends some data.  Note that the sequence number of the segment in step 3 is the same as as the ACK in step 2. 	</a:t>
            </a:r>
            <a:endParaRPr lang="en-US" altLang="zh-CN"/>
          </a:p>
          <a:p>
            <a:r>
              <a:rPr lang="en-US" altLang="zh-CN" b="1"/>
              <a:t>Emphasize:</a:t>
            </a:r>
            <a:r>
              <a:rPr lang="en-US" altLang="zh-CN"/>
              <a:t> This sequence is like two people talking. The first person wants to talk to the second, so she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I would like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(SYN.) The second person responds,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Good. I want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ACK.) The first person then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Fine</a:t>
            </a:r>
            <a:r>
              <a:rPr lang="en-US" altLang="zh-CN">
                <a:latin typeface="Times" panose="02020603050405020304" pitchFamily="18" charset="0"/>
              </a:rPr>
              <a:t>—</a:t>
            </a:r>
            <a:r>
              <a:rPr lang="en-US" altLang="zh-CN"/>
              <a:t>let us talk. Here is what I have to say.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ACK, DATA.)</a:t>
            </a:r>
            <a:endParaRPr lang="en-US" altLang="zh-CN"/>
          </a:p>
          <a:p>
            <a:r>
              <a:rPr lang="en-US" altLang="zh-CN"/>
              <a:t>At this point either side can begin communicating and either side can break the connection. TCP is a peer-to-peer (balanced) communication method (no primary/secondary). </a:t>
            </a:r>
            <a:endParaRPr lang="en-US" altLang="zh-CN"/>
          </a:p>
          <a:p>
            <a:r>
              <a:rPr lang="en-US" altLang="zh-CN" b="1"/>
              <a:t>Note:</a:t>
            </a:r>
            <a:r>
              <a:rPr lang="en-US" altLang="zh-CN"/>
              <a:t> This figure explains TCP connection establishment. For more information regarding the three-way handshake in establishing a TCP connection, refer to RFC 793.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ACE7C9-944E-4EFB-AFBF-7B6943CC0B09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301625"/>
            <a:ext cx="4700588" cy="35258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4052888"/>
            <a:ext cx="5829300" cy="4252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r>
              <a:rPr lang="en-US" altLang="zh-CN" b="1"/>
              <a:t>Layer 3 of 3:</a:t>
            </a:r>
            <a:endParaRPr lang="en-US" altLang="zh-CN" b="1"/>
          </a:p>
          <a:p>
            <a:r>
              <a:rPr lang="en-US" altLang="zh-CN"/>
              <a:t>In the next segment, host A sends some data.  Note that the sequence number of the segment in step 3 is the same as as the ACK in step 2. 	</a:t>
            </a:r>
            <a:endParaRPr lang="en-US" altLang="zh-CN"/>
          </a:p>
          <a:p>
            <a:r>
              <a:rPr lang="en-US" altLang="zh-CN" b="1"/>
              <a:t>Emphasize:</a:t>
            </a:r>
            <a:r>
              <a:rPr lang="en-US" altLang="zh-CN"/>
              <a:t> This sequence is like two people talking. The first person wants to talk to the second, so she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I would like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(SYN.) The second person responds,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Good. I want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ACK.) The first person then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Fine</a:t>
            </a:r>
            <a:r>
              <a:rPr lang="en-US" altLang="zh-CN">
                <a:latin typeface="Times" panose="02020603050405020304" pitchFamily="18" charset="0"/>
              </a:rPr>
              <a:t>—</a:t>
            </a:r>
            <a:r>
              <a:rPr lang="en-US" altLang="zh-CN"/>
              <a:t>let us talk. Here is what I have to say.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ACK, DATA.)</a:t>
            </a:r>
            <a:endParaRPr lang="en-US" altLang="zh-CN"/>
          </a:p>
          <a:p>
            <a:r>
              <a:rPr lang="en-US" altLang="zh-CN"/>
              <a:t>At this point either side can begin communicating and either side can break the connection. TCP is a peer-to-peer (balanced) communication method (no primary/secondary). </a:t>
            </a:r>
            <a:endParaRPr lang="en-US" altLang="zh-CN"/>
          </a:p>
          <a:p>
            <a:r>
              <a:rPr lang="en-US" altLang="zh-CN" b="1"/>
              <a:t>Note:</a:t>
            </a:r>
            <a:r>
              <a:rPr lang="en-US" altLang="zh-CN"/>
              <a:t> This figure explains TCP connection establishment. For more information regarding the three-way handshake in establishing a TCP connection, refer to RFC 793.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ACE7C9-944E-4EFB-AFBF-7B6943CC0B09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301625"/>
            <a:ext cx="4700588" cy="35258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4052888"/>
            <a:ext cx="5829300" cy="4252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r>
              <a:rPr lang="en-US" altLang="zh-CN" b="1"/>
              <a:t>Layer 3 of 3:</a:t>
            </a:r>
            <a:endParaRPr lang="en-US" altLang="zh-CN" b="1"/>
          </a:p>
          <a:p>
            <a:r>
              <a:rPr lang="en-US" altLang="zh-CN"/>
              <a:t>In the next segment, host A sends some data.  Note that the sequence number of the segment in step 3 is the same as as the ACK in step 2. 	</a:t>
            </a:r>
            <a:endParaRPr lang="en-US" altLang="zh-CN"/>
          </a:p>
          <a:p>
            <a:r>
              <a:rPr lang="en-US" altLang="zh-CN" b="1"/>
              <a:t>Emphasize:</a:t>
            </a:r>
            <a:r>
              <a:rPr lang="en-US" altLang="zh-CN"/>
              <a:t> This sequence is like two people talking. The first person wants to talk to the second, so she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I would like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(SYN.) The second person responds,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Good. I want to talk with you.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ACK.) The first person then says, </a:t>
            </a:r>
            <a:r>
              <a:rPr lang="en-US" altLang="zh-CN">
                <a:latin typeface="Times" panose="02020603050405020304" pitchFamily="18" charset="0"/>
              </a:rPr>
              <a:t>“</a:t>
            </a:r>
            <a:r>
              <a:rPr lang="en-US" altLang="zh-CN"/>
              <a:t>Fine</a:t>
            </a:r>
            <a:r>
              <a:rPr lang="en-US" altLang="zh-CN">
                <a:latin typeface="Times" panose="02020603050405020304" pitchFamily="18" charset="0"/>
              </a:rPr>
              <a:t>—</a:t>
            </a:r>
            <a:r>
              <a:rPr lang="en-US" altLang="zh-CN"/>
              <a:t>let us talk. Here is what I have to say.</a:t>
            </a:r>
            <a:r>
              <a:rPr lang="en-US" altLang="zh-CN">
                <a:latin typeface="Times" panose="02020603050405020304" pitchFamily="18" charset="0"/>
              </a:rPr>
              <a:t>”</a:t>
            </a:r>
            <a:r>
              <a:rPr lang="en-US" altLang="zh-CN"/>
              <a:t> (SYN, ACK, DATA.)</a:t>
            </a:r>
            <a:endParaRPr lang="en-US" altLang="zh-CN"/>
          </a:p>
          <a:p>
            <a:r>
              <a:rPr lang="en-US" altLang="zh-CN"/>
              <a:t>At this point either side can begin communicating and either side can break the connection. TCP is a peer-to-peer (balanced) communication method (no primary/secondary). </a:t>
            </a:r>
            <a:endParaRPr lang="en-US" altLang="zh-CN"/>
          </a:p>
          <a:p>
            <a:r>
              <a:rPr lang="en-US" altLang="zh-CN" b="1"/>
              <a:t>Note:</a:t>
            </a:r>
            <a:r>
              <a:rPr lang="en-US" altLang="zh-CN"/>
              <a:t> This figure explains TCP connection establishment. For more information regarding the three-way handshake in establishing a TCP connection, refer to RFC 793.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pic>
        <p:nvPicPr>
          <p:cNvPr id="4" name="图片 2" descr="EPT-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725" y="647700"/>
            <a:ext cx="43719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gradFill rotWithShape="1">
            <a:gsLst>
              <a:gs pos="0">
                <a:srgbClr val="007CC3"/>
              </a:gs>
              <a:gs pos="38000">
                <a:srgbClr val="007CC3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07138"/>
            <a:ext cx="9140825" cy="17462"/>
          </a:xfrm>
          <a:prstGeom prst="rect">
            <a:avLst/>
          </a:prstGeom>
          <a:solidFill>
            <a:srgbClr val="90909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66700" y="6381750"/>
            <a:ext cx="3509963" cy="295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Copyright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©2015-</a:t>
            </a:r>
            <a:r>
              <a:rPr kumimoji="0" lang="de-DE" altLang="zh-CN" sz="600" dirty="0">
                <a:solidFill>
                  <a:schemeClr val="accent1"/>
                </a:solidFill>
                <a:ea typeface="Hei" charset="-122"/>
              </a:rPr>
              <a:t>20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16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,</a:t>
            </a:r>
            <a:r>
              <a:rPr kumimoji="0" lang="zh-CN" altLang="zh-CN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Shanghai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E-Planet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Technologies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Co.,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Ltd.. All rights reserved.</a:t>
            </a:r>
            <a:endParaRPr kumimoji="0" lang="en-US" altLang="zh-CN" sz="600" dirty="0">
              <a:solidFill>
                <a:schemeClr val="accent1"/>
              </a:solidFill>
              <a:ea typeface="Hei" charset="-122"/>
            </a:endParaRPr>
          </a:p>
          <a:p>
            <a:pPr>
              <a:spcBef>
                <a:spcPct val="20000"/>
              </a:spcBef>
            </a:pPr>
            <a:r>
              <a:rPr kumimoji="0" lang="de-DE" altLang="zh-CN" sz="600" dirty="0">
                <a:solidFill>
                  <a:schemeClr val="accent1"/>
                </a:solidFill>
                <a:ea typeface="Hei" charset="-122"/>
              </a:rPr>
              <a:t>Slide: </a:t>
            </a:r>
            <a:fld id="{2B998141-AC34-462E-9D70-63D9E03FEAD9}" type="slidenum">
              <a:rPr kumimoji="0" lang="de-DE" altLang="zh-CN" sz="600" dirty="0">
                <a:solidFill>
                  <a:schemeClr val="accent1"/>
                </a:solidFill>
                <a:ea typeface="Hei" charset="-122"/>
              </a:rPr>
            </a:fld>
            <a:endParaRPr kumimoji="0" lang="de-DE" altLang="zh-CN" sz="600" dirty="0">
              <a:solidFill>
                <a:schemeClr val="accent1"/>
              </a:solidFill>
              <a:ea typeface="Hei" charset="-122"/>
            </a:endParaRPr>
          </a:p>
        </p:txBody>
      </p:sp>
      <p:sp>
        <p:nvSpPr>
          <p:cNvPr id="65332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44513" y="3082069"/>
            <a:ext cx="8025084" cy="701675"/>
          </a:xfrm>
          <a:noFill/>
        </p:spPr>
        <p:txBody>
          <a:bodyPr tIns="0" bIns="0" anchor="t"/>
          <a:lstStyle>
            <a:lvl1pPr>
              <a:defRPr sz="3200" baseline="0">
                <a:solidFill>
                  <a:schemeClr val="tx1"/>
                </a:solidFill>
                <a:latin typeface="Arial" panose="020B0604020202020204"/>
                <a:ea typeface="Heiti SC Light"/>
                <a:cs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de-DE" altLang="zh-CN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>
            <a:lvl1pPr>
              <a:defRPr sz="3200">
                <a:latin typeface="Arial" panose="020B0604020202020204"/>
                <a:ea typeface="黑体" panose="02010609060101010101" charset="-122"/>
                <a:cs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9466" y="1143000"/>
            <a:ext cx="8449733" cy="4678363"/>
          </a:xfrm>
          <a:noFill/>
          <a:ln>
            <a:noFill/>
          </a:ln>
        </p:spPr>
        <p:txBody>
          <a:bodyPr/>
          <a:lstStyle>
            <a:lvl1pPr>
              <a:defRPr lang="zh-CN" altLang="en-US" dirty="0" smtClean="0">
                <a:latin typeface="Arial" panose="020B0604020202020204"/>
                <a:ea typeface="黑体" panose="02010609060101010101" charset="-122"/>
                <a:cs typeface="Arial" panose="020B0604020202020204"/>
              </a:defRPr>
            </a:lvl1pPr>
            <a:lvl2pPr>
              <a:defRPr lang="zh-CN" altLang="en-US" dirty="0" smtClean="0">
                <a:latin typeface="Arial" panose="020B0604020202020204"/>
                <a:ea typeface="黑体" panose="02010609060101010101" charset="-122"/>
                <a:cs typeface="Arial" panose="020B0604020202020204"/>
              </a:defRPr>
            </a:lvl2pPr>
            <a:lvl3pPr>
              <a:defRPr lang="zh-CN" altLang="en-US" dirty="0" smtClean="0">
                <a:latin typeface="Arial" panose="020B0604020202020204"/>
                <a:ea typeface="黑体" panose="02010609060101010101" charset="-122"/>
                <a:cs typeface="Arial" panose="020B0604020202020204"/>
              </a:defRPr>
            </a:lvl3pPr>
            <a:lvl4pPr>
              <a:defRPr lang="zh-CN" altLang="en-US" dirty="0" smtClean="0">
                <a:latin typeface="Arial" panose="020B0604020202020204"/>
                <a:ea typeface="黑体" panose="02010609060101010101" charset="-122"/>
                <a:cs typeface="Arial" panose="020B0604020202020204"/>
              </a:defRPr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D3C7-92C1-4017-8993-620131CC2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gradFill rotWithShape="1">
            <a:gsLst>
              <a:gs pos="0">
                <a:srgbClr val="007CC3"/>
              </a:gs>
              <a:gs pos="38000">
                <a:srgbClr val="007CC3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307138"/>
            <a:ext cx="9140825" cy="17462"/>
          </a:xfrm>
          <a:prstGeom prst="rect">
            <a:avLst/>
          </a:prstGeom>
          <a:solidFill>
            <a:srgbClr val="90909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0" lang="zh-CN" altLang="en-US" sz="18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143000"/>
            <a:ext cx="8366125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1"/>
            <a:r>
              <a:rPr lang="de-DE" altLang="zh-CN"/>
              <a:t>Bullet 1</a:t>
            </a:r>
            <a:endParaRPr lang="de-DE" altLang="zh-CN"/>
          </a:p>
          <a:p>
            <a:pPr lvl="2"/>
            <a:r>
              <a:rPr lang="de-DE" altLang="zh-CN"/>
              <a:t>Bullet 2</a:t>
            </a:r>
            <a:endParaRPr lang="de-DE" altLang="zh-CN"/>
          </a:p>
          <a:p>
            <a:pPr lvl="3"/>
            <a:r>
              <a:rPr lang="de-DE" altLang="zh-CN"/>
              <a:t>Bullet 3</a:t>
            </a:r>
            <a:endParaRPr lang="de-DE" altLang="zh-CN"/>
          </a:p>
          <a:p>
            <a:pPr lvl="4"/>
            <a:r>
              <a:rPr lang="de-DE" altLang="zh-CN"/>
              <a:t>Bullet 4</a:t>
            </a:r>
            <a:endParaRPr lang="de-DE" altLang="zh-CN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88900"/>
            <a:ext cx="728503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ctr" anchorCtr="0" compatLnSpc="1"/>
          <a:lstStyle/>
          <a:p>
            <a:pPr lvl="0"/>
            <a:r>
              <a:rPr lang="zh-CN" altLang="de-DE"/>
              <a:t>插入空白页</a:t>
            </a:r>
            <a:endParaRPr lang="zh-CN" altLang="de-DE"/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266700" y="6381750"/>
            <a:ext cx="3509963" cy="295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Copyright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©2015-</a:t>
            </a:r>
            <a:r>
              <a:rPr kumimoji="0" lang="de-DE" altLang="zh-CN" sz="600" dirty="0">
                <a:solidFill>
                  <a:schemeClr val="accent1"/>
                </a:solidFill>
                <a:ea typeface="Hei" charset="-122"/>
              </a:rPr>
              <a:t>20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16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,</a:t>
            </a:r>
            <a:r>
              <a:rPr kumimoji="0" lang="zh-CN" altLang="zh-CN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Shanghai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E-Planet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Technologies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Co.,</a:t>
            </a:r>
            <a:r>
              <a:rPr kumimoji="0" lang="zh-CN" altLang="en-US" sz="600" dirty="0">
                <a:solidFill>
                  <a:schemeClr val="accent1"/>
                </a:solidFill>
                <a:ea typeface="Hei" charset="-122"/>
              </a:rPr>
              <a:t> </a:t>
            </a:r>
            <a:r>
              <a:rPr kumimoji="0" lang="en-US" altLang="zh-CN" sz="600" dirty="0">
                <a:solidFill>
                  <a:schemeClr val="accent1"/>
                </a:solidFill>
                <a:ea typeface="Hei" charset="-122"/>
              </a:rPr>
              <a:t>Ltd.. All rights reserved.</a:t>
            </a:r>
            <a:endParaRPr kumimoji="0" lang="en-US" altLang="zh-CN" sz="600" dirty="0">
              <a:solidFill>
                <a:schemeClr val="accent1"/>
              </a:solidFill>
              <a:ea typeface="Hei" charset="-122"/>
            </a:endParaRPr>
          </a:p>
          <a:p>
            <a:pPr>
              <a:spcBef>
                <a:spcPct val="20000"/>
              </a:spcBef>
            </a:pPr>
            <a:r>
              <a:rPr kumimoji="0" lang="de-DE" altLang="zh-CN" sz="600" dirty="0">
                <a:solidFill>
                  <a:schemeClr val="accent1"/>
                </a:solidFill>
                <a:ea typeface="Hei" charset="-122"/>
              </a:rPr>
              <a:t>Slide: </a:t>
            </a:r>
            <a:fld id="{EE7FEA00-602E-4723-B4B7-0ECE32268A03}" type="slidenum">
              <a:rPr kumimoji="0" lang="de-DE" altLang="zh-CN" sz="600" dirty="0">
                <a:solidFill>
                  <a:schemeClr val="accent1"/>
                </a:solidFill>
                <a:ea typeface="Hei" charset="-122"/>
              </a:rPr>
            </a:fld>
            <a:endParaRPr kumimoji="0" lang="de-DE" altLang="zh-CN" sz="600" dirty="0">
              <a:solidFill>
                <a:schemeClr val="accent1"/>
              </a:solidFill>
              <a:ea typeface="Hei" charset="-122"/>
            </a:endParaRPr>
          </a:p>
        </p:txBody>
      </p:sp>
      <p:pic>
        <p:nvPicPr>
          <p:cNvPr id="1033" name="图片 2" descr="EPT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5000" y="6324600"/>
            <a:ext cx="215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/>
          <a:ea typeface="宋体" panose="02010600030101010101" pitchFamily="2" charset="-122"/>
          <a:cs typeface="Arial" panose="020B0604020202020204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266700" indent="-266700" algn="l" rtl="0" eaLnBrk="1" fontAlgn="base" hangingPunct="1">
        <a:spcBef>
          <a:spcPct val="50000"/>
        </a:spcBef>
        <a:spcAft>
          <a:spcPct val="0"/>
        </a:spcAft>
        <a:buClr>
          <a:srgbClr val="FF6600"/>
        </a:buClr>
        <a:buSzPct val="75000"/>
        <a:buFont typeface="Monotype Sorts" charset="2"/>
        <a:buChar char="q"/>
        <a:defRPr kumimoji="1" sz="2800">
          <a:solidFill>
            <a:schemeClr val="tx1"/>
          </a:solidFill>
          <a:latin typeface="Arial" panose="020B0604020202020204"/>
          <a:ea typeface="宋体" panose="02010600030101010101" pitchFamily="2" charset="-122"/>
          <a:cs typeface="Arial" panose="020B0604020202020204"/>
        </a:defRPr>
      </a:lvl2pPr>
      <a:lvl3pPr marL="533400" indent="-266700" algn="l" rtl="0" eaLnBrk="1" fontAlgn="base" hangingPunct="1">
        <a:spcBef>
          <a:spcPct val="50000"/>
        </a:spcBef>
        <a:spcAft>
          <a:spcPct val="0"/>
        </a:spcAft>
        <a:buClr>
          <a:srgbClr val="FF6600"/>
        </a:buClr>
        <a:buSzPct val="75000"/>
        <a:buFont typeface="Monotype Sorts" charset="2"/>
        <a:buChar char="q"/>
        <a:defRPr kumimoji="1" sz="2400">
          <a:solidFill>
            <a:schemeClr val="tx1"/>
          </a:solidFill>
          <a:latin typeface="Arial" panose="020B0604020202020204"/>
          <a:ea typeface="Arial" panose="020B0604020202020204" pitchFamily="34" charset="0"/>
          <a:cs typeface="Arial" panose="020B0604020202020204"/>
        </a:defRPr>
      </a:lvl3pPr>
      <a:lvl4pPr marL="762000" indent="-228600" algn="l" rtl="0" eaLnBrk="1" fontAlgn="base" hangingPunct="1">
        <a:spcBef>
          <a:spcPct val="50000"/>
        </a:spcBef>
        <a:spcAft>
          <a:spcPct val="0"/>
        </a:spcAft>
        <a:buClr>
          <a:srgbClr val="FF6600"/>
        </a:buClr>
        <a:buSzPct val="75000"/>
        <a:buFont typeface="Monotype Sorts" charset="2"/>
        <a:buChar char="q"/>
        <a:defRPr kumimoji="1" sz="1600">
          <a:solidFill>
            <a:schemeClr val="tx1"/>
          </a:solidFill>
          <a:latin typeface="Arial" panose="020B0604020202020204"/>
          <a:ea typeface="Arial" panose="020B0604020202020204" pitchFamily="34" charset="0"/>
          <a:cs typeface="Arial" panose="020B0604020202020204"/>
        </a:defRPr>
      </a:lvl4pPr>
      <a:lvl5pPr marL="990600" indent="-228600" algn="l" rtl="0" eaLnBrk="1" fontAlgn="base" hangingPunct="1">
        <a:spcBef>
          <a:spcPct val="50000"/>
        </a:spcBef>
        <a:spcAft>
          <a:spcPct val="0"/>
        </a:spcAft>
        <a:buClr>
          <a:srgbClr val="FF6600"/>
        </a:buClr>
        <a:buSzPct val="75000"/>
        <a:buFont typeface="Monotype Sorts" charset="2"/>
        <a:buChar char="q"/>
        <a:defRPr kumimoji="1" sz="1600">
          <a:solidFill>
            <a:schemeClr val="tx1"/>
          </a:solidFill>
          <a:latin typeface="Arial" panose="020B0604020202020204"/>
          <a:ea typeface="Arial" panose="020B0604020202020204" pitchFamily="34" charset="0"/>
          <a:cs typeface="Arial" panose="020B0604020202020204"/>
        </a:defRPr>
      </a:lvl5pPr>
      <a:lvl6pPr marL="14478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Monotype Sorts" charset="2"/>
        <a:buChar char="q"/>
        <a:defRPr sz="1600">
          <a:solidFill>
            <a:schemeClr val="tx1"/>
          </a:solidFill>
          <a:latin typeface="+mn-lt"/>
        </a:defRPr>
      </a:lvl6pPr>
      <a:lvl7pPr marL="1905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Monotype Sorts" charset="2"/>
        <a:buChar char="q"/>
        <a:defRPr sz="1600">
          <a:solidFill>
            <a:schemeClr val="tx1"/>
          </a:solidFill>
          <a:latin typeface="+mn-lt"/>
        </a:defRPr>
      </a:lvl7pPr>
      <a:lvl8pPr marL="23622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Monotype Sorts" charset="2"/>
        <a:buChar char="q"/>
        <a:defRPr sz="1600">
          <a:solidFill>
            <a:schemeClr val="tx1"/>
          </a:solidFill>
          <a:latin typeface="+mn-lt"/>
        </a:defRPr>
      </a:lvl8pPr>
      <a:lvl9pPr marL="28194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Monotype Sorts" charset="2"/>
        <a:buChar char="q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zhuhua@e-planet.cn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ctrTitle"/>
          </p:nvPr>
        </p:nvSpPr>
        <p:spPr>
          <a:xfrm>
            <a:off x="420688" y="2471738"/>
            <a:ext cx="8024812" cy="25574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  <a:ea typeface="Heiti SC Light" charset="-122"/>
                <a:cs typeface="Arial" panose="020B0604020202020204" pitchFamily="34" charset="0"/>
              </a:rPr>
              <a:t>车载以太网（</a:t>
            </a:r>
            <a:r>
              <a:rPr lang="en-US" altLang="zh-CN" dirty="0">
                <a:latin typeface="Arial" panose="020B0604020202020204" pitchFamily="34" charset="0"/>
                <a:ea typeface="Heiti SC Light" charset="-122"/>
                <a:cs typeface="Arial" panose="020B0604020202020204" pitchFamily="34" charset="0"/>
              </a:rPr>
              <a:t>SOMEIP</a:t>
            </a:r>
            <a:r>
              <a:rPr lang="zh-CN" altLang="en-US" dirty="0">
                <a:latin typeface="Arial" panose="020B0604020202020204" pitchFamily="34" charset="0"/>
                <a:ea typeface="Heiti SC Light" charset="-122"/>
                <a:cs typeface="Arial" panose="020B0604020202020204" pitchFamily="34" charset="0"/>
              </a:rPr>
              <a:t>）</a:t>
            </a:r>
            <a:br>
              <a:rPr lang="en-US" altLang="zh-CN" dirty="0">
                <a:latin typeface="Arial" panose="020B0604020202020204" pitchFamily="34" charset="0"/>
                <a:ea typeface="Heiti SC Light" charset="-122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E-Planet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br>
              <a:rPr lang="en-US" altLang="zh-CN" sz="1800" dirty="0">
                <a:latin typeface="Arial" panose="020B0604020202020204" pitchFamily="34" charset="0"/>
                <a:ea typeface="Heiti SC Light" charset="-122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ea typeface="Heiti SC Light" charset="-122"/>
                <a:cs typeface="Arial" panose="020B0604020202020204" pitchFamily="34" charset="0"/>
              </a:rPr>
              <a:t>2016/11</a:t>
            </a:r>
            <a:endParaRPr lang="zh-CN" altLang="en-US" sz="1800" dirty="0">
              <a:latin typeface="Arial" panose="020B0604020202020204" pitchFamily="34" charset="0"/>
              <a:ea typeface="Heiti SC Light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399495" y="1462873"/>
            <a:ext cx="3568823" cy="400110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04713" y="2462046"/>
          <a:ext cx="44439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80"/>
                <a:gridCol w="300393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Service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ID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预留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0xFF00-0xFF1F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OEM</a:t>
                      </a:r>
                      <a:r>
                        <a:rPr lang="zh-CN" altLang="en-US" dirty="0"/>
                        <a:t>测试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0xFF20-0xFF3F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供应商测试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0xFF40-0xFF5F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ECU</a:t>
                      </a:r>
                      <a:r>
                        <a:rPr lang="zh-CN" altLang="en-US" dirty="0"/>
                        <a:t>内部通信测试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0xFFFE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SOME/IP</a:t>
                      </a:r>
                      <a:r>
                        <a:rPr lang="zh-CN" altLang="en-US" dirty="0"/>
                        <a:t>服务消息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0xFFFF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SOME/IP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SOME/IP-SD</a:t>
                      </a:r>
                      <a:r>
                        <a:rPr lang="zh-CN" altLang="en-US" dirty="0"/>
                        <a:t>特殊服务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02918" y="1278207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Byte0,1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标识一个服务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特殊的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57325"/>
          <a:ext cx="3570504" cy="335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399495" y="1800225"/>
            <a:ext cx="3568823" cy="41339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13040" y="2615423"/>
          <a:ext cx="44439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80"/>
                <a:gridCol w="300393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Method ID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预留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0x7FFF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预留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0x8000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预留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0xFFFF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预留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04713" y="1491449"/>
            <a:ext cx="44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Byte2,3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Method ID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标识一个方法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特殊的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Method ID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57325"/>
          <a:ext cx="3570504" cy="335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30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399495" y="1464945"/>
            <a:ext cx="3568823" cy="707886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13040" y="2239484"/>
          <a:ext cx="4443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80"/>
                <a:gridCol w="300393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baseline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Method ID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SOME/IP Cookie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0x8000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SOME/IP Cookie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0x8100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SOME/IP-SD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04713" y="1491449"/>
            <a:ext cx="444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0xFFFF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Method ID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406693" y="2227471"/>
            <a:ext cx="3568823" cy="707886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长度小于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4095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长度包含从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到消息结束的字节长度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408374" y="2973058"/>
            <a:ext cx="3568823" cy="707886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445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字段包括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Client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Client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标识一个客户端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标识会话，如果会话激活则被初始化为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，然后进行累加，否则设置为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为了使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Response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一一对应，所以对于客户机是唯一的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Protocol Version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Interface Version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408374" y="3700351"/>
            <a:ext cx="1758051" cy="360420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5522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Protocol Version : 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协议版本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目前设置为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01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Protocol Version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Interface Version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: 圆角 6"/>
          <p:cNvSpPr/>
          <p:nvPr/>
        </p:nvSpPr>
        <p:spPr bwMode="auto">
          <a:xfrm>
            <a:off x="2166425" y="3699803"/>
            <a:ext cx="1810772" cy="3609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99731" y="1476900"/>
            <a:ext cx="444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interface Version: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服务版本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如果设置了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SOMEIPTransformationISignalProps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服务版本在这个属性中查找</a:t>
            </a:r>
            <a:endParaRPr lang="en-US" altLang="zh-CN" sz="200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Type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406693" y="4077381"/>
            <a:ext cx="1772118" cy="360969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44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Type: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消息类型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99731" y="2243790"/>
          <a:ext cx="41002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02"/>
                <a:gridCol w="326640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值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消息类型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REQUEST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REQUEST_NO_RETURN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NOTIFICATION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0x81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Retrun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Code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2191945" y="4077381"/>
            <a:ext cx="1772118" cy="360969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Return Code: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返回码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Return Code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只在客户端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服务器通信中使用，其他时候设置为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97978" y="2778362"/>
          <a:ext cx="465897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331"/>
                <a:gridCol w="1472646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消息类型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值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REQUEST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E_OK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REQUEST_NO_RETURN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E_OK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NOTIFICATION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E_OK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</a:t>
                      </a:r>
                      <a:r>
                        <a:rPr lang="en-US" altLang="zh-CN" baseline="0" dirty="0"/>
                        <a:t> 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</a:t>
                      </a:r>
                      <a:r>
                        <a:rPr lang="en-US" altLang="zh-CN" baseline="0" dirty="0"/>
                        <a:t> 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Retrun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Code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altLang="zh-C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2191945" y="4077381"/>
            <a:ext cx="1772118" cy="360969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44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Return Code: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返回码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83729" y="1891556"/>
          <a:ext cx="4666694" cy="427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67"/>
                <a:gridCol w="3703227"/>
              </a:tblGrid>
              <a:tr h="39370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值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名字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E_OK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E_NOT_OK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0x02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SOMEIPXF_E_UNKNOWN_SERVICE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0x03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SOMEIPXF_E_UNKNOWN_METHOD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SOMEIPXF_E_NOT_READY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SOMEIPXF_E_NOT_REACHABLE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0x06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SOMEIPXF_E_TIMEOUT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85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SOMEIPXF_E_WRONG_PROTOCOL_VERSION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85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0x08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SOMEIPXF_E_WRONG_INTERFACE_VERSION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0x09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SOMEIPXF_E_MALFORDMED_MESSAGE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0x0a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SOMEIPXF_E_WRONG_MESSAGE_TYPE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0x0b-0x1f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50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0x20-0x5e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en-US" altLang="zh-CN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errors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3381490" cy="388344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如果没有定义，则数据默认按照大段顺序发送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SOME/IP-SD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固定为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0xFFFF8100    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蓝色部分为负载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                         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7848" y="590879"/>
          <a:ext cx="43609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491"/>
                <a:gridCol w="218049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ID(byte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3957848" y="2067951"/>
            <a:ext cx="4360982" cy="3714688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 ID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341838"/>
            <a:ext cx="44457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Request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字段包括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Client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Client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未使用，默认为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0x0000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用于侦测服务发现实例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0" lvl="1">
              <a:spcBef>
                <a:spcPct val="50000"/>
              </a:spcBef>
              <a:buClr>
                <a:srgbClr val="FF6600"/>
              </a:buClr>
              <a:buSzPct val="75000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 (SD instances)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重启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初始值为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0x0001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多播和单播的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是独立的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每发送一次单播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多播，各自的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加一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最大值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0xFFFF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的下一个值为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0x0001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1616765"/>
            <a:ext cx="3408390" cy="75537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Protocol/Interface Version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341838"/>
            <a:ext cx="4445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消息头一样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Protocol Version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版本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Interface Version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服务版本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2320981"/>
            <a:ext cx="3408390" cy="39492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Type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341838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消息头一样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SOME/IP-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的消息类型只有事件型消息，所以设置为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0x02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2705293"/>
            <a:ext cx="1725364" cy="39492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Return Code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341838"/>
            <a:ext cx="44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消息头一样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SOME/IP-SD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不使用，设置为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68790" y="2705293"/>
            <a:ext cx="1725364" cy="39492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Flags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67014" y="2384338"/>
            <a:ext cx="4445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Flags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的第一位（最高位）是重启标志（侦测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），当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Session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0xFFFF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到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0x0001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之后，清除重启标志，当重启标志置位期间又侦测到重启，继续保持置位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单播和多播的重启标志是独立的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Flags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的第二位（次高位）是单播标志，置位表示支持接收单播信息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59570" y="3070574"/>
            <a:ext cx="1725364" cy="39492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25821" y="1425877"/>
          <a:ext cx="2968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61"/>
                <a:gridCol w="371061"/>
                <a:gridCol w="371061"/>
                <a:gridCol w="371061"/>
                <a:gridCol w="371061"/>
                <a:gridCol w="371061"/>
                <a:gridCol w="371061"/>
                <a:gridCol w="37106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25821" y="1087174"/>
            <a:ext cx="34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49753" y="1056248"/>
            <a:ext cx="34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0133" y="1073396"/>
            <a:ext cx="34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7539" y="1804391"/>
            <a:ext cx="63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重启标志</a:t>
            </a:r>
            <a:endParaRPr lang="zh-CN" altLang="en-US" sz="14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0377" y="1804391"/>
            <a:ext cx="63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9CC"/>
                </a:solidFill>
                <a:latin typeface="黑体" panose="02010609060101010101" charset="-122"/>
                <a:ea typeface="黑体" panose="02010609060101010101" charset="-122"/>
              </a:rPr>
              <a:t>单播标志</a:t>
            </a:r>
            <a:endParaRPr lang="zh-CN" altLang="en-US" sz="1400" dirty="0">
              <a:solidFill>
                <a:srgbClr val="0099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50937" y="1443097"/>
            <a:ext cx="67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预留位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257903"/>
            <a:ext cx="444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预留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24bits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0x000000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3432420"/>
            <a:ext cx="3444944" cy="39492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 bwMode="auto">
          <a:xfrm>
            <a:off x="1974574" y="3074504"/>
            <a:ext cx="1732832" cy="37563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257903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定义了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Entries Array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的长度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用于发送提供服务和发现服务报文或者签署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EventGroup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和应答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3843130"/>
            <a:ext cx="3444944" cy="73958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SOME/IP-SD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257903"/>
            <a:ext cx="44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定义了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 Array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的长度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用于携带附加信息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4558855"/>
            <a:ext cx="3444944" cy="760842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Entry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ID(Client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9731" y="1257903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定义了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Entries Array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的长度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用于发送提供服务和发现服务报文或者签署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EventGroup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和应答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3843130"/>
            <a:ext cx="3444944" cy="73958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59975" y="287825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" name="箭头: 右 3"/>
          <p:cNvSpPr/>
          <p:nvPr/>
        </p:nvSpPr>
        <p:spPr bwMode="auto">
          <a:xfrm>
            <a:off x="3525078" y="4212923"/>
            <a:ext cx="674653" cy="262508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1" name="箭头: 左右 10"/>
          <p:cNvSpPr/>
          <p:nvPr/>
        </p:nvSpPr>
        <p:spPr bwMode="auto">
          <a:xfrm>
            <a:off x="4202484" y="2379069"/>
            <a:ext cx="4725880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088879"/>
            <a:ext cx="8099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类型，目前有两种类型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Type1: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发现服务（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)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、提供服务（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）和停止提供服务（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StopOfferService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Type2: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签署事件组（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）和相应应答、停止签署事件组（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）和相应应答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2462" y="1467544"/>
            <a:ext cx="1221781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14122" y="1108907"/>
          <a:ext cx="37372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25"/>
                <a:gridCol w="7686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值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cs typeface="Arial" panose="020B0604020202020204" pitchFamily="34" charset="0"/>
                        </a:rPr>
                        <a:t>FindService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0x00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cs typeface="Arial" panose="020B0604020202020204" pitchFamily="34" charset="0"/>
                        </a:rPr>
                        <a:t>OfferService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cs typeface="Arial" panose="020B0604020202020204" pitchFamily="34" charset="0"/>
                        </a:rPr>
                        <a:t>StopOfferService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cs typeface="Arial" panose="020B0604020202020204" pitchFamily="34" charset="0"/>
                        </a:rPr>
                        <a:t>SubscribeEventgroup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cs typeface="Arial" panose="020B0604020202020204" pitchFamily="34" charset="0"/>
                        </a:rPr>
                        <a:t>StopSubscribeEventgroup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cs typeface="Arial" panose="020B0604020202020204" pitchFamily="34" charset="0"/>
                        </a:rPr>
                        <a:t>SubscribeEventgroupAck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StopSubscribeEventgroupAck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Index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256528"/>
            <a:ext cx="8099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Index 1</a:t>
            </a:r>
            <a:r>
              <a:rPr lang="en-US" altLang="zh-CN" sz="2000" baseline="30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options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组的第一个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序号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Index 2</a:t>
            </a:r>
            <a:r>
              <a:rPr lang="en-US" altLang="zh-CN" sz="2000" baseline="30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nd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options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表示第二个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组的第一个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序号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1499565" y="1467544"/>
            <a:ext cx="2449583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数量字段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256528"/>
            <a:ext cx="8099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# of opt 1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组的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数量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# of opt 2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表示第二个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组的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数量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3971701" y="1467544"/>
            <a:ext cx="1221781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256528"/>
            <a:ext cx="809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提供给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报文头中的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2462" y="2055090"/>
            <a:ext cx="2467486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Instance ID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256528"/>
            <a:ext cx="8099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instance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区分同一个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的不同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ECU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客户端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	//????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0xFFFF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表示所有可能的实例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734598" y="2055090"/>
            <a:ext cx="2467486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9"/>
            <a:ext cx="8450262" cy="63321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Major Version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256528"/>
            <a:ext cx="80996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Major Version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表示主版本号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表示任何版本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客户端的主版本号不应该设置为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不同主版本之间一般不兼容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7112" y="2665958"/>
            <a:ext cx="1230384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Major Version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2" y="4256528"/>
            <a:ext cx="8099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表示这个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存活时间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，单位秒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在停止提供服务（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StopOfferService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）中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应该设置为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0x000000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0xFFFFFF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表示在关闭服务或者重启前都有效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1504214" y="2665958"/>
            <a:ext cx="3702520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Type1/Type2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986" y="4999463"/>
            <a:ext cx="816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Minor Version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：次版本号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不同次版本之间应该相互兼容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2462" y="3240252"/>
            <a:ext cx="4944272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3862404" y="3744343"/>
            <a:ext cx="674653" cy="262508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2462" y="4276048"/>
          <a:ext cx="4944272" cy="55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272"/>
              </a:tblGrid>
              <a:tr h="551742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Minor Version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0007" y="3882485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Type1:Type = 0x01/0x02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259986" y="4250147"/>
            <a:ext cx="4944272" cy="57764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  <p:bldP spid="5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Scalable service-Oriented 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MiddlewarE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over 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报文组成结构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8154" y="3482181"/>
          <a:ext cx="7427497" cy="46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6"/>
                <a:gridCol w="786063"/>
                <a:gridCol w="737937"/>
                <a:gridCol w="1572127"/>
                <a:gridCol w="1844842"/>
                <a:gridCol w="1764632"/>
              </a:tblGrid>
              <a:tr h="463884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SOME/IP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SOME/IP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SOME/IP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Type1/Type2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2462" y="3240252"/>
            <a:ext cx="4944272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3862404" y="3744343"/>
            <a:ext cx="674653" cy="262508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462" y="4607348"/>
          <a:ext cx="4944272" cy="55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2472136"/>
              </a:tblGrid>
              <a:tr h="551742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(0x0000)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EventGroup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0007" y="4028257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Type2:Type = 0x06/0x07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259986" y="4594699"/>
            <a:ext cx="1237510" cy="57764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Type1/Type2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461" y="5479406"/>
            <a:ext cx="78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Counter: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区别相同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EventGroup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2462" y="3240252"/>
            <a:ext cx="4944272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3862404" y="3744343"/>
            <a:ext cx="674653" cy="262508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462" y="4607348"/>
          <a:ext cx="4944272" cy="55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2472136"/>
              </a:tblGrid>
              <a:tr h="551742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(0x0000)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EventGroup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0007" y="4028257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Type2:Type = 0x06/0x07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497088" y="4594397"/>
            <a:ext cx="1237510" cy="57764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394970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Type1/Type2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2462" y="1480796"/>
          <a:ext cx="4944272" cy="23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1236068"/>
                <a:gridCol w="618034"/>
                <a:gridCol w="618034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92581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: 圆角 1"/>
          <p:cNvSpPr/>
          <p:nvPr/>
        </p:nvSpPr>
        <p:spPr bwMode="auto">
          <a:xfrm>
            <a:off x="262462" y="3240252"/>
            <a:ext cx="4944272" cy="61086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3862404" y="3744343"/>
            <a:ext cx="674653" cy="262508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2462" y="4607348"/>
          <a:ext cx="4944272" cy="55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68"/>
                <a:gridCol w="1236068"/>
                <a:gridCol w="2472136"/>
              </a:tblGrid>
              <a:tr h="551742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(0x0000)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EventGroup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0007" y="4028257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Type2:Type = 0x06/0x07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2734598" y="4607348"/>
            <a:ext cx="2472136" cy="577643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53770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462" y="1611297"/>
          <a:ext cx="34449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72"/>
                <a:gridCol w="17224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ID(Request ID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ID(Session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Entries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Entries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Options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Array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01468" y="2038842"/>
            <a:ext cx="44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定义了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 Array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的长度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用于携带附加信息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62462" y="4580110"/>
            <a:ext cx="3444944" cy="73958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61712" y="3659195"/>
          <a:ext cx="494427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136"/>
                <a:gridCol w="1236068"/>
                <a:gridCol w="1236068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" name="箭头: 右 3"/>
          <p:cNvSpPr/>
          <p:nvPr/>
        </p:nvSpPr>
        <p:spPr bwMode="auto">
          <a:xfrm>
            <a:off x="3477900" y="4958948"/>
            <a:ext cx="674653" cy="262508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FF33CC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1" name="箭头: 左右 10"/>
          <p:cNvSpPr/>
          <p:nvPr/>
        </p:nvSpPr>
        <p:spPr bwMode="auto">
          <a:xfrm>
            <a:off x="4104221" y="3160008"/>
            <a:ext cx="4725880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501936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定义了单个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的长度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包含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Reserved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和可变数据的长度（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N+1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218809" y="2076984"/>
            <a:ext cx="2047313" cy="573452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配置选项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501936"/>
            <a:ext cx="44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Type=0x01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定义为配置选项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可变数据包含配置的数据，按照长度、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、值排列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配置选项示例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874" y="4106386"/>
            <a:ext cx="8341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Length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的长度（除了长度和类型）为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16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表示为配置类型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其中单个配置项长度（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[5]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）用无符号整形数写入，之后的配置项（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abc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=x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）用字符串写入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62" y="1492203"/>
            <a:ext cx="8827860" cy="236417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IPv4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终端节点配置选项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501936"/>
            <a:ext cx="44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Type=0x04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IPv4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终端节点配置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9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Length=0x09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0x04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462" y="5483004"/>
          <a:ext cx="33925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IPv6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终端节点配置选项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501936"/>
            <a:ext cx="44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Type=0x06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IPv6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终端节点配置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21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Length=0x15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462" y="5483004"/>
          <a:ext cx="33925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79672" y="870284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对数据进行线性化数据转换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定义汽车嵌入式客户端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服务器通信机制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9" y="2714976"/>
            <a:ext cx="8925468" cy="11498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7171"/>
            <a:ext cx="8967537" cy="2150914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IPv4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多播配置选项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501936"/>
            <a:ext cx="4445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服务器通告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IPv4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多播地址和端口号，作为事件报文发送的目的地址和端口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9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0x14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Length=0x09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462" y="5483004"/>
          <a:ext cx="3392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IPv6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多播配置选项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501936"/>
            <a:ext cx="4445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服务器通告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IPv6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多播地址和端口号，作为事件报文发送的目的地址和端口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21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0x16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Length=0x15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0x16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462" y="5483004"/>
          <a:ext cx="3392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IPv4 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162192"/>
            <a:ext cx="44457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用于传输发送节点的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9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0x24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最多发送一次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如果存在此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，位置应该放在第一个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如果收到多个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options,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只有第一个有效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收到此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终端节点应该用此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的内容取代源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地址和端口（用于服务迁移，只允许订阅响应携带此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Length=0x09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0x24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462" y="5483004"/>
          <a:ext cx="3392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IPv6 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162192"/>
            <a:ext cx="4445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用于传输发送节点的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21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0x26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最多发送一次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如果存在此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，位置应该放在第一个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如果收到多个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options,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只有第一个有效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终端节点应该用此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的内容取代源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Length=0x15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2462" y="5483004"/>
          <a:ext cx="3392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IPv6 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7593" y="1162192"/>
            <a:ext cx="4445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用于传输发送节点的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长度固定为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21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定义为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0x26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最多发送一次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如果存在此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，位置应该放在第一个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如果收到多个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options,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只有第一个有效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终端节点应该用此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的内容取代源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地址和端口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954" y="2067512"/>
          <a:ext cx="4140012" cy="177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6"/>
                <a:gridCol w="1035003"/>
                <a:gridCol w="1035003"/>
              </a:tblGrid>
              <a:tr h="592581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Length=0x15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Type= 0x26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85162">
                <a:tc grid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可变数据（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Byte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1" name="箭头: 左右 10"/>
          <p:cNvSpPr/>
          <p:nvPr/>
        </p:nvSpPr>
        <p:spPr bwMode="auto">
          <a:xfrm>
            <a:off x="262462" y="1568325"/>
            <a:ext cx="4097504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193451" y="2672245"/>
            <a:ext cx="4179767" cy="116887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 bwMode="auto">
          <a:xfrm rot="5400000">
            <a:off x="1872792" y="3742024"/>
            <a:ext cx="337328" cy="263802"/>
          </a:xfrm>
          <a:prstGeom prst="rightArrow">
            <a:avLst/>
          </a:prstGeom>
          <a:solidFill>
            <a:srgbClr val="B70032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0199" y="4110001"/>
          <a:ext cx="4140012" cy="118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3"/>
                <a:gridCol w="1035003"/>
                <a:gridCol w="2070006"/>
              </a:tblGrid>
              <a:tr h="592581">
                <a:tc gridSpan="3"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地址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925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Reserved=0x00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TCP/UDP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端口号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462" y="5483004"/>
          <a:ext cx="3392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/>
                <a:gridCol w="1696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2" name="箭头: 右 11"/>
          <p:cNvSpPr/>
          <p:nvPr/>
        </p:nvSpPr>
        <p:spPr bwMode="auto">
          <a:xfrm rot="5400000">
            <a:off x="1608990" y="5259344"/>
            <a:ext cx="337328" cy="263802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B70032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  <a:highlight>
                <a:srgbClr val="FF33CC"/>
              </a:highlight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227121" y="4678016"/>
            <a:ext cx="999244" cy="61714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53770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报文格式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Entry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 Option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 SD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8450262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异常处理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忽略未知的、多余的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冲突的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可以忽略处理或者回复否定相应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如果收到的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中没有相应的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可以忽略处理或者回复否定相应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缺少多播的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options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做忽略处理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7579788" cy="102097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携带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的限定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21" y="2230360"/>
            <a:ext cx="6877050" cy="2266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278558" y="2279650"/>
            <a:ext cx="6712502" cy="2165350"/>
          </a:xfrm>
          <a:prstGeom prst="rect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47578"/>
            <a:ext cx="2520495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示例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139" y="579709"/>
            <a:ext cx="6172200" cy="555604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485775"/>
            <a:ext cx="5833538" cy="56459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发现服务（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2462" y="1149491"/>
          <a:ext cx="5409472" cy="221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368"/>
                <a:gridCol w="1352368"/>
                <a:gridCol w="1352368"/>
                <a:gridCol w="676184"/>
                <a:gridCol w="676184"/>
              </a:tblGrid>
              <a:tr h="55336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  <a:r>
                        <a:rPr lang="en-US" altLang="zh-CN" sz="1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#of opt</a:t>
                      </a: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53364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5336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53364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Type1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/Type2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1204" y="971550"/>
            <a:ext cx="3352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设置为需要查找的服务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eg:0x1234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发现所有实例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发现主版本为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0x01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查找所有的次要版本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设置为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3s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2462" y="3578791"/>
          <a:ext cx="5409472" cy="264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368"/>
                <a:gridCol w="1352368"/>
                <a:gridCol w="1352368"/>
                <a:gridCol w="676184"/>
                <a:gridCol w="676184"/>
              </a:tblGrid>
              <a:tr h="660158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660158"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0x1234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0xFFFF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6601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0x000003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660158">
                <a:tc gridSpan="5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0xFFFFFFFF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79672" y="870284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SOME/IP-SD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Discover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管理车内通信的服务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控制事件报文的行为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报文类型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	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		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StopOfferService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		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SubscribleEventgroup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StopSubscribleEventgroup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SubscribleEventgroupAck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SubscribleEventgroupNAck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83341"/>
            <a:ext cx="583353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提供服务（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 = 0x01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Option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字段中必须添加终端节点信息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停止提供服务（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StopOfferService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 = 0x01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 = 0x000000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，表示停止服务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83341"/>
            <a:ext cx="757978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签署事件组（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 = 0x06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Instance 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不能设置为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0xFF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要携带选项字段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停止签署事件组（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 = 0x06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 = 0x000000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，表示停止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83341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签署事件组肯定响应（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SubscribeEventgroupAck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 = 0x07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中其他的参数应该跟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保持一致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如果需要进行多播，则需要携带多播配置选项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签署事件组否定响应（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StopSubscribeEventgroupNAck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Type = 0x07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 = 0x000000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Entry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中的其他参数应跟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保持一致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83341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服务器服务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和事件处理阶段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Server</a:t>
            </a:r>
            <a:r>
              <a:rPr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端）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Down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可用阶段（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Available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Initial Wait Phase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Repetition Phase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Main Phase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46" y="3807722"/>
            <a:ext cx="8801100" cy="21050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83341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Down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重新启动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分配状态为未分配状态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服务器状态为不可用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需要关闭所有服务器服务实例的所有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Socket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连接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79240" y="698783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初始化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服务器服务状态设置为可用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本地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分配状态为已分配状态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打开服务器服务实例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Socket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连接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开启一个随机定时器（在配置的最大值和最小值随机取值）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此状态中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收到的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忽略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设置的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定时器超时后，发送第一个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54073" y="640060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发送重复次数计数器不为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初始等待阶段的定时器超时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主动按照双倍延迟发送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回复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SubscribeEventgroupAck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开启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195349" y="648449"/>
            <a:ext cx="888992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主阶段进入条件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发送重复次数计数器为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初始等待阶段的定时器超时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主阶段阶段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周期发送参数大于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，周期发送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；等于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，不发送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，回复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SubscribeEventgroupAck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开启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设置服务器关闭，发送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StopOfferService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62462" y="883341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客户端服务和事件处理阶段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Down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可用阶段（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Available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Initial Wait Phase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Repetition Phase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Main Phase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70658"/>
            <a:ext cx="8905875" cy="19145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87862" y="680141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关闭阶段（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Down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重新启动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分配状态为未分配状态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服务器状态为不可用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关闭阶段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，开启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TLL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定时器超时，进入初始等待阶段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TLL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定时器未超时，进入主阶段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	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79240" y="698783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初始化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本地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分配状态为已分配状态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打开服务器服务实例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Socket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连接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开启随机定时器（配置中的最大值和最小值之间）。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定时器，发送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54073" y="640060"/>
            <a:ext cx="8457468" cy="48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发送重复次数计数器不为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初始等待阶段的定时器超时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主动按照双倍延迟发送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，回复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SubscribeEventgroupAck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开启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关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闭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 SD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b="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93749" y="727074"/>
            <a:ext cx="8889928" cy="677862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主阶段进入条件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FindService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发送重复次数计数器为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0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初始等待阶段的定时器超时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重复阶段发送了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主阶段阶段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OfferService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，发送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或者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StopSubscribeEventgroup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SubscribeEventgroupNAck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，关闭连接，然后打开连接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收到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StopOfferService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停止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TTL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计时器</a:t>
            </a: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基本处理要求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消息长度限制为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4095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字节（包括消息头）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如果反序列化的时候数据多余预期的，预期外的数据应该被丢弃。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如果反序列化的时候数据少于预期的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Isignal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中的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Initial value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被定义，就用定义的值进行填充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如果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Isignal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中的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Initial value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没有被定义，中止反序列化，并报告错误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基本数据类型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8938" y="1617345"/>
          <a:ext cx="5521785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7"/>
                <a:gridCol w="3002732"/>
                <a:gridCol w="14117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描述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大小（字节）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boolean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TRUE/FALSE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8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uint8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unsigned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8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uint16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unsigned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16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uint32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unsigned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32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uint64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unsigned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sint8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8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sint16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16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sint32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32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sint64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signed integer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float32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floating point number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32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float64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floating point number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60168" y="1909159"/>
            <a:ext cx="2534653" cy="95410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字节顺序由</a:t>
            </a:r>
            <a:r>
              <a:rPr lang="en-US" altLang="zh-CN" sz="2800" dirty="0" err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byteOrder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制定</a:t>
            </a:r>
            <a:endParaRPr lang="zh-CN" altLang="en-US" sz="28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6144126" y="1892968"/>
            <a:ext cx="2566737" cy="962527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结构体类型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设计者需要通过填充位将结构体内的变量进行对齐，然后传递给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处理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允许在结构体前面加入一个长度字段，描述这个结构体的字节数量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长度字段的数据类型由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sizeOfStructLengthFields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决定，并且一个结构体所有的长度字段类型相同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0423" y="4428955"/>
          <a:ext cx="7061827" cy="161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067"/>
                <a:gridCol w="2821760"/>
              </a:tblGrid>
              <a:tr h="539639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sizeOfStructLengthFields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39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sizeOfStructLengthFields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uint16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39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sizeOfStructLengthFields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uint32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没有添加长度字段的序列化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569" y="1775160"/>
            <a:ext cx="8763000" cy="39814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添加长度字段的序列化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81" y="1622760"/>
            <a:ext cx="8886825" cy="42862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字符串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需要支持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UTF-8,UTF-16BE,UTF-16LE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编码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UTF-16LE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UTF-16BE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字符串长度为偶数，如果为奇数长度，则忽略最后一个字节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所有字符串需要在以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BOM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Byte order Mark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）开始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74921" y="1876394"/>
          <a:ext cx="47258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40"/>
                <a:gridCol w="23629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箭头: 左右 2"/>
          <p:cNvSpPr/>
          <p:nvPr/>
        </p:nvSpPr>
        <p:spPr bwMode="auto">
          <a:xfrm>
            <a:off x="1674921" y="1737804"/>
            <a:ext cx="4725880" cy="470517"/>
          </a:xfrm>
          <a:prstGeom prst="leftRightArrow">
            <a:avLst/>
          </a:prstGeom>
          <a:solidFill>
            <a:srgbClr val="CCECFF"/>
          </a:solidFill>
          <a:ln w="38100">
            <a:solidFill>
              <a:schemeClr val="bg1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2Byte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定长数组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允许在数组前面加入一个长度字段，描述这个数组的字节数量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长度字段的数据类型由</a:t>
            </a:r>
            <a:r>
              <a:rPr lang="en-US" altLang="zh-CN" dirty="0" err="1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sizeOfStructLengthFields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决定，并且一个数组所有的长度字段类型相同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83155" y="3707060"/>
          <a:ext cx="7061827" cy="161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067"/>
                <a:gridCol w="2821760"/>
              </a:tblGrid>
              <a:tr h="539639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sizeOfStructLengthFields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39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sizeOfStructLengthFields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uint16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39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sizeOfStructLengthFields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uint32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定长一维数组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44" y="2447632"/>
            <a:ext cx="8705850" cy="26098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定长多维数组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909160"/>
            <a:ext cx="8553450" cy="3181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324100"/>
            <a:ext cx="9048750" cy="22098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变长一维数组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94" y="2332217"/>
            <a:ext cx="8749506" cy="22098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58308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变长多维数组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30801"/>
            <a:ext cx="8454683" cy="219639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200608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位域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作为基础数据传输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Union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共用体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需要添加长度域和类型域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3" y="3543179"/>
            <a:ext cx="2506847" cy="1352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95" y="4887256"/>
            <a:ext cx="6630206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95" y="3600940"/>
            <a:ext cx="6630206" cy="7905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2138289" y="3798278"/>
            <a:ext cx="375506" cy="36575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2138289" y="4588853"/>
            <a:ext cx="375506" cy="4162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目录</a:t>
            </a:r>
            <a:endParaRPr kumimoji="1" lang="zh-CN" alt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1143000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概述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协议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SD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序列化和反序列化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720540" y="2285353"/>
            <a:ext cx="1543050" cy="257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580780" y="1493191"/>
            <a:ext cx="39687" cy="433764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265117" y="1782116"/>
            <a:ext cx="12700" cy="4292002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07527" y="4256145"/>
            <a:ext cx="2337989" cy="94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40"/>
              </a:lnSpc>
            </a:pPr>
            <a:r>
              <a:rPr kumimoji="0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 Type = 0x80</a:t>
            </a:r>
            <a:endParaRPr kumimoji="0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Return Code = </a:t>
            </a:r>
            <a:r>
              <a:rPr kumimoji="0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returnValue</a:t>
            </a:r>
            <a:endParaRPr kumimoji="0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kumimoji="0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620467" y="4526757"/>
            <a:ext cx="1571625" cy="228600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34704" y="1274116"/>
            <a:ext cx="77152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Client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922217" y="1277981"/>
            <a:ext cx="7715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Server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/>
          <a:p>
            <a:pPr lvl="1"/>
            <a:r>
              <a:rPr kumimoji="1"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314523" y="686554"/>
            <a:ext cx="8450262" cy="622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2667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8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2pPr>
            <a:lvl3pPr marL="5334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4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3pPr>
            <a:lvl4pPr marL="762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4pPr>
            <a:lvl5pPr marL="990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5pPr>
            <a:lvl6pPr marL="1447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0514" y="1988605"/>
            <a:ext cx="207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 Type = 0x00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Return Code = 0x00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6186" y="1846556"/>
            <a:ext cx="10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06186" y="4113502"/>
            <a:ext cx="113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7119" y="3094473"/>
            <a:ext cx="296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returnValue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 0x80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returnValue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表示没有错误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/>
          <p:cNvSpPr/>
          <p:nvPr/>
        </p:nvSpPr>
        <p:spPr bwMode="auto">
          <a:xfrm>
            <a:off x="5770485" y="3122626"/>
            <a:ext cx="2778711" cy="556622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3" grpId="0"/>
      <p:bldP spid="29704" grpId="0" animBg="1"/>
      <p:bldP spid="9" grpId="0"/>
      <p:bldP spid="10" grpId="0"/>
      <p:bldP spid="41" grpId="0"/>
      <p:bldP spid="11" grpId="0"/>
      <p:bldP spid="1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720540" y="2285353"/>
            <a:ext cx="1543050" cy="257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580780" y="1493191"/>
            <a:ext cx="39687" cy="433764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265117" y="1782116"/>
            <a:ext cx="12700" cy="4292002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620467" y="4526757"/>
            <a:ext cx="1571625" cy="228600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34704" y="1274116"/>
            <a:ext cx="77152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Client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922217" y="1277981"/>
            <a:ext cx="7715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Server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/>
          <a:p>
            <a:pPr lvl="1"/>
            <a:r>
              <a:rPr kumimoji="1"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314523" y="686554"/>
            <a:ext cx="8450262" cy="622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2667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8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2pPr>
            <a:lvl3pPr marL="5334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4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3pPr>
            <a:lvl4pPr marL="762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4pPr>
            <a:lvl5pPr marL="990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5pPr>
            <a:lvl6pPr marL="1447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5780" y="1261357"/>
            <a:ext cx="4977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 0A 00 16 00 00 00 09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00 01 00 23 01 01 00 00 01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6186" y="1846556"/>
            <a:ext cx="10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06186" y="4113502"/>
            <a:ext cx="113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186" y="1347531"/>
            <a:ext cx="1989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ID (</a:t>
            </a:r>
            <a:r>
              <a:rPr lang="zh-CN" altLang="en-US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消息</a:t>
            </a:r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endParaRPr lang="en-US" altLang="zh-CN" sz="1400" dirty="0">
              <a:solidFill>
                <a:srgbClr val="B7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ID = 00 0A</a:t>
            </a:r>
            <a:endParaRPr lang="en-US" altLang="zh-CN" sz="1400" dirty="0">
              <a:solidFill>
                <a:srgbClr val="B7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ID = 00 16</a:t>
            </a:r>
            <a:endParaRPr lang="zh-CN" altLang="en-US" sz="1400" dirty="0">
              <a:solidFill>
                <a:srgbClr val="B7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/>
          <p:cNvSpPr/>
          <p:nvPr/>
        </p:nvSpPr>
        <p:spPr bwMode="auto">
          <a:xfrm>
            <a:off x="182962" y="1274116"/>
            <a:ext cx="683414" cy="109933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2607" y="2582560"/>
            <a:ext cx="188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数据长度，包含长度以后的所有数据</a:t>
            </a:r>
            <a:endParaRPr lang="zh-CN" altLang="en-US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1969" y="3558785"/>
            <a:ext cx="1860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ID(</a:t>
            </a:r>
            <a:r>
              <a:rPr lang="zh-CN" altLang="en-US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请求</a:t>
            </a:r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endParaRPr lang="en-US" altLang="zh-CN" sz="1400" dirty="0">
              <a:solidFill>
                <a:srgbClr val="B7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ID = 00 01</a:t>
            </a:r>
            <a:endParaRPr lang="en-US" altLang="zh-CN" sz="1400" dirty="0">
              <a:solidFill>
                <a:srgbClr val="B7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B700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ID = 00 23</a:t>
            </a:r>
            <a:endParaRPr lang="zh-CN" altLang="en-US" sz="1400" dirty="0">
              <a:solidFill>
                <a:srgbClr val="B70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99487" y="4559170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协议版本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: 圆角 29"/>
          <p:cNvSpPr/>
          <p:nvPr/>
        </p:nvSpPr>
        <p:spPr bwMode="auto">
          <a:xfrm>
            <a:off x="168145" y="2386213"/>
            <a:ext cx="683414" cy="109933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 bwMode="auto">
          <a:xfrm>
            <a:off x="155355" y="3498310"/>
            <a:ext cx="683414" cy="1099338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 bwMode="auto">
          <a:xfrm>
            <a:off x="155355" y="4573087"/>
            <a:ext cx="683414" cy="294335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 bwMode="auto">
          <a:xfrm>
            <a:off x="155355" y="4900938"/>
            <a:ext cx="683414" cy="27151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 bwMode="auto">
          <a:xfrm>
            <a:off x="155355" y="5153912"/>
            <a:ext cx="683414" cy="27151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 bwMode="auto">
          <a:xfrm>
            <a:off x="155355" y="5425426"/>
            <a:ext cx="683414" cy="27151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 bwMode="auto">
          <a:xfrm>
            <a:off x="155355" y="5715437"/>
            <a:ext cx="683414" cy="27151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07775" y="4832650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交互版本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79728" y="5139844"/>
            <a:ext cx="188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消息类型（</a:t>
            </a:r>
            <a:r>
              <a:rPr lang="en-US" altLang="zh-CN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9236" y="5411358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返回码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79639" y="5722151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用户数据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58639" y="1297895"/>
            <a:ext cx="497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 0A 00 16 00 00 00 08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00 01 00 23 01 01 80 00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49"/>
          <p:cNvSpPr/>
          <p:nvPr/>
        </p:nvSpPr>
        <p:spPr bwMode="auto">
          <a:xfrm>
            <a:off x="8238214" y="5190450"/>
            <a:ext cx="683414" cy="27151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 bwMode="auto">
          <a:xfrm>
            <a:off x="8238214" y="5461964"/>
            <a:ext cx="683414" cy="271514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13268" y="5196169"/>
            <a:ext cx="188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消息类型（</a:t>
            </a:r>
            <a:r>
              <a:rPr lang="en-US" altLang="zh-CN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180192" y="5499242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63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返回码</a:t>
            </a:r>
            <a:endParaRPr lang="en-US" altLang="zh-CN" sz="1400" dirty="0">
              <a:solidFill>
                <a:srgbClr val="C63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4" grpId="0" animBg="1"/>
      <p:bldP spid="9" grpId="0"/>
      <p:bldP spid="3" grpId="0"/>
      <p:bldP spid="19" grpId="0" animBg="1"/>
      <p:bldP spid="20" grpId="0"/>
      <p:bldP spid="24" grpId="0"/>
      <p:bldP spid="29" grpId="0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2" grpId="0"/>
      <p:bldP spid="43" grpId="0"/>
      <p:bldP spid="44" grpId="0"/>
      <p:bldP spid="50" grpId="0" animBg="1"/>
      <p:bldP spid="51" grpId="0" animBg="1"/>
      <p:bldP spid="53" grpId="0"/>
      <p:bldP spid="5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720540" y="2285353"/>
            <a:ext cx="1543050" cy="257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580780" y="1493191"/>
            <a:ext cx="39687" cy="433764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265117" y="1782116"/>
            <a:ext cx="12700" cy="4292002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07527" y="4256145"/>
            <a:ext cx="2719727" cy="94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40"/>
              </a:lnSpc>
            </a:pPr>
            <a:r>
              <a:rPr kumimoji="0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 Type = 0x81</a:t>
            </a:r>
            <a:endParaRPr kumimoji="0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Return Code = returnValue-0x80</a:t>
            </a:r>
            <a:endParaRPr kumimoji="0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kumimoji="0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620467" y="4526757"/>
            <a:ext cx="1571625" cy="228600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34704" y="1274116"/>
            <a:ext cx="77152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Client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922217" y="1277981"/>
            <a:ext cx="7715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Server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/>
          <a:p>
            <a:pPr lvl="1"/>
            <a:r>
              <a:rPr kumimoji="1"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314523" y="686554"/>
            <a:ext cx="8450262" cy="622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2667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8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2pPr>
            <a:lvl3pPr marL="5334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4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3pPr>
            <a:lvl4pPr marL="762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4pPr>
            <a:lvl5pPr marL="990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5pPr>
            <a:lvl6pPr marL="1447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0514" y="1988605"/>
            <a:ext cx="207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 Type = 0x00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Return Code = 0x00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6186" y="1846556"/>
            <a:ext cx="10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06186" y="4113502"/>
            <a:ext cx="113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7119" y="3094473"/>
            <a:ext cx="25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returnValue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&gt;= 0x80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/>
          <p:cNvSpPr/>
          <p:nvPr/>
        </p:nvSpPr>
        <p:spPr bwMode="auto">
          <a:xfrm>
            <a:off x="5770485" y="3122626"/>
            <a:ext cx="2175031" cy="310401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3" grpId="0"/>
      <p:bldP spid="29704" grpId="0" animBg="1"/>
      <p:bldP spid="9" grpId="0"/>
      <p:bldP spid="10" grpId="0"/>
      <p:bldP spid="41" grpId="0"/>
      <p:bldP spid="11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消息头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00161" y="734628"/>
            <a:ext cx="8450262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字段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6693" y="1476900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ID(Service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ID(byte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: 圆角 3"/>
          <p:cNvSpPr/>
          <p:nvPr/>
        </p:nvSpPr>
        <p:spPr bwMode="auto">
          <a:xfrm>
            <a:off x="399495" y="1491449"/>
            <a:ext cx="3568823" cy="707886"/>
          </a:xfrm>
          <a:prstGeom prst="round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4713" y="1491449"/>
            <a:ext cx="444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唯一标识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一个服务的方法或者事件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1" indent="-266700">
              <a:spcBef>
                <a:spcPct val="5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Message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由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Service ID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和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Method ID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组成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720540" y="2285353"/>
            <a:ext cx="1543050" cy="257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580780" y="1493191"/>
            <a:ext cx="39687" cy="433764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265117" y="1782116"/>
            <a:ext cx="12700" cy="4292002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34704" y="1274116"/>
            <a:ext cx="77152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Client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922217" y="1277981"/>
            <a:ext cx="7715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Server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/>
          <a:p>
            <a:pPr lvl="1"/>
            <a:r>
              <a:rPr kumimoji="1"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314523" y="686554"/>
            <a:ext cx="8450262" cy="622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2667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8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2pPr>
            <a:lvl3pPr marL="5334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4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3pPr>
            <a:lvl4pPr marL="762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4pPr>
            <a:lvl5pPr marL="990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5pPr>
            <a:lvl6pPr marL="1447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发送者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接收者通信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075" y="2015833"/>
            <a:ext cx="241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 Type = 0x01/0x02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Return Code = 0x00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6186" y="1846556"/>
            <a:ext cx="10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9" grpId="0"/>
      <p:bldP spid="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720540" y="2285353"/>
            <a:ext cx="1543050" cy="257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580780" y="1493191"/>
            <a:ext cx="39687" cy="433764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265117" y="1782116"/>
            <a:ext cx="12700" cy="4292002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34704" y="1274116"/>
            <a:ext cx="77152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Client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922217" y="1277981"/>
            <a:ext cx="7715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Server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/>
          <a:p>
            <a:pPr lvl="1"/>
            <a:r>
              <a:rPr kumimoji="1"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314523" y="686554"/>
            <a:ext cx="8450262" cy="622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2667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8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2pPr>
            <a:lvl3pPr marL="5334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4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3pPr>
            <a:lvl4pPr marL="762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4pPr>
            <a:lvl5pPr marL="990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5pPr>
            <a:lvl6pPr marL="1447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Unqueued External Trigger Events??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075" y="2015833"/>
            <a:ext cx="241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 Type = 0x01/0x02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Return Code = 0x00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6186" y="1846556"/>
            <a:ext cx="10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9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32272" y="1670329"/>
            <a:ext cx="2677715" cy="195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40"/>
              </a:lnSpc>
            </a:pPr>
            <a:r>
              <a:rPr kumimoji="0" lang="zh-CN" altLang="en-US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发送诊断报文（扩展模式）</a:t>
            </a:r>
            <a:r>
              <a:rPr kumimoji="0" lang="en-US" altLang="zh-CN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kumimoji="0"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02 FD  80 01  00 00 00 06</a:t>
            </a:r>
            <a:endParaRPr kumimoji="0"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endParaRPr kumimoji="0"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endParaRPr kumimoji="0"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00 20  00 21  </a:t>
            </a:r>
            <a:r>
              <a:rPr kumimoji="0" lang="en-US" altLang="zh-CN" sz="1800" b="1" dirty="0">
                <a:latin typeface="Helvetica" panose="020B0604020202020204" pitchFamily="34" charset="0"/>
              </a:rPr>
              <a:t>10 03</a:t>
            </a:r>
            <a:endParaRPr kumimoji="0" lang="en-US" altLang="zh-CN" sz="1800" b="1" dirty="0">
              <a:latin typeface="Helvetica" panose="020B0604020202020204" pitchFamily="34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951348" y="2276475"/>
            <a:ext cx="1543050" cy="257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811588" y="1484313"/>
            <a:ext cx="39687" cy="433764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495925" y="1773238"/>
            <a:ext cx="12700" cy="4292002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580063" y="4305715"/>
            <a:ext cx="33416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40"/>
              </a:lnSpc>
            </a:pPr>
            <a:r>
              <a:rPr kumimoji="0" lang="zh-CN" altLang="en-US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回复否定响应</a:t>
            </a:r>
            <a:r>
              <a:rPr kumimoji="0" lang="en-US" altLang="zh-CN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kumimoji="0"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02 FD </a:t>
            </a:r>
            <a:r>
              <a:rPr kumimoji="0" lang="en-US" altLang="zh-CN" sz="1800" b="1" dirty="0">
                <a:solidFill>
                  <a:srgbClr val="C00000"/>
                </a:solidFill>
                <a:latin typeface="Helvetica" panose="020B0604020202020204" pitchFamily="34" charset="0"/>
              </a:rPr>
              <a:t>80 03 </a:t>
            </a:r>
            <a:r>
              <a:rPr kumimoji="0" lang="en-US" altLang="zh-CN" sz="1800" b="1" dirty="0">
                <a:solidFill>
                  <a:srgbClr val="000000"/>
                </a:solidFill>
                <a:latin typeface="Helvetica" panose="020B0604020202020204" pitchFamily="34" charset="0"/>
              </a:rPr>
              <a:t>00 00 00 01 </a:t>
            </a:r>
            <a:endParaRPr kumimoji="0"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hangingPunct="0">
              <a:lnSpc>
                <a:spcPts val="2140"/>
              </a:lnSpc>
            </a:pPr>
            <a:r>
              <a:rPr kumimoji="0" lang="en-US" altLang="zh-CN" sz="1800" b="1" dirty="0">
                <a:latin typeface="Helvetica" panose="020B0604020202020204" pitchFamily="34" charset="0"/>
              </a:rPr>
              <a:t>00 21  00 20  03</a:t>
            </a:r>
            <a:endParaRPr kumimoji="0" lang="en-US" altLang="zh-CN" sz="1800" b="1" dirty="0">
              <a:latin typeface="Helvetica" panose="020B0604020202020204" pitchFamily="34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851275" y="4517879"/>
            <a:ext cx="1571625" cy="228600"/>
          </a:xfrm>
          <a:prstGeom prst="line">
            <a:avLst/>
          </a:prstGeom>
          <a:noFill/>
          <a:ln w="50800">
            <a:solidFill>
              <a:srgbClr val="FF33CC"/>
            </a:solidFill>
            <a:round/>
            <a:headEnd type="none" w="sm" len="sm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465512" y="1265238"/>
            <a:ext cx="77152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Tester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153025" y="1269103"/>
            <a:ext cx="7715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1800"/>
              </a:lnSpc>
            </a:pPr>
            <a:r>
              <a:rPr kumimoji="0" lang="en-US" altLang="zh-CN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DoIP</a:t>
            </a:r>
            <a:r>
              <a:rPr kumimoji="0" lang="en-US" altLang="zh-CN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Entity</a:t>
            </a:r>
            <a:endParaRPr kumimoji="0" lang="en-US" altLang="zh-CN" sz="16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29711" name="Group 15"/>
          <p:cNvGrpSpPr/>
          <p:nvPr/>
        </p:nvGrpSpPr>
        <p:grpSpPr bwMode="auto">
          <a:xfrm>
            <a:off x="362648" y="1610401"/>
            <a:ext cx="420688" cy="458788"/>
            <a:chOff x="293" y="1677"/>
            <a:chExt cx="265" cy="289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293" y="1687"/>
              <a:ext cx="252" cy="253"/>
            </a:xfrm>
            <a:prstGeom prst="ellipse">
              <a:avLst/>
            </a:prstGeom>
            <a:solidFill>
              <a:srgbClr val="FFD255"/>
            </a:solidFill>
            <a:ln w="12700">
              <a:solidFill>
                <a:srgbClr val="FFD255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323" y="1677"/>
              <a:ext cx="23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1435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2870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54305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0" lang="en-US" altLang="zh-CN" sz="2300" b="1" dirty="0">
                  <a:solidFill>
                    <a:srgbClr val="E5E5E5"/>
                  </a:solidFill>
                  <a:latin typeface="Helvetica" panose="020B0604020202020204" pitchFamily="34" charset="0"/>
                </a:rPr>
                <a:t>1</a:t>
              </a:r>
              <a:endParaRPr kumimoji="0" lang="en-US" altLang="zh-CN" sz="2300" b="1" dirty="0">
                <a:solidFill>
                  <a:srgbClr val="E5E5E5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29714" name="Group 18"/>
          <p:cNvGrpSpPr/>
          <p:nvPr/>
        </p:nvGrpSpPr>
        <p:grpSpPr bwMode="auto">
          <a:xfrm>
            <a:off x="5644039" y="3843982"/>
            <a:ext cx="420688" cy="458788"/>
            <a:chOff x="4730" y="2181"/>
            <a:chExt cx="265" cy="289"/>
          </a:xfrm>
        </p:grpSpPr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4730" y="2191"/>
              <a:ext cx="252" cy="253"/>
            </a:xfrm>
            <a:prstGeom prst="ellipse">
              <a:avLst/>
            </a:prstGeom>
            <a:solidFill>
              <a:srgbClr val="FFD255"/>
            </a:solidFill>
            <a:ln w="12700">
              <a:solidFill>
                <a:srgbClr val="FFD255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760" y="2181"/>
              <a:ext cx="23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1435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2870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54305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defTabSz="1028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0" lang="en-US" altLang="zh-CN" sz="2300" b="1" dirty="0">
                  <a:solidFill>
                    <a:srgbClr val="FF33CC"/>
                  </a:solidFill>
                  <a:latin typeface="Helvetica" panose="020B0604020202020204" pitchFamily="34" charset="0"/>
                </a:rPr>
                <a:t>2</a:t>
              </a:r>
              <a:endParaRPr kumimoji="0" lang="en-US" altLang="zh-CN" sz="2300" b="1" dirty="0">
                <a:solidFill>
                  <a:srgbClr val="FF33CC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57213" y="0"/>
            <a:ext cx="7285037" cy="485775"/>
          </a:xfrm>
        </p:spPr>
        <p:txBody>
          <a:bodyPr/>
          <a:lstStyle/>
          <a:p>
            <a:pPr lvl="1"/>
            <a:r>
              <a:rPr kumimoji="1"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314523" y="686554"/>
            <a:ext cx="8450262" cy="622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2667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8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2pPr>
            <a:lvl3pPr marL="533400" indent="-2667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24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3pPr>
            <a:lvl4pPr marL="762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4pPr>
            <a:lvl5pPr marL="990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q"/>
              <a:defRPr kumimoji="1" sz="1600">
                <a:solidFill>
                  <a:schemeClr val="tx1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defRPr>
            </a:lvl5pPr>
            <a:lvl6pPr marL="1447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Monotype Sorts" charset="2"/>
              <a:buChar char="q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658" y="2272040"/>
            <a:ext cx="48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版本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38560" y="2270357"/>
            <a:ext cx="80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负载类型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36780" y="1956890"/>
            <a:ext cx="649977" cy="288516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748903" y="1956890"/>
            <a:ext cx="663555" cy="288516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2477665" y="1956890"/>
            <a:ext cx="1250960" cy="288516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564018" y="2270357"/>
            <a:ext cx="80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负载长度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32272" y="2769833"/>
            <a:ext cx="606288" cy="257452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731147" y="2769833"/>
            <a:ext cx="621437" cy="257452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2442153" y="2769833"/>
            <a:ext cx="625480" cy="257452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01267" y="3083300"/>
            <a:ext cx="641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源地址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657433" y="3079102"/>
            <a:ext cx="84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目标地址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51083" y="3079102"/>
            <a:ext cx="835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UDS</a:t>
            </a:r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部分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9527" y="5117852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否定响应码</a:t>
            </a:r>
            <a:endParaRPr lang="zh-CN" altLang="en-US" sz="1200" dirty="0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54978" y="4876800"/>
            <a:ext cx="378691" cy="241052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5580063" y="4876800"/>
            <a:ext cx="599064" cy="241052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6253015" y="4876800"/>
            <a:ext cx="646547" cy="241052"/>
          </a:xfrm>
          <a:prstGeom prst="rect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04000" y="5117852"/>
            <a:ext cx="641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源地址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21970" y="5125002"/>
            <a:ext cx="84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B70032"/>
                </a:solidFill>
                <a:latin typeface="黑体" panose="02010609060101010101" charset="-122"/>
                <a:ea typeface="黑体" panose="02010609060101010101" charset="-122"/>
              </a:rPr>
              <a:t>目标地址</a:t>
            </a:r>
            <a:endParaRPr lang="zh-CN" altLang="en-US" sz="1100" dirty="0">
              <a:solidFill>
                <a:srgbClr val="B7003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64726" y="3079102"/>
            <a:ext cx="19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目标地址</a:t>
            </a:r>
            <a:r>
              <a:rPr lang="en-US" altLang="zh-CN" sz="1400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 00 21</a:t>
            </a:r>
            <a:r>
              <a:rPr lang="zh-CN" altLang="en-US" sz="1400" dirty="0">
                <a:solidFill>
                  <a:srgbClr val="00B0F0"/>
                </a:solidFill>
                <a:latin typeface="黑体" panose="02010609060101010101" charset="-122"/>
                <a:ea typeface="黑体" panose="02010609060101010101" charset="-122"/>
              </a:rPr>
              <a:t>未知</a:t>
            </a:r>
            <a:endParaRPr lang="zh-CN" altLang="en-US" sz="1400" dirty="0">
              <a:solidFill>
                <a:srgbClr val="00B0F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0" grpId="0" animBg="1"/>
      <p:bldP spid="29703" grpId="0"/>
      <p:bldP spid="29704" grpId="0" animBg="1"/>
      <p:bldP spid="3" grpId="0"/>
      <p:bldP spid="37" grpId="0"/>
      <p:bldP spid="12" grpId="0" animBg="1"/>
      <p:bldP spid="13" grpId="0" animBg="1"/>
      <p:bldP spid="14" grpId="0" animBg="1"/>
      <p:bldP spid="40" grpId="0"/>
      <p:bldP spid="15" grpId="0" animBg="1"/>
      <p:bldP spid="16" grpId="0" animBg="1"/>
      <p:bldP spid="17" grpId="0" animBg="1"/>
      <p:bldP spid="44" grpId="0"/>
      <p:bldP spid="45" grpId="0"/>
      <p:bldP spid="46" grpId="0"/>
      <p:bldP spid="2" grpId="0"/>
      <p:bldP spid="4" grpId="0" animBg="1"/>
      <p:bldP spid="5" grpId="0" animBg="1"/>
      <p:bldP spid="6" grpId="0" animBg="1"/>
      <p:bldP spid="34" grpId="0"/>
      <p:bldP spid="35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SOME/IP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通信方式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88938" y="905927"/>
            <a:ext cx="8450262" cy="200608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客户机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服务器通信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66700" lvl="2" indent="0"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88938" y="1908969"/>
          <a:ext cx="3570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2"/>
                <a:gridCol w="17852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ID 00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00 15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0,1) 00 00 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Length(byte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2,3)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00 01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00 01 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n-US" altLang="zh-C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lang="en-US" altLang="zh-CN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2906713" y="3179763"/>
            <a:ext cx="2217737" cy="701675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谢  谢！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自我介绍</a:t>
            </a:r>
            <a:endParaRPr kumimoji="1"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36195" name="内容占位符 2"/>
          <p:cNvSpPr>
            <a:spLocks noGrp="1"/>
          </p:cNvSpPr>
          <p:nvPr>
            <p:ph idx="1"/>
          </p:nvPr>
        </p:nvSpPr>
        <p:spPr>
          <a:xfrm>
            <a:off x="657225" y="1143000"/>
            <a:ext cx="8267700" cy="4678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朱华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公    司：上海怿星电子科技有限公司</a:t>
            </a:r>
            <a:endParaRPr lang="en-US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职    务：高级工程师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邮    箱：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hlinkClick r:id="rId1"/>
              </a:rPr>
              <a:t>zhuhua@e-planet.cn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电    话：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150-2318-1413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地    址：</a:t>
            </a:r>
            <a:r>
              <a:rPr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上海市徐汇区钦州北路</a:t>
            </a:r>
            <a:r>
              <a:rPr lang="en-US"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1199</a:t>
            </a:r>
            <a:r>
              <a:rPr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号智汇园</a:t>
            </a:r>
            <a:r>
              <a:rPr lang="en-US"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87</a:t>
            </a:r>
            <a:r>
              <a:rPr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号楼</a:t>
            </a:r>
            <a:r>
              <a:rPr lang="en-US"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5F</a:t>
            </a:r>
            <a:r>
              <a:rPr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室 </a:t>
            </a:r>
            <a:endParaRPr lang="en-US" dirty="0">
              <a:latin typeface="Times New Roman" panose="02020603050405020304" pitchFamily="18" charset="0"/>
              <a:ea typeface="黑体" panose="02010609060101010101" charset="-122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邮    编：</a:t>
            </a:r>
            <a:r>
              <a:rPr lang="en-US" dirty="0">
                <a:latin typeface="Times New Roman" panose="02020603050405020304" pitchFamily="18" charset="0"/>
                <a:ea typeface="黑体" panose="02010609060101010101" charset="-122"/>
                <a:cs typeface="Arial" panose="020B0604020202020204" pitchFamily="34" charset="0"/>
              </a:rPr>
              <a:t>200233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补充</a:t>
            </a:r>
            <a:r>
              <a:rPr lang="en-US" altLang="zh-CN"/>
              <a:t>20200521  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990" y="1233805"/>
            <a:ext cx="3486150" cy="370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60" y="1233805"/>
            <a:ext cx="3438525" cy="32575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985" y="948055"/>
            <a:ext cx="6843395" cy="48120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185" y="1194435"/>
            <a:ext cx="8215630" cy="46786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TABLE_BEAUTIFY" val="smartTable{1e13f2cf-4e03-4a0a-b877-6bb87939fca3}"/>
</p:tagLst>
</file>

<file path=ppt/tags/tag10.xml><?xml version="1.0" encoding="utf-8"?>
<p:tagLst xmlns:p="http://schemas.openxmlformats.org/presentationml/2006/main">
  <p:tag name="KSO_WM_UNIT_TABLE_BEAUTIFY" val="{3fa363c2-64e1-4d25-8ea7-ca0b99a85956}"/>
</p:tagLst>
</file>

<file path=ppt/tags/tag11.xml><?xml version="1.0" encoding="utf-8"?>
<p:tagLst xmlns:p="http://schemas.openxmlformats.org/presentationml/2006/main">
  <p:tag name="KSO_WM_UNIT_TABLE_BEAUTIFY" val="{cb655796-0ecc-46d4-af23-5255c5ea15b4}"/>
</p:tagLst>
</file>

<file path=ppt/tags/tag12.xml><?xml version="1.0" encoding="utf-8"?>
<p:tagLst xmlns:p="http://schemas.openxmlformats.org/presentationml/2006/main">
  <p:tag name="KSO_WM_UNIT_TABLE_BEAUTIFY" val="{31e8f037-9ba1-4866-b985-a575bd5e9068}"/>
</p:tagLst>
</file>

<file path=ppt/tags/tag13.xml><?xml version="1.0" encoding="utf-8"?>
<p:tagLst xmlns:p="http://schemas.openxmlformats.org/presentationml/2006/main">
  <p:tag name="KSO_WM_UNIT_TABLE_BEAUTIFY" val="{27535d22-c2ae-4717-a0f4-7e52fdc35785}"/>
</p:tagLst>
</file>

<file path=ppt/tags/tag14.xml><?xml version="1.0" encoding="utf-8"?>
<p:tagLst xmlns:p="http://schemas.openxmlformats.org/presentationml/2006/main">
  <p:tag name="KSO_WM_UNIT_TABLE_BEAUTIFY" val="{1471903b-66ae-48b8-a45b-aa15633b0875}"/>
</p:tagLst>
</file>

<file path=ppt/tags/tag15.xml><?xml version="1.0" encoding="utf-8"?>
<p:tagLst xmlns:p="http://schemas.openxmlformats.org/presentationml/2006/main">
  <p:tag name="KSO_WM_UNIT_TABLE_BEAUTIFY" val="{ff214e29-5109-48a1-974f-75e2dbe9c261}"/>
</p:tagLst>
</file>

<file path=ppt/tags/tag16.xml><?xml version="1.0" encoding="utf-8"?>
<p:tagLst xmlns:p="http://schemas.openxmlformats.org/presentationml/2006/main">
  <p:tag name="KSO_WM_UNIT_TABLE_BEAUTIFY" val="{be1d4698-2735-4274-8fbf-07a87ca14ab7}"/>
</p:tagLst>
</file>

<file path=ppt/tags/tag17.xml><?xml version="1.0" encoding="utf-8"?>
<p:tagLst xmlns:p="http://schemas.openxmlformats.org/presentationml/2006/main">
  <p:tag name="KSO_WM_UNIT_TABLE_BEAUTIFY" val="smartTable{afd569bd-6ce0-4e2f-a1ec-bf2dc2c353bf}"/>
</p:tagLst>
</file>

<file path=ppt/tags/tag18.xml><?xml version="1.0" encoding="utf-8"?>
<p:tagLst xmlns:p="http://schemas.openxmlformats.org/presentationml/2006/main">
  <p:tag name="REFSHAPE" val="427679876"/>
  <p:tag name="KSO_WM_UNIT_PLACING_PICTURE_USER_VIEWPORT" val="{&quot;height&quot;:5835,&quot;width&quot;:5490}"/>
</p:tagLst>
</file>

<file path=ppt/tags/tag19.xml><?xml version="1.0" encoding="utf-8"?>
<p:tagLst xmlns:p="http://schemas.openxmlformats.org/presentationml/2006/main">
  <p:tag name="REFSHAPE" val="438437444"/>
  <p:tag name="KSO_WM_UNIT_PLACING_PICTURE_USER_VIEWPORT" val="{&quot;height&quot;:7368,&quot;width&quot;:10479}"/>
</p:tagLst>
</file>

<file path=ppt/tags/tag2.xml><?xml version="1.0" encoding="utf-8"?>
<p:tagLst xmlns:p="http://schemas.openxmlformats.org/presentationml/2006/main">
  <p:tag name="KSO_WM_UNIT_TABLE_BEAUTIFY" val="smartTable{1ebc5ae7-cd66-49de-8cb1-6fe8b8b9a9c6}"/>
</p:tagLst>
</file>

<file path=ppt/tags/tag3.xml><?xml version="1.0" encoding="utf-8"?>
<p:tagLst xmlns:p="http://schemas.openxmlformats.org/presentationml/2006/main">
  <p:tag name="KSO_WM_UNIT_TABLE_BEAUTIFY" val="smartTable{34cb0109-47a6-40cc-8407-8149fa913786}"/>
</p:tagLst>
</file>

<file path=ppt/tags/tag4.xml><?xml version="1.0" encoding="utf-8"?>
<p:tagLst xmlns:p="http://schemas.openxmlformats.org/presentationml/2006/main">
  <p:tag name="KSO_WM_UNIT_TABLE_BEAUTIFY" val="smartTable{d1c81dae-0f07-4da9-a578-c0f35e22f69e}"/>
</p:tagLst>
</file>

<file path=ppt/tags/tag5.xml><?xml version="1.0" encoding="utf-8"?>
<p:tagLst xmlns:p="http://schemas.openxmlformats.org/presentationml/2006/main">
  <p:tag name="KSO_WM_UNIT_TABLE_BEAUTIFY" val="smartTable{d017854b-5654-4345-884f-1d8c7f464789}"/>
</p:tagLst>
</file>

<file path=ppt/tags/tag6.xml><?xml version="1.0" encoding="utf-8"?>
<p:tagLst xmlns:p="http://schemas.openxmlformats.org/presentationml/2006/main">
  <p:tag name="KSO_WM_UNIT_TABLE_BEAUTIFY" val="smartTable{2c52b7c6-ba76-4137-a36f-7bacf21ac48c}"/>
</p:tagLst>
</file>

<file path=ppt/tags/tag7.xml><?xml version="1.0" encoding="utf-8"?>
<p:tagLst xmlns:p="http://schemas.openxmlformats.org/presentationml/2006/main">
  <p:tag name="KSO_WM_UNIT_TABLE_BEAUTIFY" val="{4ccd3d2a-7a71-49de-b371-addc1e09a497}"/>
</p:tagLst>
</file>

<file path=ppt/tags/tag8.xml><?xml version="1.0" encoding="utf-8"?>
<p:tagLst xmlns:p="http://schemas.openxmlformats.org/presentationml/2006/main">
  <p:tag name="KSO_WM_UNIT_TABLE_BEAUTIFY" val="{f172adc4-232f-4ed4-8f13-ca31076dab39}"/>
</p:tagLst>
</file>

<file path=ppt/tags/tag9.xml><?xml version="1.0" encoding="utf-8"?>
<p:tagLst xmlns:p="http://schemas.openxmlformats.org/presentationml/2006/main">
  <p:tag name="KSO_WM_UNIT_TABLE_BEAUTIFY" val="{f256b1ea-3995-4904-8027-aea55c459b66}"/>
</p:tagLst>
</file>

<file path=ppt/theme/theme1.xml><?xml version="1.0" encoding="utf-8"?>
<a:theme xmlns:a="http://schemas.openxmlformats.org/drawingml/2006/main" name="EPT幻灯片模板">
  <a:themeElements>
    <a:clrScheme name="1_Vector_Template_2.33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1_Vector_Template_2.3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hlink"/>
          </a:solidFill>
          <a:round/>
          <a:tailEnd type="triangle" w="med" len="med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Vector_Template_2.3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ctor_Template_2.3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ctor_Template_2.3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ctor_Template_2.3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ctor_Template_2.3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ector_Template_2.3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ector_Template_2.33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909090"/>
        </a:accent1>
        <a:accent2>
          <a:srgbClr val="E5E5E5"/>
        </a:accent2>
        <a:accent3>
          <a:srgbClr val="FFFFFF"/>
        </a:accent3>
        <a:accent4>
          <a:srgbClr val="000000"/>
        </a:accent4>
        <a:accent5>
          <a:srgbClr val="C6C6C6"/>
        </a:accent5>
        <a:accent6>
          <a:srgbClr val="CFCFCF"/>
        </a:accent6>
        <a:hlink>
          <a:srgbClr val="B7003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Ethernet</Template>
  <TotalTime>0</TotalTime>
  <Words>21815</Words>
  <Application>WPS 演示</Application>
  <PresentationFormat>全屏显示(4:3)</PresentationFormat>
  <Paragraphs>2984</Paragraphs>
  <Slides>99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6" baseType="lpstr">
      <vt:lpstr>Arial</vt:lpstr>
      <vt:lpstr>宋体</vt:lpstr>
      <vt:lpstr>Wingdings</vt:lpstr>
      <vt:lpstr>Verdana</vt:lpstr>
      <vt:lpstr>Hei</vt:lpstr>
      <vt:lpstr>微软雅黑</vt:lpstr>
      <vt:lpstr>Arial</vt:lpstr>
      <vt:lpstr>Monotype Sorts</vt:lpstr>
      <vt:lpstr>Wingdings</vt:lpstr>
      <vt:lpstr>Heiti SC Light</vt:lpstr>
      <vt:lpstr>黑体</vt:lpstr>
      <vt:lpstr>Heiti SC Light</vt:lpstr>
      <vt:lpstr>Arial Unicode MS</vt:lpstr>
      <vt:lpstr>Times New Roman</vt:lpstr>
      <vt:lpstr>Helvetica</vt:lpstr>
      <vt:lpstr>Times</vt:lpstr>
      <vt:lpstr>EPT幻灯片模板</vt:lpstr>
      <vt:lpstr>车载以太网（SOMEIP） E-Planet Technologies 2016/11</vt:lpstr>
      <vt:lpstr>目录</vt:lpstr>
      <vt:lpstr>目录</vt:lpstr>
      <vt:lpstr> 概述</vt:lpstr>
      <vt:lpstr> 概述</vt:lpstr>
      <vt:lpstr> 概述</vt:lpstr>
      <vt:lpstr>目录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 SOME/IP消息头</vt:lpstr>
      <vt:lpstr>目录</vt:lpstr>
      <vt:lpstr> SOME/IP-SD报文格式</vt:lpstr>
      <vt:lpstr> SOME/IP-SD报文格式</vt:lpstr>
      <vt:lpstr> SOME/IP-SD报文格式</vt:lpstr>
      <vt:lpstr> SOME/IP-SD报文格式</vt:lpstr>
      <vt:lpstr> SOME/IP-SD报文格式</vt:lpstr>
      <vt:lpstr> SOME/IP-SD报文格式</vt:lpstr>
      <vt:lpstr> SOME/IP-SD报文格式</vt:lpstr>
      <vt:lpstr> SOME/IP-SD报文格式</vt:lpstr>
      <vt:lpstr> SOME/IP-SD报文格式</vt:lpstr>
      <vt:lpstr>目录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 SOME/IP SD Entry格式</vt:lpstr>
      <vt:lpstr>目录</vt:lpstr>
      <vt:lpstr> SOME/IP SD Option格式</vt:lpstr>
      <vt:lpstr>SOME/IP SD Option格式</vt:lpstr>
      <vt:lpstr>SOME/IP SD Option格式</vt:lpstr>
      <vt:lpstr>SOME/IP SD Option格式</vt:lpstr>
      <vt:lpstr> SOME/IP SD Option格式</vt:lpstr>
      <vt:lpstr>SOME/IP SD Option格式</vt:lpstr>
      <vt:lpstr> SOME/IP SD Option格式</vt:lpstr>
      <vt:lpstr> SOME/IP SD Option格式</vt:lpstr>
      <vt:lpstr> SOME/IP SD Option格式</vt:lpstr>
      <vt:lpstr> SOME/IP SD Option格式</vt:lpstr>
      <vt:lpstr> SOME/IP SD Option格式</vt:lpstr>
      <vt:lpstr>目录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 SOME/IP SD 处理</vt:lpstr>
      <vt:lpstr>目录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 SOME/IP序列化和反序列化</vt:lpstr>
      <vt:lpstr>目录</vt:lpstr>
      <vt:lpstr> SOME/IP通信方式</vt:lpstr>
      <vt:lpstr> SOME/IP通信方式</vt:lpstr>
      <vt:lpstr> SOME/IP通信方式</vt:lpstr>
      <vt:lpstr> SOME/IP通信方式</vt:lpstr>
      <vt:lpstr> SOME/IP通信方式</vt:lpstr>
      <vt:lpstr> SOME/IP通信方式</vt:lpstr>
      <vt:lpstr> SOME/IP通信方式</vt:lpstr>
      <vt:lpstr>谢  谢！</vt:lpstr>
      <vt:lpstr>自我介绍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车载以太网概述  zhu hua @E-Planet Technologies 2016/11/1</dc:title>
  <dc:creator>朱华</dc:creator>
  <dc:description>V1.0,2007-08-13</dc:description>
  <cp:lastModifiedBy>蔡雨</cp:lastModifiedBy>
  <cp:revision>324</cp:revision>
  <cp:lastPrinted>2001-01-31T10:40:00Z</cp:lastPrinted>
  <dcterms:created xsi:type="dcterms:W3CDTF">2016-11-01T09:06:00Z</dcterms:created>
  <dcterms:modified xsi:type="dcterms:W3CDTF">2020-06-11T06:58:08Z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