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 id="2147483662" r:id="rId3"/>
    <p:sldMasterId id="2147483664" r:id="rId4"/>
  </p:sldMasterIdLst>
  <p:notesMasterIdLst>
    <p:notesMasterId r:id="rId47"/>
  </p:notesMasterIdLst>
  <p:sldIdLst>
    <p:sldId id="256" r:id="rId5"/>
    <p:sldId id="7126" r:id="rId6"/>
    <p:sldId id="7589" r:id="rId7"/>
    <p:sldId id="8096" r:id="rId8"/>
    <p:sldId id="8098" r:id="rId9"/>
    <p:sldId id="8099" r:id="rId10"/>
    <p:sldId id="262" r:id="rId11"/>
    <p:sldId id="8100" r:id="rId12"/>
    <p:sldId id="8101" r:id="rId13"/>
    <p:sldId id="8102" r:id="rId14"/>
    <p:sldId id="8097" r:id="rId15"/>
    <p:sldId id="8094" r:id="rId16"/>
    <p:sldId id="8103" r:id="rId17"/>
    <p:sldId id="8104" r:id="rId18"/>
    <p:sldId id="8118" r:id="rId19"/>
    <p:sldId id="8122" r:id="rId20"/>
    <p:sldId id="8119" r:id="rId21"/>
    <p:sldId id="8114" r:id="rId22"/>
    <p:sldId id="8120" r:id="rId23"/>
    <p:sldId id="8105" r:id="rId24"/>
    <p:sldId id="8106" r:id="rId25"/>
    <p:sldId id="8107" r:id="rId26"/>
    <p:sldId id="8108" r:id="rId27"/>
    <p:sldId id="8109" r:id="rId28"/>
    <p:sldId id="8110" r:id="rId29"/>
    <p:sldId id="8111" r:id="rId30"/>
    <p:sldId id="8112" r:id="rId31"/>
    <p:sldId id="8113" r:id="rId32"/>
    <p:sldId id="8128" r:id="rId33"/>
    <p:sldId id="8117" r:id="rId34"/>
    <p:sldId id="8115" r:id="rId35"/>
    <p:sldId id="8093" r:id="rId36"/>
    <p:sldId id="7865" r:id="rId37"/>
    <p:sldId id="8095" r:id="rId38"/>
    <p:sldId id="8116" r:id="rId39"/>
    <p:sldId id="8124" r:id="rId40"/>
    <p:sldId id="8129" r:id="rId41"/>
    <p:sldId id="8130" r:id="rId42"/>
    <p:sldId id="8125" r:id="rId43"/>
    <p:sldId id="8126" r:id="rId44"/>
    <p:sldId id="8127" r:id="rId45"/>
    <p:sldId id="6943" r:id="rId4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136404C-8082-4FD2-815C-09BBE64ADBAA}">
          <p14:sldIdLst>
            <p14:sldId id="256"/>
          </p14:sldIdLst>
        </p14:section>
        <p14:section name="无标题节" id="{AB02AB73-6B9E-4A35-93F4-75F58A1C3CAF}">
          <p14:sldIdLst>
            <p14:sldId id="7126"/>
            <p14:sldId id="7589"/>
            <p14:sldId id="8096"/>
            <p14:sldId id="8098"/>
          </p14:sldIdLst>
        </p14:section>
        <p14:section name="无标题节" id="{38BC7B74-57FB-4F40-95CD-E6CDBCE5C9F8}">
          <p14:sldIdLst>
            <p14:sldId id="8099"/>
            <p14:sldId id="262"/>
            <p14:sldId id="8100"/>
            <p14:sldId id="8101"/>
            <p14:sldId id="8102"/>
            <p14:sldId id="8097"/>
            <p14:sldId id="8094"/>
            <p14:sldId id="8103"/>
            <p14:sldId id="8104"/>
            <p14:sldId id="8118"/>
            <p14:sldId id="8122"/>
            <p14:sldId id="8119"/>
            <p14:sldId id="8114"/>
            <p14:sldId id="8120"/>
            <p14:sldId id="8105"/>
            <p14:sldId id="8106"/>
            <p14:sldId id="8107"/>
            <p14:sldId id="8108"/>
            <p14:sldId id="8109"/>
            <p14:sldId id="8110"/>
            <p14:sldId id="8111"/>
            <p14:sldId id="8112"/>
            <p14:sldId id="8113"/>
            <p14:sldId id="8128"/>
            <p14:sldId id="8117"/>
            <p14:sldId id="8115"/>
            <p14:sldId id="8093"/>
            <p14:sldId id="7865"/>
            <p14:sldId id="8095"/>
            <p14:sldId id="8116"/>
            <p14:sldId id="8124"/>
            <p14:sldId id="8129"/>
            <p14:sldId id="8130"/>
            <p14:sldId id="8125"/>
            <p14:sldId id="8126"/>
            <p14:sldId id="8127"/>
            <p14:sldId id="6943"/>
          </p14:sldIdLst>
        </p14:section>
      </p14:sectionLst>
    </p:ext>
    <p:ext uri="{EFAFB233-063F-42B5-8137-9DF3F51BA10A}">
      <p15:sldGuideLst xmlns:p15="http://schemas.microsoft.com/office/powerpoint/2012/main">
        <p15:guide id="1" orient="horz" pos="1933">
          <p15:clr>
            <a:srgbClr val="A4A3A4"/>
          </p15:clr>
        </p15:guide>
        <p15:guide id="2" pos="378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angjian" initials="wj" lastIdx="1" clrIdx="0"/>
  <p:cmAuthor id="1" name="fu kiethtoo" initials="fk" lastIdx="1" clrIdx="1">
    <p:extLst>
      <p:ext uri="{19B8F6BF-5375-455C-9EA6-DF929625EA0E}">
        <p15:presenceInfo xmlns:p15="http://schemas.microsoft.com/office/powerpoint/2012/main" userId="86d6a038e27b0267" providerId="Windows Live"/>
      </p:ext>
    </p:extLst>
  </p:cmAuthor>
  <p:cmAuthor id="2" name="senlinm" initials="s" lastIdx="1" clrIdx="2">
    <p:extLst>
      <p:ext uri="{19B8F6BF-5375-455C-9EA6-DF929625EA0E}">
        <p15:presenceInfo xmlns:p15="http://schemas.microsoft.com/office/powerpoint/2012/main" userId="senlin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4C53"/>
    <a:srgbClr val="DAEFFF"/>
    <a:srgbClr val="B4F6D3"/>
    <a:srgbClr val="76D6FF"/>
    <a:srgbClr val="ABDAFF"/>
    <a:srgbClr val="5B9BD5"/>
    <a:srgbClr val="FFFF99"/>
    <a:srgbClr val="FFDC4E"/>
    <a:srgbClr val="EAEFF7"/>
    <a:srgbClr val="AEB1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85" autoAdjust="0"/>
    <p:restoredTop sz="94014" autoAdjust="0"/>
  </p:normalViewPr>
  <p:slideViewPr>
    <p:cSldViewPr snapToGrid="0">
      <p:cViewPr>
        <p:scale>
          <a:sx n="70" d="100"/>
          <a:sy n="70" d="100"/>
        </p:scale>
        <p:origin x="392" y="-32"/>
      </p:cViewPr>
      <p:guideLst>
        <p:guide orient="horz" pos="1933"/>
        <p:guide pos="378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02-20T15:02:19.378"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2022/2/21</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033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4111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46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7601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0636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8463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1180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8826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0080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5117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9569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05105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1555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7723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7928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0249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5232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774978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9393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70653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77157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01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92690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24528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1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3597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4992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9936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932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5995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2022/2/21</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2022/2/21</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2022/2/21</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
        <p:nvSpPr>
          <p:cNvPr id="6" name="标题占位符 1"/>
          <p:cNvSpPr>
            <a:spLocks noGrp="1"/>
          </p:cNvSpPr>
          <p:nvPr>
            <p:ph type="title" hasCustomPrompt="1"/>
          </p:nvPr>
        </p:nvSpPr>
        <p:spPr>
          <a:xfrm>
            <a:off x="379095" y="289560"/>
            <a:ext cx="10515600" cy="585470"/>
          </a:xfrm>
          <a:prstGeom prst="rect">
            <a:avLst/>
          </a:prstGeom>
        </p:spPr>
        <p:txBody>
          <a:bodyPr vert="horz" lIns="91440" tIns="45720" rIns="91440" bIns="45720" rtlCol="0" anchor="ctr">
            <a:normAutofit/>
          </a:bodyPr>
          <a:lstStyle/>
          <a:p>
            <a:r>
              <a:rPr lang="zh-CN" altLang="en-US"/>
              <a:t>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目次">
    <p:spTree>
      <p:nvGrpSpPr>
        <p:cNvPr id="1" name=""/>
        <p:cNvGrpSpPr/>
        <p:nvPr/>
      </p:nvGrpSpPr>
      <p:grpSpPr>
        <a:xfrm>
          <a:off x="0" y="0"/>
          <a:ext cx="0" cy="0"/>
          <a:chOff x="0" y="0"/>
          <a:chExt cx="0" cy="0"/>
        </a:xfrm>
      </p:grpSpPr>
      <p:sp>
        <p:nvSpPr>
          <p:cNvPr id="4" name="正方形/長方形 3"/>
          <p:cNvSpPr/>
          <p:nvPr userDrawn="1"/>
        </p:nvSpPr>
        <p:spPr>
          <a:xfrm>
            <a:off x="12" y="5"/>
            <a:ext cx="2832145" cy="6858000"/>
          </a:xfrm>
          <a:prstGeom prst="rect">
            <a:avLst/>
          </a:prstGeom>
          <a:solidFill>
            <a:srgbClr val="005493"/>
          </a:solidFill>
          <a:ln>
            <a:noFill/>
          </a:ln>
          <a:effectLst/>
        </p:spPr>
        <p:style>
          <a:lnRef idx="2">
            <a:schemeClr val="dk1"/>
          </a:lnRef>
          <a:fillRef idx="1">
            <a:schemeClr val="lt1"/>
          </a:fillRef>
          <a:effectRef idx="0">
            <a:schemeClr val="dk1"/>
          </a:effectRef>
          <a:fontRef idx="none"/>
        </p:style>
        <p:txBody>
          <a:bodyPr lIns="115215" tIns="57607" rIns="115215" bIns="57607" anchor="ctr"/>
          <a:lstStyle/>
          <a:p>
            <a:pPr algn="ctr" defTabSz="1151890">
              <a:spcBef>
                <a:spcPct val="0"/>
              </a:spcBef>
              <a:defRPr/>
            </a:pPr>
            <a:endParaRPr lang="ja-JP" altLang="en-US" sz="4000">
              <a:solidFill>
                <a:srgbClr val="333333"/>
              </a:solidFill>
              <a:cs typeface="Meiryo UI" panose="020B0604030504040204" pitchFamily="50" charset="-128"/>
            </a:endParaRPr>
          </a:p>
        </p:txBody>
      </p:sp>
      <p:sp>
        <p:nvSpPr>
          <p:cNvPr id="5" name="テキスト プレースホルダー 4"/>
          <p:cNvSpPr>
            <a:spLocks noGrp="1"/>
          </p:cNvSpPr>
          <p:nvPr>
            <p:ph type="body" sz="quarter" idx="10"/>
          </p:nvPr>
        </p:nvSpPr>
        <p:spPr>
          <a:xfrm>
            <a:off x="2831637" y="1117469"/>
            <a:ext cx="9360363" cy="1844608"/>
          </a:xfrm>
        </p:spPr>
        <p:txBody>
          <a:bodyPr lIns="504000" anchor="ctr">
            <a:spAutoFit/>
          </a:bodyPr>
          <a:lstStyle>
            <a:lvl1pPr>
              <a:defRPr lang="ja-JP" altLang="en-US" b="1" smtClean="0"/>
            </a:lvl1pPr>
            <a:lvl2pPr>
              <a:defRPr lang="ja-JP" altLang="en-US" b="1" smtClean="0"/>
            </a:lvl2pPr>
            <a:lvl3pPr>
              <a:defRPr lang="ja-JP" altLang="en-US" b="1" smtClean="0"/>
            </a:lvl3pPr>
            <a:lvl4pPr>
              <a:defRPr lang="ja-JP" altLang="en-US" b="1" smtClean="0"/>
            </a:lvl4pPr>
            <a:lvl5pPr>
              <a:defRPr lang="ja-JP" altLang="en-US" b="1"/>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9" name="テキスト プレースホルダー 4"/>
          <p:cNvSpPr>
            <a:spLocks noGrp="1"/>
          </p:cNvSpPr>
          <p:nvPr>
            <p:ph type="body" sz="quarter" idx="11"/>
          </p:nvPr>
        </p:nvSpPr>
        <p:spPr>
          <a:xfrm>
            <a:off x="2831637" y="3557965"/>
            <a:ext cx="9360363" cy="1844608"/>
          </a:xfrm>
          <a:gradFill flip="none" rotWithShape="1">
            <a:gsLst>
              <a:gs pos="0">
                <a:srgbClr val="005493"/>
              </a:gs>
              <a:gs pos="100000">
                <a:srgbClr val="005493">
                  <a:alpha val="0"/>
                </a:srgbClr>
              </a:gs>
              <a:gs pos="81000">
                <a:srgbClr val="005493">
                  <a:alpha val="19000"/>
                </a:srgbClr>
              </a:gs>
              <a:gs pos="57000">
                <a:srgbClr val="005493">
                  <a:alpha val="43000"/>
                </a:srgbClr>
              </a:gs>
            </a:gsLst>
            <a:lin ang="0" scaled="1"/>
            <a:tileRect/>
          </a:gradFill>
        </p:spPr>
        <p:txBody>
          <a:bodyPr lIns="504000" anchor="ctr">
            <a:spAutoFit/>
          </a:bodyPr>
          <a:lstStyle>
            <a:lvl1pPr>
              <a:buClr>
                <a:schemeClr val="bg1"/>
              </a:buClr>
              <a:defRPr lang="ja-JP" altLang="en-US" b="1" smtClean="0">
                <a:solidFill>
                  <a:schemeClr val="bg1"/>
                </a:solidFill>
              </a:defRPr>
            </a:lvl1pPr>
            <a:lvl2pPr>
              <a:buClr>
                <a:schemeClr val="bg1"/>
              </a:buClr>
              <a:defRPr lang="ja-JP" altLang="en-US" b="1" smtClean="0">
                <a:solidFill>
                  <a:schemeClr val="bg1"/>
                </a:solidFill>
              </a:defRPr>
            </a:lvl2pPr>
            <a:lvl3pPr>
              <a:buClr>
                <a:schemeClr val="bg1"/>
              </a:buClr>
              <a:defRPr lang="ja-JP" altLang="en-US" b="1" smtClean="0">
                <a:solidFill>
                  <a:schemeClr val="bg1"/>
                </a:solidFill>
              </a:defRPr>
            </a:lvl3pPr>
            <a:lvl4pPr>
              <a:defRPr lang="ja-JP" altLang="en-US" b="1" smtClean="0">
                <a:solidFill>
                  <a:schemeClr val="bg1"/>
                </a:solidFill>
              </a:defRPr>
            </a:lvl4pPr>
            <a:lvl5pPr>
              <a:defRPr lang="ja-JP" altLang="en-US" b="1">
                <a:solidFill>
                  <a:schemeClr val="bg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pic>
        <p:nvPicPr>
          <p:cNvPr id="6" name="图片 5"/>
          <p:cNvPicPr>
            <a:picLocks noChangeAspect="1"/>
          </p:cNvPicPr>
          <p:nvPr userDrawn="1"/>
        </p:nvPicPr>
        <p:blipFill>
          <a:blip r:embed="rId2" cstate="hqprint">
            <a:biLevel thresh="25000"/>
            <a:extLst>
              <a:ext uri="{BEBA8EAE-BF5A-486C-A8C5-ECC9F3942E4B}">
                <a14:imgProps xmlns:a14="http://schemas.microsoft.com/office/drawing/2010/main">
                  <a14:imgLayer r:embed="rId3">
                    <a14:imgEffect>
                      <a14:colorTemperature colorTemp="11500"/>
                    </a14:imgEffect>
                    <a14:imgEffect>
                      <a14:saturation sat="0"/>
                    </a14:imgEffect>
                  </a14:imgLayer>
                </a14:imgProps>
              </a:ext>
            </a:extLst>
          </a:blip>
          <a:stretch>
            <a:fillRect/>
          </a:stretch>
        </p:blipFill>
        <p:spPr>
          <a:xfrm>
            <a:off x="322072" y="622288"/>
            <a:ext cx="2188013" cy="333672"/>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CFA6D6-AB45-482E-8071-0B2F22F4BE8F}" type="datetimeFigureOut">
              <a:rPr lang="zh-CN" altLang="en-US" smtClean="0"/>
              <a:t>2022/2/21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D3A7C3-C247-4565-AFC0-BB4BE0866FF7}" type="slidenum">
              <a:rPr lang="zh-CN" altLang="en-US" smtClean="0"/>
              <a:t>‹#›</a:t>
            </a:fld>
            <a:endParaRPr lang="zh-CN" altLang="en-US"/>
          </a:p>
        </p:txBody>
      </p:sp>
    </p:spTree>
    <p:extLst>
      <p:ext uri="{BB962C8B-B14F-4D97-AF65-F5344CB8AC3E}">
        <p14:creationId xmlns:p14="http://schemas.microsoft.com/office/powerpoint/2010/main" val="4100484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2022/2/21</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
        <p:nvSpPr>
          <p:cNvPr id="6" name="标题占位符 1"/>
          <p:cNvSpPr>
            <a:spLocks noGrp="1"/>
          </p:cNvSpPr>
          <p:nvPr>
            <p:ph type="title" hasCustomPrompt="1"/>
          </p:nvPr>
        </p:nvSpPr>
        <p:spPr>
          <a:xfrm>
            <a:off x="379095" y="289560"/>
            <a:ext cx="10515600" cy="585470"/>
          </a:xfrm>
          <a:prstGeom prst="rect">
            <a:avLst/>
          </a:prstGeom>
        </p:spPr>
        <p:txBody>
          <a:bodyPr vert="horz" lIns="91440" tIns="45720" rIns="91440" bIns="45720" rtlCol="0" anchor="ctr">
            <a:normAutofit/>
          </a:bodyPr>
          <a:lstStyle/>
          <a:p>
            <a:r>
              <a:rPr lang="zh-CN" altLang="en-US"/>
              <a:t>标题</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2022/2/21</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
        <p:nvSpPr>
          <p:cNvPr id="6" name="标题占位符 1"/>
          <p:cNvSpPr>
            <a:spLocks noGrp="1"/>
          </p:cNvSpPr>
          <p:nvPr>
            <p:ph type="title" hasCustomPrompt="1"/>
          </p:nvPr>
        </p:nvSpPr>
        <p:spPr>
          <a:xfrm>
            <a:off x="379095" y="289560"/>
            <a:ext cx="10515600" cy="585470"/>
          </a:xfrm>
          <a:prstGeom prst="rect">
            <a:avLst/>
          </a:prstGeom>
        </p:spPr>
        <p:txBody>
          <a:bodyPr vert="horz" lIns="91440" tIns="45720" rIns="91440" bIns="45720" rtlCol="0" anchor="ctr">
            <a:normAutofit/>
          </a:bodyPr>
          <a:lstStyle/>
          <a:p>
            <a:r>
              <a:rPr lang="zh-CN" altLang="en-US"/>
              <a:t>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2022/2/21</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2022/2/21</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2022/2/21</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2022/2/21</a:t>
            </a:fld>
            <a:endParaRPr lang="zh-CN" altLang="en-US"/>
          </a:p>
        </p:txBody>
      </p:sp>
      <p:sp>
        <p:nvSpPr>
          <p:cNvPr id="8" name="页脚占位符 7"/>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2022/2/21</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2022/2/21</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2022/2/21</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2022/2/21</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1"/>
          <p:cNvPicPr>
            <a:picLocks noChangeAspect="1"/>
          </p:cNvPicPr>
          <p:nvPr userDrawn="1"/>
        </p:nvPicPr>
        <p:blipFill>
          <a:blip r:embed="rId12"/>
          <a:stretch>
            <a:fillRect/>
          </a:stretch>
        </p:blipFill>
        <p:spPr>
          <a:xfrm>
            <a:off x="0" y="0"/>
            <a:ext cx="12188825" cy="6856095"/>
          </a:xfrm>
          <a:prstGeom prst="rect">
            <a:avLst/>
          </a:prstGeom>
        </p:spPr>
      </p:pic>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8" name="图片 7" descr="2"/>
          <p:cNvPicPr>
            <a:picLocks noChangeAspect="1"/>
          </p:cNvPicPr>
          <p:nvPr userDrawn="1"/>
        </p:nvPicPr>
        <p:blipFill>
          <a:blip r:embed="rId13"/>
          <a:stretch>
            <a:fillRect/>
          </a:stretch>
        </p:blipFill>
        <p:spPr>
          <a:xfrm>
            <a:off x="496570" y="603885"/>
            <a:ext cx="2136140" cy="2882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79095" y="289560"/>
            <a:ext cx="10515600" cy="585470"/>
          </a:xfrm>
          <a:prstGeom prst="rect">
            <a:avLst/>
          </a:prstGeom>
        </p:spPr>
        <p:txBody>
          <a:bodyPr vert="horz" lIns="91440" tIns="45720" rIns="91440" bIns="45720" rtlCol="0" anchor="ctr">
            <a:normAutofit/>
          </a:bodyPr>
          <a:lstStyle/>
          <a:p>
            <a:r>
              <a:rPr lang="zh-CN" altLang="en-US"/>
              <a:t>标题</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 name="矩形 19"/>
          <p:cNvSpPr/>
          <p:nvPr userDrawn="1"/>
        </p:nvSpPr>
        <p:spPr>
          <a:xfrm>
            <a:off x="515620" y="6468360"/>
            <a:ext cx="11160000" cy="7200"/>
          </a:xfrm>
          <a:prstGeom prst="rect">
            <a:avLst/>
          </a:prstGeom>
          <a:solidFill>
            <a:srgbClr val="DDE1E5"/>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400">
              <a:latin typeface="Arial" panose="020B0604020202020204" pitchFamily="34" charset="0"/>
              <a:ea typeface="微软雅黑" panose="020B0503020204020204" charset="-122"/>
            </a:endParaRPr>
          </a:p>
        </p:txBody>
      </p:sp>
      <p:sp>
        <p:nvSpPr>
          <p:cNvPr id="11" name="文本框 10"/>
          <p:cNvSpPr txBox="1"/>
          <p:nvPr userDrawn="1"/>
        </p:nvSpPr>
        <p:spPr>
          <a:xfrm>
            <a:off x="395605" y="6530658"/>
            <a:ext cx="2540000" cy="229870"/>
          </a:xfrm>
          <a:prstGeom prst="rect">
            <a:avLst/>
          </a:prstGeom>
          <a:noFill/>
        </p:spPr>
        <p:txBody>
          <a:bodyPr wrap="square" rtlCol="0" anchor="t">
            <a:spAutoFit/>
          </a:bodyPr>
          <a:lstStyle/>
          <a:p>
            <a:r>
              <a:rPr lang="zh-CN" altLang="en-US" sz="900" b="1">
                <a:solidFill>
                  <a:srgbClr val="EE6767"/>
                </a:solidFill>
                <a:latin typeface="Arial" panose="020B0604020202020204" pitchFamily="34" charset="0"/>
                <a:ea typeface="微软雅黑" panose="020B0503020204020204" charset="-122"/>
              </a:rPr>
              <a:t>Confidential</a:t>
            </a:r>
          </a:p>
        </p:txBody>
      </p:sp>
      <p:sp>
        <p:nvSpPr>
          <p:cNvPr id="12" name="文本框 11"/>
          <p:cNvSpPr txBox="1"/>
          <p:nvPr userDrawn="1"/>
        </p:nvSpPr>
        <p:spPr>
          <a:xfrm>
            <a:off x="6501765" y="6546215"/>
            <a:ext cx="5297170" cy="229870"/>
          </a:xfrm>
          <a:prstGeom prst="rect">
            <a:avLst/>
          </a:prstGeom>
          <a:noFill/>
        </p:spPr>
        <p:txBody>
          <a:bodyPr wrap="square" rtlCol="0" anchor="t">
            <a:spAutoFit/>
          </a:bodyPr>
          <a:lstStyle/>
          <a:p>
            <a:pPr algn="r"/>
            <a:r>
              <a:rPr lang="zh-CN" altLang="en-US" sz="900" b="1">
                <a:solidFill>
                  <a:srgbClr val="175D93"/>
                </a:solidFill>
                <a:latin typeface="Arial" panose="020B0604020202020204" pitchFamily="34" charset="0"/>
                <a:ea typeface="微软雅黑" panose="020B0503020204020204" charset="-122"/>
              </a:rPr>
              <a:t> iAuto (Shanghai) Co., Ltd.</a:t>
            </a:r>
          </a:p>
        </p:txBody>
      </p:sp>
      <p:sp>
        <p:nvSpPr>
          <p:cNvPr id="10" name="矩形 9"/>
          <p:cNvSpPr/>
          <p:nvPr userDrawn="1"/>
        </p:nvSpPr>
        <p:spPr>
          <a:xfrm>
            <a:off x="485140" y="824230"/>
            <a:ext cx="259715" cy="36000"/>
          </a:xfrm>
          <a:prstGeom prst="rect">
            <a:avLst/>
          </a:prstGeom>
          <a:solidFill>
            <a:srgbClr val="08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pic>
        <p:nvPicPr>
          <p:cNvPr id="17" name="图片 16" descr="3"/>
          <p:cNvPicPr>
            <a:picLocks noChangeAspect="1"/>
          </p:cNvPicPr>
          <p:nvPr userDrawn="1"/>
        </p:nvPicPr>
        <p:blipFill>
          <a:blip r:embed="rId5"/>
          <a:stretch>
            <a:fillRect/>
          </a:stretch>
        </p:blipFill>
        <p:spPr>
          <a:xfrm>
            <a:off x="10074819" y="450564"/>
            <a:ext cx="1515600" cy="203773"/>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6" r:id="rId3"/>
  </p:sldLayoutIdLst>
  <p:txStyles>
    <p:titleStyle>
      <a:lvl1pPr algn="l" defTabSz="914400" rtl="0" eaLnBrk="1" latinLnBrk="0" hangingPunct="1">
        <a:lnSpc>
          <a:spcPct val="90000"/>
        </a:lnSpc>
        <a:spcBef>
          <a:spcPct val="0"/>
        </a:spcBef>
        <a:buNone/>
        <a:defRPr sz="3000" b="1" i="0" kern="1200">
          <a:solidFill>
            <a:srgbClr val="08538C"/>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平行四边形 17"/>
          <p:cNvSpPr/>
          <p:nvPr userDrawn="1"/>
        </p:nvSpPr>
        <p:spPr>
          <a:xfrm>
            <a:off x="10772775" y="295275"/>
            <a:ext cx="1419225" cy="547669"/>
          </a:xfrm>
          <a:prstGeom prst="parallelogram">
            <a:avLst>
              <a:gd name="adj" fmla="val 0"/>
            </a:avLst>
          </a:prstGeom>
          <a:solidFill>
            <a:srgbClr val="08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379095" y="289560"/>
            <a:ext cx="10515600" cy="585470"/>
          </a:xfrm>
          <a:prstGeom prst="rect">
            <a:avLst/>
          </a:prstGeom>
        </p:spPr>
        <p:txBody>
          <a:bodyPr vert="horz" lIns="91440" tIns="45720" rIns="91440" bIns="45720" rtlCol="0" anchor="ctr">
            <a:normAutofit/>
          </a:bodyPr>
          <a:lstStyle/>
          <a:p>
            <a:r>
              <a:rPr lang="zh-CN" altLang="en-US"/>
              <a:t>标题</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 name="矩形 19"/>
          <p:cNvSpPr/>
          <p:nvPr userDrawn="1"/>
        </p:nvSpPr>
        <p:spPr>
          <a:xfrm>
            <a:off x="515620" y="6468360"/>
            <a:ext cx="11160000" cy="7200"/>
          </a:xfrm>
          <a:prstGeom prst="rect">
            <a:avLst/>
          </a:prstGeom>
          <a:solidFill>
            <a:srgbClr val="DDE1E5"/>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400">
              <a:latin typeface="Arial" panose="020B0604020202020204" pitchFamily="34" charset="0"/>
              <a:ea typeface="微软雅黑" panose="020B0503020204020204" charset="-122"/>
            </a:endParaRPr>
          </a:p>
        </p:txBody>
      </p:sp>
      <p:sp>
        <p:nvSpPr>
          <p:cNvPr id="11" name="文本框 10"/>
          <p:cNvSpPr txBox="1"/>
          <p:nvPr userDrawn="1"/>
        </p:nvSpPr>
        <p:spPr>
          <a:xfrm>
            <a:off x="395605" y="6530658"/>
            <a:ext cx="2540000" cy="229870"/>
          </a:xfrm>
          <a:prstGeom prst="rect">
            <a:avLst/>
          </a:prstGeom>
          <a:noFill/>
        </p:spPr>
        <p:txBody>
          <a:bodyPr wrap="square" rtlCol="0" anchor="t">
            <a:spAutoFit/>
          </a:bodyPr>
          <a:lstStyle/>
          <a:p>
            <a:r>
              <a:rPr lang="zh-CN" altLang="en-US" sz="900" b="1">
                <a:solidFill>
                  <a:srgbClr val="EE6767"/>
                </a:solidFill>
                <a:latin typeface="Arial" panose="020B0604020202020204" pitchFamily="34" charset="0"/>
                <a:ea typeface="微软雅黑" panose="020B0503020204020204" charset="-122"/>
              </a:rPr>
              <a:t>Confidential</a:t>
            </a:r>
          </a:p>
        </p:txBody>
      </p:sp>
      <p:sp>
        <p:nvSpPr>
          <p:cNvPr id="12" name="文本框 11"/>
          <p:cNvSpPr txBox="1"/>
          <p:nvPr userDrawn="1"/>
        </p:nvSpPr>
        <p:spPr>
          <a:xfrm>
            <a:off x="6501765" y="6546215"/>
            <a:ext cx="5297170" cy="229870"/>
          </a:xfrm>
          <a:prstGeom prst="rect">
            <a:avLst/>
          </a:prstGeom>
          <a:noFill/>
        </p:spPr>
        <p:txBody>
          <a:bodyPr wrap="square" rtlCol="0" anchor="t">
            <a:spAutoFit/>
          </a:bodyPr>
          <a:lstStyle/>
          <a:p>
            <a:pPr algn="r"/>
            <a:r>
              <a:rPr lang="zh-CN" altLang="en-US" sz="900" b="1">
                <a:solidFill>
                  <a:srgbClr val="175D93"/>
                </a:solidFill>
                <a:latin typeface="Arial" panose="020B0604020202020204" pitchFamily="34" charset="0"/>
                <a:ea typeface="微软雅黑" panose="020B0503020204020204" charset="-122"/>
              </a:rPr>
              <a:t>Jan, 2020     iAuto (Shanghai) Co., Ltd.</a:t>
            </a:r>
          </a:p>
        </p:txBody>
      </p:sp>
      <p:sp>
        <p:nvSpPr>
          <p:cNvPr id="10" name="矩形 9"/>
          <p:cNvSpPr/>
          <p:nvPr userDrawn="1"/>
        </p:nvSpPr>
        <p:spPr>
          <a:xfrm>
            <a:off x="485140" y="824230"/>
            <a:ext cx="259715" cy="36000"/>
          </a:xfrm>
          <a:prstGeom prst="rect">
            <a:avLst/>
          </a:prstGeom>
          <a:solidFill>
            <a:srgbClr val="08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pic>
        <p:nvPicPr>
          <p:cNvPr id="17" name="图片 16" descr="3"/>
          <p:cNvPicPr>
            <a:picLocks noChangeAspect="1"/>
          </p:cNvPicPr>
          <p:nvPr userDrawn="1"/>
        </p:nvPicPr>
        <p:blipFill>
          <a:blip r:embed="rId3"/>
          <a:stretch>
            <a:fillRect/>
          </a:stretch>
        </p:blipFill>
        <p:spPr>
          <a:xfrm>
            <a:off x="9020175" y="450564"/>
            <a:ext cx="1515600" cy="203773"/>
          </a:xfrm>
          <a:prstGeom prst="rect">
            <a:avLst/>
          </a:prstGeom>
        </p:spPr>
      </p:pic>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3000" b="1" i="0" kern="1200">
          <a:solidFill>
            <a:srgbClr val="08538C"/>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 name="矩形 19"/>
          <p:cNvSpPr/>
          <p:nvPr userDrawn="1"/>
        </p:nvSpPr>
        <p:spPr>
          <a:xfrm>
            <a:off x="515620" y="6468360"/>
            <a:ext cx="11160000" cy="7200"/>
          </a:xfrm>
          <a:prstGeom prst="rect">
            <a:avLst/>
          </a:prstGeom>
          <a:solidFill>
            <a:srgbClr val="DDE1E5"/>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400">
              <a:latin typeface="Arial" panose="020B0604020202020204" pitchFamily="34" charset="0"/>
              <a:ea typeface="微软雅黑" panose="020B0503020204020204" charset="-122"/>
            </a:endParaRPr>
          </a:p>
        </p:txBody>
      </p:sp>
      <p:sp>
        <p:nvSpPr>
          <p:cNvPr id="11" name="文本框 10"/>
          <p:cNvSpPr txBox="1"/>
          <p:nvPr userDrawn="1"/>
        </p:nvSpPr>
        <p:spPr>
          <a:xfrm>
            <a:off x="395605" y="6530658"/>
            <a:ext cx="2540000" cy="229870"/>
          </a:xfrm>
          <a:prstGeom prst="rect">
            <a:avLst/>
          </a:prstGeom>
          <a:noFill/>
        </p:spPr>
        <p:txBody>
          <a:bodyPr wrap="square" rtlCol="0" anchor="t">
            <a:spAutoFit/>
          </a:bodyPr>
          <a:lstStyle/>
          <a:p>
            <a:r>
              <a:rPr lang="zh-CN" altLang="en-US" sz="900" b="1">
                <a:solidFill>
                  <a:srgbClr val="EE6767"/>
                </a:solidFill>
                <a:latin typeface="Arial" panose="020B0604020202020204" pitchFamily="34" charset="0"/>
                <a:ea typeface="微软雅黑" panose="020B0503020204020204" charset="-122"/>
              </a:rPr>
              <a:t>Confidential</a:t>
            </a:r>
          </a:p>
        </p:txBody>
      </p:sp>
      <p:sp>
        <p:nvSpPr>
          <p:cNvPr id="12" name="文本框 11"/>
          <p:cNvSpPr txBox="1"/>
          <p:nvPr userDrawn="1"/>
        </p:nvSpPr>
        <p:spPr>
          <a:xfrm>
            <a:off x="6501765" y="6546215"/>
            <a:ext cx="5297170" cy="229870"/>
          </a:xfrm>
          <a:prstGeom prst="rect">
            <a:avLst/>
          </a:prstGeom>
          <a:noFill/>
        </p:spPr>
        <p:txBody>
          <a:bodyPr wrap="square" rtlCol="0" anchor="t">
            <a:spAutoFit/>
          </a:bodyPr>
          <a:lstStyle/>
          <a:p>
            <a:pPr algn="r"/>
            <a:r>
              <a:rPr lang="zh-CN" altLang="en-US" sz="900" b="1">
                <a:solidFill>
                  <a:srgbClr val="175D93"/>
                </a:solidFill>
                <a:latin typeface="Arial" panose="020B0604020202020204" pitchFamily="34" charset="0"/>
                <a:ea typeface="微软雅黑" panose="020B0503020204020204" charset="-122"/>
              </a:rPr>
              <a:t>iAuto (Shanghai) Co., Ltd.</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3000" b="1" i="0" kern="1200">
          <a:solidFill>
            <a:srgbClr val="08538C"/>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1.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67006">
              <a:schemeClr val="accent1">
                <a:lumMod val="40000"/>
                <a:lumOff val="60000"/>
              </a:schemeClr>
            </a:gs>
            <a:gs pos="7999">
              <a:srgbClr val="F0F6FB">
                <a:lumMod val="18000"/>
              </a:srgbClr>
            </a:gs>
            <a:gs pos="8998">
              <a:srgbClr val="EFF5FB"/>
            </a:gs>
            <a:gs pos="15983">
              <a:srgbClr val="E9F1F9"/>
            </a:gs>
            <a:gs pos="57996">
              <a:srgbClr val="C3DBF0"/>
            </a:gs>
            <a:gs pos="44030">
              <a:srgbClr val="D0E2F3"/>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0" name="矩形 19"/>
          <p:cNvSpPr/>
          <p:nvPr/>
        </p:nvSpPr>
        <p:spPr>
          <a:xfrm>
            <a:off x="0" y="6227445"/>
            <a:ext cx="12185650" cy="6336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600">
              <a:latin typeface="Arial" panose="020B0604020202020204" pitchFamily="34" charset="0"/>
              <a:cs typeface="Arial" panose="020B0604020202020204" pitchFamily="34" charset="0"/>
            </a:endParaRPr>
          </a:p>
        </p:txBody>
      </p:sp>
      <p:sp>
        <p:nvSpPr>
          <p:cNvPr id="6" name="文本框 5"/>
          <p:cNvSpPr txBox="1"/>
          <p:nvPr/>
        </p:nvSpPr>
        <p:spPr>
          <a:xfrm>
            <a:off x="353695" y="1887855"/>
            <a:ext cx="5365571" cy="646331"/>
          </a:xfrm>
          <a:prstGeom prst="rect">
            <a:avLst/>
          </a:prstGeom>
          <a:noFill/>
        </p:spPr>
        <p:txBody>
          <a:bodyPr wrap="none" rtlCol="0">
            <a:spAutoFit/>
          </a:bodyPr>
          <a:lstStyle/>
          <a:p>
            <a:pPr algn="l"/>
            <a:r>
              <a:rPr lang="en-US" altLang="zh-CN" sz="3600" b="1" dirty="0" smtClean="0">
                <a:solidFill>
                  <a:srgbClr val="71DFFF"/>
                </a:solidFill>
                <a:latin typeface="Arial" panose="020B0604020202020204" pitchFamily="34" charset="0"/>
                <a:ea typeface="阿里巴巴普惠体" panose="00020600040101010101" charset="-122"/>
                <a:cs typeface="Arial" panose="020B0604020202020204" pitchFamily="34" charset="0"/>
              </a:rPr>
              <a:t>Diagnostic Introduction</a:t>
            </a:r>
            <a:endParaRPr lang="zh-CN" altLang="en-US" sz="3600" b="1" dirty="0">
              <a:solidFill>
                <a:srgbClr val="71DFFF"/>
              </a:solidFill>
              <a:latin typeface="Arial" panose="020B0604020202020204" pitchFamily="34" charset="0"/>
              <a:ea typeface="阿里巴巴普惠体" panose="00020600040101010101" charset="-122"/>
              <a:cs typeface="Arial" panose="020B0604020202020204" pitchFamily="34" charset="0"/>
            </a:endParaRPr>
          </a:p>
        </p:txBody>
      </p:sp>
      <p:sp>
        <p:nvSpPr>
          <p:cNvPr id="9" name="矩形 8"/>
          <p:cNvSpPr/>
          <p:nvPr/>
        </p:nvSpPr>
        <p:spPr>
          <a:xfrm>
            <a:off x="467360" y="3140075"/>
            <a:ext cx="7466400" cy="648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1" name="文本框 10"/>
          <p:cNvSpPr txBox="1"/>
          <p:nvPr/>
        </p:nvSpPr>
        <p:spPr>
          <a:xfrm>
            <a:off x="395605" y="6431598"/>
            <a:ext cx="2540000" cy="245110"/>
          </a:xfrm>
          <a:prstGeom prst="rect">
            <a:avLst/>
          </a:prstGeom>
          <a:noFill/>
        </p:spPr>
        <p:txBody>
          <a:bodyPr wrap="square" rtlCol="0" anchor="t">
            <a:spAutoFit/>
          </a:bodyPr>
          <a:lstStyle/>
          <a:p>
            <a:r>
              <a:rPr lang="zh-CN" altLang="en-US" sz="1000" b="1">
                <a:solidFill>
                  <a:srgbClr val="EE6767"/>
                </a:solidFill>
                <a:latin typeface="Arial" panose="020B0604020202020204" pitchFamily="34" charset="0"/>
                <a:cs typeface="Arial" panose="020B0604020202020204" pitchFamily="34" charset="0"/>
              </a:rPr>
              <a:t>Confidential</a:t>
            </a:r>
          </a:p>
        </p:txBody>
      </p:sp>
      <p:sp>
        <p:nvSpPr>
          <p:cNvPr id="12" name="文本框 11"/>
          <p:cNvSpPr txBox="1"/>
          <p:nvPr/>
        </p:nvSpPr>
        <p:spPr>
          <a:xfrm>
            <a:off x="6501765" y="6447155"/>
            <a:ext cx="5297170" cy="245110"/>
          </a:xfrm>
          <a:prstGeom prst="rect">
            <a:avLst/>
          </a:prstGeom>
          <a:noFill/>
        </p:spPr>
        <p:txBody>
          <a:bodyPr wrap="square" rtlCol="0" anchor="t">
            <a:spAutoFit/>
          </a:bodyPr>
          <a:lstStyle/>
          <a:p>
            <a:pPr algn="r"/>
            <a:r>
              <a:rPr lang="zh-CN" altLang="en-US" sz="1000" b="1" dirty="0">
                <a:solidFill>
                  <a:srgbClr val="175D93"/>
                </a:solidFill>
                <a:latin typeface="Arial" panose="020B0604020202020204" pitchFamily="34" charset="0"/>
                <a:cs typeface="Arial" panose="020B0604020202020204" pitchFamily="34" charset="0"/>
              </a:rPr>
              <a:t>iAuto (Shanghai) Co., Ltd.</a:t>
            </a:r>
          </a:p>
        </p:txBody>
      </p:sp>
      <p:sp>
        <p:nvSpPr>
          <p:cNvPr id="7" name="文本框 6"/>
          <p:cNvSpPr txBox="1"/>
          <p:nvPr/>
        </p:nvSpPr>
        <p:spPr>
          <a:xfrm>
            <a:off x="447639" y="2739965"/>
            <a:ext cx="7538155" cy="398780"/>
          </a:xfrm>
          <a:prstGeom prst="rect">
            <a:avLst/>
          </a:prstGeom>
          <a:noFill/>
        </p:spPr>
        <p:txBody>
          <a:bodyPr wrap="square" rtlCol="0">
            <a:spAutoFit/>
          </a:bodyPr>
          <a:lstStyle/>
          <a:p>
            <a:pPr algn="r"/>
            <a:r>
              <a:rPr lang="en-US" altLang="zh-CN" sz="2000" b="1" dirty="0" smtClean="0">
                <a:solidFill>
                  <a:srgbClr val="71DFFF"/>
                </a:solidFill>
                <a:latin typeface="Meiryo UI" panose="020B0604030504040204" pitchFamily="50" charset="-128"/>
                <a:ea typeface="Meiryo UI" panose="020B0604030504040204" pitchFamily="50" charset="-128"/>
                <a:cs typeface="Meiryo UI" panose="020B0604030504040204" pitchFamily="50" charset="-128"/>
              </a:rPr>
              <a:t>2022.02.23</a:t>
            </a:r>
            <a:endParaRPr lang="zh-CN" altLang="en-US" sz="2000" b="1" dirty="0">
              <a:solidFill>
                <a:srgbClr val="71DFFF"/>
              </a:solidFill>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dirty="0" smtClean="0">
                <a:solidFill>
                  <a:schemeClr val="accent1">
                    <a:lumMod val="50000"/>
                  </a:schemeClr>
                </a:solidFill>
                <a:latin typeface="Arial" panose="020B0604020202020204" pitchFamily="34" charset="0"/>
                <a:cs typeface="Arial" panose="020B0604020202020204" pitchFamily="34" charset="0"/>
              </a:rPr>
              <a:t>诊断服务介绍</a:t>
            </a:r>
            <a:r>
              <a:rPr lang="en-US" altLang="zh-CN" sz="2000" dirty="0" smtClean="0">
                <a:solidFill>
                  <a:schemeClr val="accent1">
                    <a:lumMod val="50000"/>
                  </a:schemeClr>
                </a:solidFill>
                <a:latin typeface="Arial" panose="020B0604020202020204" pitchFamily="34" charset="0"/>
                <a:cs typeface="Arial" panose="020B0604020202020204" pitchFamily="34" charset="0"/>
              </a:rPr>
              <a:t>—0x10</a:t>
            </a:r>
            <a:endParaRPr lang="zh-CN" altLang="en-US" sz="2000" dirty="0"/>
          </a:p>
        </p:txBody>
      </p:sp>
      <p:sp>
        <p:nvSpPr>
          <p:cNvPr id="3" name="矩形 2"/>
          <p:cNvSpPr/>
          <p:nvPr/>
        </p:nvSpPr>
        <p:spPr>
          <a:xfrm>
            <a:off x="914399" y="1154277"/>
            <a:ext cx="10249989" cy="3170099"/>
          </a:xfrm>
          <a:prstGeom prst="rect">
            <a:avLst/>
          </a:prstGeom>
        </p:spPr>
        <p:txBody>
          <a:bodyPr wrap="square">
            <a:spAutoFit/>
          </a:bodyPr>
          <a:lstStyle/>
          <a:p>
            <a:pPr marL="285750" indent="-285750">
              <a:buFont typeface="Wingdings" panose="05000000000000000000" pitchFamily="2" charset="2"/>
              <a:buChar char="p"/>
            </a:pPr>
            <a:r>
              <a:rPr lang="zh-CN" altLang="en-US" dirty="0">
                <a:solidFill>
                  <a:srgbClr val="333333"/>
                </a:solidFill>
                <a:latin typeface="+mj-ea"/>
                <a:ea typeface="+mj-ea"/>
              </a:rPr>
              <a:t>不同会话模式</a:t>
            </a:r>
            <a:r>
              <a:rPr lang="zh-CN" altLang="en-US" dirty="0" smtClean="0">
                <a:solidFill>
                  <a:srgbClr val="333333"/>
                </a:solidFill>
                <a:latin typeface="+mj-ea"/>
                <a:ea typeface="+mj-ea"/>
              </a:rPr>
              <a:t>切换</a:t>
            </a:r>
            <a:endParaRPr lang="en-US" altLang="zh-CN" dirty="0" smtClean="0">
              <a:solidFill>
                <a:srgbClr val="333333"/>
              </a:solidFill>
              <a:latin typeface="+mj-ea"/>
              <a:ea typeface="+mj-ea"/>
            </a:endParaRPr>
          </a:p>
          <a:p>
            <a:r>
              <a:rPr lang="zh-CN" altLang="en-US" sz="1600" dirty="0">
                <a:latin typeface="+mn-ea"/>
              </a:rPr>
              <a:t>需要注意的点如下</a:t>
            </a:r>
            <a:r>
              <a:rPr lang="zh-CN" altLang="en-US" sz="1600" dirty="0" smtClean="0">
                <a:latin typeface="+mn-ea"/>
              </a:rPr>
              <a:t>：</a:t>
            </a:r>
            <a:endParaRPr lang="zh-CN" altLang="en-US" sz="1600" dirty="0">
              <a:latin typeface="+mn-ea"/>
            </a:endParaRPr>
          </a:p>
          <a:p>
            <a:pPr marL="285750" indent="-285750">
              <a:buFont typeface="Arial" panose="020B0604020202020204" pitchFamily="34" charset="0"/>
              <a:buChar char="•"/>
            </a:pPr>
            <a:r>
              <a:rPr lang="zh-CN" altLang="en-US" sz="1600" dirty="0" smtClean="0">
                <a:latin typeface="+mn-ea"/>
              </a:rPr>
              <a:t>若</a:t>
            </a:r>
            <a:r>
              <a:rPr lang="en-US" altLang="zh-CN" sz="1600" dirty="0">
                <a:latin typeface="+mn-ea"/>
              </a:rPr>
              <a:t>ECU</a:t>
            </a:r>
            <a:r>
              <a:rPr lang="zh-CN" altLang="en-US" sz="1600" dirty="0">
                <a:latin typeface="+mn-ea"/>
              </a:rPr>
              <a:t>当前处于默认会话模式，</a:t>
            </a:r>
            <a:r>
              <a:rPr lang="en-US" altLang="zh-CN" sz="1600" dirty="0">
                <a:latin typeface="+mn-ea"/>
              </a:rPr>
              <a:t>Client</a:t>
            </a:r>
            <a:r>
              <a:rPr lang="zh-CN" altLang="en-US" sz="1600" dirty="0">
                <a:latin typeface="+mn-ea"/>
              </a:rPr>
              <a:t>发送</a:t>
            </a:r>
            <a:r>
              <a:rPr lang="en-US" altLang="zh-CN" sz="1600" dirty="0">
                <a:latin typeface="+mn-ea"/>
              </a:rPr>
              <a:t>10 01</a:t>
            </a:r>
            <a:r>
              <a:rPr lang="zh-CN" altLang="en-US" sz="1600" dirty="0">
                <a:latin typeface="+mn-ea"/>
              </a:rPr>
              <a:t>，</a:t>
            </a:r>
            <a:r>
              <a:rPr lang="en-US" altLang="zh-CN" sz="1600" dirty="0">
                <a:latin typeface="+mn-ea"/>
              </a:rPr>
              <a:t>ECU</a:t>
            </a:r>
            <a:r>
              <a:rPr lang="zh-CN" altLang="en-US" sz="1600" dirty="0">
                <a:latin typeface="+mn-ea"/>
              </a:rPr>
              <a:t>会重置所有激活</a:t>
            </a:r>
            <a:r>
              <a:rPr lang="en-US" altLang="zh-CN" sz="1600" dirty="0">
                <a:latin typeface="+mn-ea"/>
              </a:rPr>
              <a:t>/</a:t>
            </a:r>
            <a:r>
              <a:rPr lang="zh-CN" altLang="en-US" sz="1600" dirty="0">
                <a:latin typeface="+mn-ea"/>
              </a:rPr>
              <a:t>启动</a:t>
            </a:r>
            <a:r>
              <a:rPr lang="en-US" altLang="zh-CN" sz="1600" dirty="0">
                <a:latin typeface="+mn-ea"/>
              </a:rPr>
              <a:t>/</a:t>
            </a:r>
            <a:r>
              <a:rPr lang="zh-CN" altLang="en-US" sz="1600" dirty="0">
                <a:latin typeface="+mn-ea"/>
              </a:rPr>
              <a:t>更改的在激活会话期间的设置</a:t>
            </a:r>
            <a:r>
              <a:rPr lang="en-US" altLang="zh-CN" sz="1600" dirty="0">
                <a:latin typeface="+mn-ea"/>
              </a:rPr>
              <a:t>/</a:t>
            </a:r>
            <a:r>
              <a:rPr lang="zh-CN" altLang="en-US" sz="1600" dirty="0">
                <a:latin typeface="+mn-ea"/>
              </a:rPr>
              <a:t>控制</a:t>
            </a:r>
            <a:r>
              <a:rPr lang="zh-CN" altLang="en-US" sz="1600" dirty="0" smtClean="0">
                <a:latin typeface="+mn-ea"/>
              </a:rPr>
              <a:t>；</a:t>
            </a:r>
            <a:endParaRPr lang="zh-CN" altLang="en-US" sz="1600" dirty="0">
              <a:latin typeface="+mn-ea"/>
            </a:endParaRPr>
          </a:p>
          <a:p>
            <a:pPr marL="285750" indent="-285750">
              <a:buFont typeface="Arial" panose="020B0604020202020204" pitchFamily="34" charset="0"/>
              <a:buChar char="•"/>
            </a:pPr>
            <a:r>
              <a:rPr lang="zh-CN" altLang="en-US" sz="1600" dirty="0" smtClean="0">
                <a:latin typeface="+mn-ea"/>
              </a:rPr>
              <a:t>不同</a:t>
            </a:r>
            <a:r>
              <a:rPr lang="zh-CN" altLang="en-US" sz="1600" dirty="0">
                <a:latin typeface="+mn-ea"/>
              </a:rPr>
              <a:t>会话模式可以任意切换</a:t>
            </a:r>
            <a:r>
              <a:rPr lang="zh-CN" altLang="en-US" sz="1600" dirty="0" smtClean="0">
                <a:latin typeface="+mn-ea"/>
              </a:rPr>
              <a:t>；</a:t>
            </a:r>
            <a:endParaRPr lang="zh-CN" altLang="en-US" sz="1600" dirty="0">
              <a:latin typeface="+mn-ea"/>
            </a:endParaRPr>
          </a:p>
          <a:p>
            <a:pPr marL="285750" indent="-285750">
              <a:buFont typeface="Arial" panose="020B0604020202020204" pitchFamily="34" charset="0"/>
              <a:buChar char="•"/>
            </a:pPr>
            <a:r>
              <a:rPr lang="en-US" altLang="zh-CN" sz="1600" dirty="0" smtClean="0">
                <a:latin typeface="+mn-ea"/>
              </a:rPr>
              <a:t>ECU</a:t>
            </a:r>
            <a:r>
              <a:rPr lang="zh-CN" altLang="en-US" sz="1600" dirty="0">
                <a:latin typeface="+mn-ea"/>
              </a:rPr>
              <a:t>为了自身安全，不允许长期处于非默认会话模式。在一定时间内（</a:t>
            </a:r>
            <a:r>
              <a:rPr lang="en-US" altLang="zh-CN" sz="1600" dirty="0">
                <a:latin typeface="+mn-ea"/>
              </a:rPr>
              <a:t>S3</a:t>
            </a:r>
            <a:r>
              <a:rPr lang="zh-CN" altLang="en-US" sz="1600" dirty="0">
                <a:latin typeface="+mn-ea"/>
              </a:rPr>
              <a:t>），若</a:t>
            </a:r>
            <a:r>
              <a:rPr lang="en-US" altLang="zh-CN" sz="1600" dirty="0">
                <a:latin typeface="+mn-ea"/>
              </a:rPr>
              <a:t>ECU</a:t>
            </a:r>
            <a:r>
              <a:rPr lang="zh-CN" altLang="en-US" sz="1600" dirty="0">
                <a:latin typeface="+mn-ea"/>
              </a:rPr>
              <a:t>没有收到任何诊断请求，会强制要求</a:t>
            </a:r>
            <a:r>
              <a:rPr lang="en-US" altLang="zh-CN" sz="1600" dirty="0">
                <a:latin typeface="+mn-ea"/>
              </a:rPr>
              <a:t>ECU</a:t>
            </a:r>
            <a:r>
              <a:rPr lang="zh-CN" altLang="en-US" sz="1600" dirty="0">
                <a:latin typeface="+mn-ea"/>
              </a:rPr>
              <a:t>从非默认会话模式，跳转到默认会话模式</a:t>
            </a:r>
            <a:r>
              <a:rPr lang="zh-CN" altLang="en-US" sz="1600" dirty="0" smtClean="0">
                <a:latin typeface="+mn-ea"/>
              </a:rPr>
              <a:t>；</a:t>
            </a:r>
            <a:endParaRPr lang="zh-CN" altLang="en-US" sz="1600" dirty="0">
              <a:latin typeface="+mn-ea"/>
            </a:endParaRPr>
          </a:p>
          <a:p>
            <a:pPr marL="285750" indent="-285750">
              <a:buFont typeface="Arial" panose="020B0604020202020204" pitchFamily="34" charset="0"/>
              <a:buChar char="•"/>
            </a:pPr>
            <a:r>
              <a:rPr lang="zh-CN" altLang="en-US" sz="1600" dirty="0" smtClean="0">
                <a:latin typeface="+mn-ea"/>
              </a:rPr>
              <a:t>在</a:t>
            </a:r>
            <a:r>
              <a:rPr lang="en-US" altLang="zh-CN" sz="1600" dirty="0">
                <a:latin typeface="+mn-ea"/>
              </a:rPr>
              <a:t>S3</a:t>
            </a:r>
            <a:r>
              <a:rPr lang="zh-CN" altLang="en-US" sz="1600" dirty="0">
                <a:latin typeface="+mn-ea"/>
              </a:rPr>
              <a:t>时间内，若无需求发送诊断请求，但是还想要求</a:t>
            </a:r>
            <a:r>
              <a:rPr lang="en-US" altLang="zh-CN" sz="1600" dirty="0">
                <a:latin typeface="+mn-ea"/>
              </a:rPr>
              <a:t>ECU</a:t>
            </a:r>
            <a:r>
              <a:rPr lang="zh-CN" altLang="en-US" sz="1600" dirty="0">
                <a:latin typeface="+mn-ea"/>
              </a:rPr>
              <a:t>处于非默认会话模式，可以周期性发送</a:t>
            </a:r>
            <a:r>
              <a:rPr lang="en-US" altLang="zh-CN" sz="1600" dirty="0">
                <a:latin typeface="+mn-ea"/>
              </a:rPr>
              <a:t>Service3E</a:t>
            </a:r>
            <a:r>
              <a:rPr lang="zh-CN" altLang="en-US" sz="1600" dirty="0">
                <a:latin typeface="+mn-ea"/>
              </a:rPr>
              <a:t>（</a:t>
            </a:r>
            <a:r>
              <a:rPr lang="en-US" altLang="zh-CN" sz="1600" dirty="0" err="1">
                <a:latin typeface="+mn-ea"/>
              </a:rPr>
              <a:t>TesterPresent</a:t>
            </a:r>
            <a:r>
              <a:rPr lang="zh-CN" altLang="en-US" sz="1600" dirty="0">
                <a:latin typeface="+mn-ea"/>
              </a:rPr>
              <a:t>），让</a:t>
            </a:r>
            <a:r>
              <a:rPr lang="en-US" altLang="zh-CN" sz="1600" dirty="0">
                <a:latin typeface="+mn-ea"/>
              </a:rPr>
              <a:t>ECU</a:t>
            </a:r>
            <a:r>
              <a:rPr lang="zh-CN" altLang="en-US" sz="1600" dirty="0">
                <a:latin typeface="+mn-ea"/>
              </a:rPr>
              <a:t>保持当前非默认会话模式。</a:t>
            </a:r>
          </a:p>
          <a:p>
            <a:endParaRPr lang="en-US" altLang="zh-CN" dirty="0" smtClean="0">
              <a:solidFill>
                <a:srgbClr val="333333"/>
              </a:solidFill>
              <a:latin typeface="+mj-ea"/>
              <a:ea typeface="+mj-ea"/>
            </a:endParaRPr>
          </a:p>
          <a:p>
            <a:endParaRPr lang="en-US" altLang="zh-CN" dirty="0" smtClean="0">
              <a:latin typeface="+mj-ea"/>
              <a:ea typeface="+mj-ea"/>
            </a:endParaRPr>
          </a:p>
          <a:p>
            <a:pPr marL="285750" indent="-285750" algn="ctr">
              <a:buFont typeface="Wingdings" panose="05000000000000000000" pitchFamily="2" charset="2"/>
              <a:buChar char="p"/>
            </a:pPr>
            <a:endParaRPr lang="en-US" altLang="zh-CN" dirty="0" smtClean="0">
              <a:solidFill>
                <a:srgbClr val="333333"/>
              </a:solidFill>
              <a:latin typeface="+mj-ea"/>
              <a:ea typeface="+mj-ea"/>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045" y="3770268"/>
            <a:ext cx="4991100" cy="24003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3439" y="3488327"/>
            <a:ext cx="3587750" cy="2476500"/>
          </a:xfrm>
          <a:prstGeom prst="rect">
            <a:avLst/>
          </a:prstGeom>
        </p:spPr>
      </p:pic>
      <p:cxnSp>
        <p:nvCxnSpPr>
          <p:cNvPr id="8" name="直接连接符 7"/>
          <p:cNvCxnSpPr>
            <a:stCxn id="5" idx="3"/>
          </p:cNvCxnSpPr>
          <p:nvPr/>
        </p:nvCxnSpPr>
        <p:spPr>
          <a:xfrm flipV="1">
            <a:off x="10241189" y="4711337"/>
            <a:ext cx="418102" cy="15240"/>
          </a:xfrm>
          <a:prstGeom prst="line">
            <a:avLst/>
          </a:prstGeom>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0604823" y="4458789"/>
            <a:ext cx="907908" cy="461665"/>
          </a:xfrm>
          <a:prstGeom prst="rect">
            <a:avLst/>
          </a:prstGeom>
        </p:spPr>
        <p:txBody>
          <a:bodyPr wrap="square">
            <a:spAutoFit/>
          </a:bodyPr>
          <a:lstStyle/>
          <a:p>
            <a:r>
              <a:rPr lang="en-US" altLang="zh-CN" sz="1200" dirty="0">
                <a:solidFill>
                  <a:srgbClr val="FF0000"/>
                </a:solidFill>
                <a:latin typeface="+mn-ea"/>
              </a:rPr>
              <a:t>OEM</a:t>
            </a:r>
            <a:r>
              <a:rPr lang="zh-CN" altLang="en-US" sz="1200" dirty="0">
                <a:solidFill>
                  <a:srgbClr val="FF0000"/>
                </a:solidFill>
                <a:latin typeface="+mn-ea"/>
              </a:rPr>
              <a:t>企业级需求规范</a:t>
            </a:r>
          </a:p>
        </p:txBody>
      </p:sp>
    </p:spTree>
    <p:extLst>
      <p:ext uri="{BB962C8B-B14F-4D97-AF65-F5344CB8AC3E}">
        <p14:creationId xmlns:p14="http://schemas.microsoft.com/office/powerpoint/2010/main" val="652097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74F68A25-7B61-492D-A38B-22C536B536B9}"/>
              </a:ext>
            </a:extLst>
          </p:cNvPr>
          <p:cNvSpPr>
            <a:spLocks noGrp="1"/>
          </p:cNvSpPr>
          <p:nvPr>
            <p:ph type="title"/>
          </p:nvPr>
        </p:nvSpPr>
        <p:spPr/>
        <p:txBody>
          <a:bodyPr>
            <a:normAutofit/>
          </a:bodyPr>
          <a:lstStyle/>
          <a:p>
            <a:r>
              <a:rPr lang="zh-CN" altLang="en-US" sz="2000" dirty="0">
                <a:solidFill>
                  <a:schemeClr val="accent1">
                    <a:lumMod val="50000"/>
                  </a:schemeClr>
                </a:solidFill>
                <a:latin typeface="Arial" panose="020B0604020202020204" pitchFamily="34" charset="0"/>
                <a:cs typeface="Arial" panose="020B0604020202020204" pitchFamily="34" charset="0"/>
              </a:rPr>
              <a:t>诊断服务介绍</a:t>
            </a:r>
            <a:r>
              <a:rPr lang="en-US" altLang="zh-CN" sz="2000" dirty="0">
                <a:solidFill>
                  <a:schemeClr val="accent1">
                    <a:lumMod val="50000"/>
                  </a:schemeClr>
                </a:solidFill>
                <a:latin typeface="Arial" panose="020B0604020202020204" pitchFamily="34" charset="0"/>
                <a:cs typeface="Arial" panose="020B0604020202020204" pitchFamily="34" charset="0"/>
              </a:rPr>
              <a:t>—</a:t>
            </a:r>
            <a:r>
              <a:rPr lang="en-US" altLang="zh-CN" sz="2000" dirty="0" smtClean="0">
                <a:solidFill>
                  <a:schemeClr val="accent1">
                    <a:lumMod val="50000"/>
                  </a:schemeClr>
                </a:solidFill>
                <a:latin typeface="Arial" panose="020B0604020202020204" pitchFamily="34" charset="0"/>
                <a:cs typeface="Arial" panose="020B0604020202020204" pitchFamily="34" charset="0"/>
              </a:rPr>
              <a:t>0x11</a:t>
            </a:r>
            <a:endParaRPr lang="zh-CN" altLang="en-US" sz="2000" dirty="0"/>
          </a:p>
        </p:txBody>
      </p:sp>
      <p:sp>
        <p:nvSpPr>
          <p:cNvPr id="2" name="矩形 1"/>
          <p:cNvSpPr/>
          <p:nvPr/>
        </p:nvSpPr>
        <p:spPr>
          <a:xfrm>
            <a:off x="853519" y="1014939"/>
            <a:ext cx="10354411" cy="4616648"/>
          </a:xfrm>
          <a:prstGeom prst="rect">
            <a:avLst/>
          </a:prstGeom>
        </p:spPr>
        <p:txBody>
          <a:bodyPr wrap="square">
            <a:spAutoFit/>
          </a:bodyPr>
          <a:lstStyle/>
          <a:p>
            <a:pPr marL="285750" indent="-285750">
              <a:buFont typeface="Wingdings" panose="05000000000000000000" pitchFamily="2" charset="2"/>
              <a:buChar char="p"/>
            </a:pPr>
            <a:r>
              <a:rPr lang="en-US" altLang="zh-CN" dirty="0" smtClean="0">
                <a:solidFill>
                  <a:srgbClr val="4A4C53"/>
                </a:solidFill>
                <a:latin typeface="+mj-ea"/>
                <a:ea typeface="+mj-ea"/>
              </a:rPr>
              <a:t>0x11 </a:t>
            </a:r>
            <a:r>
              <a:rPr lang="en-US" altLang="zh-CN" dirty="0" err="1" smtClean="0">
                <a:solidFill>
                  <a:srgbClr val="4A4C53"/>
                </a:solidFill>
                <a:latin typeface="+mj-ea"/>
                <a:ea typeface="+mj-ea"/>
              </a:rPr>
              <a:t>ECUReset</a:t>
            </a:r>
            <a:r>
              <a:rPr lang="en-US" altLang="zh-CN" dirty="0" smtClean="0">
                <a:solidFill>
                  <a:srgbClr val="4A4C53"/>
                </a:solidFill>
                <a:latin typeface="+mj-ea"/>
                <a:ea typeface="+mj-ea"/>
              </a:rPr>
              <a:t> service</a:t>
            </a:r>
          </a:p>
          <a:p>
            <a:r>
              <a:rPr lang="en-US" altLang="zh-CN" sz="1600" dirty="0">
                <a:latin typeface="+mn-ea"/>
              </a:rPr>
              <a:t>ECU</a:t>
            </a:r>
            <a:r>
              <a:rPr lang="zh-CN" altLang="en-US" sz="1600" dirty="0">
                <a:latin typeface="+mn-ea"/>
              </a:rPr>
              <a:t>作为</a:t>
            </a:r>
            <a:r>
              <a:rPr lang="en-US" altLang="zh-CN" sz="1600" dirty="0">
                <a:latin typeface="+mn-ea"/>
              </a:rPr>
              <a:t>Server</a:t>
            </a:r>
            <a:r>
              <a:rPr lang="zh-CN" altLang="en-US" sz="1600" dirty="0">
                <a:latin typeface="+mn-ea"/>
              </a:rPr>
              <a:t>端，执行</a:t>
            </a:r>
            <a:r>
              <a:rPr lang="en-US" altLang="zh-CN" sz="1600" dirty="0">
                <a:latin typeface="+mn-ea"/>
              </a:rPr>
              <a:t>Client</a:t>
            </a:r>
            <a:r>
              <a:rPr lang="zh-CN" altLang="en-US" sz="1600" dirty="0">
                <a:latin typeface="+mn-ea"/>
              </a:rPr>
              <a:t>发送来</a:t>
            </a:r>
            <a:r>
              <a:rPr lang="en-US" altLang="zh-CN" sz="1600" dirty="0">
                <a:latin typeface="+mn-ea"/>
              </a:rPr>
              <a:t>ECU Reset</a:t>
            </a:r>
            <a:r>
              <a:rPr lang="zh-CN" altLang="en-US" sz="1600" dirty="0">
                <a:latin typeface="+mn-ea"/>
              </a:rPr>
              <a:t>请求中重启的</a:t>
            </a:r>
            <a:r>
              <a:rPr lang="zh-CN" altLang="en-US" sz="1600" dirty="0" smtClean="0">
                <a:latin typeface="+mn-ea"/>
              </a:rPr>
              <a:t>类型。</a:t>
            </a:r>
            <a:endParaRPr lang="en-US" altLang="zh-CN" sz="1600" dirty="0" smtClean="0">
              <a:latin typeface="+mn-ea"/>
            </a:endParaRPr>
          </a:p>
          <a:p>
            <a:endParaRPr lang="en-US" altLang="zh-CN" sz="1600" dirty="0" smtClean="0">
              <a:latin typeface="+mn-ea"/>
            </a:endParaRPr>
          </a:p>
          <a:p>
            <a:pPr marL="285750" indent="-285750">
              <a:buFont typeface="Wingdings" panose="05000000000000000000" pitchFamily="2" charset="2"/>
              <a:buChar char="p"/>
            </a:pPr>
            <a:r>
              <a:rPr lang="en-US" altLang="zh-CN" dirty="0">
                <a:solidFill>
                  <a:srgbClr val="4A4C53"/>
                </a:solidFill>
                <a:latin typeface="+mj-ea"/>
                <a:ea typeface="+mj-ea"/>
              </a:rPr>
              <a:t>UDS</a:t>
            </a:r>
            <a:r>
              <a:rPr lang="zh-CN" altLang="en-US" dirty="0">
                <a:solidFill>
                  <a:srgbClr val="4A4C53"/>
                </a:solidFill>
                <a:latin typeface="+mj-ea"/>
                <a:ea typeface="+mj-ea"/>
              </a:rPr>
              <a:t>协议关于处理该请求的</a:t>
            </a:r>
            <a:r>
              <a:rPr lang="zh-CN" altLang="en-US" dirty="0" smtClean="0">
                <a:solidFill>
                  <a:srgbClr val="4A4C53"/>
                </a:solidFill>
                <a:latin typeface="+mj-ea"/>
                <a:ea typeface="+mj-ea"/>
              </a:rPr>
              <a:t>逻辑</a:t>
            </a:r>
            <a:endParaRPr lang="en-US" altLang="zh-CN" dirty="0" smtClean="0">
              <a:solidFill>
                <a:srgbClr val="4A4C53"/>
              </a:solidFill>
              <a:latin typeface="+mj-ea"/>
              <a:ea typeface="+mj-ea"/>
            </a:endParaRPr>
          </a:p>
          <a:p>
            <a:r>
              <a:rPr lang="zh-CN" altLang="en-US" sz="1600" dirty="0" smtClean="0">
                <a:solidFill>
                  <a:srgbClr val="4A4C53"/>
                </a:solidFill>
                <a:latin typeface="+mn-ea"/>
              </a:rPr>
              <a:t>先</a:t>
            </a:r>
            <a:r>
              <a:rPr lang="en-US" altLang="zh-CN" sz="1600" dirty="0" smtClean="0">
                <a:solidFill>
                  <a:srgbClr val="4A4C53"/>
                </a:solidFill>
                <a:latin typeface="+mn-ea"/>
              </a:rPr>
              <a:t>response</a:t>
            </a:r>
            <a:r>
              <a:rPr lang="zh-CN" altLang="en-US" sz="1600" dirty="0" smtClean="0">
                <a:solidFill>
                  <a:srgbClr val="4A4C53"/>
                </a:solidFill>
                <a:latin typeface="+mn-ea"/>
              </a:rPr>
              <a:t>还是先执行操作？</a:t>
            </a:r>
            <a:r>
              <a:rPr lang="zh-CN" altLang="en-US" sz="1600" dirty="0">
                <a:latin typeface="+mn-ea"/>
              </a:rPr>
              <a:t>没有强制性定义，但是有强烈</a:t>
            </a:r>
            <a:r>
              <a:rPr lang="zh-CN" altLang="en-US" sz="1600" dirty="0" smtClean="0">
                <a:latin typeface="+mn-ea"/>
              </a:rPr>
              <a:t>建议：</a:t>
            </a:r>
            <a:r>
              <a:rPr lang="en-US" altLang="zh-CN" sz="1600" b="1" dirty="0" smtClean="0">
                <a:latin typeface="+mn-ea"/>
              </a:rPr>
              <a:t>ECU</a:t>
            </a:r>
            <a:r>
              <a:rPr lang="zh-CN" altLang="en-US" sz="1600" b="1" dirty="0">
                <a:latin typeface="+mn-ea"/>
              </a:rPr>
              <a:t>收到</a:t>
            </a:r>
            <a:r>
              <a:rPr lang="en-US" altLang="zh-CN" sz="1600" b="1" dirty="0" err="1">
                <a:latin typeface="+mn-ea"/>
              </a:rPr>
              <a:t>ECUReset</a:t>
            </a:r>
            <a:r>
              <a:rPr lang="en-US" altLang="zh-CN" sz="1600" b="1" dirty="0">
                <a:latin typeface="+mn-ea"/>
              </a:rPr>
              <a:t> request message</a:t>
            </a:r>
            <a:r>
              <a:rPr lang="zh-CN" altLang="en-US" sz="1600" b="1" dirty="0">
                <a:latin typeface="+mn-ea"/>
              </a:rPr>
              <a:t>后，先回复</a:t>
            </a:r>
            <a:r>
              <a:rPr lang="en-US" altLang="zh-CN" sz="1600" b="1" dirty="0" err="1">
                <a:latin typeface="+mn-ea"/>
              </a:rPr>
              <a:t>ECUReset</a:t>
            </a:r>
            <a:r>
              <a:rPr lang="en-US" altLang="zh-CN" sz="1600" b="1" dirty="0">
                <a:latin typeface="+mn-ea"/>
              </a:rPr>
              <a:t> positive response message</a:t>
            </a:r>
            <a:r>
              <a:rPr lang="zh-CN" altLang="en-US" sz="1600" b="1" dirty="0">
                <a:latin typeface="+mn-ea"/>
              </a:rPr>
              <a:t>再执行动作</a:t>
            </a:r>
            <a:r>
              <a:rPr lang="zh-CN" altLang="en-US" sz="1600" b="1" dirty="0" smtClean="0">
                <a:latin typeface="+mn-ea"/>
              </a:rPr>
              <a:t>；</a:t>
            </a:r>
            <a:endParaRPr lang="en-US" altLang="zh-CN" sz="1600" b="1" dirty="0" smtClean="0">
              <a:latin typeface="+mn-ea"/>
            </a:endParaRPr>
          </a:p>
          <a:p>
            <a:endParaRPr lang="en-US" altLang="zh-CN" sz="1600" b="1" dirty="0">
              <a:latin typeface="+mn-ea"/>
            </a:endParaRPr>
          </a:p>
          <a:p>
            <a:pPr marL="285750" indent="-285750">
              <a:buFont typeface="Wingdings" panose="05000000000000000000" pitchFamily="2" charset="2"/>
              <a:buChar char="p"/>
            </a:pPr>
            <a:r>
              <a:rPr lang="en-US" altLang="zh-CN" dirty="0">
                <a:solidFill>
                  <a:srgbClr val="4A4C53"/>
                </a:solidFill>
                <a:latin typeface="+mj-ea"/>
                <a:ea typeface="+mj-ea"/>
              </a:rPr>
              <a:t>Sub Function</a:t>
            </a:r>
          </a:p>
          <a:p>
            <a:pPr marL="285750" indent="-285750">
              <a:buFont typeface="Arial" panose="020B0604020202020204" pitchFamily="34" charset="0"/>
              <a:buChar char="•"/>
            </a:pPr>
            <a:r>
              <a:rPr lang="en-US" altLang="zh-CN" sz="1600" dirty="0" err="1" smtClean="0">
                <a:latin typeface="+mn-ea"/>
              </a:rPr>
              <a:t>HardReset</a:t>
            </a:r>
            <a:endParaRPr lang="zh-CN" altLang="en-US" sz="1600" dirty="0">
              <a:latin typeface="+mn-ea"/>
            </a:endParaRPr>
          </a:p>
          <a:p>
            <a:r>
              <a:rPr lang="zh-CN" altLang="en-US" sz="1600" dirty="0">
                <a:latin typeface="+mn-ea"/>
              </a:rPr>
              <a:t>硬重置，该诊断服务子服务执行策略时断开服务器与电源（汽车内部电池）的连接后再执行上电</a:t>
            </a:r>
            <a:r>
              <a:rPr lang="en-US" altLang="zh-CN" sz="1600" dirty="0">
                <a:latin typeface="+mn-ea"/>
              </a:rPr>
              <a:t>/</a:t>
            </a:r>
            <a:r>
              <a:rPr lang="zh-CN" altLang="en-US" sz="1600" dirty="0">
                <a:latin typeface="+mn-ea"/>
              </a:rPr>
              <a:t>启动顺序。该执行策略对于</a:t>
            </a:r>
            <a:r>
              <a:rPr lang="en-US" altLang="zh-CN" sz="1600" dirty="0">
                <a:latin typeface="+mn-ea"/>
              </a:rPr>
              <a:t>ECU</a:t>
            </a:r>
            <a:r>
              <a:rPr lang="zh-CN" altLang="en-US" sz="1600" dirty="0">
                <a:latin typeface="+mn-ea"/>
              </a:rPr>
              <a:t>带来的影响，在</a:t>
            </a:r>
            <a:r>
              <a:rPr lang="en-US" altLang="zh-CN" sz="1600" dirty="0">
                <a:latin typeface="+mn-ea"/>
              </a:rPr>
              <a:t>UDS</a:t>
            </a:r>
            <a:r>
              <a:rPr lang="zh-CN" altLang="en-US" sz="1600" dirty="0">
                <a:latin typeface="+mn-ea"/>
              </a:rPr>
              <a:t>协议中没有做定义，需要根据各家</a:t>
            </a:r>
            <a:r>
              <a:rPr lang="en-US" altLang="zh-CN" sz="1600" dirty="0">
                <a:latin typeface="+mn-ea"/>
              </a:rPr>
              <a:t>OEM</a:t>
            </a:r>
            <a:r>
              <a:rPr lang="zh-CN" altLang="en-US" sz="1600" dirty="0">
                <a:latin typeface="+mn-ea"/>
              </a:rPr>
              <a:t>的诊断需求自行定义（比如重置后对于掉电易失存储器和掉电非易失存储器的值是都初始化预定值</a:t>
            </a:r>
            <a:r>
              <a:rPr lang="zh-CN" altLang="en-US" sz="1600" dirty="0" smtClean="0">
                <a:latin typeface="+mn-ea"/>
              </a:rPr>
              <a:t>）</a:t>
            </a:r>
            <a:endParaRPr lang="zh-CN" altLang="en-US" sz="1600" dirty="0">
              <a:latin typeface="+mn-ea"/>
            </a:endParaRPr>
          </a:p>
          <a:p>
            <a:pPr marL="285750" indent="-285750">
              <a:buFont typeface="Arial" panose="020B0604020202020204" pitchFamily="34" charset="0"/>
              <a:buChar char="•"/>
            </a:pPr>
            <a:r>
              <a:rPr lang="en-US" altLang="zh-CN" sz="1600" dirty="0" err="1" smtClean="0">
                <a:latin typeface="+mn-ea"/>
              </a:rPr>
              <a:t>KeyOffOnReset</a:t>
            </a:r>
            <a:endParaRPr lang="zh-CN" altLang="en-US" sz="1600" dirty="0">
              <a:latin typeface="+mn-ea"/>
            </a:endParaRPr>
          </a:p>
          <a:p>
            <a:r>
              <a:rPr lang="zh-CN" altLang="en-US" sz="1600" dirty="0">
                <a:latin typeface="+mn-ea"/>
              </a:rPr>
              <a:t>该子服务对应的动作类似于驾驶员用车钥匙关闭打开点火钥匙的情况。在</a:t>
            </a:r>
            <a:r>
              <a:rPr lang="en-US" altLang="zh-CN" sz="1600" dirty="0">
                <a:latin typeface="+mn-ea"/>
              </a:rPr>
              <a:t>UDS</a:t>
            </a:r>
            <a:r>
              <a:rPr lang="zh-CN" altLang="en-US" sz="1600" dirty="0">
                <a:latin typeface="+mn-ea"/>
              </a:rPr>
              <a:t>协议中没有做定义，需要根据各家</a:t>
            </a:r>
            <a:r>
              <a:rPr lang="en-US" altLang="zh-CN" sz="1600" dirty="0">
                <a:latin typeface="+mn-ea"/>
              </a:rPr>
              <a:t>OEM</a:t>
            </a:r>
            <a:r>
              <a:rPr lang="zh-CN" altLang="en-US" sz="1600" dirty="0">
                <a:latin typeface="+mn-ea"/>
              </a:rPr>
              <a:t>的诊断需求自行定义，通常做法</a:t>
            </a:r>
            <a:r>
              <a:rPr lang="zh-CN" altLang="en-US" sz="1600" dirty="0" smtClean="0">
                <a:latin typeface="+mn-ea"/>
              </a:rPr>
              <a:t>：非</a:t>
            </a:r>
            <a:r>
              <a:rPr lang="zh-CN" altLang="en-US" sz="1600" dirty="0">
                <a:latin typeface="+mn-ea"/>
              </a:rPr>
              <a:t>易失性存储位置的值会保留</a:t>
            </a:r>
            <a:r>
              <a:rPr lang="zh-CN" altLang="en-US" sz="1600" dirty="0" smtClean="0">
                <a:latin typeface="+mn-ea"/>
              </a:rPr>
              <a:t>；易失性存储器</a:t>
            </a:r>
            <a:r>
              <a:rPr lang="zh-CN" altLang="en-US" sz="1600" dirty="0">
                <a:latin typeface="+mn-ea"/>
              </a:rPr>
              <a:t>将被初始化。</a:t>
            </a:r>
          </a:p>
          <a:p>
            <a:pPr marL="285750" indent="-285750">
              <a:buFont typeface="Arial" panose="020B0604020202020204" pitchFamily="34" charset="0"/>
              <a:buChar char="•"/>
            </a:pPr>
            <a:r>
              <a:rPr lang="en-US" altLang="zh-CN" sz="1600" dirty="0" err="1" smtClean="0">
                <a:latin typeface="+mn-ea"/>
              </a:rPr>
              <a:t>SoftReset</a:t>
            </a:r>
            <a:endParaRPr lang="zh-CN" altLang="en-US" sz="1600" dirty="0">
              <a:latin typeface="+mn-ea"/>
            </a:endParaRPr>
          </a:p>
          <a:p>
            <a:r>
              <a:rPr lang="zh-CN" altLang="en-US" sz="1600" dirty="0">
                <a:latin typeface="+mn-ea"/>
              </a:rPr>
              <a:t>该子服务将会使</a:t>
            </a:r>
            <a:r>
              <a:rPr lang="en-US" altLang="zh-CN" sz="1600" dirty="0">
                <a:latin typeface="+mn-ea"/>
              </a:rPr>
              <a:t>Server</a:t>
            </a:r>
            <a:r>
              <a:rPr lang="zh-CN" altLang="en-US" sz="1600" dirty="0">
                <a:latin typeface="+mn-ea"/>
              </a:rPr>
              <a:t>端立即启动应用程序。在</a:t>
            </a:r>
            <a:r>
              <a:rPr lang="en-US" altLang="zh-CN" sz="1600" dirty="0">
                <a:latin typeface="+mn-ea"/>
              </a:rPr>
              <a:t>UDS</a:t>
            </a:r>
            <a:r>
              <a:rPr lang="zh-CN" altLang="en-US" sz="1600" dirty="0">
                <a:latin typeface="+mn-ea"/>
              </a:rPr>
              <a:t>协议中没有做定义，需要根据各家</a:t>
            </a:r>
            <a:r>
              <a:rPr lang="en-US" altLang="zh-CN" sz="1600" dirty="0">
                <a:latin typeface="+mn-ea"/>
              </a:rPr>
              <a:t>OEM</a:t>
            </a:r>
            <a:r>
              <a:rPr lang="zh-CN" altLang="en-US" sz="1600" dirty="0">
                <a:latin typeface="+mn-ea"/>
              </a:rPr>
              <a:t>的诊断需求自行定义，典型的操作</a:t>
            </a:r>
            <a:r>
              <a:rPr lang="zh-CN" altLang="en-US" sz="1600" dirty="0" smtClean="0">
                <a:latin typeface="+mn-ea"/>
              </a:rPr>
              <a:t>：在</a:t>
            </a:r>
            <a:r>
              <a:rPr lang="zh-CN" altLang="en-US" sz="1600" dirty="0">
                <a:latin typeface="+mn-ea"/>
              </a:rPr>
              <a:t>不重新初始化先前的配置数据，自适应因素和其他长期调整的情况下重新启动应用程序</a:t>
            </a:r>
            <a:r>
              <a:rPr lang="zh-CN" altLang="en-US" sz="1600" dirty="0" smtClean="0">
                <a:latin typeface="+mn-ea"/>
              </a:rPr>
              <a:t>。</a:t>
            </a:r>
            <a:endParaRPr lang="zh-CN" altLang="en-US" sz="1600" dirty="0">
              <a:latin typeface="+mn-ea"/>
            </a:endParaRPr>
          </a:p>
        </p:txBody>
      </p:sp>
    </p:spTree>
    <p:extLst>
      <p:ext uri="{BB962C8B-B14F-4D97-AF65-F5344CB8AC3E}">
        <p14:creationId xmlns:p14="http://schemas.microsoft.com/office/powerpoint/2010/main" val="1021470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74F68A25-7B61-492D-A38B-22C536B536B9}"/>
              </a:ext>
            </a:extLst>
          </p:cNvPr>
          <p:cNvSpPr>
            <a:spLocks noGrp="1"/>
          </p:cNvSpPr>
          <p:nvPr>
            <p:ph type="title"/>
          </p:nvPr>
        </p:nvSpPr>
        <p:spPr/>
        <p:txBody>
          <a:bodyPr>
            <a:normAutofit/>
          </a:bodyPr>
          <a:lstStyle/>
          <a:p>
            <a:r>
              <a:rPr lang="zh-CN" altLang="en-US" sz="2000" dirty="0">
                <a:solidFill>
                  <a:schemeClr val="accent1">
                    <a:lumMod val="50000"/>
                  </a:schemeClr>
                </a:solidFill>
                <a:latin typeface="Arial" panose="020B0604020202020204" pitchFamily="34" charset="0"/>
                <a:cs typeface="Arial" panose="020B0604020202020204" pitchFamily="34" charset="0"/>
              </a:rPr>
              <a:t>诊断服务介绍</a:t>
            </a:r>
            <a:r>
              <a:rPr lang="en-US" altLang="zh-CN" sz="2000" dirty="0">
                <a:solidFill>
                  <a:schemeClr val="accent1">
                    <a:lumMod val="50000"/>
                  </a:schemeClr>
                </a:solidFill>
                <a:latin typeface="Arial" panose="020B0604020202020204" pitchFamily="34" charset="0"/>
                <a:cs typeface="Arial" panose="020B0604020202020204" pitchFamily="34" charset="0"/>
              </a:rPr>
              <a:t>—</a:t>
            </a:r>
            <a:r>
              <a:rPr lang="en-US" altLang="zh-CN" sz="2000" dirty="0" smtClean="0">
                <a:solidFill>
                  <a:schemeClr val="accent1">
                    <a:lumMod val="50000"/>
                  </a:schemeClr>
                </a:solidFill>
                <a:latin typeface="Arial" panose="020B0604020202020204" pitchFamily="34" charset="0"/>
                <a:cs typeface="Arial" panose="020B0604020202020204" pitchFamily="34" charset="0"/>
              </a:rPr>
              <a:t>0x14</a:t>
            </a:r>
            <a:endParaRPr lang="zh-CN" altLang="en-US" sz="2000" dirty="0"/>
          </a:p>
        </p:txBody>
      </p:sp>
      <p:sp>
        <p:nvSpPr>
          <p:cNvPr id="2" name="矩形 1"/>
          <p:cNvSpPr/>
          <p:nvPr/>
        </p:nvSpPr>
        <p:spPr>
          <a:xfrm>
            <a:off x="888274" y="1155115"/>
            <a:ext cx="10389326" cy="3231654"/>
          </a:xfrm>
          <a:prstGeom prst="rect">
            <a:avLst/>
          </a:prstGeom>
        </p:spPr>
        <p:txBody>
          <a:bodyPr wrap="square">
            <a:spAutoFit/>
          </a:bodyPr>
          <a:lstStyle/>
          <a:p>
            <a:pPr marL="285750" indent="-285750">
              <a:buFont typeface="Wingdings" panose="05000000000000000000" pitchFamily="2" charset="2"/>
              <a:buChar char="p"/>
            </a:pPr>
            <a:r>
              <a:rPr lang="en-US" altLang="zh-CN" dirty="0" smtClean="0">
                <a:solidFill>
                  <a:srgbClr val="333333"/>
                </a:solidFill>
                <a:latin typeface="+mj-ea"/>
                <a:ea typeface="+mj-ea"/>
              </a:rPr>
              <a:t>0x14 </a:t>
            </a:r>
            <a:r>
              <a:rPr lang="en-US" altLang="zh-CN" dirty="0" err="1">
                <a:latin typeface="+mj-ea"/>
                <a:ea typeface="+mj-ea"/>
              </a:rPr>
              <a:t>ClearDiagnosticInformation</a:t>
            </a:r>
            <a:r>
              <a:rPr lang="en-US" altLang="zh-CN" dirty="0">
                <a:latin typeface="+mj-ea"/>
                <a:ea typeface="+mj-ea"/>
              </a:rPr>
              <a:t> service</a:t>
            </a:r>
            <a:endParaRPr lang="en-US" altLang="zh-CN" dirty="0">
              <a:solidFill>
                <a:srgbClr val="333333"/>
              </a:solidFill>
              <a:latin typeface="+mj-ea"/>
              <a:ea typeface="+mj-ea"/>
            </a:endParaRPr>
          </a:p>
          <a:p>
            <a:r>
              <a:rPr lang="zh-CN" altLang="en-US" sz="1600" dirty="0" smtClean="0">
                <a:solidFill>
                  <a:srgbClr val="333333"/>
                </a:solidFill>
                <a:latin typeface="+mn-ea"/>
              </a:rPr>
              <a:t>用于</a:t>
            </a:r>
            <a:r>
              <a:rPr lang="zh-CN" altLang="en-US" sz="1600" dirty="0">
                <a:solidFill>
                  <a:srgbClr val="333333"/>
                </a:solidFill>
                <a:latin typeface="+mn-ea"/>
              </a:rPr>
              <a:t>清除</a:t>
            </a:r>
            <a:r>
              <a:rPr lang="en-US" altLang="zh-CN" sz="1600" dirty="0">
                <a:solidFill>
                  <a:srgbClr val="333333"/>
                </a:solidFill>
                <a:latin typeface="+mn-ea"/>
              </a:rPr>
              <a:t>ECU</a:t>
            </a:r>
            <a:r>
              <a:rPr lang="zh-CN" altLang="en-US" sz="1600" dirty="0">
                <a:solidFill>
                  <a:srgbClr val="333333"/>
                </a:solidFill>
                <a:latin typeface="+mn-ea"/>
              </a:rPr>
              <a:t>芯片上记录的</a:t>
            </a:r>
            <a:r>
              <a:rPr lang="en-US" altLang="zh-CN" sz="1600" dirty="0">
                <a:solidFill>
                  <a:srgbClr val="333333"/>
                </a:solidFill>
                <a:latin typeface="+mn-ea"/>
              </a:rPr>
              <a:t>DTC</a:t>
            </a:r>
            <a:r>
              <a:rPr lang="zh-CN" altLang="en-US" sz="1600" dirty="0">
                <a:solidFill>
                  <a:srgbClr val="333333"/>
                </a:solidFill>
                <a:latin typeface="+mn-ea"/>
              </a:rPr>
              <a:t>功能</a:t>
            </a:r>
            <a:r>
              <a:rPr lang="zh-CN" altLang="en-US" sz="1600" dirty="0" smtClean="0">
                <a:solidFill>
                  <a:srgbClr val="333333"/>
                </a:solidFill>
                <a:latin typeface="+mn-ea"/>
              </a:rPr>
              <a:t>。</a:t>
            </a:r>
            <a:endParaRPr lang="en-US" altLang="zh-CN" sz="1600" dirty="0" smtClean="0">
              <a:solidFill>
                <a:srgbClr val="333333"/>
              </a:solidFill>
              <a:latin typeface="+mn-ea"/>
            </a:endParaRPr>
          </a:p>
          <a:p>
            <a:endParaRPr lang="en-US" altLang="zh-CN" sz="1600" dirty="0">
              <a:solidFill>
                <a:srgbClr val="333333"/>
              </a:solidFill>
              <a:latin typeface="+mn-ea"/>
            </a:endParaRPr>
          </a:p>
          <a:p>
            <a:pPr marL="285750" indent="-285750">
              <a:buFont typeface="Wingdings" panose="05000000000000000000" pitchFamily="2" charset="2"/>
              <a:buChar char="p"/>
            </a:pPr>
            <a:r>
              <a:rPr lang="zh-CN" altLang="en-US" dirty="0">
                <a:solidFill>
                  <a:srgbClr val="333333"/>
                </a:solidFill>
                <a:latin typeface="+mj-ea"/>
                <a:ea typeface="+mj-ea"/>
              </a:rPr>
              <a:t>注意事项</a:t>
            </a:r>
            <a:r>
              <a:rPr lang="zh-CN" altLang="en-US" dirty="0" smtClean="0">
                <a:solidFill>
                  <a:srgbClr val="333333"/>
                </a:solidFill>
                <a:latin typeface="+mj-ea"/>
                <a:ea typeface="+mj-ea"/>
              </a:rPr>
              <a:t>：</a:t>
            </a:r>
            <a:endParaRPr lang="zh-CN" altLang="en-US" dirty="0"/>
          </a:p>
          <a:p>
            <a:pPr marL="285750" indent="-285750">
              <a:buFont typeface="Arial" panose="020B0604020202020204" pitchFamily="34" charset="0"/>
              <a:buChar char="•"/>
            </a:pPr>
            <a:r>
              <a:rPr lang="zh-CN" altLang="en-US" sz="1600" dirty="0" smtClean="0">
                <a:latin typeface="+mn-ea"/>
              </a:rPr>
              <a:t>当</a:t>
            </a:r>
            <a:r>
              <a:rPr lang="en-US" altLang="zh-CN" sz="1600" dirty="0">
                <a:latin typeface="+mn-ea"/>
              </a:rPr>
              <a:t>Server</a:t>
            </a:r>
            <a:r>
              <a:rPr lang="zh-CN" altLang="en-US" sz="1600" dirty="0">
                <a:latin typeface="+mn-ea"/>
              </a:rPr>
              <a:t>端（</a:t>
            </a:r>
            <a:r>
              <a:rPr lang="en-US" altLang="zh-CN" sz="1600" dirty="0">
                <a:latin typeface="+mn-ea"/>
              </a:rPr>
              <a:t>ECU</a:t>
            </a:r>
            <a:r>
              <a:rPr lang="zh-CN" altLang="en-US" sz="1600" dirty="0">
                <a:latin typeface="+mn-ea"/>
              </a:rPr>
              <a:t>）完全处理</a:t>
            </a:r>
            <a:r>
              <a:rPr lang="en-US" altLang="zh-CN" sz="1600" dirty="0" err="1">
                <a:latin typeface="+mn-ea"/>
              </a:rPr>
              <a:t>ClearDiagnostic</a:t>
            </a:r>
            <a:r>
              <a:rPr lang="en-US" altLang="zh-CN" sz="1600" dirty="0">
                <a:latin typeface="+mn-ea"/>
              </a:rPr>
              <a:t> Information</a:t>
            </a:r>
            <a:r>
              <a:rPr lang="zh-CN" altLang="en-US" sz="1600" dirty="0">
                <a:latin typeface="+mn-ea"/>
              </a:rPr>
              <a:t>服务后，</a:t>
            </a:r>
            <a:r>
              <a:rPr lang="en-US" altLang="zh-CN" sz="1600" dirty="0">
                <a:latin typeface="+mn-ea"/>
              </a:rPr>
              <a:t>Server</a:t>
            </a:r>
            <a:r>
              <a:rPr lang="zh-CN" altLang="en-US" sz="1600" dirty="0">
                <a:latin typeface="+mn-ea"/>
              </a:rPr>
              <a:t>端应发送肯定响应</a:t>
            </a:r>
            <a:r>
              <a:rPr lang="zh-CN" altLang="en-US" sz="1600" dirty="0" smtClean="0">
                <a:latin typeface="+mn-ea"/>
              </a:rPr>
              <a:t>；</a:t>
            </a:r>
            <a:endParaRPr lang="zh-CN" altLang="en-US" sz="1600" dirty="0">
              <a:latin typeface="+mn-ea"/>
            </a:endParaRPr>
          </a:p>
          <a:p>
            <a:pPr marL="285750" indent="-285750">
              <a:buFont typeface="Arial" panose="020B0604020202020204" pitchFamily="34" charset="0"/>
              <a:buChar char="•"/>
            </a:pPr>
            <a:r>
              <a:rPr lang="zh-CN" altLang="en-US" sz="1600" dirty="0" smtClean="0">
                <a:latin typeface="+mn-ea"/>
              </a:rPr>
              <a:t>即使</a:t>
            </a:r>
            <a:r>
              <a:rPr lang="en-US" altLang="zh-CN" sz="1600" dirty="0">
                <a:latin typeface="+mn-ea"/>
              </a:rPr>
              <a:t>ECU</a:t>
            </a:r>
            <a:r>
              <a:rPr lang="zh-CN" altLang="en-US" sz="1600" dirty="0">
                <a:latin typeface="+mn-ea"/>
              </a:rPr>
              <a:t>没有存储</a:t>
            </a:r>
            <a:r>
              <a:rPr lang="en-US" altLang="zh-CN" sz="1600" dirty="0">
                <a:latin typeface="+mn-ea"/>
              </a:rPr>
              <a:t>DTC</a:t>
            </a:r>
            <a:r>
              <a:rPr lang="zh-CN" altLang="en-US" sz="1600" dirty="0">
                <a:latin typeface="+mn-ea"/>
              </a:rPr>
              <a:t>内容，</a:t>
            </a:r>
            <a:r>
              <a:rPr lang="en-US" altLang="zh-CN" sz="1600" dirty="0">
                <a:latin typeface="+mn-ea"/>
              </a:rPr>
              <a:t>Server</a:t>
            </a:r>
            <a:r>
              <a:rPr lang="zh-CN" altLang="en-US" sz="1600" dirty="0">
                <a:latin typeface="+mn-ea"/>
              </a:rPr>
              <a:t>端也应回复肯定响应</a:t>
            </a:r>
            <a:r>
              <a:rPr lang="zh-CN" altLang="en-US" sz="1600" dirty="0" smtClean="0">
                <a:latin typeface="+mn-ea"/>
              </a:rPr>
              <a:t>；</a:t>
            </a:r>
            <a:endParaRPr lang="en-US" altLang="zh-CN" sz="1600" dirty="0" smtClean="0">
              <a:latin typeface="+mn-ea"/>
            </a:endParaRPr>
          </a:p>
          <a:p>
            <a:pPr marL="285750" indent="-285750">
              <a:buFont typeface="Arial" panose="020B0604020202020204" pitchFamily="34" charset="0"/>
              <a:buChar char="•"/>
            </a:pPr>
            <a:r>
              <a:rPr lang="zh-CN" altLang="en-US" sz="1600" dirty="0" smtClean="0">
                <a:latin typeface="+mn-ea"/>
              </a:rPr>
              <a:t>若</a:t>
            </a:r>
            <a:r>
              <a:rPr lang="en-US" altLang="zh-CN" sz="1600" dirty="0">
                <a:latin typeface="+mn-ea"/>
              </a:rPr>
              <a:t>Server</a:t>
            </a:r>
            <a:r>
              <a:rPr lang="zh-CN" altLang="en-US" sz="1600" dirty="0">
                <a:latin typeface="+mn-ea"/>
              </a:rPr>
              <a:t>支持</a:t>
            </a:r>
            <a:r>
              <a:rPr lang="en-US" altLang="zh-CN" sz="1600" dirty="0">
                <a:latin typeface="+mn-ea"/>
              </a:rPr>
              <a:t>DTC</a:t>
            </a:r>
            <a:r>
              <a:rPr lang="zh-CN" altLang="en-US" sz="1600" dirty="0">
                <a:latin typeface="+mn-ea"/>
              </a:rPr>
              <a:t>状态信息在内存中多处备份（</a:t>
            </a:r>
            <a:r>
              <a:rPr lang="en-US" altLang="zh-CN" sz="1600" dirty="0">
                <a:latin typeface="+mn-ea"/>
              </a:rPr>
              <a:t>e.g.</a:t>
            </a:r>
            <a:r>
              <a:rPr lang="zh-CN" altLang="en-US" sz="1600" dirty="0">
                <a:latin typeface="+mn-ea"/>
              </a:rPr>
              <a:t>一份在</a:t>
            </a:r>
            <a:r>
              <a:rPr lang="en-US" altLang="zh-CN" sz="1600" dirty="0">
                <a:latin typeface="+mn-ea"/>
              </a:rPr>
              <a:t>RAM</a:t>
            </a:r>
            <a:r>
              <a:rPr lang="zh-CN" altLang="en-US" sz="1600" dirty="0">
                <a:latin typeface="+mn-ea"/>
              </a:rPr>
              <a:t>，一份在</a:t>
            </a:r>
            <a:r>
              <a:rPr lang="en-US" altLang="zh-CN" sz="1600" dirty="0">
                <a:latin typeface="+mn-ea"/>
              </a:rPr>
              <a:t>EEPROM</a:t>
            </a:r>
            <a:r>
              <a:rPr lang="zh-CN" altLang="en-US" sz="1600" dirty="0">
                <a:latin typeface="+mn-ea"/>
              </a:rPr>
              <a:t>），</a:t>
            </a:r>
            <a:r>
              <a:rPr lang="en-US" altLang="zh-CN" sz="1600" dirty="0">
                <a:latin typeface="+mn-ea"/>
              </a:rPr>
              <a:t>Server</a:t>
            </a:r>
            <a:r>
              <a:rPr lang="zh-CN" altLang="en-US" sz="1600" dirty="0">
                <a:latin typeface="+mn-ea"/>
              </a:rPr>
              <a:t>端应该清除通过</a:t>
            </a:r>
            <a:r>
              <a:rPr lang="en-US" altLang="zh-CN" sz="1600" dirty="0">
                <a:latin typeface="+mn-ea"/>
              </a:rPr>
              <a:t>Server19</a:t>
            </a:r>
            <a:r>
              <a:rPr lang="zh-CN" altLang="en-US" sz="1600" dirty="0">
                <a:latin typeface="+mn-ea"/>
              </a:rPr>
              <a:t>服务读取并报告</a:t>
            </a:r>
            <a:r>
              <a:rPr lang="en-US" altLang="zh-CN" sz="1600" dirty="0">
                <a:latin typeface="+mn-ea"/>
              </a:rPr>
              <a:t>DTC</a:t>
            </a:r>
            <a:r>
              <a:rPr lang="zh-CN" altLang="en-US" sz="1600" dirty="0">
                <a:latin typeface="+mn-ea"/>
              </a:rPr>
              <a:t>信息的那份</a:t>
            </a:r>
            <a:r>
              <a:rPr lang="zh-CN" altLang="en-US" sz="1600" dirty="0" smtClean="0">
                <a:latin typeface="+mn-ea"/>
              </a:rPr>
              <a:t>备份；</a:t>
            </a:r>
            <a:endParaRPr lang="en-US" altLang="zh-CN" sz="1600" dirty="0" smtClean="0">
              <a:latin typeface="+mn-ea"/>
            </a:endParaRPr>
          </a:p>
          <a:p>
            <a:pPr marL="285750" indent="-285750">
              <a:buFont typeface="Arial" panose="020B0604020202020204" pitchFamily="34" charset="0"/>
              <a:buChar char="•"/>
            </a:pPr>
            <a:r>
              <a:rPr lang="zh-CN" altLang="en-US" sz="1600" dirty="0" smtClean="0">
                <a:latin typeface="+mn-ea"/>
              </a:rPr>
              <a:t>对应</a:t>
            </a:r>
            <a:r>
              <a:rPr lang="en-US" altLang="zh-CN" sz="1600" dirty="0">
                <a:latin typeface="+mn-ea"/>
              </a:rPr>
              <a:t>Service14</a:t>
            </a:r>
            <a:r>
              <a:rPr lang="zh-CN" altLang="en-US" sz="1600" dirty="0">
                <a:latin typeface="+mn-ea"/>
              </a:rPr>
              <a:t>后带的</a:t>
            </a:r>
            <a:r>
              <a:rPr lang="zh-CN" altLang="en-US" sz="1600" dirty="0" smtClean="0">
                <a:latin typeface="+mn-ea"/>
              </a:rPr>
              <a:t>参数</a:t>
            </a:r>
            <a:r>
              <a:rPr lang="zh-CN" altLang="en-US" sz="1600" dirty="0">
                <a:latin typeface="+mn-ea"/>
              </a:rPr>
              <a:t>，</a:t>
            </a:r>
            <a:r>
              <a:rPr lang="zh-CN" altLang="en-US" sz="1600" dirty="0" smtClean="0">
                <a:latin typeface="+mn-ea"/>
              </a:rPr>
              <a:t>可以</a:t>
            </a:r>
            <a:r>
              <a:rPr lang="zh-CN" altLang="en-US" sz="1600" dirty="0">
                <a:latin typeface="+mn-ea"/>
              </a:rPr>
              <a:t>清除一组</a:t>
            </a:r>
            <a:r>
              <a:rPr lang="en-US" altLang="zh-CN" sz="1600" dirty="0">
                <a:latin typeface="+mn-ea"/>
              </a:rPr>
              <a:t>DTCs</a:t>
            </a:r>
            <a:r>
              <a:rPr lang="zh-CN" altLang="en-US" sz="1600" dirty="0">
                <a:latin typeface="+mn-ea"/>
              </a:rPr>
              <a:t>（</a:t>
            </a:r>
            <a:r>
              <a:rPr lang="en-US" altLang="zh-CN" sz="1600" dirty="0">
                <a:latin typeface="+mn-ea"/>
              </a:rPr>
              <a:t>e.g. Powertrain, Body, Chassis, etc.</a:t>
            </a:r>
            <a:r>
              <a:rPr lang="zh-CN" altLang="en-US" sz="1600" dirty="0">
                <a:latin typeface="+mn-ea"/>
              </a:rPr>
              <a:t>）</a:t>
            </a:r>
            <a:r>
              <a:rPr lang="zh-CN" altLang="en-US" sz="1600" dirty="0" smtClean="0">
                <a:latin typeface="+mn-ea"/>
              </a:rPr>
              <a:t>；可以</a:t>
            </a:r>
            <a:r>
              <a:rPr lang="zh-CN" altLang="en-US" sz="1600" dirty="0">
                <a:latin typeface="+mn-ea"/>
              </a:rPr>
              <a:t>清除特定</a:t>
            </a:r>
            <a:r>
              <a:rPr lang="en-US" altLang="zh-CN" sz="1600" dirty="0">
                <a:latin typeface="+mn-ea"/>
              </a:rPr>
              <a:t>DTC</a:t>
            </a:r>
            <a:r>
              <a:rPr lang="zh-CN" altLang="en-US" sz="1600" dirty="0" smtClean="0">
                <a:latin typeface="+mn-ea"/>
              </a:rPr>
              <a:t>；</a:t>
            </a:r>
            <a:r>
              <a:rPr lang="en-US" altLang="zh-CN" sz="1600" dirty="0" smtClean="0">
                <a:latin typeface="+mn-ea"/>
              </a:rPr>
              <a:t>FF </a:t>
            </a:r>
            <a:r>
              <a:rPr lang="en-US" altLang="zh-CN" sz="1600" dirty="0" err="1">
                <a:latin typeface="+mn-ea"/>
              </a:rPr>
              <a:t>FF</a:t>
            </a:r>
            <a:r>
              <a:rPr lang="en-US" altLang="zh-CN" sz="1600" dirty="0">
                <a:latin typeface="+mn-ea"/>
              </a:rPr>
              <a:t> </a:t>
            </a:r>
            <a:r>
              <a:rPr lang="en-US" altLang="zh-CN" sz="1600" dirty="0" err="1">
                <a:latin typeface="+mn-ea"/>
              </a:rPr>
              <a:t>FF</a:t>
            </a:r>
            <a:r>
              <a:rPr lang="zh-CN" altLang="en-US" sz="1600" dirty="0">
                <a:latin typeface="+mn-ea"/>
              </a:rPr>
              <a:t>意味清除全部</a:t>
            </a:r>
            <a:r>
              <a:rPr lang="en-US" altLang="zh-CN" sz="1600" dirty="0">
                <a:latin typeface="+mn-ea"/>
              </a:rPr>
              <a:t>DTC</a:t>
            </a:r>
          </a:p>
          <a:p>
            <a:endParaRPr lang="zh-CN" altLang="en-US" sz="1600" dirty="0">
              <a:latin typeface="+mn-ea"/>
            </a:endParaRPr>
          </a:p>
          <a:p>
            <a:endParaRPr lang="zh-CN" altLang="en-US" sz="1600" dirty="0">
              <a:latin typeface="+mn-ea"/>
            </a:endParaRPr>
          </a:p>
        </p:txBody>
      </p:sp>
    </p:spTree>
    <p:extLst>
      <p:ext uri="{BB962C8B-B14F-4D97-AF65-F5344CB8AC3E}">
        <p14:creationId xmlns:p14="http://schemas.microsoft.com/office/powerpoint/2010/main" val="3891602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74F68A25-7B61-492D-A38B-22C536B536B9}"/>
              </a:ext>
            </a:extLst>
          </p:cNvPr>
          <p:cNvSpPr>
            <a:spLocks noGrp="1"/>
          </p:cNvSpPr>
          <p:nvPr>
            <p:ph type="title"/>
          </p:nvPr>
        </p:nvSpPr>
        <p:spPr/>
        <p:txBody>
          <a:bodyPr>
            <a:normAutofit/>
          </a:bodyPr>
          <a:lstStyle/>
          <a:p>
            <a:r>
              <a:rPr lang="zh-CN" altLang="en-US" sz="2000" dirty="0">
                <a:solidFill>
                  <a:schemeClr val="accent1">
                    <a:lumMod val="50000"/>
                  </a:schemeClr>
                </a:solidFill>
                <a:latin typeface="Arial" panose="020B0604020202020204" pitchFamily="34" charset="0"/>
                <a:cs typeface="Arial" panose="020B0604020202020204" pitchFamily="34" charset="0"/>
              </a:rPr>
              <a:t>诊断服务介绍</a:t>
            </a:r>
            <a:r>
              <a:rPr lang="en-US" altLang="zh-CN" sz="2000" dirty="0">
                <a:solidFill>
                  <a:schemeClr val="accent1">
                    <a:lumMod val="50000"/>
                  </a:schemeClr>
                </a:solidFill>
                <a:latin typeface="Arial" panose="020B0604020202020204" pitchFamily="34" charset="0"/>
                <a:cs typeface="Arial" panose="020B0604020202020204" pitchFamily="34" charset="0"/>
              </a:rPr>
              <a:t>—</a:t>
            </a:r>
            <a:r>
              <a:rPr lang="en-US" altLang="zh-CN" sz="2000" dirty="0" smtClean="0">
                <a:solidFill>
                  <a:schemeClr val="accent1">
                    <a:lumMod val="50000"/>
                  </a:schemeClr>
                </a:solidFill>
                <a:latin typeface="Arial" panose="020B0604020202020204" pitchFamily="34" charset="0"/>
                <a:cs typeface="Arial" panose="020B0604020202020204" pitchFamily="34" charset="0"/>
              </a:rPr>
              <a:t>0x19</a:t>
            </a:r>
            <a:endParaRPr lang="zh-CN" altLang="en-US" sz="2000" dirty="0"/>
          </a:p>
        </p:txBody>
      </p:sp>
      <p:sp>
        <p:nvSpPr>
          <p:cNvPr id="2" name="矩形 1"/>
          <p:cNvSpPr/>
          <p:nvPr/>
        </p:nvSpPr>
        <p:spPr>
          <a:xfrm>
            <a:off x="992778" y="1062445"/>
            <a:ext cx="10371908" cy="3847207"/>
          </a:xfrm>
          <a:prstGeom prst="rect">
            <a:avLst/>
          </a:prstGeom>
        </p:spPr>
        <p:txBody>
          <a:bodyPr wrap="square">
            <a:spAutoFit/>
          </a:bodyPr>
          <a:lstStyle/>
          <a:p>
            <a:pPr marL="285750" indent="-285750">
              <a:buFont typeface="Wingdings" panose="05000000000000000000" pitchFamily="2" charset="2"/>
              <a:buChar char="p"/>
            </a:pPr>
            <a:r>
              <a:rPr lang="en-US" altLang="zh-CN" dirty="0">
                <a:solidFill>
                  <a:srgbClr val="333333"/>
                </a:solidFill>
                <a:latin typeface="+mj-ea"/>
                <a:ea typeface="+mj-ea"/>
              </a:rPr>
              <a:t>0x19 </a:t>
            </a:r>
            <a:r>
              <a:rPr lang="en-US" altLang="zh-CN" dirty="0" err="1">
                <a:solidFill>
                  <a:srgbClr val="333333"/>
                </a:solidFill>
                <a:latin typeface="+mj-ea"/>
                <a:ea typeface="+mj-ea"/>
              </a:rPr>
              <a:t>ReadDTCInformation</a:t>
            </a:r>
            <a:r>
              <a:rPr lang="en-US" altLang="zh-CN" dirty="0">
                <a:solidFill>
                  <a:srgbClr val="333333"/>
                </a:solidFill>
                <a:latin typeface="+mj-ea"/>
                <a:ea typeface="+mj-ea"/>
              </a:rPr>
              <a:t> </a:t>
            </a:r>
            <a:r>
              <a:rPr lang="en-US" altLang="zh-CN" dirty="0" smtClean="0">
                <a:solidFill>
                  <a:srgbClr val="333333"/>
                </a:solidFill>
                <a:latin typeface="+mj-ea"/>
                <a:ea typeface="+mj-ea"/>
              </a:rPr>
              <a:t>service</a:t>
            </a:r>
          </a:p>
          <a:p>
            <a:r>
              <a:rPr lang="zh-CN" altLang="en-US" sz="1600" dirty="0" smtClean="0">
                <a:latin typeface="+mn-ea"/>
              </a:rPr>
              <a:t>通过</a:t>
            </a:r>
            <a:r>
              <a:rPr lang="en-US" altLang="zh-CN" sz="1600" dirty="0">
                <a:latin typeface="+mn-ea"/>
              </a:rPr>
              <a:t>Service19</a:t>
            </a:r>
            <a:r>
              <a:rPr lang="zh-CN" altLang="en-US" sz="1600" dirty="0">
                <a:latin typeface="+mn-ea"/>
              </a:rPr>
              <a:t>以及对应子服务，可以实现如下功能</a:t>
            </a:r>
            <a:r>
              <a:rPr lang="zh-CN" altLang="en-US" sz="1600" dirty="0" smtClean="0">
                <a:latin typeface="+mn-ea"/>
              </a:rPr>
              <a:t>：</a:t>
            </a:r>
            <a:endParaRPr lang="en-US" altLang="zh-CN" sz="1600" dirty="0" smtClean="0">
              <a:latin typeface="+mn-ea"/>
            </a:endParaRPr>
          </a:p>
          <a:p>
            <a:pPr marL="285750" indent="-285750">
              <a:buFont typeface="Arial" panose="020B0604020202020204" pitchFamily="34" charset="0"/>
              <a:buChar char="•"/>
            </a:pPr>
            <a:r>
              <a:rPr lang="zh-CN" altLang="en-US" sz="1600" dirty="0" smtClean="0">
                <a:latin typeface="+mn-ea"/>
              </a:rPr>
              <a:t>检索</a:t>
            </a:r>
            <a:r>
              <a:rPr lang="zh-CN" altLang="en-US" sz="1600" dirty="0">
                <a:latin typeface="+mn-ea"/>
              </a:rPr>
              <a:t>与</a:t>
            </a:r>
            <a:r>
              <a:rPr lang="en-US" altLang="zh-CN" sz="1600" dirty="0">
                <a:latin typeface="+mn-ea"/>
              </a:rPr>
              <a:t>Tester</a:t>
            </a:r>
            <a:r>
              <a:rPr lang="zh-CN" altLang="en-US" sz="1600" dirty="0">
                <a:latin typeface="+mn-ea"/>
              </a:rPr>
              <a:t>端定义的</a:t>
            </a:r>
            <a:r>
              <a:rPr lang="en-US" altLang="zh-CN" sz="1600" dirty="0">
                <a:latin typeface="+mn-ea"/>
              </a:rPr>
              <a:t>DTC</a:t>
            </a:r>
            <a:r>
              <a:rPr lang="zh-CN" altLang="en-US" sz="1600" dirty="0">
                <a:latin typeface="+mn-ea"/>
              </a:rPr>
              <a:t>状态掩码匹配的</a:t>
            </a:r>
            <a:r>
              <a:rPr lang="en-US" altLang="zh-CN" sz="1600" dirty="0">
                <a:latin typeface="+mn-ea"/>
              </a:rPr>
              <a:t>DTC</a:t>
            </a:r>
            <a:r>
              <a:rPr lang="zh-CN" altLang="en-US" sz="1600" dirty="0">
                <a:latin typeface="+mn-ea"/>
              </a:rPr>
              <a:t>数量</a:t>
            </a:r>
            <a:r>
              <a:rPr lang="en-US" altLang="zh-CN" sz="1600" dirty="0">
                <a:latin typeface="+mn-ea"/>
              </a:rPr>
              <a:t>/DTC</a:t>
            </a:r>
            <a:r>
              <a:rPr lang="zh-CN" altLang="en-US" sz="1600" dirty="0">
                <a:latin typeface="+mn-ea"/>
              </a:rPr>
              <a:t>列表</a:t>
            </a:r>
            <a:r>
              <a:rPr lang="zh-CN" altLang="en-US" sz="1600" dirty="0" smtClean="0">
                <a:latin typeface="+mn-ea"/>
              </a:rPr>
              <a:t>；</a:t>
            </a:r>
            <a:endParaRPr lang="en-US" altLang="zh-CN" sz="1600" dirty="0" smtClean="0">
              <a:latin typeface="+mn-ea"/>
            </a:endParaRPr>
          </a:p>
          <a:p>
            <a:pPr marL="285750" indent="-285750">
              <a:buFont typeface="Arial" panose="020B0604020202020204" pitchFamily="34" charset="0"/>
              <a:buChar char="•"/>
            </a:pPr>
            <a:r>
              <a:rPr lang="zh-CN" altLang="en-US" sz="1600" dirty="0" smtClean="0">
                <a:latin typeface="+mn-ea"/>
              </a:rPr>
              <a:t>检索</a:t>
            </a:r>
            <a:r>
              <a:rPr lang="zh-CN" altLang="en-US" sz="1600" dirty="0">
                <a:latin typeface="+mn-ea"/>
              </a:rPr>
              <a:t>与</a:t>
            </a:r>
            <a:r>
              <a:rPr lang="en-US" altLang="zh-CN" sz="1600" dirty="0">
                <a:latin typeface="+mn-ea"/>
              </a:rPr>
              <a:t>Tester</a:t>
            </a:r>
            <a:r>
              <a:rPr lang="zh-CN" altLang="en-US" sz="1600" dirty="0">
                <a:latin typeface="+mn-ea"/>
              </a:rPr>
              <a:t>端定义的</a:t>
            </a:r>
            <a:r>
              <a:rPr lang="en-US" altLang="zh-CN" sz="1600" dirty="0">
                <a:latin typeface="+mn-ea"/>
              </a:rPr>
              <a:t>DTC</a:t>
            </a:r>
            <a:r>
              <a:rPr lang="zh-CN" altLang="en-US" sz="1600" dirty="0">
                <a:latin typeface="+mn-ea"/>
              </a:rPr>
              <a:t>相关联的</a:t>
            </a:r>
            <a:r>
              <a:rPr lang="en-US" altLang="zh-CN" sz="1600" dirty="0" err="1">
                <a:latin typeface="+mn-ea"/>
              </a:rPr>
              <a:t>DTCSnapshot</a:t>
            </a:r>
            <a:r>
              <a:rPr lang="zh-CN" altLang="en-US" sz="1600" dirty="0">
                <a:latin typeface="+mn-ea"/>
              </a:rPr>
              <a:t>数据（有时称冻结帧：</a:t>
            </a:r>
            <a:r>
              <a:rPr lang="en-US" altLang="zh-CN" sz="1600" dirty="0">
                <a:latin typeface="+mn-ea"/>
              </a:rPr>
              <a:t>DTC</a:t>
            </a:r>
            <a:r>
              <a:rPr lang="zh-CN" altLang="en-US" sz="1600" dirty="0">
                <a:latin typeface="+mn-ea"/>
              </a:rPr>
              <a:t>快照是与</a:t>
            </a:r>
            <a:r>
              <a:rPr lang="en-US" altLang="zh-CN" sz="1600" dirty="0">
                <a:latin typeface="+mn-ea"/>
              </a:rPr>
              <a:t>DTC</a:t>
            </a:r>
            <a:r>
              <a:rPr lang="zh-CN" altLang="en-US" sz="1600" dirty="0">
                <a:latin typeface="+mn-ea"/>
              </a:rPr>
              <a:t>相关联的特定数据记录，存储在</a:t>
            </a:r>
            <a:r>
              <a:rPr lang="en-US" altLang="zh-CN" sz="1600" dirty="0">
                <a:latin typeface="+mn-ea"/>
              </a:rPr>
              <a:t>ECU</a:t>
            </a:r>
            <a:r>
              <a:rPr lang="zh-CN" altLang="en-US" sz="1600" dirty="0">
                <a:latin typeface="+mn-ea"/>
              </a:rPr>
              <a:t>端的内存中。</a:t>
            </a:r>
            <a:r>
              <a:rPr lang="en-US" altLang="zh-CN" sz="1600" dirty="0">
                <a:latin typeface="+mn-ea"/>
              </a:rPr>
              <a:t>DTC</a:t>
            </a:r>
            <a:r>
              <a:rPr lang="zh-CN" altLang="en-US" sz="1600" dirty="0">
                <a:latin typeface="+mn-ea"/>
              </a:rPr>
              <a:t>快照信息的典型用法是检测到系统故障时，存储当前环境</a:t>
            </a:r>
            <a:r>
              <a:rPr lang="zh-CN" altLang="en-US" sz="1600" dirty="0" smtClean="0">
                <a:latin typeface="+mn-ea"/>
              </a:rPr>
              <a:t>信息；</a:t>
            </a:r>
            <a:endParaRPr lang="en-US" altLang="zh-CN" sz="1600" dirty="0" smtClean="0">
              <a:latin typeface="+mn-ea"/>
            </a:endParaRPr>
          </a:p>
          <a:p>
            <a:pPr marL="285750" indent="-285750">
              <a:buFont typeface="Arial" panose="020B0604020202020204" pitchFamily="34" charset="0"/>
              <a:buChar char="•"/>
            </a:pPr>
            <a:r>
              <a:rPr lang="zh-CN" altLang="en-US" sz="1600" dirty="0" smtClean="0">
                <a:latin typeface="+mn-ea"/>
              </a:rPr>
              <a:t>检索</a:t>
            </a:r>
            <a:r>
              <a:rPr lang="zh-CN" altLang="en-US" sz="1600" dirty="0">
                <a:latin typeface="+mn-ea"/>
              </a:rPr>
              <a:t>与</a:t>
            </a:r>
            <a:r>
              <a:rPr lang="en-US" altLang="zh-CN" sz="1600" dirty="0">
                <a:latin typeface="+mn-ea"/>
              </a:rPr>
              <a:t>Tester</a:t>
            </a:r>
            <a:r>
              <a:rPr lang="zh-CN" altLang="en-US" sz="1600" dirty="0">
                <a:latin typeface="+mn-ea"/>
              </a:rPr>
              <a:t>端定义的</a:t>
            </a:r>
            <a:r>
              <a:rPr lang="en-US" altLang="zh-CN" sz="1600" dirty="0">
                <a:latin typeface="+mn-ea"/>
              </a:rPr>
              <a:t>DTC</a:t>
            </a:r>
            <a:r>
              <a:rPr lang="zh-CN" altLang="en-US" sz="1600" dirty="0">
                <a:latin typeface="+mn-ea"/>
              </a:rPr>
              <a:t>和状态掩码组合相关联的</a:t>
            </a:r>
            <a:r>
              <a:rPr lang="en-US" altLang="zh-CN" sz="1600" dirty="0" err="1">
                <a:latin typeface="+mn-ea"/>
              </a:rPr>
              <a:t>DTCExtendedData</a:t>
            </a:r>
            <a:r>
              <a:rPr lang="zh-CN" altLang="en-US" sz="1600" dirty="0">
                <a:latin typeface="+mn-ea"/>
              </a:rPr>
              <a:t>，该数据的典型用法是存储与</a:t>
            </a:r>
            <a:r>
              <a:rPr lang="en-US" altLang="zh-CN" sz="1600" dirty="0">
                <a:latin typeface="+mn-ea"/>
              </a:rPr>
              <a:t>DTC</a:t>
            </a:r>
            <a:r>
              <a:rPr lang="zh-CN" altLang="en-US" sz="1600" dirty="0">
                <a:latin typeface="+mn-ea"/>
              </a:rPr>
              <a:t>相关的动态数据。比如发生故障次数、线路老化次数</a:t>
            </a:r>
            <a:r>
              <a:rPr lang="zh-CN" altLang="en-US" sz="1600" dirty="0" smtClean="0">
                <a:latin typeface="+mn-ea"/>
              </a:rPr>
              <a:t>等。</a:t>
            </a:r>
            <a:endParaRPr lang="en-US" altLang="zh-CN" sz="1600" dirty="0" smtClean="0">
              <a:latin typeface="+mn-ea"/>
            </a:endParaRPr>
          </a:p>
          <a:p>
            <a:endParaRPr lang="en-US" altLang="zh-CN" sz="1600" dirty="0">
              <a:solidFill>
                <a:srgbClr val="333333"/>
              </a:solidFill>
              <a:latin typeface="+mn-ea"/>
            </a:endParaRPr>
          </a:p>
          <a:p>
            <a:pPr marL="285750" indent="-285750">
              <a:buFont typeface="Wingdings" panose="05000000000000000000" pitchFamily="2" charset="2"/>
              <a:buChar char="p"/>
            </a:pPr>
            <a:r>
              <a:rPr lang="zh-CN" altLang="en-US" dirty="0" smtClean="0">
                <a:solidFill>
                  <a:srgbClr val="333333"/>
                </a:solidFill>
                <a:latin typeface="+mj-ea"/>
                <a:ea typeface="+mj-ea"/>
              </a:rPr>
              <a:t>常用子功能</a:t>
            </a:r>
            <a:r>
              <a:rPr lang="en-US" altLang="zh-CN" dirty="0" smtClean="0">
                <a:solidFill>
                  <a:srgbClr val="333333"/>
                </a:solidFill>
                <a:latin typeface="+mj-ea"/>
                <a:ea typeface="+mj-ea"/>
              </a:rPr>
              <a:t> </a:t>
            </a:r>
          </a:p>
          <a:p>
            <a:pPr marL="285750" indent="-285750">
              <a:buFont typeface="Arial" panose="020B0604020202020204" pitchFamily="34" charset="0"/>
              <a:buChar char="•"/>
            </a:pPr>
            <a:r>
              <a:rPr lang="en-US" altLang="zh-CN" sz="1600" dirty="0" smtClean="0">
                <a:solidFill>
                  <a:srgbClr val="333333"/>
                </a:solidFill>
                <a:latin typeface="+mn-ea"/>
              </a:rPr>
              <a:t>0x01: </a:t>
            </a:r>
            <a:r>
              <a:rPr lang="en-US" altLang="zh-CN" sz="1600" dirty="0" err="1" smtClean="0">
                <a:latin typeface="+mn-ea"/>
              </a:rPr>
              <a:t>reportNumberOfDTCByStatusMask</a:t>
            </a:r>
            <a:r>
              <a:rPr lang="en-US" altLang="zh-CN" sz="1600" dirty="0" smtClean="0">
                <a:latin typeface="+mn-ea"/>
              </a:rPr>
              <a:t> </a:t>
            </a:r>
          </a:p>
          <a:p>
            <a:pPr marL="285750" indent="-285750">
              <a:buFont typeface="Arial" panose="020B0604020202020204" pitchFamily="34" charset="0"/>
              <a:buChar char="•"/>
            </a:pPr>
            <a:r>
              <a:rPr lang="en-US" altLang="zh-CN" sz="1600" dirty="0">
                <a:solidFill>
                  <a:srgbClr val="333333"/>
                </a:solidFill>
                <a:latin typeface="+mn-ea"/>
              </a:rPr>
              <a:t>0x02: </a:t>
            </a:r>
            <a:r>
              <a:rPr lang="en-US" altLang="zh-CN" sz="1600" dirty="0" err="1">
                <a:solidFill>
                  <a:srgbClr val="333333"/>
                </a:solidFill>
                <a:latin typeface="+mn-ea"/>
              </a:rPr>
              <a:t>reportDTCByStatusMask</a:t>
            </a:r>
            <a:r>
              <a:rPr lang="en-US" altLang="zh-CN" sz="1600" dirty="0">
                <a:solidFill>
                  <a:srgbClr val="333333"/>
                </a:solidFill>
                <a:latin typeface="+mn-ea"/>
              </a:rPr>
              <a:t> </a:t>
            </a:r>
          </a:p>
          <a:p>
            <a:pPr marL="285750" indent="-285750">
              <a:buFont typeface="Arial" panose="020B0604020202020204" pitchFamily="34" charset="0"/>
              <a:buChar char="•"/>
            </a:pPr>
            <a:r>
              <a:rPr lang="en-US" altLang="zh-CN" sz="1600" dirty="0">
                <a:solidFill>
                  <a:srgbClr val="333333"/>
                </a:solidFill>
                <a:latin typeface="+mn-ea"/>
              </a:rPr>
              <a:t>0x03: </a:t>
            </a:r>
            <a:r>
              <a:rPr lang="en-US" altLang="zh-CN" sz="1600" dirty="0" err="1">
                <a:solidFill>
                  <a:srgbClr val="333333"/>
                </a:solidFill>
                <a:latin typeface="+mn-ea"/>
              </a:rPr>
              <a:t>reportDTCSnapshotIdentification</a:t>
            </a:r>
            <a:r>
              <a:rPr lang="en-US" altLang="zh-CN" sz="1600" dirty="0">
                <a:solidFill>
                  <a:srgbClr val="333333"/>
                </a:solidFill>
                <a:latin typeface="+mn-ea"/>
              </a:rPr>
              <a:t> </a:t>
            </a:r>
          </a:p>
          <a:p>
            <a:pPr marL="285750" indent="-285750">
              <a:buFont typeface="Arial" panose="020B0604020202020204" pitchFamily="34" charset="0"/>
              <a:buChar char="•"/>
            </a:pPr>
            <a:r>
              <a:rPr lang="en-US" altLang="zh-CN" sz="1600" dirty="0">
                <a:solidFill>
                  <a:srgbClr val="333333"/>
                </a:solidFill>
                <a:latin typeface="+mn-ea"/>
              </a:rPr>
              <a:t>0x04: </a:t>
            </a:r>
            <a:r>
              <a:rPr lang="en-US" altLang="zh-CN" sz="1600" dirty="0" err="1">
                <a:solidFill>
                  <a:srgbClr val="333333"/>
                </a:solidFill>
                <a:latin typeface="+mn-ea"/>
              </a:rPr>
              <a:t>reportDTCSnapshotRecordByDTCNumber</a:t>
            </a:r>
            <a:endParaRPr lang="en-US" altLang="zh-CN" sz="1600" dirty="0">
              <a:solidFill>
                <a:srgbClr val="333333"/>
              </a:solidFill>
              <a:latin typeface="+mn-ea"/>
            </a:endParaRPr>
          </a:p>
          <a:p>
            <a:pPr marL="285750" indent="-285750">
              <a:buFont typeface="Arial" panose="020B0604020202020204" pitchFamily="34" charset="0"/>
              <a:buChar char="•"/>
            </a:pPr>
            <a:r>
              <a:rPr lang="en-US" altLang="zh-CN" sz="1600" dirty="0">
                <a:solidFill>
                  <a:srgbClr val="333333"/>
                </a:solidFill>
                <a:latin typeface="+mn-ea"/>
              </a:rPr>
              <a:t>0x06: </a:t>
            </a:r>
            <a:r>
              <a:rPr lang="en-US" altLang="zh-CN" sz="1600" dirty="0" err="1" smtClean="0">
                <a:solidFill>
                  <a:srgbClr val="333333"/>
                </a:solidFill>
                <a:latin typeface="+mn-ea"/>
              </a:rPr>
              <a:t>reportDTCExtendedDataRecordByDTCNumber</a:t>
            </a:r>
            <a:endParaRPr lang="en-US" altLang="zh-CN" sz="1600" dirty="0" smtClean="0">
              <a:solidFill>
                <a:srgbClr val="333333"/>
              </a:solidFill>
              <a:latin typeface="+mn-ea"/>
            </a:endParaRPr>
          </a:p>
          <a:p>
            <a:pPr marL="285750" indent="-285750">
              <a:buFont typeface="Arial" panose="020B0604020202020204" pitchFamily="34" charset="0"/>
              <a:buChar char="•"/>
            </a:pPr>
            <a:r>
              <a:rPr lang="en-US" altLang="zh-CN" sz="1600" dirty="0" smtClean="0">
                <a:solidFill>
                  <a:srgbClr val="333333"/>
                </a:solidFill>
                <a:latin typeface="+mn-ea"/>
              </a:rPr>
              <a:t>0x0A: </a:t>
            </a:r>
            <a:r>
              <a:rPr lang="en-US" altLang="zh-CN" sz="1600" dirty="0" err="1">
                <a:solidFill>
                  <a:srgbClr val="333333"/>
                </a:solidFill>
                <a:latin typeface="+mn-ea"/>
              </a:rPr>
              <a:t>reportSupportedDTC</a:t>
            </a:r>
            <a:endParaRPr lang="en-US" altLang="zh-CN" sz="1600" dirty="0">
              <a:solidFill>
                <a:srgbClr val="333333"/>
              </a:solidFill>
              <a:latin typeface="+mn-ea"/>
            </a:endParaRPr>
          </a:p>
        </p:txBody>
      </p:sp>
    </p:spTree>
    <p:extLst>
      <p:ext uri="{BB962C8B-B14F-4D97-AF65-F5344CB8AC3E}">
        <p14:creationId xmlns:p14="http://schemas.microsoft.com/office/powerpoint/2010/main" val="1363288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74F68A25-7B61-492D-A38B-22C536B536B9}"/>
              </a:ext>
            </a:extLst>
          </p:cNvPr>
          <p:cNvSpPr>
            <a:spLocks noGrp="1"/>
          </p:cNvSpPr>
          <p:nvPr>
            <p:ph type="title"/>
          </p:nvPr>
        </p:nvSpPr>
        <p:spPr/>
        <p:txBody>
          <a:bodyPr>
            <a:normAutofit/>
          </a:bodyPr>
          <a:lstStyle/>
          <a:p>
            <a:r>
              <a:rPr lang="zh-CN" altLang="en-US" sz="2000" dirty="0">
                <a:solidFill>
                  <a:schemeClr val="accent1">
                    <a:lumMod val="50000"/>
                  </a:schemeClr>
                </a:solidFill>
                <a:latin typeface="Arial" panose="020B0604020202020204" pitchFamily="34" charset="0"/>
                <a:cs typeface="Arial" panose="020B0604020202020204" pitchFamily="34" charset="0"/>
              </a:rPr>
              <a:t>诊断服务介绍</a:t>
            </a:r>
            <a:r>
              <a:rPr lang="en-US" altLang="zh-CN" sz="2000" dirty="0">
                <a:solidFill>
                  <a:schemeClr val="accent1">
                    <a:lumMod val="50000"/>
                  </a:schemeClr>
                </a:solidFill>
                <a:latin typeface="Arial" panose="020B0604020202020204" pitchFamily="34" charset="0"/>
                <a:cs typeface="Arial" panose="020B0604020202020204" pitchFamily="34" charset="0"/>
              </a:rPr>
              <a:t>—</a:t>
            </a:r>
            <a:r>
              <a:rPr lang="en-US" altLang="zh-CN" sz="2000" dirty="0" smtClean="0">
                <a:solidFill>
                  <a:schemeClr val="accent1">
                    <a:lumMod val="50000"/>
                  </a:schemeClr>
                </a:solidFill>
                <a:latin typeface="Arial" panose="020B0604020202020204" pitchFamily="34" charset="0"/>
                <a:cs typeface="Arial" panose="020B0604020202020204" pitchFamily="34" charset="0"/>
              </a:rPr>
              <a:t>0x19</a:t>
            </a:r>
            <a:endParaRPr lang="zh-CN" altLang="en-US" sz="2000" dirty="0"/>
          </a:p>
        </p:txBody>
      </p:sp>
      <p:sp>
        <p:nvSpPr>
          <p:cNvPr id="2" name="矩形 1"/>
          <p:cNvSpPr/>
          <p:nvPr/>
        </p:nvSpPr>
        <p:spPr>
          <a:xfrm>
            <a:off x="984069" y="992777"/>
            <a:ext cx="10258697" cy="861774"/>
          </a:xfrm>
          <a:prstGeom prst="rect">
            <a:avLst/>
          </a:prstGeom>
        </p:spPr>
        <p:txBody>
          <a:bodyPr wrap="square">
            <a:spAutoFit/>
          </a:bodyPr>
          <a:lstStyle/>
          <a:p>
            <a:pPr marL="285750" indent="-285750">
              <a:buFont typeface="Wingdings" panose="05000000000000000000" pitchFamily="2" charset="2"/>
              <a:buChar char="p"/>
            </a:pPr>
            <a:r>
              <a:rPr lang="en-US" altLang="zh-CN" dirty="0" smtClean="0">
                <a:latin typeface="+mj-ea"/>
                <a:ea typeface="+mj-ea"/>
              </a:rPr>
              <a:t>DTC</a:t>
            </a:r>
            <a:r>
              <a:rPr lang="zh-CN" altLang="en-US" dirty="0">
                <a:latin typeface="+mj-ea"/>
                <a:ea typeface="+mj-ea"/>
              </a:rPr>
              <a:t>状态</a:t>
            </a:r>
            <a:r>
              <a:rPr lang="zh-CN" altLang="en-US" dirty="0" smtClean="0">
                <a:latin typeface="+mj-ea"/>
                <a:ea typeface="+mj-ea"/>
              </a:rPr>
              <a:t>掩码</a:t>
            </a:r>
            <a:endParaRPr lang="en-US" altLang="zh-CN" dirty="0" smtClean="0">
              <a:latin typeface="+mj-ea"/>
              <a:ea typeface="+mj-ea"/>
            </a:endParaRPr>
          </a:p>
          <a:p>
            <a:endParaRPr lang="en-US" altLang="zh-CN" sz="1600" dirty="0" smtClean="0">
              <a:latin typeface="+mn-ea"/>
            </a:endParaRPr>
          </a:p>
          <a:p>
            <a:endParaRPr lang="zh-CN" altLang="en-US" sz="1600" dirty="0">
              <a:latin typeface="+mn-ea"/>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4278" y="1056049"/>
            <a:ext cx="4857750" cy="3248025"/>
          </a:xfrm>
          <a:prstGeom prst="rect">
            <a:avLst/>
          </a:prstGeom>
        </p:spPr>
      </p:pic>
      <p:sp>
        <p:nvSpPr>
          <p:cNvPr id="4" name="文本框 3"/>
          <p:cNvSpPr txBox="1"/>
          <p:nvPr/>
        </p:nvSpPr>
        <p:spPr>
          <a:xfrm>
            <a:off x="1001485" y="4450080"/>
            <a:ext cx="10136778" cy="1569660"/>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mn-ea"/>
              </a:rPr>
              <a:t>bit 0 : </a:t>
            </a:r>
            <a:r>
              <a:rPr lang="en-US" altLang="zh-CN" sz="1600" dirty="0" err="1" smtClean="0">
                <a:latin typeface="+mn-ea"/>
              </a:rPr>
              <a:t>testFailed</a:t>
            </a:r>
            <a:endParaRPr lang="en-US" altLang="zh-CN" sz="1600" dirty="0" smtClean="0">
              <a:latin typeface="+mn-ea"/>
            </a:endParaRPr>
          </a:p>
          <a:p>
            <a:r>
              <a:rPr lang="zh-CN" altLang="en-US" sz="1600" dirty="0" smtClean="0">
                <a:latin typeface="+mn-ea"/>
              </a:rPr>
              <a:t>通常</a:t>
            </a:r>
            <a:r>
              <a:rPr lang="zh-CN" altLang="en-US" sz="1600" dirty="0">
                <a:latin typeface="+mn-ea"/>
              </a:rPr>
              <a:t>来说，</a:t>
            </a:r>
            <a:r>
              <a:rPr lang="en-US" altLang="zh-CN" sz="1600" dirty="0">
                <a:latin typeface="+mn-ea"/>
              </a:rPr>
              <a:t>ECU</a:t>
            </a:r>
            <a:r>
              <a:rPr lang="zh-CN" altLang="en-US" sz="1600" dirty="0">
                <a:latin typeface="+mn-ea"/>
              </a:rPr>
              <a:t>内部以操作循环的方式不断地针对预先定义好的错误路径进行测试，如果在最近的一次测试中，在某个错误路径中发现了故障，则相应</a:t>
            </a:r>
            <a:r>
              <a:rPr lang="en-US" altLang="zh-CN" sz="1600" dirty="0">
                <a:latin typeface="+mn-ea"/>
              </a:rPr>
              <a:t>DTC</a:t>
            </a:r>
            <a:r>
              <a:rPr lang="zh-CN" altLang="en-US" sz="1600" dirty="0">
                <a:latin typeface="+mn-ea"/>
              </a:rPr>
              <a:t>的这一个状态位就要被置</a:t>
            </a:r>
            <a:r>
              <a:rPr lang="en-US" altLang="zh-CN" sz="1600" dirty="0">
                <a:latin typeface="+mn-ea"/>
              </a:rPr>
              <a:t>1</a:t>
            </a:r>
            <a:r>
              <a:rPr lang="zh-CN" altLang="en-US" sz="1600" dirty="0">
                <a:latin typeface="+mn-ea"/>
              </a:rPr>
              <a:t>（</a:t>
            </a:r>
            <a:r>
              <a:rPr lang="en-US" altLang="zh-CN" sz="1600" dirty="0">
                <a:latin typeface="+mn-ea"/>
              </a:rPr>
              <a:t>e.g.</a:t>
            </a:r>
            <a:r>
              <a:rPr lang="zh-CN" altLang="en-US" sz="1600" dirty="0">
                <a:latin typeface="+mn-ea"/>
              </a:rPr>
              <a:t>在检测周期采样电压大于</a:t>
            </a:r>
            <a:r>
              <a:rPr lang="en-US" altLang="zh-CN" sz="1600" dirty="0">
                <a:latin typeface="+mn-ea"/>
              </a:rPr>
              <a:t>18 V</a:t>
            </a:r>
            <a:r>
              <a:rPr lang="zh-CN" altLang="en-US" sz="1600" dirty="0">
                <a:latin typeface="+mn-ea"/>
              </a:rPr>
              <a:t>）。此时</a:t>
            </a:r>
            <a:r>
              <a:rPr lang="en-US" altLang="zh-CN" sz="1600" dirty="0">
                <a:latin typeface="+mn-ea"/>
              </a:rPr>
              <a:t>DTC</a:t>
            </a:r>
            <a:r>
              <a:rPr lang="zh-CN" altLang="en-US" sz="1600" dirty="0">
                <a:latin typeface="+mn-ea"/>
              </a:rPr>
              <a:t>的</a:t>
            </a:r>
            <a:r>
              <a:rPr lang="en-US" altLang="zh-CN" sz="1600" dirty="0" err="1">
                <a:latin typeface="+mn-ea"/>
              </a:rPr>
              <a:t>testFailed</a:t>
            </a:r>
            <a:r>
              <a:rPr lang="zh-CN" altLang="en-US" sz="1600" dirty="0">
                <a:latin typeface="+mn-ea"/>
              </a:rPr>
              <a:t>位被置</a:t>
            </a:r>
            <a:r>
              <a:rPr lang="en-US" altLang="zh-CN" sz="1600" dirty="0">
                <a:latin typeface="+mn-ea"/>
              </a:rPr>
              <a:t>1</a:t>
            </a:r>
            <a:r>
              <a:rPr lang="zh-CN" altLang="en-US" sz="1600" dirty="0">
                <a:latin typeface="+mn-ea"/>
              </a:rPr>
              <a:t>，但是它不一定被</a:t>
            </a:r>
            <a:r>
              <a:rPr lang="en-US" altLang="zh-CN" sz="1600" dirty="0">
                <a:latin typeface="+mn-ea"/>
              </a:rPr>
              <a:t>ECU</a:t>
            </a:r>
            <a:r>
              <a:rPr lang="zh-CN" altLang="en-US" sz="1600" dirty="0">
                <a:latin typeface="+mn-ea"/>
              </a:rPr>
              <a:t>存储到</a:t>
            </a:r>
            <a:r>
              <a:rPr lang="en-US" altLang="zh-CN" sz="1600" dirty="0">
                <a:latin typeface="+mn-ea"/>
              </a:rPr>
              <a:t>non-volatile memory</a:t>
            </a:r>
            <a:r>
              <a:rPr lang="zh-CN" altLang="en-US" sz="1600" dirty="0">
                <a:latin typeface="+mn-ea"/>
              </a:rPr>
              <a:t>中，只有当</a:t>
            </a:r>
            <a:r>
              <a:rPr lang="en-US" altLang="zh-CN" sz="1600" dirty="0" err="1">
                <a:latin typeface="+mn-ea"/>
              </a:rPr>
              <a:t>pendingDTC</a:t>
            </a:r>
            <a:r>
              <a:rPr lang="zh-CN" altLang="en-US" sz="1600" dirty="0">
                <a:latin typeface="+mn-ea"/>
              </a:rPr>
              <a:t>或</a:t>
            </a:r>
            <a:r>
              <a:rPr lang="en-US" altLang="zh-CN" sz="1600" dirty="0" err="1">
                <a:latin typeface="+mn-ea"/>
              </a:rPr>
              <a:t>confirmedDTC</a:t>
            </a:r>
            <a:r>
              <a:rPr lang="zh-CN" altLang="en-US" sz="1600" dirty="0">
                <a:latin typeface="+mn-ea"/>
              </a:rPr>
              <a:t>被置</a:t>
            </a:r>
            <a:r>
              <a:rPr lang="en-US" altLang="zh-CN" sz="1600" dirty="0">
                <a:latin typeface="+mn-ea"/>
              </a:rPr>
              <a:t>1</a:t>
            </a:r>
            <a:r>
              <a:rPr lang="zh-CN" altLang="en-US" sz="1600" dirty="0">
                <a:latin typeface="+mn-ea"/>
              </a:rPr>
              <a:t>时</a:t>
            </a:r>
            <a:r>
              <a:rPr lang="en-US" altLang="zh-CN" sz="1600" dirty="0">
                <a:latin typeface="+mn-ea"/>
              </a:rPr>
              <a:t>DTC</a:t>
            </a:r>
            <a:r>
              <a:rPr lang="zh-CN" altLang="en-US" sz="1600" dirty="0">
                <a:latin typeface="+mn-ea"/>
              </a:rPr>
              <a:t>才会被存储。而</a:t>
            </a:r>
            <a:r>
              <a:rPr lang="en-US" altLang="zh-CN" sz="1600" dirty="0" err="1">
                <a:latin typeface="+mn-ea"/>
              </a:rPr>
              <a:t>pendingDTC</a:t>
            </a:r>
            <a:r>
              <a:rPr lang="zh-CN" altLang="en-US" sz="1600" dirty="0">
                <a:latin typeface="+mn-ea"/>
              </a:rPr>
              <a:t>或</a:t>
            </a:r>
            <a:r>
              <a:rPr lang="en-US" altLang="zh-CN" sz="1600" dirty="0" err="1">
                <a:latin typeface="+mn-ea"/>
              </a:rPr>
              <a:t>confirmedDTC</a:t>
            </a:r>
            <a:r>
              <a:rPr lang="zh-CN" altLang="en-US" sz="1600" dirty="0">
                <a:latin typeface="+mn-ea"/>
              </a:rPr>
              <a:t>被置</a:t>
            </a:r>
            <a:r>
              <a:rPr lang="en-US" altLang="zh-CN" sz="1600" dirty="0">
                <a:latin typeface="+mn-ea"/>
              </a:rPr>
              <a:t>1</a:t>
            </a:r>
            <a:r>
              <a:rPr lang="zh-CN" altLang="en-US" sz="1600" dirty="0">
                <a:latin typeface="+mn-ea"/>
              </a:rPr>
              <a:t>的条件应该是检测到错误出现的次数或时间满足某个预定义的门限。当错误消失或者诊断仪执行了清除</a:t>
            </a:r>
            <a:r>
              <a:rPr lang="en-US" altLang="zh-CN" sz="1600" dirty="0">
                <a:latin typeface="+mn-ea"/>
              </a:rPr>
              <a:t>DTC</a:t>
            </a:r>
            <a:r>
              <a:rPr lang="zh-CN" altLang="en-US" sz="1600" dirty="0">
                <a:latin typeface="+mn-ea"/>
              </a:rPr>
              <a:t>指令时，</a:t>
            </a:r>
            <a:r>
              <a:rPr lang="en-US" altLang="zh-CN" sz="1600" dirty="0" err="1">
                <a:latin typeface="+mn-ea"/>
              </a:rPr>
              <a:t>testFailed</a:t>
            </a:r>
            <a:r>
              <a:rPr lang="zh-CN" altLang="en-US" sz="1600" dirty="0">
                <a:latin typeface="+mn-ea"/>
              </a:rPr>
              <a:t>会再次被置为</a:t>
            </a:r>
            <a:r>
              <a:rPr lang="en-US" altLang="zh-CN" sz="1600" dirty="0">
                <a:latin typeface="+mn-ea"/>
              </a:rPr>
              <a:t>0</a:t>
            </a:r>
            <a:r>
              <a:rPr lang="zh-CN" altLang="en-US" sz="1600" dirty="0" smtClean="0">
                <a:latin typeface="+mn-ea"/>
              </a:rPr>
              <a:t>。</a:t>
            </a:r>
            <a:endParaRPr lang="zh-CN" altLang="en-US" sz="1600" dirty="0">
              <a:latin typeface="+mn-ea"/>
            </a:endParaRPr>
          </a:p>
        </p:txBody>
      </p:sp>
    </p:spTree>
    <p:extLst>
      <p:ext uri="{BB962C8B-B14F-4D97-AF65-F5344CB8AC3E}">
        <p14:creationId xmlns:p14="http://schemas.microsoft.com/office/powerpoint/2010/main" val="3329679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74F68A25-7B61-492D-A38B-22C536B536B9}"/>
              </a:ext>
            </a:extLst>
          </p:cNvPr>
          <p:cNvSpPr>
            <a:spLocks noGrp="1"/>
          </p:cNvSpPr>
          <p:nvPr>
            <p:ph type="title"/>
          </p:nvPr>
        </p:nvSpPr>
        <p:spPr/>
        <p:txBody>
          <a:bodyPr>
            <a:normAutofit/>
          </a:bodyPr>
          <a:lstStyle/>
          <a:p>
            <a:r>
              <a:rPr lang="zh-CN" altLang="en-US" sz="2000" dirty="0">
                <a:solidFill>
                  <a:schemeClr val="accent1">
                    <a:lumMod val="50000"/>
                  </a:schemeClr>
                </a:solidFill>
                <a:latin typeface="Arial" panose="020B0604020202020204" pitchFamily="34" charset="0"/>
                <a:cs typeface="Arial" panose="020B0604020202020204" pitchFamily="34" charset="0"/>
              </a:rPr>
              <a:t>诊断服务介绍</a:t>
            </a:r>
            <a:r>
              <a:rPr lang="en-US" altLang="zh-CN" sz="2000" dirty="0">
                <a:solidFill>
                  <a:schemeClr val="accent1">
                    <a:lumMod val="50000"/>
                  </a:schemeClr>
                </a:solidFill>
                <a:latin typeface="Arial" panose="020B0604020202020204" pitchFamily="34" charset="0"/>
                <a:cs typeface="Arial" panose="020B0604020202020204" pitchFamily="34" charset="0"/>
              </a:rPr>
              <a:t>—</a:t>
            </a:r>
            <a:r>
              <a:rPr lang="en-US" altLang="zh-CN" sz="2000" dirty="0" smtClean="0">
                <a:solidFill>
                  <a:schemeClr val="accent1">
                    <a:lumMod val="50000"/>
                  </a:schemeClr>
                </a:solidFill>
                <a:latin typeface="Arial" panose="020B0604020202020204" pitchFamily="34" charset="0"/>
                <a:cs typeface="Arial" panose="020B0604020202020204" pitchFamily="34" charset="0"/>
              </a:rPr>
              <a:t>0x19</a:t>
            </a:r>
            <a:endParaRPr lang="zh-CN" altLang="en-US" sz="2000" dirty="0"/>
          </a:p>
        </p:txBody>
      </p:sp>
      <p:sp>
        <p:nvSpPr>
          <p:cNvPr id="3" name="矩形 2"/>
          <p:cNvSpPr/>
          <p:nvPr/>
        </p:nvSpPr>
        <p:spPr>
          <a:xfrm>
            <a:off x="931816" y="1158239"/>
            <a:ext cx="10319657" cy="3816429"/>
          </a:xfrm>
          <a:prstGeom prst="rect">
            <a:avLst/>
          </a:prstGeom>
        </p:spPr>
        <p:txBody>
          <a:bodyPr wrap="square">
            <a:spAutoFit/>
          </a:bodyPr>
          <a:lstStyle/>
          <a:p>
            <a:pPr marL="285750" indent="-285750">
              <a:buFont typeface="Arial" panose="020B0604020202020204" pitchFamily="34" charset="0"/>
              <a:buChar char="•"/>
            </a:pPr>
            <a:r>
              <a:rPr lang="zh-CN" altLang="en-US" sz="1600" dirty="0">
                <a:latin typeface="+mn-ea"/>
              </a:rPr>
              <a:t>bit 1 :</a:t>
            </a:r>
            <a:r>
              <a:rPr lang="zh-CN" altLang="en-US" sz="1600" dirty="0" smtClean="0">
                <a:latin typeface="+mn-ea"/>
              </a:rPr>
              <a:t>testFailedThisOperationCycle</a:t>
            </a:r>
            <a:endParaRPr lang="en-US" altLang="zh-CN" sz="1600" dirty="0" smtClean="0">
              <a:latin typeface="+mn-ea"/>
            </a:endParaRPr>
          </a:p>
          <a:p>
            <a:r>
              <a:rPr lang="zh-CN" altLang="en-US" sz="1600" dirty="0" smtClean="0">
                <a:latin typeface="+mn-ea"/>
              </a:rPr>
              <a:t>这个</a:t>
            </a:r>
            <a:r>
              <a:rPr lang="zh-CN" altLang="en-US" sz="1600" dirty="0">
                <a:latin typeface="+mn-ea"/>
              </a:rPr>
              <a:t>bit用于标识某个DTC在当前的operation cycle中是否出现过testFailed置1的情况，即是否出现过错误。operation cycle的起始点是ECU通过网络管理唤醒到ECU通过网络管理进入睡眠，对于没有网络管理的ECU，这个起始点就是KL15通断。通过bit 0我们无法判断某个DTC是否出现过，比如，当前testFailed = 0， 说明当前这个DTC没有出错，如果testFailedThisOperationCycle = 1的话，就说明这个DTC在当前这个operation cycle中出过错，但是当前错误又消失了（用0x14清除了，或者DTC置起的条件不满足了，eg. 在检测周期采样电压在8~12V之间了</a:t>
            </a:r>
            <a:r>
              <a:rPr lang="zh-CN" altLang="en-US" sz="1600" dirty="0" smtClean="0">
                <a:latin typeface="+mn-ea"/>
              </a:rPr>
              <a:t>）</a:t>
            </a:r>
            <a:endParaRPr lang="en-US" altLang="zh-CN" sz="1600" dirty="0">
              <a:latin typeface="+mn-ea"/>
            </a:endParaRPr>
          </a:p>
          <a:p>
            <a:endParaRPr lang="en-US" altLang="zh-CN" dirty="0" smtClean="0"/>
          </a:p>
          <a:p>
            <a:pPr marL="285750" indent="-285750">
              <a:buFont typeface="Arial" panose="020B0604020202020204" pitchFamily="34" charset="0"/>
              <a:buChar char="•"/>
            </a:pPr>
            <a:r>
              <a:rPr lang="en-US" altLang="zh-CN" sz="1600" dirty="0">
                <a:latin typeface="+mn-ea"/>
              </a:rPr>
              <a:t>bit 2 : </a:t>
            </a:r>
            <a:r>
              <a:rPr lang="en-US" altLang="zh-CN" sz="1600" dirty="0" err="1">
                <a:latin typeface="+mn-ea"/>
              </a:rPr>
              <a:t>pendingDTC</a:t>
            </a:r>
            <a:endParaRPr lang="en-US" altLang="zh-CN" sz="1600" dirty="0">
              <a:latin typeface="+mn-ea"/>
            </a:endParaRPr>
          </a:p>
          <a:p>
            <a:r>
              <a:rPr lang="en-US" altLang="zh-CN" sz="1600" dirty="0" err="1">
                <a:latin typeface="+mn-ea"/>
              </a:rPr>
              <a:t>pendingDTC</a:t>
            </a:r>
            <a:r>
              <a:rPr lang="en-US" altLang="zh-CN" sz="1600" dirty="0">
                <a:latin typeface="+mn-ea"/>
              </a:rPr>
              <a:t> = 1</a:t>
            </a:r>
            <a:r>
              <a:rPr lang="zh-CN" altLang="en-US" sz="1600" dirty="0">
                <a:latin typeface="+mn-ea"/>
              </a:rPr>
              <a:t>表示某个</a:t>
            </a:r>
            <a:r>
              <a:rPr lang="en-US" altLang="zh-CN" sz="1600" dirty="0">
                <a:latin typeface="+mn-ea"/>
              </a:rPr>
              <a:t>DTC</a:t>
            </a:r>
            <a:r>
              <a:rPr lang="zh-CN" altLang="en-US" sz="1600" dirty="0">
                <a:latin typeface="+mn-ea"/>
              </a:rPr>
              <a:t>在当前或者上一个</a:t>
            </a:r>
            <a:r>
              <a:rPr lang="en-US" altLang="zh-CN" sz="1600" dirty="0">
                <a:latin typeface="+mn-ea"/>
              </a:rPr>
              <a:t>operation cycle</a:t>
            </a:r>
            <a:r>
              <a:rPr lang="zh-CN" altLang="en-US" sz="1600" dirty="0">
                <a:latin typeface="+mn-ea"/>
              </a:rPr>
              <a:t>中是否出现过。</a:t>
            </a:r>
            <a:r>
              <a:rPr lang="en-US" altLang="zh-CN" sz="1600" dirty="0" err="1">
                <a:latin typeface="+mn-ea"/>
              </a:rPr>
              <a:t>pendingDTC</a:t>
            </a:r>
            <a:r>
              <a:rPr lang="zh-CN" altLang="en-US" sz="1600" dirty="0">
                <a:latin typeface="+mn-ea"/>
              </a:rPr>
              <a:t>位其实是位于</a:t>
            </a:r>
            <a:r>
              <a:rPr lang="en-US" altLang="zh-CN" sz="1600" dirty="0" err="1">
                <a:latin typeface="+mn-ea"/>
              </a:rPr>
              <a:t>testFailed</a:t>
            </a:r>
            <a:r>
              <a:rPr lang="zh-CN" altLang="en-US" sz="1600" dirty="0">
                <a:latin typeface="+mn-ea"/>
              </a:rPr>
              <a:t>和</a:t>
            </a:r>
            <a:r>
              <a:rPr lang="en-US" altLang="zh-CN" sz="1600" dirty="0" err="1">
                <a:latin typeface="+mn-ea"/>
              </a:rPr>
              <a:t>confirmedDTC</a:t>
            </a:r>
            <a:r>
              <a:rPr lang="zh-CN" altLang="en-US" sz="1600" dirty="0">
                <a:latin typeface="+mn-ea"/>
              </a:rPr>
              <a:t>之间的一个状态，有的</a:t>
            </a:r>
            <a:r>
              <a:rPr lang="en-US" altLang="zh-CN" sz="1600" dirty="0">
                <a:latin typeface="+mn-ea"/>
              </a:rPr>
              <a:t>DTC</a:t>
            </a:r>
            <a:r>
              <a:rPr lang="zh-CN" altLang="en-US" sz="1600" dirty="0">
                <a:latin typeface="+mn-ea"/>
              </a:rPr>
              <a:t>被确认的判定条件比较严苛，需要在多个</a:t>
            </a:r>
            <a:r>
              <a:rPr lang="en-US" altLang="zh-CN" sz="1600" dirty="0">
                <a:latin typeface="+mn-ea"/>
              </a:rPr>
              <a:t>operation cycle</a:t>
            </a:r>
            <a:r>
              <a:rPr lang="zh-CN" altLang="en-US" sz="1600" dirty="0">
                <a:latin typeface="+mn-ea"/>
              </a:rPr>
              <a:t>中出现才可以被判定为</a:t>
            </a:r>
            <a:r>
              <a:rPr lang="en-US" altLang="zh-CN" sz="1600" dirty="0">
                <a:latin typeface="+mn-ea"/>
              </a:rPr>
              <a:t>confirmed</a:t>
            </a:r>
            <a:r>
              <a:rPr lang="zh-CN" altLang="en-US" sz="1600" dirty="0">
                <a:latin typeface="+mn-ea"/>
              </a:rPr>
              <a:t>的状态，此时就需要借助于</a:t>
            </a:r>
            <a:r>
              <a:rPr lang="en-US" altLang="zh-CN" sz="1600" dirty="0" err="1">
                <a:latin typeface="+mn-ea"/>
              </a:rPr>
              <a:t>pendingDTC</a:t>
            </a:r>
            <a:r>
              <a:rPr lang="zh-CN" altLang="en-US" sz="1600" dirty="0">
                <a:latin typeface="+mn-ea"/>
              </a:rPr>
              <a:t>位了。</a:t>
            </a:r>
            <a:r>
              <a:rPr lang="en-US" altLang="zh-CN" sz="1600" dirty="0" err="1">
                <a:latin typeface="+mn-ea"/>
              </a:rPr>
              <a:t>pendingDTC</a:t>
            </a:r>
            <a:r>
              <a:rPr lang="en-US" altLang="zh-CN" sz="1600" dirty="0">
                <a:latin typeface="+mn-ea"/>
              </a:rPr>
              <a:t> = 1</a:t>
            </a:r>
            <a:r>
              <a:rPr lang="zh-CN" altLang="en-US" sz="1600" dirty="0">
                <a:latin typeface="+mn-ea"/>
              </a:rPr>
              <a:t>的时候，</a:t>
            </a:r>
            <a:r>
              <a:rPr lang="en-US" altLang="zh-CN" sz="1600" dirty="0">
                <a:latin typeface="+mn-ea"/>
              </a:rPr>
              <a:t>DTC</a:t>
            </a:r>
            <a:r>
              <a:rPr lang="zh-CN" altLang="en-US" sz="1600" dirty="0">
                <a:latin typeface="+mn-ea"/>
              </a:rPr>
              <a:t>就要被存储下来了，如果接下来的两个</a:t>
            </a:r>
            <a:r>
              <a:rPr lang="en-US" altLang="zh-CN" sz="1600" dirty="0">
                <a:latin typeface="+mn-ea"/>
              </a:rPr>
              <a:t>operation cycle</a:t>
            </a:r>
            <a:r>
              <a:rPr lang="zh-CN" altLang="en-US" sz="1600" dirty="0">
                <a:latin typeface="+mn-ea"/>
              </a:rPr>
              <a:t>中这个</a:t>
            </a:r>
            <a:r>
              <a:rPr lang="en-US" altLang="zh-CN" sz="1600" dirty="0">
                <a:latin typeface="+mn-ea"/>
              </a:rPr>
              <a:t>DTC</a:t>
            </a:r>
            <a:r>
              <a:rPr lang="zh-CN" altLang="en-US" sz="1600" dirty="0">
                <a:latin typeface="+mn-ea"/>
              </a:rPr>
              <a:t>都还存在，那么</a:t>
            </a:r>
            <a:r>
              <a:rPr lang="en-US" altLang="zh-CN" sz="1600" dirty="0" err="1">
                <a:latin typeface="+mn-ea"/>
              </a:rPr>
              <a:t>confirmedDTC</a:t>
            </a:r>
            <a:r>
              <a:rPr lang="zh-CN" altLang="en-US" sz="1600" dirty="0">
                <a:latin typeface="+mn-ea"/>
              </a:rPr>
              <a:t>就要置</a:t>
            </a:r>
            <a:r>
              <a:rPr lang="en-US" altLang="zh-CN" sz="1600" dirty="0">
                <a:latin typeface="+mn-ea"/>
              </a:rPr>
              <a:t>1</a:t>
            </a:r>
            <a:r>
              <a:rPr lang="zh-CN" altLang="en-US" sz="1600" dirty="0">
                <a:latin typeface="+mn-ea"/>
              </a:rPr>
              <a:t>了。如果当前</a:t>
            </a:r>
            <a:r>
              <a:rPr lang="en-US" altLang="zh-CN" sz="1600" dirty="0">
                <a:latin typeface="+mn-ea"/>
              </a:rPr>
              <a:t>operation cycle</a:t>
            </a:r>
            <a:r>
              <a:rPr lang="zh-CN" altLang="en-US" sz="1600" dirty="0">
                <a:latin typeface="+mn-ea"/>
              </a:rPr>
              <a:t>中，故障发生，</a:t>
            </a:r>
            <a:r>
              <a:rPr lang="en-US" altLang="zh-CN" sz="1600" dirty="0" err="1">
                <a:latin typeface="+mn-ea"/>
              </a:rPr>
              <a:t>pendingDTC</a:t>
            </a:r>
            <a:r>
              <a:rPr lang="en-US" altLang="zh-CN" sz="1600" dirty="0">
                <a:latin typeface="+mn-ea"/>
              </a:rPr>
              <a:t> = 1</a:t>
            </a:r>
            <a:r>
              <a:rPr lang="zh-CN" altLang="en-US" sz="1600" dirty="0">
                <a:latin typeface="+mn-ea"/>
              </a:rPr>
              <a:t>，但是在下一个</a:t>
            </a:r>
            <a:r>
              <a:rPr lang="en-US" altLang="zh-CN" sz="1600" dirty="0">
                <a:latin typeface="+mn-ea"/>
              </a:rPr>
              <a:t>operation cycle</a:t>
            </a:r>
            <a:r>
              <a:rPr lang="zh-CN" altLang="en-US" sz="1600" dirty="0">
                <a:latin typeface="+mn-ea"/>
              </a:rPr>
              <a:t>中，故障没有了，</a:t>
            </a:r>
            <a:r>
              <a:rPr lang="en-US" altLang="zh-CN" sz="1600" dirty="0" err="1">
                <a:latin typeface="+mn-ea"/>
              </a:rPr>
              <a:t>pendingDTC</a:t>
            </a:r>
            <a:r>
              <a:rPr lang="en-US" altLang="zh-CN" sz="1600" dirty="0">
                <a:latin typeface="+mn-ea"/>
              </a:rPr>
              <a:t> </a:t>
            </a:r>
            <a:r>
              <a:rPr lang="zh-CN" altLang="en-US" sz="1600" dirty="0">
                <a:latin typeface="+mn-ea"/>
              </a:rPr>
              <a:t>仍然为 </a:t>
            </a:r>
            <a:r>
              <a:rPr lang="en-US" altLang="zh-CN" sz="1600" dirty="0">
                <a:latin typeface="+mn-ea"/>
              </a:rPr>
              <a:t>1</a:t>
            </a:r>
            <a:r>
              <a:rPr lang="zh-CN" altLang="en-US" sz="1600" dirty="0">
                <a:latin typeface="+mn-ea"/>
              </a:rPr>
              <a:t>，再到下下一个</a:t>
            </a:r>
            <a:r>
              <a:rPr lang="en-US" altLang="zh-CN" sz="1600" dirty="0">
                <a:latin typeface="+mn-ea"/>
              </a:rPr>
              <a:t>operation cycle</a:t>
            </a:r>
            <a:r>
              <a:rPr lang="zh-CN" altLang="en-US" sz="1600" dirty="0">
                <a:latin typeface="+mn-ea"/>
              </a:rPr>
              <a:t>中，故障仍然不存在，那么</a:t>
            </a:r>
            <a:r>
              <a:rPr lang="en-US" altLang="zh-CN" sz="1600" dirty="0" err="1">
                <a:latin typeface="+mn-ea"/>
              </a:rPr>
              <a:t>pendingDTC</a:t>
            </a:r>
            <a:r>
              <a:rPr lang="en-US" altLang="zh-CN" sz="1600" dirty="0">
                <a:latin typeface="+mn-ea"/>
              </a:rPr>
              <a:t> </a:t>
            </a:r>
            <a:r>
              <a:rPr lang="zh-CN" altLang="en-US" sz="1600" dirty="0">
                <a:latin typeface="+mn-ea"/>
              </a:rPr>
              <a:t>就可以置</a:t>
            </a:r>
            <a:r>
              <a:rPr lang="en-US" altLang="zh-CN" sz="1600" dirty="0">
                <a:latin typeface="+mn-ea"/>
              </a:rPr>
              <a:t>0</a:t>
            </a:r>
            <a:r>
              <a:rPr lang="zh-CN" altLang="en-US" sz="1600" dirty="0">
                <a:latin typeface="+mn-ea"/>
              </a:rPr>
              <a:t>了</a:t>
            </a:r>
          </a:p>
        </p:txBody>
      </p:sp>
    </p:spTree>
    <p:extLst>
      <p:ext uri="{BB962C8B-B14F-4D97-AF65-F5344CB8AC3E}">
        <p14:creationId xmlns:p14="http://schemas.microsoft.com/office/powerpoint/2010/main" val="2089542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74F68A25-7B61-492D-A38B-22C536B536B9}"/>
              </a:ext>
            </a:extLst>
          </p:cNvPr>
          <p:cNvSpPr>
            <a:spLocks noGrp="1"/>
          </p:cNvSpPr>
          <p:nvPr>
            <p:ph type="title"/>
          </p:nvPr>
        </p:nvSpPr>
        <p:spPr/>
        <p:txBody>
          <a:bodyPr>
            <a:normAutofit/>
          </a:bodyPr>
          <a:lstStyle/>
          <a:p>
            <a:r>
              <a:rPr lang="zh-CN" altLang="en-US" sz="2000" dirty="0">
                <a:solidFill>
                  <a:schemeClr val="accent1">
                    <a:lumMod val="50000"/>
                  </a:schemeClr>
                </a:solidFill>
                <a:latin typeface="Arial" panose="020B0604020202020204" pitchFamily="34" charset="0"/>
                <a:cs typeface="Arial" panose="020B0604020202020204" pitchFamily="34" charset="0"/>
              </a:rPr>
              <a:t>诊断服务介绍</a:t>
            </a:r>
            <a:r>
              <a:rPr lang="en-US" altLang="zh-CN" sz="2000" dirty="0">
                <a:solidFill>
                  <a:schemeClr val="accent1">
                    <a:lumMod val="50000"/>
                  </a:schemeClr>
                </a:solidFill>
                <a:latin typeface="Arial" panose="020B0604020202020204" pitchFamily="34" charset="0"/>
                <a:cs typeface="Arial" panose="020B0604020202020204" pitchFamily="34" charset="0"/>
              </a:rPr>
              <a:t>—</a:t>
            </a:r>
            <a:r>
              <a:rPr lang="en-US" altLang="zh-CN" sz="2000" dirty="0" smtClean="0">
                <a:solidFill>
                  <a:schemeClr val="accent1">
                    <a:lumMod val="50000"/>
                  </a:schemeClr>
                </a:solidFill>
                <a:latin typeface="Arial" panose="020B0604020202020204" pitchFamily="34" charset="0"/>
                <a:cs typeface="Arial" panose="020B0604020202020204" pitchFamily="34" charset="0"/>
              </a:rPr>
              <a:t>0x19</a:t>
            </a:r>
            <a:endParaRPr lang="zh-CN" altLang="en-US" sz="2000" dirty="0"/>
          </a:p>
        </p:txBody>
      </p:sp>
      <p:sp>
        <p:nvSpPr>
          <p:cNvPr id="2" name="矩形 1"/>
          <p:cNvSpPr/>
          <p:nvPr/>
        </p:nvSpPr>
        <p:spPr>
          <a:xfrm>
            <a:off x="914399" y="1062446"/>
            <a:ext cx="10284823" cy="4524315"/>
          </a:xfrm>
          <a:prstGeom prst="rect">
            <a:avLst/>
          </a:prstGeom>
        </p:spPr>
        <p:txBody>
          <a:bodyPr wrap="square">
            <a:spAutoFit/>
          </a:bodyPr>
          <a:lstStyle/>
          <a:p>
            <a:pPr marL="285750" indent="-285750">
              <a:buFont typeface="Arial" panose="020B0604020202020204" pitchFamily="34" charset="0"/>
              <a:buChar char="•"/>
            </a:pPr>
            <a:r>
              <a:rPr lang="zh-CN" altLang="en-US" sz="1600" dirty="0">
                <a:latin typeface="+mn-ea"/>
              </a:rPr>
              <a:t>bit 3 : </a:t>
            </a:r>
            <a:r>
              <a:rPr lang="zh-CN" altLang="en-US" sz="1600" dirty="0" smtClean="0">
                <a:latin typeface="+mn-ea"/>
              </a:rPr>
              <a:t>confirmedDTC</a:t>
            </a:r>
            <a:endParaRPr lang="en-US" altLang="zh-CN" sz="1600" dirty="0" smtClean="0">
              <a:latin typeface="+mn-ea"/>
            </a:endParaRPr>
          </a:p>
          <a:p>
            <a:r>
              <a:rPr lang="zh-CN" altLang="en-US" sz="1600" dirty="0" smtClean="0">
                <a:latin typeface="+mn-ea"/>
              </a:rPr>
              <a:t>当</a:t>
            </a:r>
            <a:r>
              <a:rPr lang="zh-CN" altLang="en-US" sz="1600" dirty="0">
                <a:latin typeface="+mn-ea"/>
              </a:rPr>
              <a:t>confirmedDTC = 1时，则说明某个DTC已经被存储到ECU的non-volatile memory中，说明这个DTC曾经满足了被confirmed的条件。但是请注意，confirmedDTC = 1时，并不意味着当前这个DTC仍然出错，如果confirmedDTC = 1，但testFailed = 0，则说明这个DTC表示的故障目前已经消失了。将confirmedDTC 重新置0的方法只有删除DTC，UDS用0x14服务，OBD用0x04服务（有些硬件故障DTC是不能通过0x14服务直接删除的，需要把内存中记录的数据删除才可以</a:t>
            </a:r>
            <a:r>
              <a:rPr lang="zh-CN" altLang="en-US" sz="1600" dirty="0" smtClean="0">
                <a:latin typeface="+mn-ea"/>
              </a:rPr>
              <a:t>）</a:t>
            </a:r>
            <a:endParaRPr lang="en-US" altLang="zh-CN" sz="1600" dirty="0" smtClean="0">
              <a:latin typeface="+mn-ea"/>
            </a:endParaRPr>
          </a:p>
          <a:p>
            <a:endParaRPr lang="en-US" altLang="zh-CN" sz="1600" dirty="0">
              <a:latin typeface="+mn-ea"/>
            </a:endParaRPr>
          </a:p>
          <a:p>
            <a:pPr marL="285750" indent="-285750">
              <a:buFont typeface="Arial" panose="020B0604020202020204" pitchFamily="34" charset="0"/>
              <a:buChar char="•"/>
            </a:pPr>
            <a:r>
              <a:rPr lang="en-US" altLang="zh-CN" sz="1600" dirty="0">
                <a:latin typeface="+mn-ea"/>
              </a:rPr>
              <a:t>bit 4 : </a:t>
            </a:r>
            <a:r>
              <a:rPr lang="en-US" altLang="zh-CN" sz="1600" dirty="0" err="1">
                <a:latin typeface="+mn-ea"/>
              </a:rPr>
              <a:t>testNotCompletedSinceLastClear</a:t>
            </a:r>
            <a:endParaRPr lang="en-US" altLang="zh-CN" sz="1600" dirty="0">
              <a:latin typeface="+mn-ea"/>
            </a:endParaRPr>
          </a:p>
          <a:p>
            <a:r>
              <a:rPr lang="zh-CN" altLang="en-US" sz="1600" dirty="0" smtClean="0">
                <a:latin typeface="+mn-ea"/>
              </a:rPr>
              <a:t>这个</a:t>
            </a:r>
            <a:r>
              <a:rPr lang="en-US" altLang="zh-CN" sz="1600" dirty="0">
                <a:latin typeface="+mn-ea"/>
              </a:rPr>
              <a:t>bit</a:t>
            </a:r>
            <a:r>
              <a:rPr lang="zh-CN" altLang="en-US" sz="1600" dirty="0">
                <a:latin typeface="+mn-ea"/>
              </a:rPr>
              <a:t>用于标识，自从上次调用了清理</a:t>
            </a:r>
            <a:r>
              <a:rPr lang="en-US" altLang="zh-CN" sz="1600" dirty="0">
                <a:latin typeface="+mn-ea"/>
              </a:rPr>
              <a:t>DTC</a:t>
            </a:r>
            <a:r>
              <a:rPr lang="zh-CN" altLang="en-US" sz="1600" dirty="0">
                <a:latin typeface="+mn-ea"/>
              </a:rPr>
              <a:t>的服务（</a:t>
            </a:r>
            <a:r>
              <a:rPr lang="en-US" altLang="zh-CN" sz="1600" dirty="0">
                <a:latin typeface="+mn-ea"/>
              </a:rPr>
              <a:t>UDS</a:t>
            </a:r>
            <a:r>
              <a:rPr lang="zh-CN" altLang="en-US" sz="1600" dirty="0">
                <a:latin typeface="+mn-ea"/>
              </a:rPr>
              <a:t>用</a:t>
            </a:r>
            <a:r>
              <a:rPr lang="en-US" altLang="zh-CN" sz="1600" dirty="0">
                <a:latin typeface="+mn-ea"/>
              </a:rPr>
              <a:t>0x14</a:t>
            </a:r>
            <a:r>
              <a:rPr lang="zh-CN" altLang="en-US" sz="1600" dirty="0">
                <a:latin typeface="+mn-ea"/>
              </a:rPr>
              <a:t>服务，</a:t>
            </a:r>
            <a:r>
              <a:rPr lang="en-US" altLang="zh-CN" sz="1600" dirty="0">
                <a:latin typeface="+mn-ea"/>
              </a:rPr>
              <a:t>OBD</a:t>
            </a:r>
            <a:r>
              <a:rPr lang="zh-CN" altLang="en-US" sz="1600" dirty="0">
                <a:latin typeface="+mn-ea"/>
              </a:rPr>
              <a:t>用</a:t>
            </a:r>
            <a:r>
              <a:rPr lang="en-US" altLang="zh-CN" sz="1600" dirty="0">
                <a:latin typeface="+mn-ea"/>
              </a:rPr>
              <a:t>0x04</a:t>
            </a:r>
            <a:r>
              <a:rPr lang="zh-CN" altLang="en-US" sz="1600" dirty="0">
                <a:latin typeface="+mn-ea"/>
              </a:rPr>
              <a:t>服务）之后，是否完整地执行了对某个</a:t>
            </a:r>
            <a:r>
              <a:rPr lang="en-US" altLang="zh-CN" sz="1600" dirty="0">
                <a:latin typeface="+mn-ea"/>
              </a:rPr>
              <a:t>DTC</a:t>
            </a:r>
            <a:r>
              <a:rPr lang="zh-CN" altLang="en-US" sz="1600" dirty="0">
                <a:latin typeface="+mn-ea"/>
              </a:rPr>
              <a:t>的测试（不管测试结果是什么，只关心是否测了）。因为很多</a:t>
            </a:r>
            <a:r>
              <a:rPr lang="en-US" altLang="zh-CN" sz="1600" dirty="0">
                <a:latin typeface="+mn-ea"/>
              </a:rPr>
              <a:t>DTC</a:t>
            </a:r>
            <a:r>
              <a:rPr lang="zh-CN" altLang="en-US" sz="1600" dirty="0">
                <a:latin typeface="+mn-ea"/>
              </a:rPr>
              <a:t>的测试也是需要满足某些边界条件的，并不是</a:t>
            </a:r>
            <a:r>
              <a:rPr lang="en-US" altLang="zh-CN" sz="1600" dirty="0">
                <a:latin typeface="+mn-ea"/>
              </a:rPr>
              <a:t>ECU</a:t>
            </a:r>
            <a:r>
              <a:rPr lang="zh-CN" altLang="en-US" sz="1600" dirty="0">
                <a:latin typeface="+mn-ea"/>
              </a:rPr>
              <a:t>上电就一定会对</a:t>
            </a:r>
            <a:r>
              <a:rPr lang="en-US" altLang="zh-CN" sz="1600" dirty="0">
                <a:latin typeface="+mn-ea"/>
              </a:rPr>
              <a:t>DTC</a:t>
            </a:r>
            <a:r>
              <a:rPr lang="zh-CN" altLang="en-US" sz="1600" dirty="0">
                <a:latin typeface="+mn-ea"/>
              </a:rPr>
              <a:t>进行检测。</a:t>
            </a:r>
            <a:r>
              <a:rPr lang="en-US" altLang="zh-CN" sz="1600" dirty="0" err="1">
                <a:latin typeface="+mn-ea"/>
              </a:rPr>
              <a:t>testNotCompletedSinceLastClear</a:t>
            </a:r>
            <a:r>
              <a:rPr lang="en-US" altLang="zh-CN" sz="1600" dirty="0">
                <a:latin typeface="+mn-ea"/>
              </a:rPr>
              <a:t> = 1 : </a:t>
            </a:r>
            <a:r>
              <a:rPr lang="zh-CN" altLang="en-US" sz="1600" dirty="0">
                <a:latin typeface="+mn-ea"/>
              </a:rPr>
              <a:t>自从清理</a:t>
            </a:r>
            <a:r>
              <a:rPr lang="en-US" altLang="zh-CN" sz="1600" dirty="0">
                <a:latin typeface="+mn-ea"/>
              </a:rPr>
              <a:t>DTC</a:t>
            </a:r>
            <a:r>
              <a:rPr lang="zh-CN" altLang="en-US" sz="1600" dirty="0">
                <a:latin typeface="+mn-ea"/>
              </a:rPr>
              <a:t>之后还没有完成过针对该</a:t>
            </a:r>
            <a:r>
              <a:rPr lang="en-US" altLang="zh-CN" sz="1600" dirty="0">
                <a:latin typeface="+mn-ea"/>
              </a:rPr>
              <a:t>DTC</a:t>
            </a:r>
            <a:r>
              <a:rPr lang="zh-CN" altLang="en-US" sz="1600" dirty="0">
                <a:latin typeface="+mn-ea"/>
              </a:rPr>
              <a:t>的测试。</a:t>
            </a:r>
            <a:r>
              <a:rPr lang="en-US" altLang="zh-CN" sz="1600" dirty="0" err="1">
                <a:latin typeface="+mn-ea"/>
              </a:rPr>
              <a:t>testNotCompletedSinceLastClear</a:t>
            </a:r>
            <a:r>
              <a:rPr lang="en-US" altLang="zh-CN" sz="1600" dirty="0">
                <a:latin typeface="+mn-ea"/>
              </a:rPr>
              <a:t> = 0 : </a:t>
            </a:r>
            <a:r>
              <a:rPr lang="zh-CN" altLang="en-US" sz="1600" dirty="0">
                <a:latin typeface="+mn-ea"/>
              </a:rPr>
              <a:t>自从清理</a:t>
            </a:r>
            <a:r>
              <a:rPr lang="en-US" altLang="zh-CN" sz="1600" dirty="0">
                <a:latin typeface="+mn-ea"/>
              </a:rPr>
              <a:t>DTC</a:t>
            </a:r>
            <a:r>
              <a:rPr lang="zh-CN" altLang="en-US" sz="1600" dirty="0">
                <a:latin typeface="+mn-ea"/>
              </a:rPr>
              <a:t>之后已经完成过针对该</a:t>
            </a:r>
            <a:r>
              <a:rPr lang="en-US" altLang="zh-CN" sz="1600" dirty="0">
                <a:latin typeface="+mn-ea"/>
              </a:rPr>
              <a:t>DTC</a:t>
            </a:r>
            <a:r>
              <a:rPr lang="zh-CN" altLang="en-US" sz="1600" dirty="0">
                <a:latin typeface="+mn-ea"/>
              </a:rPr>
              <a:t>的</a:t>
            </a:r>
            <a:r>
              <a:rPr lang="zh-CN" altLang="en-US" sz="1600" dirty="0" smtClean="0">
                <a:latin typeface="+mn-ea"/>
              </a:rPr>
              <a:t>测试</a:t>
            </a:r>
            <a:endParaRPr lang="zh-CN" altLang="en-US" sz="1600" dirty="0">
              <a:latin typeface="+mn-ea"/>
            </a:endParaRPr>
          </a:p>
          <a:p>
            <a:endParaRPr lang="en-US" altLang="zh-CN" sz="1600" dirty="0" smtClean="0">
              <a:latin typeface="+mn-ea"/>
            </a:endParaRPr>
          </a:p>
          <a:p>
            <a:pPr marL="285750" indent="-285750">
              <a:buFont typeface="Arial" panose="020B0604020202020204" pitchFamily="34" charset="0"/>
              <a:buChar char="•"/>
            </a:pPr>
            <a:r>
              <a:rPr lang="en-US" altLang="zh-CN" sz="1600" dirty="0">
                <a:latin typeface="+mn-ea"/>
              </a:rPr>
              <a:t>bit 5 : </a:t>
            </a:r>
            <a:r>
              <a:rPr lang="en-US" altLang="zh-CN" sz="1600" dirty="0" err="1">
                <a:latin typeface="+mn-ea"/>
              </a:rPr>
              <a:t>testFailedSinceLastClear</a:t>
            </a:r>
            <a:endParaRPr lang="en-US" altLang="zh-CN" sz="1600" dirty="0">
              <a:latin typeface="+mn-ea"/>
            </a:endParaRPr>
          </a:p>
          <a:p>
            <a:r>
              <a:rPr lang="zh-CN" altLang="en-US" sz="1600" dirty="0" smtClean="0">
                <a:latin typeface="+mn-ea"/>
              </a:rPr>
              <a:t>这</a:t>
            </a:r>
            <a:r>
              <a:rPr lang="zh-CN" altLang="en-US" sz="1600" dirty="0">
                <a:latin typeface="+mn-ea"/>
              </a:rPr>
              <a:t>个位与</a:t>
            </a:r>
            <a:r>
              <a:rPr lang="en-US" altLang="zh-CN" sz="1600" dirty="0">
                <a:latin typeface="+mn-ea"/>
              </a:rPr>
              <a:t>bit 1 :</a:t>
            </a:r>
            <a:r>
              <a:rPr lang="en-US" altLang="zh-CN" sz="1600" dirty="0" err="1">
                <a:latin typeface="+mn-ea"/>
              </a:rPr>
              <a:t>testFailedThisOperationCycle</a:t>
            </a:r>
            <a:r>
              <a:rPr lang="zh-CN" altLang="en-US" sz="1600" dirty="0">
                <a:latin typeface="+mn-ea"/>
              </a:rPr>
              <a:t>有些类似，</a:t>
            </a:r>
            <a:r>
              <a:rPr lang="en-US" altLang="zh-CN" sz="1600" dirty="0" err="1">
                <a:latin typeface="+mn-ea"/>
              </a:rPr>
              <a:t>testFailedThisOperationCycle</a:t>
            </a:r>
            <a:r>
              <a:rPr lang="zh-CN" altLang="en-US" sz="1600" dirty="0">
                <a:latin typeface="+mn-ea"/>
              </a:rPr>
              <a:t>标识某个</a:t>
            </a:r>
            <a:r>
              <a:rPr lang="en-US" altLang="zh-CN" sz="1600" dirty="0">
                <a:latin typeface="+mn-ea"/>
              </a:rPr>
              <a:t>DTC</a:t>
            </a:r>
            <a:r>
              <a:rPr lang="zh-CN" altLang="en-US" sz="1600" dirty="0">
                <a:latin typeface="+mn-ea"/>
              </a:rPr>
              <a:t>在当前的</a:t>
            </a:r>
            <a:r>
              <a:rPr lang="en-US" altLang="zh-CN" sz="1600" dirty="0">
                <a:latin typeface="+mn-ea"/>
              </a:rPr>
              <a:t>operation cycle</a:t>
            </a:r>
            <a:r>
              <a:rPr lang="zh-CN" altLang="en-US" sz="1600" dirty="0">
                <a:latin typeface="+mn-ea"/>
              </a:rPr>
              <a:t>中是否出现过</a:t>
            </a:r>
            <a:r>
              <a:rPr lang="en-US" altLang="zh-CN" sz="1600" dirty="0" err="1">
                <a:latin typeface="+mn-ea"/>
              </a:rPr>
              <a:t>testFailed</a:t>
            </a:r>
            <a:r>
              <a:rPr lang="zh-CN" altLang="en-US" sz="1600" dirty="0">
                <a:latin typeface="+mn-ea"/>
              </a:rPr>
              <a:t>置</a:t>
            </a:r>
            <a:r>
              <a:rPr lang="en-US" altLang="zh-CN" sz="1600" dirty="0">
                <a:latin typeface="+mn-ea"/>
              </a:rPr>
              <a:t>1</a:t>
            </a:r>
            <a:r>
              <a:rPr lang="zh-CN" altLang="en-US" sz="1600" dirty="0">
                <a:latin typeface="+mn-ea"/>
              </a:rPr>
              <a:t>的情况，而</a:t>
            </a:r>
            <a:r>
              <a:rPr lang="en-US" altLang="zh-CN" sz="1600" dirty="0" err="1">
                <a:latin typeface="+mn-ea"/>
              </a:rPr>
              <a:t>testFailedSinceLastClear</a:t>
            </a:r>
            <a:r>
              <a:rPr lang="zh-CN" altLang="en-US" sz="1600" dirty="0">
                <a:latin typeface="+mn-ea"/>
              </a:rPr>
              <a:t>标识的是在上次执行过清理</a:t>
            </a:r>
            <a:r>
              <a:rPr lang="en-US" altLang="zh-CN" sz="1600" dirty="0">
                <a:latin typeface="+mn-ea"/>
              </a:rPr>
              <a:t>DTC</a:t>
            </a:r>
            <a:r>
              <a:rPr lang="zh-CN" altLang="en-US" sz="1600" dirty="0">
                <a:latin typeface="+mn-ea"/>
              </a:rPr>
              <a:t>之后某个</a:t>
            </a:r>
            <a:r>
              <a:rPr lang="en-US" altLang="zh-CN" sz="1600" dirty="0">
                <a:latin typeface="+mn-ea"/>
              </a:rPr>
              <a:t>DTC</a:t>
            </a:r>
            <a:r>
              <a:rPr lang="zh-CN" altLang="en-US" sz="1600" dirty="0">
                <a:latin typeface="+mn-ea"/>
              </a:rPr>
              <a:t>是否出过错。</a:t>
            </a:r>
            <a:r>
              <a:rPr lang="en-US" altLang="zh-CN" sz="1600" dirty="0" err="1">
                <a:latin typeface="+mn-ea"/>
              </a:rPr>
              <a:t>testFailedSinceLastClear</a:t>
            </a:r>
            <a:r>
              <a:rPr lang="en-US" altLang="zh-CN" sz="1600" dirty="0">
                <a:latin typeface="+mn-ea"/>
              </a:rPr>
              <a:t> = 0 </a:t>
            </a:r>
            <a:r>
              <a:rPr lang="zh-CN" altLang="en-US" sz="1600" dirty="0">
                <a:latin typeface="+mn-ea"/>
              </a:rPr>
              <a:t>， 自从清理</a:t>
            </a:r>
            <a:r>
              <a:rPr lang="en-US" altLang="zh-CN" sz="1600" dirty="0">
                <a:latin typeface="+mn-ea"/>
              </a:rPr>
              <a:t>DTC</a:t>
            </a:r>
            <a:r>
              <a:rPr lang="zh-CN" altLang="en-US" sz="1600" dirty="0">
                <a:latin typeface="+mn-ea"/>
              </a:rPr>
              <a:t>之后该</a:t>
            </a:r>
            <a:r>
              <a:rPr lang="en-US" altLang="zh-CN" sz="1600" dirty="0">
                <a:latin typeface="+mn-ea"/>
              </a:rPr>
              <a:t>DTC</a:t>
            </a:r>
            <a:r>
              <a:rPr lang="zh-CN" altLang="en-US" sz="1600" dirty="0">
                <a:latin typeface="+mn-ea"/>
              </a:rPr>
              <a:t>没有出过错。</a:t>
            </a:r>
            <a:r>
              <a:rPr lang="en-US" altLang="zh-CN" sz="1600" dirty="0" err="1">
                <a:latin typeface="+mn-ea"/>
              </a:rPr>
              <a:t>testFailedSinceLastClear</a:t>
            </a:r>
            <a:r>
              <a:rPr lang="en-US" altLang="zh-CN" sz="1600" dirty="0">
                <a:latin typeface="+mn-ea"/>
              </a:rPr>
              <a:t> = 1</a:t>
            </a:r>
            <a:r>
              <a:rPr lang="zh-CN" altLang="en-US" sz="1600" dirty="0">
                <a:latin typeface="+mn-ea"/>
              </a:rPr>
              <a:t>， 自从清理</a:t>
            </a:r>
            <a:r>
              <a:rPr lang="en-US" altLang="zh-CN" sz="1600" dirty="0">
                <a:latin typeface="+mn-ea"/>
              </a:rPr>
              <a:t>DTC</a:t>
            </a:r>
            <a:r>
              <a:rPr lang="zh-CN" altLang="en-US" sz="1600" dirty="0">
                <a:latin typeface="+mn-ea"/>
              </a:rPr>
              <a:t>之后该</a:t>
            </a:r>
            <a:r>
              <a:rPr lang="en-US" altLang="zh-CN" sz="1600" dirty="0">
                <a:latin typeface="+mn-ea"/>
              </a:rPr>
              <a:t>DTC</a:t>
            </a:r>
            <a:r>
              <a:rPr lang="zh-CN" altLang="en-US" sz="1600" dirty="0">
                <a:latin typeface="+mn-ea"/>
              </a:rPr>
              <a:t>出过至少一次</a:t>
            </a:r>
            <a:r>
              <a:rPr lang="zh-CN" altLang="en-US" sz="1600" dirty="0" smtClean="0">
                <a:latin typeface="+mn-ea"/>
              </a:rPr>
              <a:t>错</a:t>
            </a:r>
            <a:endParaRPr lang="zh-CN" altLang="en-US" sz="1600" dirty="0">
              <a:latin typeface="+mn-ea"/>
            </a:endParaRPr>
          </a:p>
        </p:txBody>
      </p:sp>
    </p:spTree>
    <p:extLst>
      <p:ext uri="{BB962C8B-B14F-4D97-AF65-F5344CB8AC3E}">
        <p14:creationId xmlns:p14="http://schemas.microsoft.com/office/powerpoint/2010/main" val="1182119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74F68A25-7B61-492D-A38B-22C536B536B9}"/>
              </a:ext>
            </a:extLst>
          </p:cNvPr>
          <p:cNvSpPr>
            <a:spLocks noGrp="1"/>
          </p:cNvSpPr>
          <p:nvPr>
            <p:ph type="title"/>
          </p:nvPr>
        </p:nvSpPr>
        <p:spPr/>
        <p:txBody>
          <a:bodyPr>
            <a:normAutofit/>
          </a:bodyPr>
          <a:lstStyle/>
          <a:p>
            <a:r>
              <a:rPr lang="zh-CN" altLang="en-US" sz="2000" dirty="0">
                <a:solidFill>
                  <a:schemeClr val="accent1">
                    <a:lumMod val="50000"/>
                  </a:schemeClr>
                </a:solidFill>
                <a:latin typeface="Arial" panose="020B0604020202020204" pitchFamily="34" charset="0"/>
                <a:cs typeface="Arial" panose="020B0604020202020204" pitchFamily="34" charset="0"/>
              </a:rPr>
              <a:t>诊断服务介绍</a:t>
            </a:r>
            <a:r>
              <a:rPr lang="en-US" altLang="zh-CN" sz="2000" dirty="0">
                <a:solidFill>
                  <a:schemeClr val="accent1">
                    <a:lumMod val="50000"/>
                  </a:schemeClr>
                </a:solidFill>
                <a:latin typeface="Arial" panose="020B0604020202020204" pitchFamily="34" charset="0"/>
                <a:cs typeface="Arial" panose="020B0604020202020204" pitchFamily="34" charset="0"/>
              </a:rPr>
              <a:t>—</a:t>
            </a:r>
            <a:r>
              <a:rPr lang="en-US" altLang="zh-CN" sz="2000" dirty="0" smtClean="0">
                <a:solidFill>
                  <a:schemeClr val="accent1">
                    <a:lumMod val="50000"/>
                  </a:schemeClr>
                </a:solidFill>
                <a:latin typeface="Arial" panose="020B0604020202020204" pitchFamily="34" charset="0"/>
                <a:cs typeface="Arial" panose="020B0604020202020204" pitchFamily="34" charset="0"/>
              </a:rPr>
              <a:t>0x19</a:t>
            </a:r>
            <a:endParaRPr lang="zh-CN" altLang="en-US" sz="2000" dirty="0"/>
          </a:p>
        </p:txBody>
      </p:sp>
      <p:sp>
        <p:nvSpPr>
          <p:cNvPr id="2" name="矩形 1"/>
          <p:cNvSpPr/>
          <p:nvPr/>
        </p:nvSpPr>
        <p:spPr>
          <a:xfrm>
            <a:off x="923109" y="1123407"/>
            <a:ext cx="10363200" cy="3046988"/>
          </a:xfrm>
          <a:prstGeom prst="rect">
            <a:avLst/>
          </a:prstGeom>
        </p:spPr>
        <p:txBody>
          <a:bodyPr wrap="square">
            <a:spAutoFit/>
          </a:bodyPr>
          <a:lstStyle/>
          <a:p>
            <a:pPr marL="285750" indent="-285750">
              <a:buFont typeface="Arial" panose="020B0604020202020204" pitchFamily="34" charset="0"/>
              <a:buChar char="•"/>
            </a:pPr>
            <a:r>
              <a:rPr lang="zh-CN" altLang="en-US" sz="1600" dirty="0">
                <a:latin typeface="+mn-ea"/>
              </a:rPr>
              <a:t>bit 6 : </a:t>
            </a:r>
            <a:r>
              <a:rPr lang="zh-CN" altLang="en-US" sz="1600" dirty="0" smtClean="0">
                <a:latin typeface="+mn-ea"/>
              </a:rPr>
              <a:t>testNotCompletedThisOperationCycle</a:t>
            </a:r>
            <a:endParaRPr lang="en-US" altLang="zh-CN" sz="1600" dirty="0" smtClean="0">
              <a:latin typeface="+mn-ea"/>
            </a:endParaRPr>
          </a:p>
          <a:p>
            <a:r>
              <a:rPr lang="zh-CN" altLang="en-US" sz="1600" dirty="0" smtClean="0">
                <a:latin typeface="+mn-ea"/>
              </a:rPr>
              <a:t>这</a:t>
            </a:r>
            <a:r>
              <a:rPr lang="zh-CN" altLang="en-US" sz="1600" dirty="0">
                <a:latin typeface="+mn-ea"/>
              </a:rPr>
              <a:t>个位与bit 4 : testNotCompletedSinceLastClear类似，testNotCompletedSinceLastClear标识自从上次调用了清理DTC的服务之后，是否成功地执行了对某个DTC的测试。而testNotCompletedThisOperationCycle则标识在当前operation cycle中是否成功地执行了对某个DTC的测试。testNotCompletedThisOperationCycle = 1 ： 在当前operation cycle中还没在完成过针对该DTC的测试。testNotCompletedThisOperationCycle = 0 ： 在当前operation cycle中已经完成过针对该DTC的</a:t>
            </a:r>
            <a:r>
              <a:rPr lang="zh-CN" altLang="en-US" sz="1600" dirty="0" smtClean="0">
                <a:latin typeface="+mn-ea"/>
              </a:rPr>
              <a:t>测试</a:t>
            </a:r>
            <a:endParaRPr lang="en-US" altLang="zh-CN" sz="1600" dirty="0">
              <a:latin typeface="+mn-ea"/>
            </a:endParaRPr>
          </a:p>
          <a:p>
            <a:endParaRPr lang="en-US" altLang="zh-CN" sz="1600" dirty="0" smtClean="0">
              <a:latin typeface="+mn-ea"/>
            </a:endParaRPr>
          </a:p>
          <a:p>
            <a:pPr marL="285750" indent="-285750">
              <a:buFont typeface="Arial" panose="020B0604020202020204" pitchFamily="34" charset="0"/>
              <a:buChar char="•"/>
            </a:pPr>
            <a:r>
              <a:rPr lang="en-US" altLang="zh-CN" sz="1600" dirty="0">
                <a:latin typeface="+mn-ea"/>
              </a:rPr>
              <a:t>bit 7 : </a:t>
            </a:r>
            <a:r>
              <a:rPr lang="en-US" altLang="zh-CN" sz="1600" dirty="0" err="1">
                <a:latin typeface="+mn-ea"/>
              </a:rPr>
              <a:t>warningIndicatorRequested</a:t>
            </a:r>
            <a:endParaRPr lang="en-US" altLang="zh-CN" sz="1600" dirty="0">
              <a:latin typeface="+mn-ea"/>
            </a:endParaRPr>
          </a:p>
          <a:p>
            <a:r>
              <a:rPr lang="zh-CN" altLang="en-US" sz="1600" dirty="0" smtClean="0">
                <a:latin typeface="+mn-ea"/>
              </a:rPr>
              <a:t>某些</a:t>
            </a:r>
            <a:r>
              <a:rPr lang="zh-CN" altLang="en-US" sz="1600" dirty="0">
                <a:latin typeface="+mn-ea"/>
              </a:rPr>
              <a:t>比较严重的</a:t>
            </a:r>
            <a:r>
              <a:rPr lang="en-US" altLang="zh-CN" sz="1600" dirty="0">
                <a:latin typeface="+mn-ea"/>
              </a:rPr>
              <a:t>DTC</a:t>
            </a:r>
            <a:r>
              <a:rPr lang="zh-CN" altLang="en-US" sz="1600" dirty="0">
                <a:latin typeface="+mn-ea"/>
              </a:rPr>
              <a:t>会与用户可见的警告指示相关联，比如仪表上的报警灯，或者是文字，或者是声音，用来警告驾驶员。这个</a:t>
            </a:r>
            <a:r>
              <a:rPr lang="en-US" altLang="zh-CN" sz="1600" dirty="0" err="1">
                <a:latin typeface="+mn-ea"/>
              </a:rPr>
              <a:t>warningIndicatorRequested</a:t>
            </a:r>
            <a:r>
              <a:rPr lang="zh-CN" altLang="en-US" sz="1600" dirty="0">
                <a:latin typeface="+mn-ea"/>
              </a:rPr>
              <a:t>就用于此类</a:t>
            </a:r>
            <a:r>
              <a:rPr lang="en-US" altLang="zh-CN" sz="1600" dirty="0">
                <a:latin typeface="+mn-ea"/>
              </a:rPr>
              <a:t>DTC</a:t>
            </a:r>
            <a:r>
              <a:rPr lang="zh-CN" altLang="en-US" sz="1600" dirty="0">
                <a:latin typeface="+mn-ea"/>
              </a:rPr>
              <a:t>。</a:t>
            </a:r>
            <a:r>
              <a:rPr lang="en-US" altLang="zh-CN" sz="1600" dirty="0" err="1">
                <a:latin typeface="+mn-ea"/>
              </a:rPr>
              <a:t>warningIndicatorRequested</a:t>
            </a:r>
            <a:r>
              <a:rPr lang="en-US" altLang="zh-CN" sz="1600" dirty="0">
                <a:latin typeface="+mn-ea"/>
              </a:rPr>
              <a:t> = 1 </a:t>
            </a:r>
            <a:r>
              <a:rPr lang="zh-CN" altLang="en-US" sz="1600" dirty="0">
                <a:latin typeface="+mn-ea"/>
              </a:rPr>
              <a:t>： </a:t>
            </a:r>
            <a:r>
              <a:rPr lang="en-US" altLang="zh-CN" sz="1600" dirty="0">
                <a:latin typeface="+mn-ea"/>
              </a:rPr>
              <a:t>ECU</a:t>
            </a:r>
            <a:r>
              <a:rPr lang="zh-CN" altLang="en-US" sz="1600" dirty="0">
                <a:latin typeface="+mn-ea"/>
              </a:rPr>
              <a:t>请求激活警告指示。</a:t>
            </a:r>
            <a:r>
              <a:rPr lang="en-US" altLang="zh-CN" sz="1600" dirty="0" err="1">
                <a:latin typeface="+mn-ea"/>
              </a:rPr>
              <a:t>warningIndicatorRequested</a:t>
            </a:r>
            <a:r>
              <a:rPr lang="en-US" altLang="zh-CN" sz="1600" dirty="0">
                <a:latin typeface="+mn-ea"/>
              </a:rPr>
              <a:t> = 0</a:t>
            </a:r>
            <a:r>
              <a:rPr lang="zh-CN" altLang="en-US" sz="1600" dirty="0">
                <a:latin typeface="+mn-ea"/>
              </a:rPr>
              <a:t>： </a:t>
            </a:r>
            <a:r>
              <a:rPr lang="en-US" altLang="zh-CN" sz="1600" dirty="0">
                <a:latin typeface="+mn-ea"/>
              </a:rPr>
              <a:t>ECU</a:t>
            </a:r>
            <a:r>
              <a:rPr lang="zh-CN" altLang="en-US" sz="1600" dirty="0">
                <a:latin typeface="+mn-ea"/>
              </a:rPr>
              <a:t>不请求激活警告指示。注意，如果这个</a:t>
            </a:r>
            <a:r>
              <a:rPr lang="en-US" altLang="zh-CN" sz="1600" dirty="0">
                <a:latin typeface="+mn-ea"/>
              </a:rPr>
              <a:t>DTC</a:t>
            </a:r>
            <a:r>
              <a:rPr lang="zh-CN" altLang="en-US" sz="1600" dirty="0">
                <a:latin typeface="+mn-ea"/>
              </a:rPr>
              <a:t>不支持警告指示，则这个位永远置</a:t>
            </a:r>
            <a:r>
              <a:rPr lang="en-US" altLang="zh-CN" sz="1600" dirty="0" smtClean="0">
                <a:latin typeface="+mn-ea"/>
              </a:rPr>
              <a:t>0</a:t>
            </a:r>
            <a:endParaRPr lang="zh-CN" altLang="en-US" sz="1600" dirty="0">
              <a:latin typeface="+mn-ea"/>
            </a:endParaRPr>
          </a:p>
        </p:txBody>
      </p:sp>
    </p:spTree>
    <p:extLst>
      <p:ext uri="{BB962C8B-B14F-4D97-AF65-F5344CB8AC3E}">
        <p14:creationId xmlns:p14="http://schemas.microsoft.com/office/powerpoint/2010/main" val="4004051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74F68A25-7B61-492D-A38B-22C536B536B9}"/>
              </a:ext>
            </a:extLst>
          </p:cNvPr>
          <p:cNvSpPr>
            <a:spLocks noGrp="1"/>
          </p:cNvSpPr>
          <p:nvPr>
            <p:ph type="title"/>
          </p:nvPr>
        </p:nvSpPr>
        <p:spPr/>
        <p:txBody>
          <a:bodyPr>
            <a:normAutofit/>
          </a:bodyPr>
          <a:lstStyle/>
          <a:p>
            <a:r>
              <a:rPr lang="zh-CN" altLang="en-US" sz="2000" dirty="0">
                <a:solidFill>
                  <a:schemeClr val="accent1">
                    <a:lumMod val="50000"/>
                  </a:schemeClr>
                </a:solidFill>
                <a:latin typeface="Arial" panose="020B0604020202020204" pitchFamily="34" charset="0"/>
                <a:cs typeface="Arial" panose="020B0604020202020204" pitchFamily="34" charset="0"/>
              </a:rPr>
              <a:t>诊断服务介绍</a:t>
            </a:r>
            <a:r>
              <a:rPr lang="en-US" altLang="zh-CN" sz="2000" dirty="0">
                <a:solidFill>
                  <a:schemeClr val="accent1">
                    <a:lumMod val="50000"/>
                  </a:schemeClr>
                </a:solidFill>
                <a:latin typeface="Arial" panose="020B0604020202020204" pitchFamily="34" charset="0"/>
                <a:cs typeface="Arial" panose="020B0604020202020204" pitchFamily="34" charset="0"/>
              </a:rPr>
              <a:t>—</a:t>
            </a:r>
            <a:r>
              <a:rPr lang="en-US" altLang="zh-CN" sz="2000" dirty="0" smtClean="0">
                <a:solidFill>
                  <a:schemeClr val="accent1">
                    <a:lumMod val="50000"/>
                  </a:schemeClr>
                </a:solidFill>
                <a:latin typeface="Arial" panose="020B0604020202020204" pitchFamily="34" charset="0"/>
                <a:cs typeface="Arial" panose="020B0604020202020204" pitchFamily="34" charset="0"/>
              </a:rPr>
              <a:t>0x19</a:t>
            </a:r>
            <a:endParaRPr lang="zh-CN" altLang="en-US" sz="2000" dirty="0"/>
          </a:p>
        </p:txBody>
      </p:sp>
      <p:sp>
        <p:nvSpPr>
          <p:cNvPr id="2" name="矩形 1"/>
          <p:cNvSpPr/>
          <p:nvPr/>
        </p:nvSpPr>
        <p:spPr>
          <a:xfrm>
            <a:off x="1105989" y="1010193"/>
            <a:ext cx="10084525" cy="4616648"/>
          </a:xfrm>
          <a:prstGeom prst="rect">
            <a:avLst/>
          </a:prstGeom>
        </p:spPr>
        <p:txBody>
          <a:bodyPr wrap="square">
            <a:spAutoFit/>
          </a:bodyPr>
          <a:lstStyle/>
          <a:p>
            <a:pPr marL="285750" indent="-285750">
              <a:buFont typeface="Wingdings" panose="05000000000000000000" pitchFamily="2" charset="2"/>
              <a:buChar char="p"/>
            </a:pPr>
            <a:r>
              <a:rPr lang="zh-CN" altLang="en-US" dirty="0">
                <a:latin typeface="+mj-ea"/>
                <a:ea typeface="+mj-ea"/>
              </a:rPr>
              <a:t>子服务</a:t>
            </a:r>
            <a:r>
              <a:rPr lang="en-US" altLang="zh-CN" dirty="0">
                <a:latin typeface="+mj-ea"/>
                <a:ea typeface="+mj-ea"/>
              </a:rPr>
              <a:t>0x01</a:t>
            </a:r>
          </a:p>
          <a:p>
            <a:r>
              <a:rPr lang="zh-CN" altLang="en-US" sz="1600" dirty="0">
                <a:latin typeface="+mn-ea"/>
              </a:rPr>
              <a:t>通过该服务诊断仪能够请求ECU中DTC状态与DTC状态掩码相匹配的故障码个数。如果某一个故障码的实际状态位为1，并且DTC状态掩码中的相应位也为1，那么就认为该故障码的状态与DTC状态掩码相匹配，此时则将故障数+</a:t>
            </a:r>
            <a:r>
              <a:rPr lang="zh-CN" altLang="en-US" sz="1600" dirty="0" smtClean="0">
                <a:latin typeface="+mn-ea"/>
              </a:rPr>
              <a:t>1</a:t>
            </a:r>
            <a:endParaRPr lang="en-US" altLang="zh-CN" sz="1600" dirty="0" smtClean="0">
              <a:latin typeface="+mn-ea"/>
            </a:endParaRPr>
          </a:p>
          <a:p>
            <a:endParaRPr lang="en-US" altLang="zh-CN" sz="1600" dirty="0" smtClean="0">
              <a:latin typeface="+mn-ea"/>
            </a:endParaRPr>
          </a:p>
          <a:p>
            <a:pPr marL="285750" indent="-285750">
              <a:buFont typeface="Wingdings" panose="05000000000000000000" pitchFamily="2" charset="2"/>
              <a:buChar char="p"/>
            </a:pPr>
            <a:r>
              <a:rPr lang="zh-CN" altLang="en-US" dirty="0">
                <a:latin typeface="+mj-ea"/>
                <a:ea typeface="+mj-ea"/>
              </a:rPr>
              <a:t>子服务</a:t>
            </a:r>
            <a:r>
              <a:rPr lang="en-US" altLang="zh-CN" dirty="0">
                <a:latin typeface="+mj-ea"/>
                <a:ea typeface="+mj-ea"/>
              </a:rPr>
              <a:t>0x02</a:t>
            </a:r>
            <a:endParaRPr lang="zh-CN" altLang="en-US" dirty="0">
              <a:latin typeface="+mj-ea"/>
              <a:ea typeface="+mj-ea"/>
            </a:endParaRPr>
          </a:p>
          <a:p>
            <a:r>
              <a:rPr lang="zh-CN" altLang="en-US" sz="1600" dirty="0">
                <a:latin typeface="+mn-ea"/>
              </a:rPr>
              <a:t>按照定义的状态掩码的形式去查找匹配的故障，将匹配的</a:t>
            </a:r>
            <a:r>
              <a:rPr lang="en-US" altLang="zh-CN" sz="1600" dirty="0">
                <a:latin typeface="+mn-ea"/>
              </a:rPr>
              <a:t>DTC</a:t>
            </a:r>
            <a:r>
              <a:rPr lang="zh-CN" altLang="en-US" sz="1600" dirty="0">
                <a:latin typeface="+mn-ea"/>
              </a:rPr>
              <a:t>标识符（</a:t>
            </a:r>
            <a:r>
              <a:rPr lang="en-US" altLang="zh-CN" sz="1600" dirty="0">
                <a:latin typeface="+mn-ea"/>
              </a:rPr>
              <a:t>3</a:t>
            </a:r>
            <a:r>
              <a:rPr lang="zh-CN" altLang="en-US" sz="1600" dirty="0">
                <a:latin typeface="+mn-ea"/>
              </a:rPr>
              <a:t>个字节）、</a:t>
            </a:r>
            <a:r>
              <a:rPr lang="en-US" altLang="zh-CN" sz="1600" dirty="0">
                <a:latin typeface="+mn-ea"/>
              </a:rPr>
              <a:t>DTC</a:t>
            </a:r>
            <a:r>
              <a:rPr lang="zh-CN" altLang="en-US" sz="1600" dirty="0">
                <a:latin typeface="+mn-ea"/>
              </a:rPr>
              <a:t>状态（</a:t>
            </a:r>
            <a:r>
              <a:rPr lang="en-US" altLang="zh-CN" sz="1600" dirty="0">
                <a:latin typeface="+mn-ea"/>
              </a:rPr>
              <a:t>1</a:t>
            </a:r>
            <a:r>
              <a:rPr lang="zh-CN" altLang="en-US" sz="1600" dirty="0">
                <a:latin typeface="+mn-ea"/>
              </a:rPr>
              <a:t>个字节）信息返回。</a:t>
            </a:r>
          </a:p>
          <a:p>
            <a:endParaRPr lang="en-US" altLang="zh-CN" sz="1600" dirty="0">
              <a:latin typeface="+mn-ea"/>
            </a:endParaRPr>
          </a:p>
          <a:p>
            <a:pPr marL="285750" indent="-285750">
              <a:buFont typeface="Wingdings" panose="05000000000000000000" pitchFamily="2" charset="2"/>
              <a:buChar char="p"/>
            </a:pPr>
            <a:r>
              <a:rPr lang="zh-CN" altLang="en-US" dirty="0">
                <a:latin typeface="+mj-ea"/>
                <a:ea typeface="+mj-ea"/>
              </a:rPr>
              <a:t>子服务</a:t>
            </a:r>
            <a:r>
              <a:rPr lang="en-US" altLang="zh-CN" dirty="0">
                <a:latin typeface="+mj-ea"/>
                <a:ea typeface="+mj-ea"/>
              </a:rPr>
              <a:t>0x04</a:t>
            </a:r>
            <a:r>
              <a:rPr lang="zh-CN" altLang="en-US" dirty="0">
                <a:latin typeface="+mj-ea"/>
                <a:ea typeface="+mj-ea"/>
              </a:rPr>
              <a:t>        </a:t>
            </a:r>
            <a:endParaRPr lang="en-US" altLang="zh-CN" dirty="0">
              <a:latin typeface="+mj-ea"/>
              <a:ea typeface="+mj-ea"/>
            </a:endParaRPr>
          </a:p>
          <a:p>
            <a:r>
              <a:rPr lang="zh-CN" altLang="en-US" sz="1600" dirty="0" smtClean="0">
                <a:latin typeface="+mn-ea"/>
              </a:rPr>
              <a:t>为了</a:t>
            </a:r>
            <a:r>
              <a:rPr lang="zh-CN" altLang="en-US" sz="1600" dirty="0">
                <a:latin typeface="+mn-ea"/>
              </a:rPr>
              <a:t>方便找到故障的原因，车厂一般会在诊断调查表中定义一些信息作为快照信息，例如故障的发生时间、电压、行驶里程数、车速等。在对应故障发生时，</a:t>
            </a:r>
            <a:r>
              <a:rPr lang="en-US" altLang="zh-CN" sz="1600" dirty="0">
                <a:latin typeface="+mn-ea"/>
              </a:rPr>
              <a:t>ECU</a:t>
            </a:r>
            <a:r>
              <a:rPr lang="zh-CN" altLang="en-US" sz="1600" dirty="0">
                <a:latin typeface="+mn-ea"/>
              </a:rPr>
              <a:t>端要记录发生故障时的快照信息；而</a:t>
            </a:r>
            <a:r>
              <a:rPr lang="en-US" altLang="zh-CN" sz="1600" dirty="0">
                <a:latin typeface="+mn-ea"/>
              </a:rPr>
              <a:t>04</a:t>
            </a:r>
            <a:r>
              <a:rPr lang="zh-CN" altLang="en-US" sz="1600" dirty="0">
                <a:latin typeface="+mn-ea"/>
              </a:rPr>
              <a:t>服务就是用于请求指定故障码（</a:t>
            </a:r>
            <a:r>
              <a:rPr lang="en-US" altLang="zh-CN" sz="1600" dirty="0">
                <a:latin typeface="+mn-ea"/>
              </a:rPr>
              <a:t>DTC</a:t>
            </a:r>
            <a:r>
              <a:rPr lang="zh-CN" altLang="en-US" sz="1600" dirty="0">
                <a:latin typeface="+mn-ea"/>
              </a:rPr>
              <a:t>）的快照信息，通过查找故障发生时刻的这些数据，来分析故障</a:t>
            </a:r>
            <a:r>
              <a:rPr lang="zh-CN" altLang="en-US" sz="1600" dirty="0" smtClean="0">
                <a:latin typeface="+mn-ea"/>
              </a:rPr>
              <a:t>原因。</a:t>
            </a:r>
            <a:endParaRPr lang="en-US" altLang="zh-CN" sz="1600" dirty="0">
              <a:latin typeface="+mn-ea"/>
            </a:endParaRPr>
          </a:p>
          <a:p>
            <a:r>
              <a:rPr lang="zh-CN" altLang="en-US" sz="1600" dirty="0">
                <a:latin typeface="+mn-ea"/>
              </a:rPr>
              <a:t>其中，</a:t>
            </a:r>
            <a:r>
              <a:rPr lang="en-US" altLang="zh-CN" sz="1600" dirty="0" err="1">
                <a:latin typeface="+mn-ea"/>
              </a:rPr>
              <a:t>DTCSnapshotRecordNumber</a:t>
            </a:r>
            <a:r>
              <a:rPr lang="zh-CN" altLang="en-US" sz="1600" dirty="0">
                <a:latin typeface="+mn-ea"/>
              </a:rPr>
              <a:t>表示</a:t>
            </a:r>
            <a:r>
              <a:rPr lang="en-US" altLang="zh-CN" sz="1600" dirty="0">
                <a:latin typeface="+mn-ea"/>
              </a:rPr>
              <a:t>DTC</a:t>
            </a:r>
            <a:r>
              <a:rPr lang="zh-CN" altLang="en-US" sz="1600" dirty="0">
                <a:latin typeface="+mn-ea"/>
              </a:rPr>
              <a:t>快照记录码，占一个字节，表示特定的 </a:t>
            </a:r>
            <a:r>
              <a:rPr lang="en-US" altLang="zh-CN" sz="1600" dirty="0">
                <a:latin typeface="+mn-ea"/>
              </a:rPr>
              <a:t>DTC</a:t>
            </a:r>
            <a:r>
              <a:rPr lang="zh-CN" altLang="en-US" sz="1600" dirty="0">
                <a:latin typeface="+mn-ea"/>
              </a:rPr>
              <a:t>快照数据记录编号。例如当我们需要记录某个</a:t>
            </a:r>
            <a:r>
              <a:rPr lang="en-US" altLang="zh-CN" sz="1600" dirty="0">
                <a:latin typeface="+mn-ea"/>
              </a:rPr>
              <a:t>DTC</a:t>
            </a:r>
            <a:r>
              <a:rPr lang="zh-CN" altLang="en-US" sz="1600" dirty="0">
                <a:latin typeface="+mn-ea"/>
              </a:rPr>
              <a:t>第一次发生（假设用</a:t>
            </a:r>
            <a:r>
              <a:rPr lang="en-US" altLang="zh-CN" sz="1600" dirty="0">
                <a:latin typeface="+mn-ea"/>
              </a:rPr>
              <a:t>1</a:t>
            </a:r>
            <a:r>
              <a:rPr lang="zh-CN" altLang="en-US" sz="1600" dirty="0">
                <a:latin typeface="+mn-ea"/>
              </a:rPr>
              <a:t>表示）和最近一次发生的快照数据时（假设用</a:t>
            </a:r>
            <a:r>
              <a:rPr lang="en-US" altLang="zh-CN" sz="1600" dirty="0">
                <a:latin typeface="+mn-ea"/>
              </a:rPr>
              <a:t>2</a:t>
            </a:r>
            <a:r>
              <a:rPr lang="zh-CN" altLang="en-US" sz="1600" dirty="0">
                <a:latin typeface="+mn-ea"/>
              </a:rPr>
              <a:t>表示）；那么当</a:t>
            </a:r>
            <a:r>
              <a:rPr lang="en-US" altLang="zh-CN" sz="1600" dirty="0" err="1">
                <a:latin typeface="+mn-ea"/>
              </a:rPr>
              <a:t>DTCSnapshotRecordNumber</a:t>
            </a:r>
            <a:r>
              <a:rPr lang="zh-CN" altLang="en-US" sz="1600" dirty="0">
                <a:latin typeface="+mn-ea"/>
              </a:rPr>
              <a:t>为</a:t>
            </a:r>
            <a:r>
              <a:rPr lang="en-US" altLang="zh-CN" sz="1600" dirty="0">
                <a:latin typeface="+mn-ea"/>
              </a:rPr>
              <a:t>1</a:t>
            </a:r>
            <a:r>
              <a:rPr lang="zh-CN" altLang="en-US" sz="1600" dirty="0">
                <a:latin typeface="+mn-ea"/>
              </a:rPr>
              <a:t>时，则表示请求该</a:t>
            </a:r>
            <a:r>
              <a:rPr lang="en-US" altLang="zh-CN" sz="1600" dirty="0">
                <a:latin typeface="+mn-ea"/>
              </a:rPr>
              <a:t>DTC</a:t>
            </a:r>
            <a:r>
              <a:rPr lang="zh-CN" altLang="en-US" sz="1600" dirty="0">
                <a:latin typeface="+mn-ea"/>
              </a:rPr>
              <a:t>第一次发生时的快照信息。        如果</a:t>
            </a:r>
            <a:r>
              <a:rPr lang="en-US" altLang="zh-CN" sz="1600" dirty="0">
                <a:latin typeface="+mn-ea"/>
              </a:rPr>
              <a:t>ECU</a:t>
            </a:r>
            <a:r>
              <a:rPr lang="zh-CN" altLang="en-US" sz="1600" dirty="0">
                <a:latin typeface="+mn-ea"/>
              </a:rPr>
              <a:t>支持多个</a:t>
            </a:r>
            <a:r>
              <a:rPr lang="en-US" altLang="zh-CN" sz="1600" dirty="0">
                <a:latin typeface="+mn-ea"/>
              </a:rPr>
              <a:t>DTC</a:t>
            </a:r>
            <a:r>
              <a:rPr lang="zh-CN" altLang="en-US" sz="1600" dirty="0">
                <a:latin typeface="+mn-ea"/>
              </a:rPr>
              <a:t>快照数据记录，那么该纪录码应使用</a:t>
            </a:r>
            <a:r>
              <a:rPr lang="en-US" altLang="zh-CN" sz="1600" dirty="0">
                <a:latin typeface="+mn-ea"/>
              </a:rPr>
              <a:t>0x01~0xFE</a:t>
            </a:r>
            <a:r>
              <a:rPr lang="zh-CN" altLang="en-US" sz="1600" dirty="0">
                <a:latin typeface="+mn-ea"/>
              </a:rPr>
              <a:t>范围内的数值。当该参数值为</a:t>
            </a:r>
            <a:r>
              <a:rPr lang="en-US" altLang="zh-CN" sz="1600" dirty="0">
                <a:latin typeface="+mn-ea"/>
              </a:rPr>
              <a:t>FF hex</a:t>
            </a:r>
            <a:r>
              <a:rPr lang="zh-CN" altLang="en-US" sz="1600" dirty="0">
                <a:latin typeface="+mn-ea"/>
              </a:rPr>
              <a:t>时，要求</a:t>
            </a:r>
            <a:r>
              <a:rPr lang="en-US" altLang="zh-CN" sz="1600" dirty="0">
                <a:latin typeface="+mn-ea"/>
              </a:rPr>
              <a:t>ECU</a:t>
            </a:r>
            <a:r>
              <a:rPr lang="zh-CN" altLang="en-US" sz="1600" dirty="0">
                <a:latin typeface="+mn-ea"/>
              </a:rPr>
              <a:t>一次性报告所有存储的</a:t>
            </a:r>
            <a:r>
              <a:rPr lang="en-US" altLang="zh-CN" sz="1600" dirty="0">
                <a:latin typeface="+mn-ea"/>
              </a:rPr>
              <a:t>DTC</a:t>
            </a:r>
            <a:r>
              <a:rPr lang="zh-CN" altLang="en-US" sz="1600" dirty="0">
                <a:latin typeface="+mn-ea"/>
              </a:rPr>
              <a:t>快照</a:t>
            </a:r>
            <a:r>
              <a:rPr lang="zh-CN" altLang="en-US" sz="1600" dirty="0" smtClean="0">
                <a:latin typeface="+mn-ea"/>
              </a:rPr>
              <a:t>数据记录</a:t>
            </a:r>
            <a:endParaRPr lang="en-US" altLang="zh-CN" sz="1600" dirty="0" smtClean="0">
              <a:latin typeface="+mn-ea"/>
            </a:endParaRPr>
          </a:p>
        </p:txBody>
      </p:sp>
    </p:spTree>
    <p:extLst>
      <p:ext uri="{BB962C8B-B14F-4D97-AF65-F5344CB8AC3E}">
        <p14:creationId xmlns:p14="http://schemas.microsoft.com/office/powerpoint/2010/main" val="2967923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74F68A25-7B61-492D-A38B-22C536B536B9}"/>
              </a:ext>
            </a:extLst>
          </p:cNvPr>
          <p:cNvSpPr>
            <a:spLocks noGrp="1"/>
          </p:cNvSpPr>
          <p:nvPr>
            <p:ph type="title"/>
          </p:nvPr>
        </p:nvSpPr>
        <p:spPr/>
        <p:txBody>
          <a:bodyPr>
            <a:normAutofit/>
          </a:bodyPr>
          <a:lstStyle/>
          <a:p>
            <a:r>
              <a:rPr lang="zh-CN" altLang="en-US" sz="2000" dirty="0">
                <a:solidFill>
                  <a:schemeClr val="accent1">
                    <a:lumMod val="50000"/>
                  </a:schemeClr>
                </a:solidFill>
                <a:latin typeface="Arial" panose="020B0604020202020204" pitchFamily="34" charset="0"/>
                <a:cs typeface="Arial" panose="020B0604020202020204" pitchFamily="34" charset="0"/>
              </a:rPr>
              <a:t>诊断服务介绍</a:t>
            </a:r>
            <a:r>
              <a:rPr lang="en-US" altLang="zh-CN" sz="2000" dirty="0">
                <a:solidFill>
                  <a:schemeClr val="accent1">
                    <a:lumMod val="50000"/>
                  </a:schemeClr>
                </a:solidFill>
                <a:latin typeface="Arial" panose="020B0604020202020204" pitchFamily="34" charset="0"/>
                <a:cs typeface="Arial" panose="020B0604020202020204" pitchFamily="34" charset="0"/>
              </a:rPr>
              <a:t>—</a:t>
            </a:r>
            <a:r>
              <a:rPr lang="en-US" altLang="zh-CN" sz="2000" dirty="0" smtClean="0">
                <a:solidFill>
                  <a:schemeClr val="accent1">
                    <a:lumMod val="50000"/>
                  </a:schemeClr>
                </a:solidFill>
                <a:latin typeface="Arial" panose="020B0604020202020204" pitchFamily="34" charset="0"/>
                <a:cs typeface="Arial" panose="020B0604020202020204" pitchFamily="34" charset="0"/>
              </a:rPr>
              <a:t>0x19</a:t>
            </a:r>
            <a:endParaRPr lang="zh-CN" altLang="en-US" sz="2000" dirty="0"/>
          </a:p>
        </p:txBody>
      </p:sp>
      <p:sp>
        <p:nvSpPr>
          <p:cNvPr id="2" name="矩形 1"/>
          <p:cNvSpPr/>
          <p:nvPr/>
        </p:nvSpPr>
        <p:spPr>
          <a:xfrm>
            <a:off x="914399" y="992777"/>
            <a:ext cx="10319657" cy="1908215"/>
          </a:xfrm>
          <a:prstGeom prst="rect">
            <a:avLst/>
          </a:prstGeom>
        </p:spPr>
        <p:txBody>
          <a:bodyPr wrap="square">
            <a:spAutoFit/>
          </a:bodyPr>
          <a:lstStyle/>
          <a:p>
            <a:pPr marL="285750" indent="-285750">
              <a:buFont typeface="Wingdings" panose="05000000000000000000" pitchFamily="2" charset="2"/>
              <a:buChar char="p"/>
            </a:pPr>
            <a:r>
              <a:rPr lang="zh-CN" altLang="en-US" dirty="0">
                <a:solidFill>
                  <a:srgbClr val="4F4F4F"/>
                </a:solidFill>
                <a:latin typeface="+mj-ea"/>
                <a:ea typeface="+mj-ea"/>
              </a:rPr>
              <a:t>子服务</a:t>
            </a:r>
            <a:r>
              <a:rPr lang="en-US" altLang="zh-CN" dirty="0">
                <a:solidFill>
                  <a:srgbClr val="4F4F4F"/>
                </a:solidFill>
                <a:latin typeface="+mj-ea"/>
                <a:ea typeface="+mj-ea"/>
              </a:rPr>
              <a:t>0x06</a:t>
            </a:r>
            <a:endParaRPr lang="zh-CN" altLang="en-US" dirty="0">
              <a:solidFill>
                <a:srgbClr val="4F4F4F"/>
              </a:solidFill>
              <a:latin typeface="+mj-ea"/>
              <a:ea typeface="+mj-ea"/>
            </a:endParaRPr>
          </a:p>
          <a:p>
            <a:r>
              <a:rPr lang="zh-CN" altLang="en-US" sz="1600" dirty="0">
                <a:solidFill>
                  <a:srgbClr val="4D4D4D"/>
                </a:solidFill>
                <a:latin typeface="+mn-ea"/>
              </a:rPr>
              <a:t>除了前面</a:t>
            </a:r>
            <a:r>
              <a:rPr lang="en-US" altLang="zh-CN" sz="1600" dirty="0">
                <a:solidFill>
                  <a:srgbClr val="4D4D4D"/>
                </a:solidFill>
                <a:latin typeface="+mn-ea"/>
              </a:rPr>
              <a:t>04</a:t>
            </a:r>
            <a:r>
              <a:rPr lang="zh-CN" altLang="en-US" sz="1600" dirty="0">
                <a:solidFill>
                  <a:srgbClr val="4D4D4D"/>
                </a:solidFill>
                <a:latin typeface="+mn-ea"/>
              </a:rPr>
              <a:t>服务中介绍到的快照信息；一般还会再定义一个扩展信息，用于记录故障的一些其他信息，比如故障发生的次数、老化次数、已老化次数等。 </a:t>
            </a:r>
            <a:r>
              <a:rPr lang="en-US" altLang="zh-CN" sz="1600" dirty="0">
                <a:solidFill>
                  <a:srgbClr val="4D4D4D"/>
                </a:solidFill>
                <a:latin typeface="+mn-ea"/>
              </a:rPr>
              <a:t>06</a:t>
            </a:r>
            <a:r>
              <a:rPr lang="zh-CN" altLang="en-US" sz="1600" dirty="0">
                <a:solidFill>
                  <a:srgbClr val="4D4D4D"/>
                </a:solidFill>
                <a:latin typeface="+mn-ea"/>
              </a:rPr>
              <a:t>服务就是用于请求指定故障码（</a:t>
            </a:r>
            <a:r>
              <a:rPr lang="en-US" altLang="zh-CN" sz="1600" dirty="0">
                <a:solidFill>
                  <a:srgbClr val="4D4D4D"/>
                </a:solidFill>
                <a:latin typeface="+mn-ea"/>
              </a:rPr>
              <a:t>DTC</a:t>
            </a:r>
            <a:r>
              <a:rPr lang="zh-CN" altLang="en-US" sz="1600" dirty="0">
                <a:solidFill>
                  <a:srgbClr val="4D4D4D"/>
                </a:solidFill>
                <a:latin typeface="+mn-ea"/>
              </a:rPr>
              <a:t>）的扩展信息</a:t>
            </a:r>
          </a:p>
          <a:p>
            <a:endParaRPr lang="en-US" altLang="zh-CN" dirty="0" smtClean="0">
              <a:solidFill>
                <a:srgbClr val="4F4F4F"/>
              </a:solidFill>
              <a:latin typeface="+mj-ea"/>
              <a:ea typeface="+mj-ea"/>
            </a:endParaRPr>
          </a:p>
          <a:p>
            <a:pPr marL="285750" indent="-285750">
              <a:buFont typeface="Wingdings" panose="05000000000000000000" pitchFamily="2" charset="2"/>
              <a:buChar char="p"/>
            </a:pPr>
            <a:r>
              <a:rPr lang="en-US" altLang="zh-CN" dirty="0" smtClean="0">
                <a:solidFill>
                  <a:srgbClr val="4F4F4F"/>
                </a:solidFill>
                <a:latin typeface="+mj-ea"/>
                <a:ea typeface="+mj-ea"/>
              </a:rPr>
              <a:t>0x0A</a:t>
            </a:r>
            <a:r>
              <a:rPr lang="zh-CN" altLang="en-US" dirty="0">
                <a:solidFill>
                  <a:srgbClr val="4F4F4F"/>
                </a:solidFill>
                <a:latin typeface="+mj-ea"/>
                <a:ea typeface="+mj-ea"/>
              </a:rPr>
              <a:t>子服务</a:t>
            </a:r>
          </a:p>
          <a:p>
            <a:r>
              <a:rPr lang="zh-CN" altLang="en-US" sz="1600" dirty="0" smtClean="0">
                <a:solidFill>
                  <a:srgbClr val="4D4D4D"/>
                </a:solidFill>
                <a:latin typeface="+mn-ea"/>
              </a:rPr>
              <a:t>该</a:t>
            </a:r>
            <a:r>
              <a:rPr lang="zh-CN" altLang="en-US" sz="1600" dirty="0">
                <a:solidFill>
                  <a:srgbClr val="4D4D4D"/>
                </a:solidFill>
                <a:latin typeface="+mn-ea"/>
              </a:rPr>
              <a:t>服务用于请求所有支持的</a:t>
            </a:r>
            <a:r>
              <a:rPr lang="en-US" altLang="zh-CN" sz="1600" dirty="0">
                <a:solidFill>
                  <a:srgbClr val="4D4D4D"/>
                </a:solidFill>
                <a:latin typeface="+mn-ea"/>
              </a:rPr>
              <a:t>DTC</a:t>
            </a:r>
            <a:r>
              <a:rPr lang="zh-CN" altLang="en-US" sz="1600" dirty="0">
                <a:solidFill>
                  <a:srgbClr val="4D4D4D"/>
                </a:solidFill>
                <a:latin typeface="+mn-ea"/>
              </a:rPr>
              <a:t>信息（</a:t>
            </a:r>
            <a:r>
              <a:rPr lang="en-US" altLang="zh-CN" sz="1600" dirty="0">
                <a:solidFill>
                  <a:srgbClr val="4D4D4D"/>
                </a:solidFill>
                <a:latin typeface="+mn-ea"/>
              </a:rPr>
              <a:t>3</a:t>
            </a:r>
            <a:r>
              <a:rPr lang="zh-CN" altLang="en-US" sz="1600" dirty="0">
                <a:solidFill>
                  <a:srgbClr val="4D4D4D"/>
                </a:solidFill>
                <a:latin typeface="+mn-ea"/>
              </a:rPr>
              <a:t>字节的</a:t>
            </a:r>
            <a:r>
              <a:rPr lang="en-US" altLang="zh-CN" sz="1600" dirty="0">
                <a:solidFill>
                  <a:srgbClr val="4D4D4D"/>
                </a:solidFill>
                <a:latin typeface="+mn-ea"/>
              </a:rPr>
              <a:t>DTC</a:t>
            </a:r>
            <a:r>
              <a:rPr lang="zh-CN" altLang="en-US" sz="1600" dirty="0">
                <a:solidFill>
                  <a:srgbClr val="4D4D4D"/>
                </a:solidFill>
                <a:latin typeface="+mn-ea"/>
              </a:rPr>
              <a:t>标识符</a:t>
            </a:r>
            <a:r>
              <a:rPr lang="en-US" altLang="zh-CN" sz="1600" dirty="0">
                <a:solidFill>
                  <a:srgbClr val="4D4D4D"/>
                </a:solidFill>
                <a:latin typeface="+mn-ea"/>
              </a:rPr>
              <a:t>+1</a:t>
            </a:r>
            <a:r>
              <a:rPr lang="zh-CN" altLang="en-US" sz="1600" dirty="0">
                <a:solidFill>
                  <a:srgbClr val="4D4D4D"/>
                </a:solidFill>
                <a:latin typeface="+mn-ea"/>
              </a:rPr>
              <a:t>字节的</a:t>
            </a:r>
            <a:r>
              <a:rPr lang="en-US" altLang="zh-CN" sz="1600" dirty="0">
                <a:solidFill>
                  <a:srgbClr val="4D4D4D"/>
                </a:solidFill>
                <a:latin typeface="+mn-ea"/>
              </a:rPr>
              <a:t>DTC</a:t>
            </a:r>
            <a:r>
              <a:rPr lang="zh-CN" altLang="en-US" sz="1600" dirty="0">
                <a:solidFill>
                  <a:srgbClr val="4D4D4D"/>
                </a:solidFill>
                <a:latin typeface="+mn-ea"/>
              </a:rPr>
              <a:t>状态位），其响应报文与</a:t>
            </a:r>
            <a:r>
              <a:rPr lang="en-US" altLang="zh-CN" sz="1600" dirty="0">
                <a:solidFill>
                  <a:srgbClr val="4D4D4D"/>
                </a:solidFill>
                <a:latin typeface="+mn-ea"/>
              </a:rPr>
              <a:t>02</a:t>
            </a:r>
            <a:r>
              <a:rPr lang="zh-CN" altLang="en-US" sz="1600" dirty="0">
                <a:solidFill>
                  <a:srgbClr val="4D4D4D"/>
                </a:solidFill>
                <a:latin typeface="+mn-ea"/>
              </a:rPr>
              <a:t>服务一致；但要区分，该服务返回的是所有</a:t>
            </a:r>
            <a:r>
              <a:rPr lang="en-US" altLang="zh-CN" sz="1600" dirty="0">
                <a:solidFill>
                  <a:srgbClr val="4D4D4D"/>
                </a:solidFill>
                <a:latin typeface="+mn-ea"/>
              </a:rPr>
              <a:t>DTC</a:t>
            </a:r>
            <a:r>
              <a:rPr lang="zh-CN" altLang="en-US" sz="1600" dirty="0">
                <a:solidFill>
                  <a:srgbClr val="4D4D4D"/>
                </a:solidFill>
                <a:latin typeface="+mn-ea"/>
              </a:rPr>
              <a:t>的信息；而</a:t>
            </a:r>
            <a:r>
              <a:rPr lang="en-US" altLang="zh-CN" sz="1600" dirty="0">
                <a:solidFill>
                  <a:srgbClr val="4D4D4D"/>
                </a:solidFill>
                <a:latin typeface="+mn-ea"/>
              </a:rPr>
              <a:t>02</a:t>
            </a:r>
            <a:r>
              <a:rPr lang="zh-CN" altLang="en-US" sz="1600" dirty="0">
                <a:solidFill>
                  <a:srgbClr val="4D4D4D"/>
                </a:solidFill>
                <a:latin typeface="+mn-ea"/>
              </a:rPr>
              <a:t>服务是返回与请求时状态掩码相与不为</a:t>
            </a:r>
            <a:r>
              <a:rPr lang="en-US" altLang="zh-CN" sz="1600" dirty="0">
                <a:solidFill>
                  <a:srgbClr val="4D4D4D"/>
                </a:solidFill>
                <a:latin typeface="+mn-ea"/>
              </a:rPr>
              <a:t>0 </a:t>
            </a:r>
            <a:r>
              <a:rPr lang="zh-CN" altLang="en-US" sz="1600" dirty="0">
                <a:solidFill>
                  <a:srgbClr val="4D4D4D"/>
                </a:solidFill>
                <a:latin typeface="+mn-ea"/>
              </a:rPr>
              <a:t>的</a:t>
            </a:r>
            <a:r>
              <a:rPr lang="en-US" altLang="zh-CN" sz="1600" dirty="0">
                <a:solidFill>
                  <a:srgbClr val="4D4D4D"/>
                </a:solidFill>
                <a:latin typeface="+mn-ea"/>
              </a:rPr>
              <a:t>DTC</a:t>
            </a:r>
            <a:r>
              <a:rPr lang="zh-CN" altLang="en-US" sz="1600" dirty="0">
                <a:solidFill>
                  <a:srgbClr val="4D4D4D"/>
                </a:solidFill>
                <a:latin typeface="+mn-ea"/>
              </a:rPr>
              <a:t>信息。</a:t>
            </a:r>
            <a:endParaRPr lang="zh-CN" altLang="en-US" sz="1600" i="0" dirty="0">
              <a:solidFill>
                <a:srgbClr val="4D4D4D"/>
              </a:solidFill>
              <a:effectLst/>
              <a:latin typeface="+mn-ea"/>
            </a:endParaRPr>
          </a:p>
        </p:txBody>
      </p:sp>
    </p:spTree>
    <p:extLst>
      <p:ext uri="{BB962C8B-B14F-4D97-AF65-F5344CB8AC3E}">
        <p14:creationId xmlns:p14="http://schemas.microsoft.com/office/powerpoint/2010/main" val="2938576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831637" y="1403773"/>
            <a:ext cx="9165065" cy="3416320"/>
          </a:xfrm>
          <a:prstGeom prst="rect">
            <a:avLst/>
          </a:prstGeom>
          <a:noFill/>
        </p:spPr>
        <p:txBody>
          <a:bodyPr wrap="square" rtlCol="0">
            <a:spAutoFit/>
          </a:bodyPr>
          <a:lstStyle/>
          <a:p>
            <a:pPr marL="1371600" lvl="2" indent="-457200">
              <a:lnSpc>
                <a:spcPct val="150000"/>
              </a:lnSpc>
            </a:pPr>
            <a:r>
              <a:rPr lang="en-US" altLang="zh-CN" sz="2400" b="1" dirty="0" smtClean="0">
                <a:solidFill>
                  <a:schemeClr val="accent1">
                    <a:lumMod val="50000"/>
                  </a:schemeClr>
                </a:solidFill>
                <a:latin typeface="Arial" panose="020B0604020202020204" pitchFamily="34" charset="0"/>
                <a:ea typeface="微软雅黑" panose="020B0503020204020204" charset="-122"/>
                <a:cs typeface="Arial" panose="020B0604020202020204" pitchFamily="34" charset="0"/>
              </a:rPr>
              <a:t>1、</a:t>
            </a:r>
            <a:r>
              <a:rPr lang="zh-CN" altLang="en-US" sz="2400" b="1" dirty="0" smtClean="0">
                <a:solidFill>
                  <a:schemeClr val="accent1">
                    <a:lumMod val="50000"/>
                  </a:schemeClr>
                </a:solidFill>
                <a:latin typeface="Arial" panose="020B0604020202020204" pitchFamily="34" charset="0"/>
                <a:ea typeface="微软雅黑" panose="020B0503020204020204" charset="-122"/>
                <a:cs typeface="Arial" panose="020B0604020202020204" pitchFamily="34" charset="0"/>
              </a:rPr>
              <a:t>诊断概述</a:t>
            </a:r>
            <a:endParaRPr lang="en-US" altLang="zh-CN" sz="2400" b="1" dirty="0">
              <a:solidFill>
                <a:schemeClr val="accent1">
                  <a:lumMod val="50000"/>
                </a:schemeClr>
              </a:solidFill>
              <a:latin typeface="Arial" panose="020B0604020202020204" pitchFamily="34" charset="0"/>
              <a:ea typeface="微软雅黑" panose="020B0503020204020204" charset="-122"/>
              <a:cs typeface="Arial" panose="020B0604020202020204" pitchFamily="34" charset="0"/>
            </a:endParaRPr>
          </a:p>
          <a:p>
            <a:pPr marL="1371600" lvl="2" indent="-457200">
              <a:lnSpc>
                <a:spcPct val="150000"/>
              </a:lnSpc>
            </a:pPr>
            <a:r>
              <a:rPr lang="en-US" altLang="zh-CN" sz="2400" b="1" dirty="0" smtClean="0">
                <a:solidFill>
                  <a:schemeClr val="accent1">
                    <a:lumMod val="50000"/>
                  </a:schemeClr>
                </a:solidFill>
                <a:latin typeface="Arial" panose="020B0604020202020204" pitchFamily="34" charset="0"/>
                <a:ea typeface="微软雅黑" panose="020B0503020204020204" charset="-122"/>
                <a:cs typeface="Arial" panose="020B0604020202020204" pitchFamily="34" charset="0"/>
              </a:rPr>
              <a:t>2</a:t>
            </a:r>
            <a:r>
              <a:rPr lang="zh-CN" altLang="en-US" sz="2400" b="1" dirty="0" smtClean="0">
                <a:solidFill>
                  <a:schemeClr val="accent1">
                    <a:lumMod val="50000"/>
                  </a:schemeClr>
                </a:solidFill>
                <a:latin typeface="Arial" panose="020B0604020202020204" pitchFamily="34" charset="0"/>
                <a:ea typeface="微软雅黑" panose="020B0503020204020204" charset="-122"/>
                <a:cs typeface="Arial" panose="020B0604020202020204" pitchFamily="34" charset="0"/>
              </a:rPr>
              <a:t>、诊断服务基础介绍</a:t>
            </a:r>
            <a:endParaRPr lang="en-US" altLang="zh-CN" sz="2400" b="1" dirty="0">
              <a:solidFill>
                <a:schemeClr val="accent1">
                  <a:lumMod val="50000"/>
                </a:schemeClr>
              </a:solidFill>
              <a:latin typeface="Arial" panose="020B0604020202020204" pitchFamily="34" charset="0"/>
              <a:ea typeface="微软雅黑" panose="020B0503020204020204" charset="-122"/>
              <a:cs typeface="Arial" panose="020B0604020202020204" pitchFamily="34" charset="0"/>
            </a:endParaRPr>
          </a:p>
          <a:p>
            <a:pPr marL="1371600" lvl="2" indent="-457200">
              <a:lnSpc>
                <a:spcPct val="150000"/>
              </a:lnSpc>
            </a:pPr>
            <a:r>
              <a:rPr lang="en-US" altLang="zh-CN" sz="2400" b="1" dirty="0" smtClean="0">
                <a:solidFill>
                  <a:schemeClr val="accent1">
                    <a:lumMod val="50000"/>
                  </a:schemeClr>
                </a:solidFill>
                <a:latin typeface="Arial" panose="020B0604020202020204" pitchFamily="34" charset="0"/>
                <a:ea typeface="微软雅黑" panose="020B0503020204020204" charset="-122"/>
                <a:cs typeface="Arial" panose="020B0604020202020204" pitchFamily="34" charset="0"/>
              </a:rPr>
              <a:t>3</a:t>
            </a:r>
            <a:r>
              <a:rPr lang="zh-CN" altLang="en-US" sz="2400" b="1" dirty="0" smtClean="0">
                <a:solidFill>
                  <a:schemeClr val="accent1">
                    <a:lumMod val="50000"/>
                  </a:schemeClr>
                </a:solidFill>
                <a:latin typeface="Arial" panose="020B0604020202020204" pitchFamily="34" charset="0"/>
                <a:ea typeface="微软雅黑" panose="020B0503020204020204" charset="-122"/>
                <a:cs typeface="Arial" panose="020B0604020202020204" pitchFamily="34" charset="0"/>
              </a:rPr>
              <a:t>、基本</a:t>
            </a:r>
            <a:r>
              <a:rPr lang="zh-CN" altLang="en-US" sz="2400" b="1" dirty="0">
                <a:solidFill>
                  <a:schemeClr val="accent1">
                    <a:lumMod val="50000"/>
                  </a:schemeClr>
                </a:solidFill>
                <a:latin typeface="Arial" panose="020B0604020202020204" pitchFamily="34" charset="0"/>
                <a:ea typeface="微软雅黑" panose="020B0503020204020204" charset="-122"/>
                <a:cs typeface="Arial" panose="020B0604020202020204" pitchFamily="34" charset="0"/>
              </a:rPr>
              <a:t>概念和</a:t>
            </a:r>
            <a:r>
              <a:rPr lang="zh-CN" altLang="en-US" sz="2400" b="1" dirty="0" smtClean="0">
                <a:solidFill>
                  <a:schemeClr val="accent1">
                    <a:lumMod val="50000"/>
                  </a:schemeClr>
                </a:solidFill>
                <a:latin typeface="Arial" panose="020B0604020202020204" pitchFamily="34" charset="0"/>
                <a:ea typeface="微软雅黑" panose="020B0503020204020204" charset="-122"/>
                <a:cs typeface="Arial" panose="020B0604020202020204" pitchFamily="34" charset="0"/>
              </a:rPr>
              <a:t>术语</a:t>
            </a:r>
            <a:endParaRPr lang="en-US" altLang="zh-CN" sz="2400" b="1" dirty="0" smtClean="0">
              <a:solidFill>
                <a:schemeClr val="accent1">
                  <a:lumMod val="50000"/>
                </a:schemeClr>
              </a:solidFill>
              <a:latin typeface="Arial" panose="020B0604020202020204" pitchFamily="34" charset="0"/>
              <a:ea typeface="微软雅黑" panose="020B0503020204020204" charset="-122"/>
              <a:cs typeface="Arial" panose="020B0604020202020204" pitchFamily="34" charset="0"/>
            </a:endParaRPr>
          </a:p>
          <a:p>
            <a:pPr marL="1371600" lvl="2" indent="-457200">
              <a:lnSpc>
                <a:spcPct val="150000"/>
              </a:lnSpc>
            </a:pPr>
            <a:r>
              <a:rPr lang="en-US" altLang="zh-CN" sz="2400" b="1" dirty="0">
                <a:solidFill>
                  <a:schemeClr val="accent1">
                    <a:lumMod val="50000"/>
                  </a:schemeClr>
                </a:solidFill>
                <a:latin typeface="Arial" panose="020B0604020202020204" pitchFamily="34" charset="0"/>
                <a:ea typeface="微软雅黑" panose="020B0503020204020204" charset="-122"/>
                <a:cs typeface="Arial" panose="020B0604020202020204" pitchFamily="34" charset="0"/>
              </a:rPr>
              <a:t>4</a:t>
            </a:r>
            <a:r>
              <a:rPr lang="zh-CN" altLang="en-US" sz="2400" b="1" dirty="0" smtClean="0">
                <a:solidFill>
                  <a:schemeClr val="accent1">
                    <a:lumMod val="50000"/>
                  </a:schemeClr>
                </a:solidFill>
                <a:latin typeface="Arial" panose="020B0604020202020204" pitchFamily="34" charset="0"/>
                <a:ea typeface="微软雅黑" panose="020B0503020204020204" charset="-122"/>
                <a:cs typeface="Arial" panose="020B0604020202020204" pitchFamily="34" charset="0"/>
              </a:rPr>
              <a:t>、诊断测试</a:t>
            </a:r>
            <a:endParaRPr lang="en-US" altLang="zh-CN" sz="2400" b="1" dirty="0" smtClean="0">
              <a:solidFill>
                <a:schemeClr val="accent1">
                  <a:lumMod val="50000"/>
                </a:schemeClr>
              </a:solidFill>
              <a:latin typeface="Arial" panose="020B0604020202020204" pitchFamily="34" charset="0"/>
              <a:ea typeface="微软雅黑" panose="020B0503020204020204" charset="-122"/>
              <a:cs typeface="Arial" panose="020B0604020202020204" pitchFamily="34" charset="0"/>
            </a:endParaRPr>
          </a:p>
          <a:p>
            <a:pPr marL="1371600" lvl="2" indent="-457200">
              <a:lnSpc>
                <a:spcPct val="150000"/>
              </a:lnSpc>
            </a:pPr>
            <a:r>
              <a:rPr lang="en-US" altLang="zh-CN" sz="2400" b="1" dirty="0">
                <a:solidFill>
                  <a:schemeClr val="accent1">
                    <a:lumMod val="50000"/>
                  </a:schemeClr>
                </a:solidFill>
                <a:latin typeface="Arial" panose="020B0604020202020204" pitchFamily="34" charset="0"/>
                <a:ea typeface="微软雅黑" panose="020B0503020204020204" charset="-122"/>
                <a:cs typeface="Arial" panose="020B0604020202020204" pitchFamily="34" charset="0"/>
              </a:rPr>
              <a:t>5</a:t>
            </a:r>
            <a:r>
              <a:rPr lang="zh-CN" altLang="en-US" sz="2400" b="1" dirty="0" smtClean="0">
                <a:solidFill>
                  <a:schemeClr val="accent1">
                    <a:lumMod val="50000"/>
                  </a:schemeClr>
                </a:solidFill>
                <a:latin typeface="Arial" panose="020B0604020202020204" pitchFamily="34" charset="0"/>
                <a:ea typeface="微软雅黑" panose="020B0503020204020204" charset="-122"/>
                <a:cs typeface="Arial" panose="020B0604020202020204" pitchFamily="34" charset="0"/>
              </a:rPr>
              <a:t>、诊断数据库</a:t>
            </a:r>
            <a:endParaRPr lang="en-US" altLang="zh-CN" sz="2400" b="1" dirty="0" smtClean="0">
              <a:solidFill>
                <a:schemeClr val="accent1">
                  <a:lumMod val="50000"/>
                </a:schemeClr>
              </a:solidFill>
              <a:latin typeface="Arial" panose="020B0604020202020204" pitchFamily="34" charset="0"/>
              <a:ea typeface="微软雅黑" panose="020B0503020204020204" charset="-122"/>
              <a:cs typeface="Arial" panose="020B0604020202020204" pitchFamily="34" charset="0"/>
            </a:endParaRPr>
          </a:p>
          <a:p>
            <a:pPr marL="1371600" lvl="2" indent="-457200">
              <a:lnSpc>
                <a:spcPct val="150000"/>
              </a:lnSpc>
            </a:pPr>
            <a:r>
              <a:rPr lang="en-US" altLang="zh-CN" sz="2400" b="1" dirty="0">
                <a:solidFill>
                  <a:schemeClr val="accent1">
                    <a:lumMod val="50000"/>
                  </a:schemeClr>
                </a:solidFill>
                <a:latin typeface="Arial" panose="020B0604020202020204" pitchFamily="34" charset="0"/>
                <a:ea typeface="微软雅黑" panose="020B0503020204020204" charset="-122"/>
                <a:cs typeface="Arial" panose="020B0604020202020204" pitchFamily="34" charset="0"/>
              </a:rPr>
              <a:t>6</a:t>
            </a:r>
            <a:r>
              <a:rPr lang="zh-CN" altLang="en-US" sz="2400" b="1" dirty="0" smtClean="0">
                <a:solidFill>
                  <a:schemeClr val="accent1">
                    <a:lumMod val="50000"/>
                  </a:schemeClr>
                </a:solidFill>
                <a:latin typeface="Arial" panose="020B0604020202020204" pitchFamily="34" charset="0"/>
                <a:ea typeface="微软雅黑" panose="020B0503020204020204" charset="-122"/>
                <a:cs typeface="Arial" panose="020B0604020202020204" pitchFamily="34" charset="0"/>
              </a:rPr>
              <a:t>、诊断自动化实现</a:t>
            </a:r>
            <a:endParaRPr lang="en-US" altLang="en-US" sz="2400" b="1" dirty="0">
              <a:solidFill>
                <a:schemeClr val="accent1">
                  <a:lumMod val="50000"/>
                </a:schemeClr>
              </a:solidFill>
              <a:latin typeface="Arial" panose="020B0604020202020204" pitchFamily="34" charset="0"/>
              <a:ea typeface="微软雅黑" panose="020B0503020204020204" charset="-122"/>
              <a:cs typeface="Arial" panose="020B0604020202020204" pitchFamily="34" charset="0"/>
            </a:endParaRPr>
          </a:p>
        </p:txBody>
      </p:sp>
      <p:sp>
        <p:nvSpPr>
          <p:cNvPr id="6" name="文本占位符 3"/>
          <p:cNvSpPr>
            <a:spLocks noGrp="1"/>
          </p:cNvSpPr>
          <p:nvPr>
            <p:ph type="body" sz="quarter" idx="10"/>
          </p:nvPr>
        </p:nvSpPr>
        <p:spPr>
          <a:xfrm>
            <a:off x="2831637" y="690765"/>
            <a:ext cx="9360363" cy="507831"/>
          </a:xfrm>
        </p:spPr>
        <p:txBody>
          <a:bodyPr/>
          <a:lstStyle/>
          <a:p>
            <a:pPr marL="0" indent="0">
              <a:buNone/>
            </a:pPr>
            <a:r>
              <a:rPr lang="zh-CN" altLang="en-US" sz="3000" dirty="0">
                <a:solidFill>
                  <a:schemeClr val="accent1">
                    <a:lumMod val="50000"/>
                  </a:schemeClr>
                </a:solidFill>
                <a:latin typeface="Meiryo UI" panose="020B0604030504040204" pitchFamily="50" charset="-128"/>
                <a:ea typeface="Meiryo UI" panose="020B0604030504040204" pitchFamily="50" charset="-128"/>
                <a:cs typeface="Arial" panose="020B0604020202020204" pitchFamily="34" charset="0"/>
              </a:rPr>
              <a:t>目录</a:t>
            </a:r>
            <a:endParaRPr lang="en-US" altLang="zh-CN" sz="3000" dirty="0">
              <a:solidFill>
                <a:schemeClr val="accent1">
                  <a:lumMod val="50000"/>
                </a:schemeClr>
              </a:solidFill>
              <a:latin typeface="Meiryo UI" panose="020B0604030504040204" pitchFamily="50" charset="-128"/>
              <a:ea typeface="Meiryo UI" panose="020B0604030504040204" pitchFamily="50" charset="-128"/>
              <a:cs typeface="Arial" panose="020B0604020202020204" pitchFamily="34" charset="0"/>
            </a:endParaRPr>
          </a:p>
        </p:txBody>
      </p:sp>
    </p:spTree>
    <p:extLst>
      <p:ext uri="{BB962C8B-B14F-4D97-AF65-F5344CB8AC3E}">
        <p14:creationId xmlns:p14="http://schemas.microsoft.com/office/powerpoint/2010/main" val="410191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74F68A25-7B61-492D-A38B-22C536B536B9}"/>
              </a:ext>
            </a:extLst>
          </p:cNvPr>
          <p:cNvSpPr>
            <a:spLocks noGrp="1"/>
          </p:cNvSpPr>
          <p:nvPr>
            <p:ph type="title"/>
          </p:nvPr>
        </p:nvSpPr>
        <p:spPr/>
        <p:txBody>
          <a:bodyPr>
            <a:normAutofit/>
          </a:bodyPr>
          <a:lstStyle/>
          <a:p>
            <a:r>
              <a:rPr lang="zh-CN" altLang="en-US" sz="2000" dirty="0">
                <a:solidFill>
                  <a:schemeClr val="accent1">
                    <a:lumMod val="50000"/>
                  </a:schemeClr>
                </a:solidFill>
                <a:latin typeface="Arial" panose="020B0604020202020204" pitchFamily="34" charset="0"/>
                <a:cs typeface="Arial" panose="020B0604020202020204" pitchFamily="34" charset="0"/>
              </a:rPr>
              <a:t>诊断服务介绍</a:t>
            </a:r>
            <a:r>
              <a:rPr lang="en-US" altLang="zh-CN" sz="2000" dirty="0">
                <a:solidFill>
                  <a:schemeClr val="accent1">
                    <a:lumMod val="50000"/>
                  </a:schemeClr>
                </a:solidFill>
                <a:latin typeface="Arial" panose="020B0604020202020204" pitchFamily="34" charset="0"/>
                <a:cs typeface="Arial" panose="020B0604020202020204" pitchFamily="34" charset="0"/>
              </a:rPr>
              <a:t>—</a:t>
            </a:r>
            <a:r>
              <a:rPr lang="en-US" altLang="zh-CN" sz="2000" dirty="0" smtClean="0">
                <a:solidFill>
                  <a:schemeClr val="accent1">
                    <a:lumMod val="50000"/>
                  </a:schemeClr>
                </a:solidFill>
                <a:latin typeface="Arial" panose="020B0604020202020204" pitchFamily="34" charset="0"/>
                <a:cs typeface="Arial" panose="020B0604020202020204" pitchFamily="34" charset="0"/>
              </a:rPr>
              <a:t>0x22</a:t>
            </a:r>
            <a:endParaRPr lang="zh-CN" altLang="en-US" sz="2000" dirty="0"/>
          </a:p>
        </p:txBody>
      </p:sp>
      <p:sp>
        <p:nvSpPr>
          <p:cNvPr id="2" name="矩形 1"/>
          <p:cNvSpPr/>
          <p:nvPr/>
        </p:nvSpPr>
        <p:spPr>
          <a:xfrm>
            <a:off x="1010193" y="1079863"/>
            <a:ext cx="10101943" cy="3600986"/>
          </a:xfrm>
          <a:prstGeom prst="rect">
            <a:avLst/>
          </a:prstGeom>
        </p:spPr>
        <p:txBody>
          <a:bodyPr wrap="square">
            <a:spAutoFit/>
          </a:bodyPr>
          <a:lstStyle/>
          <a:p>
            <a:pPr marL="285750" indent="-285750">
              <a:buFont typeface="Wingdings" panose="05000000000000000000" pitchFamily="2" charset="2"/>
              <a:buChar char="p"/>
            </a:pPr>
            <a:r>
              <a:rPr lang="en-US" altLang="zh-CN" dirty="0" smtClean="0">
                <a:latin typeface="+mj-ea"/>
                <a:ea typeface="+mj-ea"/>
              </a:rPr>
              <a:t>0x22 </a:t>
            </a:r>
            <a:r>
              <a:rPr lang="en-US" altLang="zh-CN" dirty="0" err="1" smtClean="0">
                <a:latin typeface="+mj-ea"/>
                <a:ea typeface="+mj-ea"/>
              </a:rPr>
              <a:t>ReadDataByIdentifier</a:t>
            </a:r>
            <a:r>
              <a:rPr lang="en-US" altLang="zh-CN" dirty="0" smtClean="0">
                <a:latin typeface="+mj-ea"/>
                <a:ea typeface="+mj-ea"/>
              </a:rPr>
              <a:t> service</a:t>
            </a:r>
          </a:p>
          <a:p>
            <a:r>
              <a:rPr lang="zh-CN" altLang="en-US" sz="1600" dirty="0">
                <a:latin typeface="+mn-ea"/>
              </a:rPr>
              <a:t>该服务主要用于读取车载</a:t>
            </a:r>
            <a:r>
              <a:rPr lang="en-US" altLang="zh-CN" sz="1600" dirty="0">
                <a:latin typeface="+mn-ea"/>
              </a:rPr>
              <a:t>ECU</a:t>
            </a:r>
            <a:r>
              <a:rPr lang="zh-CN" altLang="en-US" sz="1600" dirty="0">
                <a:latin typeface="+mn-ea"/>
              </a:rPr>
              <a:t>的状态信息，这些状态信息由</a:t>
            </a:r>
            <a:r>
              <a:rPr lang="en-US" altLang="zh-CN" sz="1600" dirty="0">
                <a:latin typeface="+mn-ea"/>
              </a:rPr>
              <a:t>OEM</a:t>
            </a:r>
            <a:r>
              <a:rPr lang="zh-CN" altLang="en-US" sz="1600" dirty="0">
                <a:latin typeface="+mn-ea"/>
              </a:rPr>
              <a:t>和</a:t>
            </a:r>
            <a:r>
              <a:rPr lang="en-US" altLang="zh-CN" sz="1600" dirty="0">
                <a:latin typeface="+mn-ea"/>
              </a:rPr>
              <a:t>Supplier</a:t>
            </a:r>
            <a:r>
              <a:rPr lang="zh-CN" altLang="en-US" sz="1600" dirty="0">
                <a:latin typeface="+mn-ea"/>
              </a:rPr>
              <a:t>定义</a:t>
            </a:r>
            <a:r>
              <a:rPr lang="zh-CN" altLang="en-US" sz="1600" dirty="0" smtClean="0">
                <a:latin typeface="+mn-ea"/>
              </a:rPr>
              <a:t>。</a:t>
            </a:r>
            <a:endParaRPr lang="en-US" altLang="zh-CN" sz="1600" dirty="0" smtClean="0">
              <a:latin typeface="+mn-ea"/>
            </a:endParaRPr>
          </a:p>
          <a:p>
            <a:r>
              <a:rPr lang="zh-CN" altLang="en-US" sz="1600" dirty="0" smtClean="0">
                <a:latin typeface="+mn-ea"/>
              </a:rPr>
              <a:t>常见</a:t>
            </a:r>
            <a:r>
              <a:rPr lang="zh-CN" altLang="en-US" sz="1600" dirty="0">
                <a:latin typeface="+mn-ea"/>
              </a:rPr>
              <a:t>信息包括</a:t>
            </a:r>
            <a:r>
              <a:rPr lang="zh-CN" altLang="en-US" sz="1600" dirty="0" smtClean="0">
                <a:latin typeface="+mn-ea"/>
              </a:rPr>
              <a:t>：</a:t>
            </a:r>
            <a:endParaRPr lang="en-US" altLang="zh-CN" sz="1600" dirty="0">
              <a:latin typeface="+mn-ea"/>
            </a:endParaRPr>
          </a:p>
          <a:p>
            <a:pPr marL="285750" indent="-285750">
              <a:buFont typeface="Arial" panose="020B0604020202020204" pitchFamily="34" charset="0"/>
              <a:buChar char="•"/>
            </a:pPr>
            <a:r>
              <a:rPr lang="zh-CN" altLang="en-US" sz="1600" dirty="0" smtClean="0">
                <a:latin typeface="+mn-ea"/>
              </a:rPr>
              <a:t>系统状态</a:t>
            </a:r>
            <a:r>
              <a:rPr lang="en-US" altLang="zh-CN" sz="1600" dirty="0">
                <a:latin typeface="+mn-ea"/>
              </a:rPr>
              <a:t>ECU</a:t>
            </a:r>
            <a:r>
              <a:rPr lang="zh-CN" altLang="en-US" sz="1600" dirty="0">
                <a:latin typeface="+mn-ea"/>
              </a:rPr>
              <a:t>支持的</a:t>
            </a:r>
            <a:r>
              <a:rPr lang="zh-CN" altLang="en-US" sz="1600" dirty="0" smtClean="0">
                <a:latin typeface="+mn-ea"/>
              </a:rPr>
              <a:t>信息</a:t>
            </a:r>
            <a:r>
              <a:rPr lang="zh-CN" altLang="en-US" sz="1600" dirty="0">
                <a:latin typeface="+mn-ea"/>
              </a:rPr>
              <a:t>。</a:t>
            </a:r>
            <a:r>
              <a:rPr lang="zh-CN" altLang="en-US" sz="1600" dirty="0" smtClean="0">
                <a:latin typeface="+mn-ea"/>
              </a:rPr>
              <a:t>这些</a:t>
            </a:r>
            <a:r>
              <a:rPr lang="zh-CN" altLang="en-US" sz="1600" dirty="0">
                <a:latin typeface="+mn-ea"/>
              </a:rPr>
              <a:t>状态信息反应了</a:t>
            </a:r>
            <a:r>
              <a:rPr lang="en-US" altLang="zh-CN" sz="1600" dirty="0">
                <a:latin typeface="+mn-ea"/>
              </a:rPr>
              <a:t>ECU</a:t>
            </a:r>
            <a:r>
              <a:rPr lang="zh-CN" altLang="en-US" sz="1600" dirty="0">
                <a:latin typeface="+mn-ea"/>
              </a:rPr>
              <a:t>的系统状态信息，该类</a:t>
            </a:r>
            <a:r>
              <a:rPr lang="en-US" altLang="zh-CN" sz="1600" dirty="0">
                <a:latin typeface="+mn-ea"/>
              </a:rPr>
              <a:t>DID</a:t>
            </a:r>
            <a:r>
              <a:rPr lang="zh-CN" altLang="en-US" sz="1600" dirty="0">
                <a:latin typeface="+mn-ea"/>
              </a:rPr>
              <a:t>在</a:t>
            </a:r>
            <a:r>
              <a:rPr lang="en-US" altLang="zh-CN" sz="1600" dirty="0">
                <a:latin typeface="+mn-ea"/>
              </a:rPr>
              <a:t>UDS</a:t>
            </a:r>
            <a:r>
              <a:rPr lang="zh-CN" altLang="en-US" sz="1600" dirty="0">
                <a:latin typeface="+mn-ea"/>
              </a:rPr>
              <a:t>协议中已经定义（大小和属性内容），比如</a:t>
            </a:r>
            <a:r>
              <a:rPr lang="zh-CN" altLang="en-US" sz="1600" dirty="0" smtClean="0">
                <a:latin typeface="+mn-ea"/>
              </a:rPr>
              <a:t>：</a:t>
            </a:r>
            <a:endParaRPr lang="zh-CN" altLang="en-US" sz="1600" dirty="0">
              <a:latin typeface="+mn-ea"/>
            </a:endParaRPr>
          </a:p>
          <a:p>
            <a:r>
              <a:rPr lang="en-US" altLang="zh-CN" sz="1600" dirty="0">
                <a:latin typeface="+mn-ea"/>
              </a:rPr>
              <a:t>F18C</a:t>
            </a:r>
            <a:r>
              <a:rPr lang="zh-CN" altLang="en-US" sz="1600" dirty="0">
                <a:latin typeface="+mn-ea"/>
              </a:rPr>
              <a:t>：</a:t>
            </a:r>
            <a:r>
              <a:rPr lang="en-US" altLang="zh-CN" sz="1600" dirty="0" err="1">
                <a:latin typeface="+mn-ea"/>
              </a:rPr>
              <a:t>ECUSerialNumberDataIdentifier</a:t>
            </a:r>
            <a:endParaRPr lang="en-US" altLang="zh-CN" sz="1600" dirty="0">
              <a:latin typeface="+mn-ea"/>
            </a:endParaRPr>
          </a:p>
          <a:p>
            <a:r>
              <a:rPr lang="en-US" altLang="zh-CN" sz="1600" dirty="0">
                <a:latin typeface="+mn-ea"/>
              </a:rPr>
              <a:t>F190</a:t>
            </a:r>
            <a:r>
              <a:rPr lang="zh-CN" altLang="en-US" sz="1600" dirty="0">
                <a:latin typeface="+mn-ea"/>
              </a:rPr>
              <a:t>：</a:t>
            </a:r>
            <a:r>
              <a:rPr lang="en-US" altLang="zh-CN" sz="1600" dirty="0" err="1">
                <a:latin typeface="+mn-ea"/>
              </a:rPr>
              <a:t>VINDataIdentifier</a:t>
            </a:r>
            <a:endParaRPr lang="en-US" altLang="zh-CN" sz="1600" dirty="0">
              <a:latin typeface="+mn-ea"/>
            </a:endParaRPr>
          </a:p>
          <a:p>
            <a:r>
              <a:rPr lang="en-US" altLang="zh-CN" sz="1600" dirty="0">
                <a:latin typeface="+mn-ea"/>
              </a:rPr>
              <a:t>F195</a:t>
            </a:r>
            <a:r>
              <a:rPr lang="zh-CN" altLang="en-US" sz="1600" dirty="0">
                <a:latin typeface="+mn-ea"/>
              </a:rPr>
              <a:t>：</a:t>
            </a:r>
            <a:r>
              <a:rPr lang="en-US" altLang="zh-CN" sz="1600" dirty="0" err="1">
                <a:latin typeface="+mn-ea"/>
              </a:rPr>
              <a:t>systemSupplierECUSoftwareVersionNumberDataIdentifier</a:t>
            </a:r>
            <a:endParaRPr lang="en-US" altLang="zh-CN" sz="1600" dirty="0">
              <a:latin typeface="+mn-ea"/>
            </a:endParaRPr>
          </a:p>
          <a:p>
            <a:r>
              <a:rPr lang="en-US" altLang="zh-CN" sz="1600" dirty="0">
                <a:latin typeface="+mn-ea"/>
              </a:rPr>
              <a:t>F197</a:t>
            </a:r>
            <a:r>
              <a:rPr lang="zh-CN" altLang="en-US" sz="1600" dirty="0">
                <a:latin typeface="+mn-ea"/>
              </a:rPr>
              <a:t>：</a:t>
            </a:r>
            <a:r>
              <a:rPr lang="en-US" altLang="zh-CN" sz="1600" dirty="0" err="1" smtClean="0">
                <a:latin typeface="+mn-ea"/>
              </a:rPr>
              <a:t>systemNameOrEngineTypeDataIdentifier</a:t>
            </a:r>
            <a:endParaRPr lang="en-US" altLang="zh-CN" sz="1600" dirty="0" smtClean="0">
              <a:latin typeface="+mn-ea"/>
            </a:endParaRPr>
          </a:p>
          <a:p>
            <a:endParaRPr lang="en-US" altLang="zh-CN" sz="1600" dirty="0">
              <a:latin typeface="+mn-ea"/>
            </a:endParaRPr>
          </a:p>
          <a:p>
            <a:pPr marL="285750" indent="-285750">
              <a:buFont typeface="Arial" panose="020B0604020202020204" pitchFamily="34" charset="0"/>
              <a:buChar char="•"/>
            </a:pPr>
            <a:r>
              <a:rPr lang="en-US" altLang="zh-CN" sz="1600" dirty="0">
                <a:latin typeface="+mn-ea"/>
              </a:rPr>
              <a:t>ECU</a:t>
            </a:r>
            <a:r>
              <a:rPr lang="zh-CN" altLang="en-US" sz="1600" dirty="0">
                <a:latin typeface="+mn-ea"/>
              </a:rPr>
              <a:t>支持的数字或模拟状态</a:t>
            </a:r>
            <a:r>
              <a:rPr lang="zh-CN" altLang="en-US" sz="1600" dirty="0" smtClean="0">
                <a:latin typeface="+mn-ea"/>
              </a:rPr>
              <a:t>信息这些</a:t>
            </a:r>
            <a:r>
              <a:rPr lang="zh-CN" altLang="en-US" sz="1600" dirty="0">
                <a:latin typeface="+mn-ea"/>
              </a:rPr>
              <a:t>信息反应出</a:t>
            </a:r>
            <a:r>
              <a:rPr lang="en-US" altLang="zh-CN" sz="1600" dirty="0">
                <a:latin typeface="+mn-ea"/>
              </a:rPr>
              <a:t>ECU</a:t>
            </a:r>
            <a:r>
              <a:rPr lang="zh-CN" altLang="en-US" sz="1600" dirty="0">
                <a:latin typeface="+mn-ea"/>
              </a:rPr>
              <a:t>的运行状态信息，在协议中也是由</a:t>
            </a:r>
            <a:r>
              <a:rPr lang="en-US" altLang="zh-CN" sz="1600" dirty="0">
                <a:latin typeface="+mn-ea"/>
              </a:rPr>
              <a:t>OEM</a:t>
            </a:r>
            <a:r>
              <a:rPr lang="zh-CN" altLang="en-US" sz="1600" dirty="0">
                <a:latin typeface="+mn-ea"/>
              </a:rPr>
              <a:t>和</a:t>
            </a:r>
            <a:r>
              <a:rPr lang="en-US" altLang="zh-CN" sz="1600" dirty="0">
                <a:latin typeface="+mn-ea"/>
              </a:rPr>
              <a:t>Supplier</a:t>
            </a:r>
            <a:r>
              <a:rPr lang="zh-CN" altLang="en-US" sz="1600" dirty="0">
                <a:latin typeface="+mn-ea"/>
              </a:rPr>
              <a:t>自定义的内容</a:t>
            </a:r>
            <a:r>
              <a:rPr lang="zh-CN" altLang="en-US" sz="1600" dirty="0" smtClean="0">
                <a:latin typeface="+mn-ea"/>
              </a:rPr>
              <a:t>。比如：</a:t>
            </a:r>
            <a:endParaRPr lang="en-US" altLang="zh-CN" sz="1600" dirty="0" smtClean="0">
              <a:latin typeface="+mn-ea"/>
            </a:endParaRPr>
          </a:p>
          <a:p>
            <a:r>
              <a:rPr lang="en-US" altLang="zh-CN" sz="1600" dirty="0" smtClean="0">
                <a:latin typeface="+mn-ea"/>
              </a:rPr>
              <a:t>ECU</a:t>
            </a:r>
            <a:r>
              <a:rPr lang="zh-CN" altLang="en-US" sz="1600" dirty="0">
                <a:latin typeface="+mn-ea"/>
              </a:rPr>
              <a:t>供电电压、</a:t>
            </a:r>
            <a:r>
              <a:rPr lang="en-US" altLang="zh-CN" sz="1600" dirty="0">
                <a:latin typeface="+mn-ea"/>
              </a:rPr>
              <a:t>ECU</a:t>
            </a:r>
            <a:r>
              <a:rPr lang="zh-CN" altLang="en-US" sz="1600" dirty="0">
                <a:latin typeface="+mn-ea"/>
              </a:rPr>
              <a:t>运行电流、</a:t>
            </a:r>
            <a:r>
              <a:rPr lang="en-US" altLang="zh-CN" sz="1600" dirty="0">
                <a:latin typeface="+mn-ea"/>
              </a:rPr>
              <a:t>ECU</a:t>
            </a:r>
            <a:r>
              <a:rPr lang="zh-CN" altLang="en-US" sz="1600" dirty="0">
                <a:latin typeface="+mn-ea"/>
              </a:rPr>
              <a:t>当前温度、车辆转速、车辆胎压等等</a:t>
            </a:r>
            <a:r>
              <a:rPr lang="zh-CN" altLang="en-US" sz="1600" dirty="0" smtClean="0">
                <a:latin typeface="+mn-ea"/>
              </a:rPr>
              <a:t>。</a:t>
            </a:r>
            <a:endParaRPr lang="zh-CN" altLang="en-US" sz="1600" dirty="0">
              <a:latin typeface="+mn-ea"/>
            </a:endParaRPr>
          </a:p>
          <a:p>
            <a:endParaRPr lang="zh-CN" altLang="en-US" dirty="0">
              <a:latin typeface="+mj-ea"/>
              <a:ea typeface="+mj-ea"/>
            </a:endParaRPr>
          </a:p>
        </p:txBody>
      </p:sp>
    </p:spTree>
    <p:extLst>
      <p:ext uri="{BB962C8B-B14F-4D97-AF65-F5344CB8AC3E}">
        <p14:creationId xmlns:p14="http://schemas.microsoft.com/office/powerpoint/2010/main" val="2903062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74F68A25-7B61-492D-A38B-22C536B536B9}"/>
              </a:ext>
            </a:extLst>
          </p:cNvPr>
          <p:cNvSpPr>
            <a:spLocks noGrp="1"/>
          </p:cNvSpPr>
          <p:nvPr>
            <p:ph type="title"/>
          </p:nvPr>
        </p:nvSpPr>
        <p:spPr/>
        <p:txBody>
          <a:bodyPr>
            <a:normAutofit/>
          </a:bodyPr>
          <a:lstStyle/>
          <a:p>
            <a:r>
              <a:rPr lang="zh-CN" altLang="en-US" sz="2000" dirty="0">
                <a:solidFill>
                  <a:schemeClr val="accent1">
                    <a:lumMod val="50000"/>
                  </a:schemeClr>
                </a:solidFill>
                <a:latin typeface="Arial" panose="020B0604020202020204" pitchFamily="34" charset="0"/>
                <a:cs typeface="Arial" panose="020B0604020202020204" pitchFamily="34" charset="0"/>
              </a:rPr>
              <a:t>诊断服务介绍</a:t>
            </a:r>
            <a:r>
              <a:rPr lang="en-US" altLang="zh-CN" sz="2000" dirty="0">
                <a:solidFill>
                  <a:schemeClr val="accent1">
                    <a:lumMod val="50000"/>
                  </a:schemeClr>
                </a:solidFill>
                <a:latin typeface="Arial" panose="020B0604020202020204" pitchFamily="34" charset="0"/>
                <a:cs typeface="Arial" panose="020B0604020202020204" pitchFamily="34" charset="0"/>
              </a:rPr>
              <a:t>—</a:t>
            </a:r>
            <a:r>
              <a:rPr lang="en-US" altLang="zh-CN" sz="2000" dirty="0" smtClean="0">
                <a:solidFill>
                  <a:schemeClr val="accent1">
                    <a:lumMod val="50000"/>
                  </a:schemeClr>
                </a:solidFill>
                <a:latin typeface="Arial" panose="020B0604020202020204" pitchFamily="34" charset="0"/>
                <a:cs typeface="Arial" panose="020B0604020202020204" pitchFamily="34" charset="0"/>
              </a:rPr>
              <a:t>0x27</a:t>
            </a:r>
            <a:endParaRPr lang="zh-CN" altLang="en-US" sz="2000" dirty="0"/>
          </a:p>
        </p:txBody>
      </p:sp>
      <p:sp>
        <p:nvSpPr>
          <p:cNvPr id="2" name="矩形 1"/>
          <p:cNvSpPr/>
          <p:nvPr/>
        </p:nvSpPr>
        <p:spPr>
          <a:xfrm>
            <a:off x="931817" y="1123407"/>
            <a:ext cx="10328366" cy="3631763"/>
          </a:xfrm>
          <a:prstGeom prst="rect">
            <a:avLst/>
          </a:prstGeom>
        </p:spPr>
        <p:txBody>
          <a:bodyPr wrap="square">
            <a:spAutoFit/>
          </a:bodyPr>
          <a:lstStyle/>
          <a:p>
            <a:pPr marL="285750" indent="-285750">
              <a:buFont typeface="Wingdings" panose="05000000000000000000" pitchFamily="2" charset="2"/>
              <a:buChar char="p"/>
            </a:pPr>
            <a:r>
              <a:rPr lang="en-US" altLang="zh-CN" dirty="0" smtClean="0">
                <a:latin typeface="+mj-ea"/>
                <a:ea typeface="+mj-ea"/>
              </a:rPr>
              <a:t>0x27 </a:t>
            </a:r>
            <a:r>
              <a:rPr lang="en-US" altLang="zh-CN" dirty="0" err="1" smtClean="0">
                <a:latin typeface="+mj-ea"/>
                <a:ea typeface="+mj-ea"/>
              </a:rPr>
              <a:t>SecurityAccess</a:t>
            </a:r>
            <a:r>
              <a:rPr lang="en-US" altLang="zh-CN" dirty="0" smtClean="0">
                <a:latin typeface="+mj-ea"/>
                <a:ea typeface="+mj-ea"/>
              </a:rPr>
              <a:t> service</a:t>
            </a:r>
            <a:endParaRPr lang="en-US" altLang="zh-CN" b="1" dirty="0" smtClean="0">
              <a:solidFill>
                <a:srgbClr val="021EAA"/>
              </a:solidFill>
              <a:latin typeface="+mj-ea"/>
              <a:ea typeface="+mj-ea"/>
            </a:endParaRPr>
          </a:p>
          <a:p>
            <a:r>
              <a:rPr lang="en-US" altLang="zh-CN" sz="1600" dirty="0" smtClean="0">
                <a:latin typeface="+mn-ea"/>
              </a:rPr>
              <a:t>27</a:t>
            </a:r>
            <a:r>
              <a:rPr lang="zh-CN" altLang="en-US" sz="1600" dirty="0" smtClean="0">
                <a:latin typeface="+mn-ea"/>
              </a:rPr>
              <a:t>服务提供</a:t>
            </a:r>
            <a:r>
              <a:rPr lang="zh-CN" altLang="en-US" sz="1600" dirty="0">
                <a:latin typeface="+mn-ea"/>
              </a:rPr>
              <a:t>一种访问数据或者诊断服务的方法，只有通过</a:t>
            </a:r>
            <a:r>
              <a:rPr lang="en-US" altLang="zh-CN" sz="1600" dirty="0">
                <a:latin typeface="+mn-ea"/>
              </a:rPr>
              <a:t>Seed-key</a:t>
            </a:r>
            <a:r>
              <a:rPr lang="zh-CN" altLang="en-US" sz="1600" dirty="0">
                <a:latin typeface="+mn-ea"/>
              </a:rPr>
              <a:t>解锁环节才可以执行特定服务和功能</a:t>
            </a:r>
            <a:r>
              <a:rPr lang="zh-CN" altLang="en-US" sz="1600" dirty="0" smtClean="0">
                <a:latin typeface="+mn-ea"/>
              </a:rPr>
              <a:t>。</a:t>
            </a:r>
            <a:endParaRPr lang="en-US" altLang="zh-CN" sz="1600" dirty="0" smtClean="0">
              <a:latin typeface="+mn-ea"/>
            </a:endParaRPr>
          </a:p>
          <a:p>
            <a:endParaRPr lang="en-US" altLang="zh-CN" sz="1600" dirty="0">
              <a:latin typeface="+mn-ea"/>
            </a:endParaRPr>
          </a:p>
          <a:p>
            <a:pPr marL="285750" indent="-285750">
              <a:buFont typeface="Wingdings" panose="05000000000000000000" pitchFamily="2" charset="2"/>
              <a:buChar char="p"/>
            </a:pPr>
            <a:r>
              <a:rPr lang="zh-CN" altLang="en-US" dirty="0">
                <a:latin typeface="+mj-ea"/>
                <a:ea typeface="+mj-ea"/>
              </a:rPr>
              <a:t>两个注意</a:t>
            </a:r>
            <a:r>
              <a:rPr lang="zh-CN" altLang="en-US" dirty="0" smtClean="0">
                <a:latin typeface="+mj-ea"/>
                <a:ea typeface="+mj-ea"/>
              </a:rPr>
              <a:t>事项</a:t>
            </a:r>
            <a:endParaRPr lang="zh-CN" altLang="en-US" dirty="0"/>
          </a:p>
          <a:p>
            <a:pPr marL="285750" indent="-285750">
              <a:buFont typeface="Arial" panose="020B0604020202020204" pitchFamily="34" charset="0"/>
              <a:buChar char="•"/>
            </a:pPr>
            <a:r>
              <a:rPr lang="zh-CN" altLang="en-US" sz="1600" dirty="0" smtClean="0">
                <a:latin typeface="+mn-ea"/>
              </a:rPr>
              <a:t>一</a:t>
            </a:r>
            <a:r>
              <a:rPr lang="zh-CN" altLang="en-US" sz="1600" dirty="0">
                <a:latin typeface="+mn-ea"/>
              </a:rPr>
              <a:t>个</a:t>
            </a:r>
            <a:r>
              <a:rPr lang="en-US" altLang="zh-CN" sz="1600" dirty="0">
                <a:latin typeface="+mn-ea"/>
              </a:rPr>
              <a:t>ECU</a:t>
            </a:r>
            <a:r>
              <a:rPr lang="zh-CN" altLang="en-US" sz="1600" dirty="0">
                <a:latin typeface="+mn-ea"/>
              </a:rPr>
              <a:t>中可以有不同安全等级，可通过</a:t>
            </a:r>
            <a:r>
              <a:rPr lang="en-US" altLang="zh-CN" sz="1600" dirty="0" smtClean="0">
                <a:latin typeface="+mn-ea"/>
              </a:rPr>
              <a:t>Sub function</a:t>
            </a:r>
            <a:r>
              <a:rPr lang="zh-CN" altLang="en-US" sz="1600" dirty="0">
                <a:latin typeface="+mn-ea"/>
              </a:rPr>
              <a:t>来区分不同安全等级</a:t>
            </a:r>
            <a:r>
              <a:rPr lang="zh-CN" altLang="en-US" sz="1600" dirty="0" smtClean="0">
                <a:latin typeface="+mn-ea"/>
              </a:rPr>
              <a:t>；</a:t>
            </a:r>
            <a:endParaRPr lang="en-US" altLang="zh-CN" sz="1600" dirty="0" smtClean="0">
              <a:latin typeface="+mn-ea"/>
            </a:endParaRPr>
          </a:p>
          <a:p>
            <a:pPr marL="285750" indent="-285750">
              <a:buFont typeface="Arial" panose="020B0604020202020204" pitchFamily="34" charset="0"/>
              <a:buChar char="•"/>
            </a:pPr>
            <a:r>
              <a:rPr lang="en-US" altLang="zh-CN" sz="1600" dirty="0">
                <a:latin typeface="+mn-ea"/>
              </a:rPr>
              <a:t>Service27</a:t>
            </a:r>
            <a:r>
              <a:rPr lang="zh-CN" altLang="en-US" sz="1600" dirty="0">
                <a:latin typeface="+mn-ea"/>
              </a:rPr>
              <a:t>是成对出现，奇数位是请求</a:t>
            </a:r>
            <a:r>
              <a:rPr lang="en-US" altLang="zh-CN" sz="1600" dirty="0">
                <a:latin typeface="+mn-ea"/>
              </a:rPr>
              <a:t>Seed</a:t>
            </a:r>
            <a:r>
              <a:rPr lang="zh-CN" altLang="en-US" sz="1600" dirty="0">
                <a:latin typeface="+mn-ea"/>
              </a:rPr>
              <a:t>，偶数位是发送</a:t>
            </a:r>
            <a:r>
              <a:rPr lang="en-US" altLang="zh-CN" sz="1600" dirty="0">
                <a:latin typeface="+mn-ea"/>
              </a:rPr>
              <a:t>Key</a:t>
            </a:r>
            <a:r>
              <a:rPr lang="en-US" altLang="zh-CN" sz="1600" dirty="0" smtClean="0">
                <a:latin typeface="+mn-ea"/>
              </a:rPr>
              <a:t>;</a:t>
            </a:r>
          </a:p>
          <a:p>
            <a:r>
              <a:rPr lang="zh-CN" altLang="en-US" dirty="0" smtClean="0"/>
              <a:t>举例：</a:t>
            </a:r>
            <a:endParaRPr lang="zh-CN" altLang="en-US" dirty="0"/>
          </a:p>
          <a:p>
            <a:r>
              <a:rPr lang="en-US" altLang="zh-CN" sz="1600" dirty="0">
                <a:latin typeface="+mn-ea"/>
              </a:rPr>
              <a:t>Tester</a:t>
            </a:r>
            <a:r>
              <a:rPr lang="zh-CN" altLang="en-US" sz="1600" dirty="0">
                <a:latin typeface="+mn-ea"/>
              </a:rPr>
              <a:t>（</a:t>
            </a:r>
            <a:r>
              <a:rPr lang="en-US" altLang="zh-CN" sz="1600" dirty="0">
                <a:latin typeface="+mn-ea"/>
              </a:rPr>
              <a:t>2701</a:t>
            </a:r>
            <a:r>
              <a:rPr lang="zh-CN" altLang="en-US" sz="1600" dirty="0">
                <a:latin typeface="+mn-ea"/>
              </a:rPr>
              <a:t>）请求</a:t>
            </a:r>
            <a:r>
              <a:rPr lang="en-US" altLang="zh-CN" sz="1600" dirty="0">
                <a:latin typeface="+mn-ea"/>
              </a:rPr>
              <a:t>Seed</a:t>
            </a:r>
            <a:r>
              <a:rPr lang="zh-CN" altLang="en-US" sz="1600" dirty="0">
                <a:latin typeface="+mn-ea"/>
              </a:rPr>
              <a:t>，控制器收到请求后给与响应（</a:t>
            </a:r>
            <a:r>
              <a:rPr lang="en-US" altLang="zh-CN" sz="1600" dirty="0">
                <a:latin typeface="+mn-ea"/>
              </a:rPr>
              <a:t>6701 Seed</a:t>
            </a:r>
            <a:r>
              <a:rPr lang="zh-CN" altLang="en-US" sz="1600" dirty="0">
                <a:latin typeface="+mn-ea"/>
              </a:rPr>
              <a:t>）；</a:t>
            </a:r>
          </a:p>
          <a:p>
            <a:r>
              <a:rPr lang="en-US" altLang="zh-CN" sz="1600" dirty="0">
                <a:latin typeface="+mn-ea"/>
              </a:rPr>
              <a:t>Tester</a:t>
            </a:r>
            <a:r>
              <a:rPr lang="zh-CN" altLang="en-US" sz="1600" dirty="0">
                <a:latin typeface="+mn-ea"/>
              </a:rPr>
              <a:t>获取</a:t>
            </a:r>
            <a:r>
              <a:rPr lang="en-US" altLang="zh-CN" sz="1600" dirty="0">
                <a:latin typeface="+mn-ea"/>
              </a:rPr>
              <a:t>Seed</a:t>
            </a:r>
            <a:r>
              <a:rPr lang="zh-CN" altLang="en-US" sz="1600" dirty="0">
                <a:latin typeface="+mn-ea"/>
              </a:rPr>
              <a:t>值后，经过算法计算得</a:t>
            </a:r>
            <a:r>
              <a:rPr lang="en-US" altLang="zh-CN" sz="1600" dirty="0">
                <a:latin typeface="+mn-ea"/>
              </a:rPr>
              <a:t>Key</a:t>
            </a:r>
            <a:r>
              <a:rPr lang="zh-CN" altLang="en-US" sz="1600" dirty="0">
                <a:latin typeface="+mn-ea"/>
              </a:rPr>
              <a:t>值</a:t>
            </a:r>
            <a:r>
              <a:rPr lang="zh-CN" altLang="en-US" sz="1600" dirty="0" smtClean="0">
                <a:latin typeface="+mn-ea"/>
              </a:rPr>
              <a:t>；</a:t>
            </a:r>
            <a:endParaRPr lang="zh-CN" altLang="en-US" sz="1600" dirty="0">
              <a:latin typeface="+mn-ea"/>
            </a:endParaRPr>
          </a:p>
          <a:p>
            <a:r>
              <a:rPr lang="en-US" altLang="zh-CN" sz="1600" dirty="0">
                <a:latin typeface="+mn-ea"/>
              </a:rPr>
              <a:t>Tester</a:t>
            </a:r>
            <a:r>
              <a:rPr lang="zh-CN" altLang="en-US" sz="1600" dirty="0">
                <a:latin typeface="+mn-ea"/>
              </a:rPr>
              <a:t>（</a:t>
            </a:r>
            <a:r>
              <a:rPr lang="en-US" altLang="zh-CN" sz="1600" dirty="0" smtClean="0">
                <a:latin typeface="+mn-ea"/>
              </a:rPr>
              <a:t>2702+Key</a:t>
            </a:r>
            <a:r>
              <a:rPr lang="zh-CN" altLang="en-US" sz="1600" dirty="0">
                <a:latin typeface="+mn-ea"/>
              </a:rPr>
              <a:t>）发送至控制器，这时控制器内部也会经过内嵌在软件代码中的算法得到一个</a:t>
            </a:r>
            <a:r>
              <a:rPr lang="en-US" altLang="zh-CN" sz="1600" dirty="0">
                <a:latin typeface="+mn-ea"/>
              </a:rPr>
              <a:t>Key</a:t>
            </a:r>
            <a:r>
              <a:rPr lang="zh-CN" altLang="en-US" sz="1600" dirty="0">
                <a:latin typeface="+mn-ea"/>
              </a:rPr>
              <a:t>值。两个</a:t>
            </a:r>
            <a:r>
              <a:rPr lang="en-US" altLang="zh-CN" sz="1600" dirty="0">
                <a:latin typeface="+mn-ea"/>
              </a:rPr>
              <a:t>Key</a:t>
            </a:r>
            <a:r>
              <a:rPr lang="zh-CN" altLang="en-US" sz="1600" dirty="0">
                <a:latin typeface="+mn-ea"/>
              </a:rPr>
              <a:t>值会进行</a:t>
            </a:r>
            <a:r>
              <a:rPr lang="zh-CN" altLang="en-US" sz="1600" dirty="0" smtClean="0">
                <a:latin typeface="+mn-ea"/>
              </a:rPr>
              <a:t>匹配</a:t>
            </a:r>
            <a:r>
              <a:rPr lang="zh-CN" altLang="en-US" sz="1600" dirty="0">
                <a:latin typeface="+mn-ea"/>
              </a:rPr>
              <a:t>，</a:t>
            </a:r>
            <a:r>
              <a:rPr lang="zh-CN" altLang="en-US" sz="1600" dirty="0" smtClean="0">
                <a:latin typeface="+mn-ea"/>
              </a:rPr>
              <a:t>若</a:t>
            </a:r>
            <a:r>
              <a:rPr lang="zh-CN" altLang="en-US" sz="1600" dirty="0">
                <a:latin typeface="+mn-ea"/>
              </a:rPr>
              <a:t>一致，则</a:t>
            </a:r>
            <a:r>
              <a:rPr lang="en-US" altLang="zh-CN" sz="1600" dirty="0">
                <a:latin typeface="+mn-ea"/>
              </a:rPr>
              <a:t>Tester</a:t>
            </a:r>
            <a:r>
              <a:rPr lang="zh-CN" altLang="en-US" sz="1600" dirty="0">
                <a:latin typeface="+mn-ea"/>
              </a:rPr>
              <a:t>解锁控制器</a:t>
            </a:r>
            <a:r>
              <a:rPr lang="zh-CN" altLang="en-US" sz="1600" dirty="0" smtClean="0">
                <a:latin typeface="+mn-ea"/>
              </a:rPr>
              <a:t>成功</a:t>
            </a:r>
            <a:r>
              <a:rPr lang="zh-CN" altLang="en-US" sz="1600" dirty="0">
                <a:latin typeface="+mn-ea"/>
              </a:rPr>
              <a:t>，</a:t>
            </a:r>
            <a:r>
              <a:rPr lang="zh-CN" altLang="en-US" sz="1600" dirty="0" smtClean="0">
                <a:latin typeface="+mn-ea"/>
              </a:rPr>
              <a:t>若</a:t>
            </a:r>
            <a:r>
              <a:rPr lang="zh-CN" altLang="en-US" sz="1600" dirty="0">
                <a:latin typeface="+mn-ea"/>
              </a:rPr>
              <a:t>不一致，表示控制器解锁不</a:t>
            </a:r>
            <a:r>
              <a:rPr lang="zh-CN" altLang="en-US" sz="1600" dirty="0" smtClean="0">
                <a:latin typeface="+mn-ea"/>
              </a:rPr>
              <a:t>成功；</a:t>
            </a:r>
            <a:endParaRPr lang="en-US" altLang="zh-CN" sz="1600" dirty="0" smtClean="0">
              <a:latin typeface="+mn-ea"/>
            </a:endParaRPr>
          </a:p>
          <a:p>
            <a:r>
              <a:rPr lang="zh-CN" altLang="en-US" sz="1600" dirty="0" smtClean="0">
                <a:latin typeface="+mn-ea"/>
              </a:rPr>
              <a:t>若</a:t>
            </a:r>
            <a:r>
              <a:rPr lang="zh-CN" altLang="en-US" sz="1600" dirty="0">
                <a:latin typeface="+mn-ea"/>
              </a:rPr>
              <a:t>当前控制器已解锁，这时</a:t>
            </a:r>
            <a:r>
              <a:rPr lang="en-US" altLang="zh-CN" sz="1600" dirty="0">
                <a:latin typeface="+mn-ea"/>
              </a:rPr>
              <a:t>Tester</a:t>
            </a:r>
            <a:r>
              <a:rPr lang="zh-CN" altLang="en-US" sz="1600" dirty="0">
                <a:latin typeface="+mn-ea"/>
              </a:rPr>
              <a:t>发送</a:t>
            </a:r>
            <a:r>
              <a:rPr lang="en-US" altLang="zh-CN" sz="1600" dirty="0">
                <a:latin typeface="+mn-ea"/>
              </a:rPr>
              <a:t>Seed</a:t>
            </a:r>
            <a:r>
              <a:rPr lang="zh-CN" altLang="en-US" sz="1600" dirty="0">
                <a:latin typeface="+mn-ea"/>
              </a:rPr>
              <a:t>请求，控制器会响应全为</a:t>
            </a:r>
            <a:r>
              <a:rPr lang="en-US" altLang="zh-CN" sz="1600" dirty="0">
                <a:latin typeface="+mn-ea"/>
              </a:rPr>
              <a:t>00Seed</a:t>
            </a:r>
            <a:r>
              <a:rPr lang="zh-CN" altLang="en-US" sz="1600" dirty="0">
                <a:latin typeface="+mn-ea"/>
              </a:rPr>
              <a:t>值，告知测试者控制器当前已解锁，无需重复解锁</a:t>
            </a:r>
            <a:r>
              <a:rPr lang="zh-CN" altLang="en-US" sz="1600" dirty="0" smtClean="0">
                <a:latin typeface="+mn-ea"/>
              </a:rPr>
              <a:t>。</a:t>
            </a:r>
            <a:endParaRPr lang="en-US" altLang="zh-CN" sz="1600" dirty="0" smtClean="0">
              <a:latin typeface="+mn-ea"/>
            </a:endParaRPr>
          </a:p>
          <a:p>
            <a:pPr marL="285750" indent="-285750">
              <a:buFont typeface="Arial" panose="020B0604020202020204" pitchFamily="34" charset="0"/>
              <a:buChar char="•"/>
            </a:pPr>
            <a:endParaRPr lang="en-US" altLang="zh-CN" sz="1600" dirty="0">
              <a:latin typeface="+mn-ea"/>
            </a:endParaRPr>
          </a:p>
        </p:txBody>
      </p:sp>
    </p:spTree>
    <p:extLst>
      <p:ext uri="{BB962C8B-B14F-4D97-AF65-F5344CB8AC3E}">
        <p14:creationId xmlns:p14="http://schemas.microsoft.com/office/powerpoint/2010/main" val="544742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74F68A25-7B61-492D-A38B-22C536B536B9}"/>
              </a:ext>
            </a:extLst>
          </p:cNvPr>
          <p:cNvSpPr>
            <a:spLocks noGrp="1"/>
          </p:cNvSpPr>
          <p:nvPr>
            <p:ph type="title"/>
          </p:nvPr>
        </p:nvSpPr>
        <p:spPr/>
        <p:txBody>
          <a:bodyPr>
            <a:normAutofit/>
          </a:bodyPr>
          <a:lstStyle/>
          <a:p>
            <a:r>
              <a:rPr lang="zh-CN" altLang="en-US" sz="2000" dirty="0">
                <a:solidFill>
                  <a:schemeClr val="accent1">
                    <a:lumMod val="50000"/>
                  </a:schemeClr>
                </a:solidFill>
                <a:latin typeface="Arial" panose="020B0604020202020204" pitchFamily="34" charset="0"/>
                <a:cs typeface="Arial" panose="020B0604020202020204" pitchFamily="34" charset="0"/>
              </a:rPr>
              <a:t>诊断服务介绍</a:t>
            </a:r>
            <a:r>
              <a:rPr lang="en-US" altLang="zh-CN" sz="2000" dirty="0">
                <a:solidFill>
                  <a:schemeClr val="accent1">
                    <a:lumMod val="50000"/>
                  </a:schemeClr>
                </a:solidFill>
                <a:latin typeface="Arial" panose="020B0604020202020204" pitchFamily="34" charset="0"/>
                <a:cs typeface="Arial" panose="020B0604020202020204" pitchFamily="34" charset="0"/>
              </a:rPr>
              <a:t>—</a:t>
            </a:r>
            <a:r>
              <a:rPr lang="en-US" altLang="zh-CN" sz="2000" dirty="0" smtClean="0">
                <a:solidFill>
                  <a:schemeClr val="accent1">
                    <a:lumMod val="50000"/>
                  </a:schemeClr>
                </a:solidFill>
                <a:latin typeface="Arial" panose="020B0604020202020204" pitchFamily="34" charset="0"/>
                <a:cs typeface="Arial" panose="020B0604020202020204" pitchFamily="34" charset="0"/>
              </a:rPr>
              <a:t>0x27</a:t>
            </a:r>
            <a:endParaRPr lang="zh-CN" altLang="en-US" sz="2000" dirty="0"/>
          </a:p>
        </p:txBody>
      </p:sp>
      <p:sp>
        <p:nvSpPr>
          <p:cNvPr id="2" name="矩形 1"/>
          <p:cNvSpPr/>
          <p:nvPr/>
        </p:nvSpPr>
        <p:spPr>
          <a:xfrm>
            <a:off x="1010194" y="1079863"/>
            <a:ext cx="10180320" cy="2339102"/>
          </a:xfrm>
          <a:prstGeom prst="rect">
            <a:avLst/>
          </a:prstGeom>
        </p:spPr>
        <p:txBody>
          <a:bodyPr wrap="square">
            <a:spAutoFit/>
          </a:bodyPr>
          <a:lstStyle/>
          <a:p>
            <a:pPr marL="285750" indent="-285750">
              <a:buFont typeface="Wingdings" panose="05000000000000000000" pitchFamily="2" charset="2"/>
              <a:buChar char="p"/>
            </a:pPr>
            <a:r>
              <a:rPr lang="zh-CN" altLang="en-US" dirty="0">
                <a:latin typeface="+mj-ea"/>
                <a:ea typeface="+mj-ea"/>
              </a:rPr>
              <a:t>安全访问状态机</a:t>
            </a:r>
            <a:endParaRPr lang="en-US" altLang="zh-CN" dirty="0">
              <a:latin typeface="+mj-ea"/>
              <a:ea typeface="+mj-ea"/>
            </a:endParaRPr>
          </a:p>
          <a:p>
            <a:r>
              <a:rPr lang="zh-CN" altLang="en-US" sz="1600" dirty="0">
                <a:latin typeface="+mn-ea"/>
              </a:rPr>
              <a:t>详见</a:t>
            </a:r>
            <a:r>
              <a:rPr lang="en-US" altLang="zh-CN" sz="1600" dirty="0">
                <a:latin typeface="+mn-ea"/>
              </a:rPr>
              <a:t>UDS</a:t>
            </a:r>
            <a:r>
              <a:rPr lang="zh-CN" altLang="en-US" sz="1600" dirty="0">
                <a:latin typeface="+mn-ea"/>
              </a:rPr>
              <a:t>协议附录</a:t>
            </a:r>
            <a:r>
              <a:rPr lang="en-US" altLang="zh-CN" sz="1600" dirty="0" smtClean="0">
                <a:latin typeface="+mn-ea"/>
              </a:rPr>
              <a:t>I</a:t>
            </a:r>
            <a:r>
              <a:rPr lang="zh-CN" altLang="en-US" sz="1600" dirty="0" smtClean="0">
                <a:latin typeface="+mn-ea"/>
              </a:rPr>
              <a:t>。</a:t>
            </a:r>
            <a:endParaRPr lang="en-US" altLang="zh-CN" sz="1600" dirty="0" smtClean="0">
              <a:latin typeface="+mn-ea"/>
            </a:endParaRPr>
          </a:p>
          <a:p>
            <a:r>
              <a:rPr lang="zh-CN" altLang="en-US" sz="1600" dirty="0">
                <a:latin typeface="+mn-ea"/>
              </a:rPr>
              <a:t>进行会话模式切换以及控制器</a:t>
            </a:r>
            <a:r>
              <a:rPr lang="en-US" altLang="zh-CN" sz="1600" dirty="0">
                <a:latin typeface="+mn-ea"/>
              </a:rPr>
              <a:t>Reset</a:t>
            </a:r>
            <a:r>
              <a:rPr lang="zh-CN" altLang="en-US" sz="1600" dirty="0">
                <a:latin typeface="+mn-ea"/>
              </a:rPr>
              <a:t>重启，对控制器解锁状态有影响</a:t>
            </a:r>
            <a:r>
              <a:rPr lang="zh-CN" altLang="en-US" sz="1600" dirty="0" smtClean="0">
                <a:latin typeface="+mn-ea"/>
              </a:rPr>
              <a:t>：</a:t>
            </a:r>
            <a:endParaRPr lang="zh-CN" altLang="en-US" sz="1600" dirty="0">
              <a:latin typeface="+mn-ea"/>
            </a:endParaRPr>
          </a:p>
          <a:p>
            <a:pPr marL="285750" indent="-285750">
              <a:buFont typeface="Arial" panose="020B0604020202020204" pitchFamily="34" charset="0"/>
              <a:buChar char="•"/>
            </a:pPr>
            <a:r>
              <a:rPr lang="zh-CN" altLang="en-US" sz="1600" dirty="0" smtClean="0">
                <a:latin typeface="+mn-ea"/>
              </a:rPr>
              <a:t>若</a:t>
            </a:r>
            <a:r>
              <a:rPr lang="zh-CN" altLang="en-US" sz="1600" dirty="0">
                <a:latin typeface="+mn-ea"/>
              </a:rPr>
              <a:t>控制器当前处于解锁状态，</a:t>
            </a:r>
            <a:r>
              <a:rPr lang="en-US" altLang="zh-CN" sz="1600" dirty="0">
                <a:latin typeface="+mn-ea"/>
              </a:rPr>
              <a:t>Tester</a:t>
            </a:r>
            <a:r>
              <a:rPr lang="zh-CN" altLang="en-US" sz="1600" dirty="0">
                <a:latin typeface="+mn-ea"/>
              </a:rPr>
              <a:t>对其进行会话模式切换，控制器会从解锁状态跳转到锁住状态（当前会话是扩展会话模式，</a:t>
            </a:r>
            <a:r>
              <a:rPr lang="en-US" altLang="zh-CN" sz="1600" dirty="0">
                <a:latin typeface="+mn-ea"/>
              </a:rPr>
              <a:t>Tester</a:t>
            </a:r>
            <a:r>
              <a:rPr lang="zh-CN" altLang="en-US" sz="1600" dirty="0">
                <a:latin typeface="+mn-ea"/>
              </a:rPr>
              <a:t>发送</a:t>
            </a:r>
            <a:r>
              <a:rPr lang="en-US" altLang="zh-CN" sz="1600" dirty="0">
                <a:latin typeface="+mn-ea"/>
              </a:rPr>
              <a:t>10 03</a:t>
            </a:r>
            <a:r>
              <a:rPr lang="zh-CN" altLang="en-US" sz="1600" dirty="0">
                <a:latin typeface="+mn-ea"/>
              </a:rPr>
              <a:t>控制器也会跳转到锁住状态）</a:t>
            </a:r>
            <a:r>
              <a:rPr lang="zh-CN" altLang="en-US" sz="1600" dirty="0" smtClean="0">
                <a:latin typeface="+mn-ea"/>
              </a:rPr>
              <a:t>；</a:t>
            </a:r>
            <a:endParaRPr lang="zh-CN" altLang="en-US" sz="1600" dirty="0">
              <a:latin typeface="+mn-ea"/>
            </a:endParaRPr>
          </a:p>
          <a:p>
            <a:pPr marL="285750" indent="-285750">
              <a:buFont typeface="Arial" panose="020B0604020202020204" pitchFamily="34" charset="0"/>
              <a:buChar char="•"/>
            </a:pPr>
            <a:r>
              <a:rPr lang="zh-CN" altLang="en-US" sz="1600" dirty="0" smtClean="0">
                <a:latin typeface="+mn-ea"/>
              </a:rPr>
              <a:t>当前</a:t>
            </a:r>
            <a:r>
              <a:rPr lang="zh-CN" altLang="en-US" sz="1600" dirty="0">
                <a:latin typeface="+mn-ea"/>
              </a:rPr>
              <a:t>控制器处于解锁状态，</a:t>
            </a:r>
            <a:r>
              <a:rPr lang="en-US" altLang="zh-CN" sz="1600" dirty="0">
                <a:latin typeface="+mn-ea"/>
              </a:rPr>
              <a:t>Tester</a:t>
            </a:r>
            <a:r>
              <a:rPr lang="zh-CN" altLang="en-US" sz="1600" dirty="0">
                <a:latin typeface="+mn-ea"/>
              </a:rPr>
              <a:t>发送了</a:t>
            </a:r>
            <a:r>
              <a:rPr lang="en-US" altLang="zh-CN" sz="1600" dirty="0">
                <a:latin typeface="+mn-ea"/>
              </a:rPr>
              <a:t>Service11</a:t>
            </a:r>
            <a:r>
              <a:rPr lang="zh-CN" altLang="en-US" sz="1600" dirty="0">
                <a:latin typeface="+mn-ea"/>
              </a:rPr>
              <a:t>进行</a:t>
            </a:r>
            <a:r>
              <a:rPr lang="en-US" altLang="zh-CN" sz="1600" dirty="0">
                <a:latin typeface="+mn-ea"/>
              </a:rPr>
              <a:t>Reset</a:t>
            </a:r>
            <a:r>
              <a:rPr lang="zh-CN" altLang="en-US" sz="1600" dirty="0">
                <a:latin typeface="+mn-ea"/>
              </a:rPr>
              <a:t>操作，控制器在重启后同样会从解锁状态跳转到锁住状态；</a:t>
            </a:r>
          </a:p>
          <a:p>
            <a:endParaRPr lang="en-US" altLang="zh-CN" sz="1600" dirty="0" smtClean="0">
              <a:latin typeface="+mn-ea"/>
            </a:endParaRPr>
          </a:p>
          <a:p>
            <a:endParaRPr lang="zh-CN" altLang="en-US" sz="1600" dirty="0">
              <a:latin typeface="+mn-ea"/>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080" y="3037772"/>
            <a:ext cx="4304892" cy="2917938"/>
          </a:xfrm>
          <a:prstGeom prst="rect">
            <a:avLst/>
          </a:prstGeom>
        </p:spPr>
      </p:pic>
      <p:sp>
        <p:nvSpPr>
          <p:cNvPr id="5" name="矩形 4"/>
          <p:cNvSpPr/>
          <p:nvPr/>
        </p:nvSpPr>
        <p:spPr>
          <a:xfrm>
            <a:off x="6505303" y="4754879"/>
            <a:ext cx="4493623" cy="1015663"/>
          </a:xfrm>
          <a:prstGeom prst="rect">
            <a:avLst/>
          </a:prstGeom>
        </p:spPr>
        <p:txBody>
          <a:bodyPr wrap="square">
            <a:spAutoFit/>
          </a:bodyPr>
          <a:lstStyle/>
          <a:p>
            <a:pPr algn="just"/>
            <a:r>
              <a:rPr lang="zh-CN" altLang="en-US" sz="1200" dirty="0">
                <a:solidFill>
                  <a:srgbClr val="333333"/>
                </a:solidFill>
                <a:latin typeface="+mn-ea"/>
              </a:rPr>
              <a:t>这里需要</a:t>
            </a:r>
            <a:r>
              <a:rPr lang="zh-CN" altLang="en-US" sz="1200" dirty="0" smtClean="0">
                <a:solidFill>
                  <a:srgbClr val="333333"/>
                </a:solidFill>
                <a:latin typeface="+mn-ea"/>
              </a:rPr>
              <a:t>注意：</a:t>
            </a:r>
            <a:endParaRPr lang="zh-CN" altLang="en-US" sz="1200" dirty="0">
              <a:solidFill>
                <a:srgbClr val="333333"/>
              </a:solidFill>
              <a:latin typeface="+mn-ea"/>
            </a:endParaRPr>
          </a:p>
          <a:p>
            <a:pPr algn="just"/>
            <a:r>
              <a:rPr lang="en-US" altLang="zh-CN" sz="1200" dirty="0">
                <a:solidFill>
                  <a:srgbClr val="333333"/>
                </a:solidFill>
                <a:latin typeface="+mn-ea"/>
              </a:rPr>
              <a:t>Tester</a:t>
            </a:r>
            <a:r>
              <a:rPr lang="zh-CN" altLang="en-US" sz="1200" dirty="0">
                <a:solidFill>
                  <a:srgbClr val="333333"/>
                </a:solidFill>
                <a:latin typeface="+mn-ea"/>
              </a:rPr>
              <a:t>尝试解锁控制器，第一次发送错误</a:t>
            </a:r>
            <a:r>
              <a:rPr lang="en-US" altLang="zh-CN" sz="1200" dirty="0">
                <a:solidFill>
                  <a:srgbClr val="333333"/>
                </a:solidFill>
                <a:latin typeface="+mn-ea"/>
              </a:rPr>
              <a:t>Key</a:t>
            </a:r>
            <a:r>
              <a:rPr lang="zh-CN" altLang="en-US" sz="1200" dirty="0">
                <a:solidFill>
                  <a:srgbClr val="333333"/>
                </a:solidFill>
                <a:latin typeface="+mn-ea"/>
              </a:rPr>
              <a:t>值，控制器响应</a:t>
            </a:r>
            <a:r>
              <a:rPr lang="en-US" altLang="zh-CN" sz="1200" dirty="0">
                <a:solidFill>
                  <a:srgbClr val="333333"/>
                </a:solidFill>
                <a:latin typeface="+mn-ea"/>
              </a:rPr>
              <a:t>NRC 35</a:t>
            </a:r>
            <a:r>
              <a:rPr lang="zh-CN" altLang="en-US" sz="1200" dirty="0">
                <a:solidFill>
                  <a:srgbClr val="333333"/>
                </a:solidFill>
                <a:latin typeface="+mn-ea"/>
              </a:rPr>
              <a:t>，等到第三次尝试解锁，控制器响应</a:t>
            </a:r>
            <a:r>
              <a:rPr lang="en-US" altLang="zh-CN" sz="1200" dirty="0">
                <a:solidFill>
                  <a:srgbClr val="333333"/>
                </a:solidFill>
                <a:latin typeface="+mn-ea"/>
              </a:rPr>
              <a:t>NRC 36</a:t>
            </a:r>
            <a:r>
              <a:rPr lang="zh-CN" altLang="en-US" sz="1200" dirty="0">
                <a:solidFill>
                  <a:srgbClr val="333333"/>
                </a:solidFill>
                <a:latin typeface="+mn-ea"/>
              </a:rPr>
              <a:t>（表示尝试次数已</a:t>
            </a:r>
            <a:r>
              <a:rPr lang="en-US" altLang="zh-CN" sz="1200" dirty="0">
                <a:solidFill>
                  <a:srgbClr val="333333"/>
                </a:solidFill>
                <a:latin typeface="+mn-ea"/>
              </a:rPr>
              <a:t>&gt;=3</a:t>
            </a:r>
            <a:r>
              <a:rPr lang="zh-CN" altLang="en-US" sz="1200" dirty="0">
                <a:solidFill>
                  <a:srgbClr val="333333"/>
                </a:solidFill>
                <a:latin typeface="+mn-ea"/>
              </a:rPr>
              <a:t>），这时再去请求</a:t>
            </a:r>
            <a:r>
              <a:rPr lang="en-US" altLang="zh-CN" sz="1200" dirty="0">
                <a:solidFill>
                  <a:srgbClr val="333333"/>
                </a:solidFill>
                <a:latin typeface="+mn-ea"/>
              </a:rPr>
              <a:t>Seed</a:t>
            </a:r>
            <a:r>
              <a:rPr lang="zh-CN" altLang="en-US" sz="1200" dirty="0">
                <a:solidFill>
                  <a:srgbClr val="333333"/>
                </a:solidFill>
                <a:latin typeface="+mn-ea"/>
              </a:rPr>
              <a:t>值，会响应</a:t>
            </a:r>
            <a:r>
              <a:rPr lang="en-US" altLang="zh-CN" sz="1200" dirty="0">
                <a:solidFill>
                  <a:srgbClr val="333333"/>
                </a:solidFill>
                <a:latin typeface="+mn-ea"/>
              </a:rPr>
              <a:t>NRC 37</a:t>
            </a:r>
            <a:r>
              <a:rPr lang="zh-CN" altLang="en-US" sz="1200" dirty="0">
                <a:solidFill>
                  <a:srgbClr val="333333"/>
                </a:solidFill>
                <a:latin typeface="+mn-ea"/>
              </a:rPr>
              <a:t>，意味着需要等待</a:t>
            </a:r>
            <a:r>
              <a:rPr lang="en-US" altLang="zh-CN" sz="1200" dirty="0" err="1">
                <a:solidFill>
                  <a:srgbClr val="333333"/>
                </a:solidFill>
                <a:latin typeface="+mn-ea"/>
              </a:rPr>
              <a:t>Delay_Timer</a:t>
            </a:r>
            <a:r>
              <a:rPr lang="zh-CN" altLang="en-US" sz="1200" dirty="0">
                <a:solidFill>
                  <a:srgbClr val="333333"/>
                </a:solidFill>
                <a:latin typeface="+mn-ea"/>
              </a:rPr>
              <a:t>时间</a:t>
            </a:r>
            <a:r>
              <a:rPr lang="zh-CN" altLang="en-US" sz="1200" dirty="0" smtClean="0">
                <a:solidFill>
                  <a:srgbClr val="333333"/>
                </a:solidFill>
                <a:latin typeface="+mn-ea"/>
              </a:rPr>
              <a:t>。</a:t>
            </a:r>
            <a:endParaRPr lang="en-US" altLang="zh-CN" sz="1200" dirty="0" smtClean="0">
              <a:solidFill>
                <a:srgbClr val="333333"/>
              </a:solidFill>
              <a:latin typeface="+mn-ea"/>
            </a:endParaRPr>
          </a:p>
        </p:txBody>
      </p:sp>
    </p:spTree>
    <p:extLst>
      <p:ext uri="{BB962C8B-B14F-4D97-AF65-F5344CB8AC3E}">
        <p14:creationId xmlns:p14="http://schemas.microsoft.com/office/powerpoint/2010/main" val="3262239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74F68A25-7B61-492D-A38B-22C536B536B9}"/>
              </a:ext>
            </a:extLst>
          </p:cNvPr>
          <p:cNvSpPr>
            <a:spLocks noGrp="1"/>
          </p:cNvSpPr>
          <p:nvPr>
            <p:ph type="title"/>
          </p:nvPr>
        </p:nvSpPr>
        <p:spPr/>
        <p:txBody>
          <a:bodyPr>
            <a:normAutofit/>
          </a:bodyPr>
          <a:lstStyle/>
          <a:p>
            <a:r>
              <a:rPr lang="zh-CN" altLang="en-US" sz="2000" dirty="0">
                <a:solidFill>
                  <a:schemeClr val="accent1">
                    <a:lumMod val="50000"/>
                  </a:schemeClr>
                </a:solidFill>
                <a:latin typeface="Arial" panose="020B0604020202020204" pitchFamily="34" charset="0"/>
                <a:cs typeface="Arial" panose="020B0604020202020204" pitchFamily="34" charset="0"/>
              </a:rPr>
              <a:t>诊断服务介绍</a:t>
            </a:r>
            <a:r>
              <a:rPr lang="en-US" altLang="zh-CN" sz="2000" dirty="0">
                <a:solidFill>
                  <a:schemeClr val="accent1">
                    <a:lumMod val="50000"/>
                  </a:schemeClr>
                </a:solidFill>
                <a:latin typeface="Arial" panose="020B0604020202020204" pitchFamily="34" charset="0"/>
                <a:cs typeface="Arial" panose="020B0604020202020204" pitchFamily="34" charset="0"/>
              </a:rPr>
              <a:t>—</a:t>
            </a:r>
            <a:r>
              <a:rPr lang="en-US" altLang="zh-CN" sz="2000" dirty="0" smtClean="0">
                <a:solidFill>
                  <a:schemeClr val="accent1">
                    <a:lumMod val="50000"/>
                  </a:schemeClr>
                </a:solidFill>
                <a:latin typeface="Arial" panose="020B0604020202020204" pitchFamily="34" charset="0"/>
                <a:cs typeface="Arial" panose="020B0604020202020204" pitchFamily="34" charset="0"/>
              </a:rPr>
              <a:t>0x28</a:t>
            </a:r>
            <a:endParaRPr lang="zh-CN" altLang="en-US" sz="2000" dirty="0"/>
          </a:p>
        </p:txBody>
      </p:sp>
      <p:sp>
        <p:nvSpPr>
          <p:cNvPr id="2" name="矩形 1"/>
          <p:cNvSpPr/>
          <p:nvPr/>
        </p:nvSpPr>
        <p:spPr>
          <a:xfrm>
            <a:off x="984069" y="1062447"/>
            <a:ext cx="10258697" cy="4216539"/>
          </a:xfrm>
          <a:prstGeom prst="rect">
            <a:avLst/>
          </a:prstGeom>
        </p:spPr>
        <p:txBody>
          <a:bodyPr wrap="square">
            <a:spAutoFit/>
          </a:bodyPr>
          <a:lstStyle/>
          <a:p>
            <a:pPr marL="285750" indent="-285750">
              <a:buFont typeface="Wingdings" panose="05000000000000000000" pitchFamily="2" charset="2"/>
              <a:buChar char="p"/>
            </a:pPr>
            <a:r>
              <a:rPr lang="en-US" altLang="zh-CN" dirty="0" smtClean="0">
                <a:solidFill>
                  <a:srgbClr val="333333"/>
                </a:solidFill>
                <a:latin typeface="+mj-ea"/>
                <a:ea typeface="+mj-ea"/>
              </a:rPr>
              <a:t>0x28 </a:t>
            </a:r>
            <a:r>
              <a:rPr lang="en-US" altLang="zh-CN" dirty="0" err="1">
                <a:latin typeface="+mj-ea"/>
                <a:ea typeface="+mj-ea"/>
              </a:rPr>
              <a:t>CommunicationControl</a:t>
            </a:r>
            <a:r>
              <a:rPr lang="en-US" altLang="zh-CN" dirty="0">
                <a:latin typeface="+mj-ea"/>
                <a:ea typeface="+mj-ea"/>
              </a:rPr>
              <a:t> </a:t>
            </a:r>
            <a:r>
              <a:rPr lang="en-US" altLang="zh-CN" dirty="0" smtClean="0">
                <a:latin typeface="+mj-ea"/>
                <a:ea typeface="+mj-ea"/>
              </a:rPr>
              <a:t>service</a:t>
            </a:r>
            <a:endParaRPr lang="en-US" altLang="zh-CN" dirty="0" smtClean="0">
              <a:solidFill>
                <a:srgbClr val="333333"/>
              </a:solidFill>
              <a:latin typeface="+mj-ea"/>
              <a:ea typeface="+mj-ea"/>
            </a:endParaRPr>
          </a:p>
          <a:p>
            <a:r>
              <a:rPr lang="zh-CN" altLang="en-US" sz="1600" dirty="0" smtClean="0">
                <a:solidFill>
                  <a:srgbClr val="333333"/>
                </a:solidFill>
                <a:latin typeface="+mn-ea"/>
              </a:rPr>
              <a:t>该</a:t>
            </a:r>
            <a:r>
              <a:rPr lang="zh-CN" altLang="en-US" sz="1600" dirty="0">
                <a:solidFill>
                  <a:srgbClr val="333333"/>
                </a:solidFill>
                <a:latin typeface="+mn-ea"/>
              </a:rPr>
              <a:t>服务的目的是打开</a:t>
            </a:r>
            <a:r>
              <a:rPr lang="en-US" altLang="zh-CN" sz="1600" dirty="0">
                <a:solidFill>
                  <a:srgbClr val="333333"/>
                </a:solidFill>
                <a:latin typeface="+mn-ea"/>
              </a:rPr>
              <a:t>/</a:t>
            </a:r>
            <a:r>
              <a:rPr lang="zh-CN" altLang="en-US" sz="1600" dirty="0">
                <a:solidFill>
                  <a:srgbClr val="333333"/>
                </a:solidFill>
                <a:latin typeface="+mn-ea"/>
              </a:rPr>
              <a:t>关闭一个或者多个</a:t>
            </a:r>
            <a:r>
              <a:rPr lang="en-US" altLang="zh-CN" sz="1600" dirty="0">
                <a:solidFill>
                  <a:srgbClr val="333333"/>
                </a:solidFill>
                <a:latin typeface="+mn-ea"/>
              </a:rPr>
              <a:t>Server</a:t>
            </a:r>
            <a:r>
              <a:rPr lang="zh-CN" altLang="en-US" sz="1600" dirty="0">
                <a:solidFill>
                  <a:srgbClr val="333333"/>
                </a:solidFill>
                <a:latin typeface="+mn-ea"/>
              </a:rPr>
              <a:t>端（例如应用报文通信信息）的发送或接收</a:t>
            </a:r>
            <a:r>
              <a:rPr lang="zh-CN" altLang="en-US" sz="1600" dirty="0" smtClean="0">
                <a:solidFill>
                  <a:srgbClr val="333333"/>
                </a:solidFill>
                <a:latin typeface="+mn-ea"/>
              </a:rPr>
              <a:t>。</a:t>
            </a:r>
            <a:endParaRPr lang="en-US" altLang="zh-CN" sz="1600" dirty="0">
              <a:solidFill>
                <a:srgbClr val="333333"/>
              </a:solidFill>
              <a:latin typeface="+mn-ea"/>
            </a:endParaRPr>
          </a:p>
          <a:p>
            <a:r>
              <a:rPr lang="zh-CN" altLang="en-US" sz="1600" dirty="0">
                <a:latin typeface="+mn-ea"/>
              </a:rPr>
              <a:t>在车载网络中，一上电需要进行数据交互的</a:t>
            </a:r>
            <a:r>
              <a:rPr lang="en-US" altLang="zh-CN" sz="1600" dirty="0">
                <a:latin typeface="+mn-ea"/>
              </a:rPr>
              <a:t>ECU</a:t>
            </a:r>
            <a:r>
              <a:rPr lang="zh-CN" altLang="en-US" sz="1600" dirty="0">
                <a:latin typeface="+mn-ea"/>
              </a:rPr>
              <a:t>会进行应用报文通信。当一些特殊的场景下需要车载总线全负荷为该功能服务，比如需要</a:t>
            </a:r>
            <a:r>
              <a:rPr lang="en-US" altLang="zh-CN" sz="1600" dirty="0" err="1">
                <a:latin typeface="+mn-ea"/>
              </a:rPr>
              <a:t>ECUupdate</a:t>
            </a:r>
            <a:r>
              <a:rPr lang="zh-CN" altLang="en-US" sz="1600" dirty="0">
                <a:latin typeface="+mn-ea"/>
              </a:rPr>
              <a:t>软件版本时，因此定义了</a:t>
            </a:r>
            <a:r>
              <a:rPr lang="en-US" altLang="zh-CN" sz="1600" dirty="0">
                <a:latin typeface="+mn-ea"/>
              </a:rPr>
              <a:t>Service 28</a:t>
            </a:r>
            <a:r>
              <a:rPr lang="zh-CN" altLang="en-US" sz="1600" dirty="0">
                <a:latin typeface="+mn-ea"/>
              </a:rPr>
              <a:t>实现对应用报文的管控。其管控的报文</a:t>
            </a:r>
            <a:r>
              <a:rPr lang="zh-CN" altLang="en-US" sz="1600" dirty="0" smtClean="0">
                <a:latin typeface="+mn-ea"/>
              </a:rPr>
              <a:t>类型可以</a:t>
            </a:r>
            <a:r>
              <a:rPr lang="zh-CN" altLang="en-US" sz="1600" dirty="0">
                <a:latin typeface="+mn-ea"/>
              </a:rPr>
              <a:t>是常规应用通信报文，也可以是网络管理</a:t>
            </a:r>
            <a:r>
              <a:rPr lang="zh-CN" altLang="en-US" sz="1600" dirty="0" smtClean="0">
                <a:latin typeface="+mn-ea"/>
              </a:rPr>
              <a:t>报文。</a:t>
            </a:r>
            <a:endParaRPr lang="en-US" altLang="zh-CN" sz="1600" dirty="0" smtClean="0">
              <a:latin typeface="+mn-ea"/>
            </a:endParaRPr>
          </a:p>
          <a:p>
            <a:pPr marL="285750" indent="-285750">
              <a:buFont typeface="Arial" panose="020B0604020202020204" pitchFamily="34" charset="0"/>
              <a:buChar char="•"/>
            </a:pPr>
            <a:r>
              <a:rPr lang="en-US" altLang="zh-CN" sz="1600" dirty="0" err="1" smtClean="0">
                <a:latin typeface="+mn-ea"/>
              </a:rPr>
              <a:t>normalCommunicationMessages</a:t>
            </a:r>
            <a:endParaRPr lang="en-US" altLang="zh-CN" sz="1600" dirty="0" smtClean="0">
              <a:latin typeface="+mn-ea"/>
            </a:endParaRPr>
          </a:p>
          <a:p>
            <a:pPr marL="285750" indent="-285750">
              <a:buFont typeface="Arial" panose="020B0604020202020204" pitchFamily="34" charset="0"/>
              <a:buChar char="•"/>
            </a:pPr>
            <a:r>
              <a:rPr lang="en-US" altLang="zh-CN" sz="1600" dirty="0" err="1" smtClean="0">
                <a:latin typeface="+mn-ea"/>
              </a:rPr>
              <a:t>networkManagementCommunicationMessages</a:t>
            </a:r>
            <a:endParaRPr lang="en-US" altLang="zh-CN" sz="1600" dirty="0" smtClean="0">
              <a:latin typeface="+mn-ea"/>
            </a:endParaRPr>
          </a:p>
          <a:p>
            <a:pPr marL="285750" indent="-285750">
              <a:buFont typeface="Arial" panose="020B0604020202020204" pitchFamily="34" charset="0"/>
              <a:buChar char="•"/>
            </a:pPr>
            <a:r>
              <a:rPr lang="en-US" altLang="zh-CN" sz="1600" dirty="0" err="1">
                <a:latin typeface="+mn-ea"/>
              </a:rPr>
              <a:t>networkManagementCommunicationMessages</a:t>
            </a:r>
            <a:r>
              <a:rPr lang="en-US" altLang="zh-CN" sz="1600" dirty="0">
                <a:latin typeface="+mn-ea"/>
              </a:rPr>
              <a:t> and </a:t>
            </a:r>
            <a:r>
              <a:rPr lang="en-US" altLang="zh-CN" sz="1600" dirty="0" err="1">
                <a:latin typeface="+mn-ea"/>
              </a:rPr>
              <a:t>normalCommunicationMessages</a:t>
            </a:r>
            <a:endParaRPr lang="en-US" altLang="zh-CN" sz="1600" dirty="0" smtClean="0">
              <a:latin typeface="+mn-ea"/>
            </a:endParaRPr>
          </a:p>
          <a:p>
            <a:pPr marL="285750" indent="-285750">
              <a:buFont typeface="Arial" panose="020B0604020202020204" pitchFamily="34" charset="0"/>
              <a:buChar char="•"/>
            </a:pPr>
            <a:r>
              <a:rPr lang="en-US" altLang="zh-CN" sz="1600" dirty="0">
                <a:latin typeface="+mn-ea"/>
              </a:rPr>
              <a:t>Disable/Enable specified </a:t>
            </a:r>
            <a:r>
              <a:rPr lang="en-US" altLang="zh-CN" sz="1600" dirty="0" err="1">
                <a:latin typeface="+mn-ea"/>
              </a:rPr>
              <a:t>communicationType</a:t>
            </a:r>
            <a:r>
              <a:rPr lang="en-US" altLang="zh-CN" sz="1600" dirty="0">
                <a:latin typeface="+mn-ea"/>
              </a:rPr>
              <a:t> (see encoding of bit 0-1) in the receiving node and all connected </a:t>
            </a:r>
            <a:r>
              <a:rPr lang="en-US" altLang="zh-CN" sz="1600" dirty="0" smtClean="0">
                <a:latin typeface="+mn-ea"/>
              </a:rPr>
              <a:t>subnets</a:t>
            </a:r>
          </a:p>
          <a:p>
            <a:pPr marL="285750" indent="-285750">
              <a:buFont typeface="Arial" panose="020B0604020202020204" pitchFamily="34" charset="0"/>
              <a:buChar char="•"/>
            </a:pPr>
            <a:endParaRPr lang="en-US" altLang="zh-CN" sz="1600" dirty="0">
              <a:latin typeface="+mn-ea"/>
            </a:endParaRPr>
          </a:p>
          <a:p>
            <a:pPr marL="285750" indent="-285750">
              <a:buFont typeface="Wingdings" panose="05000000000000000000" pitchFamily="2" charset="2"/>
              <a:buChar char="p"/>
            </a:pPr>
            <a:r>
              <a:rPr lang="en-US" altLang="zh-CN" dirty="0">
                <a:solidFill>
                  <a:srgbClr val="333333"/>
                </a:solidFill>
                <a:latin typeface="+mj-ea"/>
                <a:ea typeface="+mj-ea"/>
              </a:rPr>
              <a:t>Control </a:t>
            </a:r>
            <a:r>
              <a:rPr lang="en-US" altLang="zh-CN" dirty="0" smtClean="0">
                <a:solidFill>
                  <a:srgbClr val="333333"/>
                </a:solidFill>
                <a:latin typeface="+mj-ea"/>
                <a:ea typeface="+mj-ea"/>
              </a:rPr>
              <a:t>Type</a:t>
            </a:r>
          </a:p>
          <a:p>
            <a:pPr marL="285750" indent="-285750">
              <a:buFont typeface="Arial" panose="020B0604020202020204" pitchFamily="34" charset="0"/>
              <a:buChar char="•"/>
            </a:pPr>
            <a:r>
              <a:rPr lang="en-US" altLang="zh-CN" sz="1600" dirty="0" smtClean="0">
                <a:solidFill>
                  <a:srgbClr val="333333"/>
                </a:solidFill>
                <a:latin typeface="+mn-ea"/>
              </a:rPr>
              <a:t>0x00: </a:t>
            </a:r>
            <a:r>
              <a:rPr lang="en-US" altLang="zh-CN" sz="1600" dirty="0" err="1" smtClean="0">
                <a:latin typeface="+mn-ea"/>
              </a:rPr>
              <a:t>enableRxAndTx</a:t>
            </a:r>
            <a:endParaRPr lang="en-US" altLang="zh-CN" sz="1600" dirty="0" smtClean="0">
              <a:solidFill>
                <a:srgbClr val="333333"/>
              </a:solidFill>
              <a:latin typeface="+mn-ea"/>
            </a:endParaRPr>
          </a:p>
          <a:p>
            <a:pPr marL="285750" indent="-285750">
              <a:buFont typeface="Arial" panose="020B0604020202020204" pitchFamily="34" charset="0"/>
              <a:buChar char="•"/>
            </a:pPr>
            <a:r>
              <a:rPr lang="en-US" altLang="zh-CN" sz="1600" dirty="0" smtClean="0">
                <a:solidFill>
                  <a:srgbClr val="333333"/>
                </a:solidFill>
                <a:latin typeface="+mn-ea"/>
              </a:rPr>
              <a:t>0x01: </a:t>
            </a:r>
            <a:r>
              <a:rPr lang="en-US" altLang="zh-CN" sz="1600" dirty="0" err="1" smtClean="0">
                <a:latin typeface="+mn-ea"/>
              </a:rPr>
              <a:t>enableRxAndDisableTx</a:t>
            </a:r>
            <a:endParaRPr lang="en-US" altLang="zh-CN" sz="1600" dirty="0" smtClean="0">
              <a:latin typeface="+mn-ea"/>
            </a:endParaRPr>
          </a:p>
          <a:p>
            <a:pPr marL="285750" indent="-285750">
              <a:buFont typeface="Arial" panose="020B0604020202020204" pitchFamily="34" charset="0"/>
              <a:buChar char="•"/>
            </a:pPr>
            <a:r>
              <a:rPr lang="en-US" altLang="zh-CN" sz="1600" dirty="0" smtClean="0">
                <a:solidFill>
                  <a:srgbClr val="333333"/>
                </a:solidFill>
                <a:latin typeface="+mn-ea"/>
              </a:rPr>
              <a:t>0x02: </a:t>
            </a:r>
            <a:r>
              <a:rPr lang="en-US" altLang="zh-CN" sz="1600" dirty="0" err="1">
                <a:latin typeface="+mn-ea"/>
              </a:rPr>
              <a:t>disableRxAndEnableTx</a:t>
            </a:r>
            <a:r>
              <a:rPr lang="en-US" altLang="zh-CN" sz="1600" dirty="0">
                <a:latin typeface="+mn-ea"/>
              </a:rPr>
              <a:t> </a:t>
            </a:r>
            <a:endParaRPr lang="en-US" altLang="zh-CN" sz="1600" dirty="0" smtClean="0">
              <a:solidFill>
                <a:srgbClr val="333333"/>
              </a:solidFill>
              <a:latin typeface="+mn-ea"/>
            </a:endParaRPr>
          </a:p>
          <a:p>
            <a:pPr marL="285750" indent="-285750">
              <a:buFont typeface="Arial" panose="020B0604020202020204" pitchFamily="34" charset="0"/>
              <a:buChar char="•"/>
            </a:pPr>
            <a:r>
              <a:rPr lang="en-US" altLang="zh-CN" sz="1600" dirty="0" smtClean="0">
                <a:solidFill>
                  <a:srgbClr val="333333"/>
                </a:solidFill>
                <a:latin typeface="+mn-ea"/>
              </a:rPr>
              <a:t>0x03: </a:t>
            </a:r>
            <a:r>
              <a:rPr lang="en-US" altLang="zh-CN" sz="1600" dirty="0" err="1">
                <a:latin typeface="+mn-ea"/>
              </a:rPr>
              <a:t>disableRxAndTx</a:t>
            </a:r>
            <a:endParaRPr lang="en-US" altLang="zh-CN" sz="1600" dirty="0" smtClean="0">
              <a:solidFill>
                <a:srgbClr val="333333"/>
              </a:solidFill>
              <a:latin typeface="+mn-ea"/>
            </a:endParaRPr>
          </a:p>
        </p:txBody>
      </p:sp>
    </p:spTree>
    <p:extLst>
      <p:ext uri="{BB962C8B-B14F-4D97-AF65-F5344CB8AC3E}">
        <p14:creationId xmlns:p14="http://schemas.microsoft.com/office/powerpoint/2010/main" val="1105351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74F68A25-7B61-492D-A38B-22C536B536B9}"/>
              </a:ext>
            </a:extLst>
          </p:cNvPr>
          <p:cNvSpPr>
            <a:spLocks noGrp="1"/>
          </p:cNvSpPr>
          <p:nvPr>
            <p:ph type="title"/>
          </p:nvPr>
        </p:nvSpPr>
        <p:spPr/>
        <p:txBody>
          <a:bodyPr>
            <a:normAutofit/>
          </a:bodyPr>
          <a:lstStyle/>
          <a:p>
            <a:r>
              <a:rPr lang="zh-CN" altLang="en-US" sz="2000" dirty="0">
                <a:solidFill>
                  <a:schemeClr val="accent1">
                    <a:lumMod val="50000"/>
                  </a:schemeClr>
                </a:solidFill>
                <a:latin typeface="Arial" panose="020B0604020202020204" pitchFamily="34" charset="0"/>
                <a:cs typeface="Arial" panose="020B0604020202020204" pitchFamily="34" charset="0"/>
              </a:rPr>
              <a:t>诊断服务介绍</a:t>
            </a:r>
            <a:r>
              <a:rPr lang="en-US" altLang="zh-CN" sz="2000" dirty="0">
                <a:solidFill>
                  <a:schemeClr val="accent1">
                    <a:lumMod val="50000"/>
                  </a:schemeClr>
                </a:solidFill>
                <a:latin typeface="Arial" panose="020B0604020202020204" pitchFamily="34" charset="0"/>
                <a:cs typeface="Arial" panose="020B0604020202020204" pitchFamily="34" charset="0"/>
              </a:rPr>
              <a:t>—</a:t>
            </a:r>
            <a:r>
              <a:rPr lang="en-US" altLang="zh-CN" sz="2000" dirty="0" smtClean="0">
                <a:solidFill>
                  <a:schemeClr val="accent1">
                    <a:lumMod val="50000"/>
                  </a:schemeClr>
                </a:solidFill>
                <a:latin typeface="Arial" panose="020B0604020202020204" pitchFamily="34" charset="0"/>
                <a:cs typeface="Arial" panose="020B0604020202020204" pitchFamily="34" charset="0"/>
              </a:rPr>
              <a:t>0x2E</a:t>
            </a:r>
            <a:endParaRPr lang="zh-CN" altLang="en-US" sz="2000" dirty="0"/>
          </a:p>
        </p:txBody>
      </p:sp>
      <p:sp>
        <p:nvSpPr>
          <p:cNvPr id="2" name="矩形 1"/>
          <p:cNvSpPr/>
          <p:nvPr/>
        </p:nvSpPr>
        <p:spPr>
          <a:xfrm>
            <a:off x="1097280" y="1105989"/>
            <a:ext cx="9910354" cy="2923877"/>
          </a:xfrm>
          <a:prstGeom prst="rect">
            <a:avLst/>
          </a:prstGeom>
        </p:spPr>
        <p:txBody>
          <a:bodyPr wrap="square">
            <a:spAutoFit/>
          </a:bodyPr>
          <a:lstStyle/>
          <a:p>
            <a:pPr marL="285750" indent="-285750">
              <a:buFont typeface="Wingdings" panose="05000000000000000000" pitchFamily="2" charset="2"/>
              <a:buChar char="p"/>
            </a:pPr>
            <a:r>
              <a:rPr lang="en-US" altLang="zh-CN" dirty="0" smtClean="0">
                <a:solidFill>
                  <a:srgbClr val="333333"/>
                </a:solidFill>
                <a:latin typeface="+mj-ea"/>
                <a:ea typeface="+mj-ea"/>
              </a:rPr>
              <a:t>0x2E </a:t>
            </a:r>
            <a:r>
              <a:rPr lang="en-US" altLang="zh-CN" dirty="0" err="1">
                <a:latin typeface="+mj-ea"/>
                <a:ea typeface="+mj-ea"/>
              </a:rPr>
              <a:t>WriteDataByIdentifier</a:t>
            </a:r>
            <a:r>
              <a:rPr lang="en-US" altLang="zh-CN" dirty="0">
                <a:latin typeface="+mj-ea"/>
                <a:ea typeface="+mj-ea"/>
              </a:rPr>
              <a:t> </a:t>
            </a:r>
            <a:r>
              <a:rPr lang="en-US" altLang="zh-CN" dirty="0" smtClean="0">
                <a:latin typeface="+mj-ea"/>
                <a:ea typeface="+mj-ea"/>
              </a:rPr>
              <a:t>service</a:t>
            </a:r>
            <a:endParaRPr lang="en-US" altLang="zh-CN" dirty="0" smtClean="0">
              <a:solidFill>
                <a:srgbClr val="333333"/>
              </a:solidFill>
              <a:latin typeface="+mj-ea"/>
              <a:ea typeface="+mj-ea"/>
            </a:endParaRPr>
          </a:p>
          <a:p>
            <a:r>
              <a:rPr lang="zh-CN" altLang="en-US" sz="1600" dirty="0" smtClean="0">
                <a:solidFill>
                  <a:srgbClr val="333333"/>
                </a:solidFill>
                <a:latin typeface="+mn-ea"/>
              </a:rPr>
              <a:t>该</a:t>
            </a:r>
            <a:r>
              <a:rPr lang="zh-CN" altLang="en-US" sz="1600" dirty="0">
                <a:solidFill>
                  <a:srgbClr val="333333"/>
                </a:solidFill>
                <a:latin typeface="+mn-ea"/>
              </a:rPr>
              <a:t>服务（</a:t>
            </a:r>
            <a:r>
              <a:rPr lang="en-US" altLang="zh-CN" sz="1600" dirty="0">
                <a:solidFill>
                  <a:srgbClr val="333333"/>
                </a:solidFill>
                <a:latin typeface="+mn-ea"/>
              </a:rPr>
              <a:t>Service2E</a:t>
            </a:r>
            <a:r>
              <a:rPr lang="zh-CN" altLang="en-US" sz="1600" dirty="0">
                <a:solidFill>
                  <a:srgbClr val="333333"/>
                </a:solidFill>
                <a:latin typeface="+mn-ea"/>
              </a:rPr>
              <a:t>）允许</a:t>
            </a:r>
            <a:r>
              <a:rPr lang="en-US" altLang="zh-CN" sz="1600" dirty="0">
                <a:solidFill>
                  <a:srgbClr val="333333"/>
                </a:solidFill>
                <a:latin typeface="+mn-ea"/>
              </a:rPr>
              <a:t>Tester</a:t>
            </a:r>
            <a:r>
              <a:rPr lang="zh-CN" altLang="en-US" sz="1600" dirty="0">
                <a:solidFill>
                  <a:srgbClr val="333333"/>
                </a:solidFill>
                <a:latin typeface="+mn-ea"/>
              </a:rPr>
              <a:t>端在</a:t>
            </a:r>
            <a:r>
              <a:rPr lang="en-US" altLang="zh-CN" sz="1600" dirty="0" err="1">
                <a:solidFill>
                  <a:srgbClr val="333333"/>
                </a:solidFill>
                <a:latin typeface="+mn-ea"/>
              </a:rPr>
              <a:t>Sercer</a:t>
            </a:r>
            <a:r>
              <a:rPr lang="zh-CN" altLang="en-US" sz="1600" dirty="0">
                <a:solidFill>
                  <a:srgbClr val="333333"/>
                </a:solidFill>
                <a:latin typeface="+mn-ea"/>
              </a:rPr>
              <a:t>端（</a:t>
            </a:r>
            <a:r>
              <a:rPr lang="en-US" altLang="zh-CN" sz="1600" dirty="0">
                <a:solidFill>
                  <a:srgbClr val="333333"/>
                </a:solidFill>
                <a:latin typeface="+mn-ea"/>
              </a:rPr>
              <a:t>ECU</a:t>
            </a:r>
            <a:r>
              <a:rPr lang="zh-CN" altLang="en-US" sz="1600" dirty="0">
                <a:solidFill>
                  <a:srgbClr val="333333"/>
                </a:solidFill>
                <a:latin typeface="+mn-ea"/>
              </a:rPr>
              <a:t>）特定的内存地址中写入相关的配置信息</a:t>
            </a:r>
            <a:r>
              <a:rPr lang="zh-CN" altLang="en-US" sz="1600" dirty="0" smtClean="0">
                <a:solidFill>
                  <a:srgbClr val="333333"/>
                </a:solidFill>
                <a:latin typeface="+mn-ea"/>
              </a:rPr>
              <a:t>。</a:t>
            </a:r>
            <a:r>
              <a:rPr lang="zh-CN" altLang="en-US" sz="1600" dirty="0" smtClean="0">
                <a:latin typeface="+mn-ea"/>
              </a:rPr>
              <a:t>比如：</a:t>
            </a:r>
            <a:endParaRPr lang="zh-CN" altLang="en-US" sz="1600" dirty="0">
              <a:latin typeface="+mn-ea"/>
            </a:endParaRPr>
          </a:p>
          <a:p>
            <a:pPr marL="285750" indent="-285750">
              <a:buFont typeface="Arial" panose="020B0604020202020204" pitchFamily="34" charset="0"/>
              <a:buChar char="•"/>
            </a:pPr>
            <a:r>
              <a:rPr lang="zh-CN" altLang="en-US" sz="1600" dirty="0" smtClean="0">
                <a:latin typeface="+mn-ea"/>
              </a:rPr>
              <a:t>控制器</a:t>
            </a:r>
            <a:r>
              <a:rPr lang="zh-CN" altLang="en-US" sz="1600" dirty="0">
                <a:latin typeface="+mn-ea"/>
              </a:rPr>
              <a:t>的</a:t>
            </a:r>
            <a:r>
              <a:rPr lang="en-US" altLang="zh-CN" sz="1600" dirty="0">
                <a:latin typeface="+mn-ea"/>
              </a:rPr>
              <a:t>VIN</a:t>
            </a:r>
            <a:r>
              <a:rPr lang="zh-CN" altLang="en-US" sz="1600" dirty="0">
                <a:latin typeface="+mn-ea"/>
              </a:rPr>
              <a:t>码信息（相当于车辆</a:t>
            </a:r>
            <a:r>
              <a:rPr lang="zh-CN" altLang="en-US" sz="1600" dirty="0" smtClean="0">
                <a:latin typeface="+mn-ea"/>
              </a:rPr>
              <a:t>身份证</a:t>
            </a:r>
            <a:r>
              <a:rPr lang="en-US" altLang="zh-CN" sz="1600" dirty="0" smtClean="0">
                <a:latin typeface="+mn-ea"/>
              </a:rPr>
              <a:t>)</a:t>
            </a:r>
            <a:r>
              <a:rPr lang="zh-CN" altLang="en-US" sz="1600" dirty="0" smtClean="0">
                <a:latin typeface="+mn-ea"/>
              </a:rPr>
              <a:t>；</a:t>
            </a:r>
            <a:endParaRPr lang="en-US" altLang="zh-CN" sz="1600" dirty="0" smtClean="0">
              <a:latin typeface="+mn-ea"/>
            </a:endParaRPr>
          </a:p>
          <a:p>
            <a:pPr marL="285750" indent="-285750">
              <a:buFont typeface="Arial" panose="020B0604020202020204" pitchFamily="34" charset="0"/>
              <a:buChar char="•"/>
            </a:pPr>
            <a:r>
              <a:rPr lang="zh-CN" altLang="en-US" sz="1600" dirty="0" smtClean="0">
                <a:latin typeface="+mn-ea"/>
              </a:rPr>
              <a:t>控制器</a:t>
            </a:r>
            <a:r>
              <a:rPr lang="en-US" altLang="zh-CN" sz="1600" dirty="0" err="1" smtClean="0">
                <a:latin typeface="+mn-ea"/>
              </a:rPr>
              <a:t>SerialNumber</a:t>
            </a:r>
            <a:r>
              <a:rPr lang="zh-CN" altLang="en-US" sz="1600" dirty="0" smtClean="0">
                <a:latin typeface="+mn-ea"/>
              </a:rPr>
              <a:t>；</a:t>
            </a:r>
            <a:endParaRPr lang="en-US" altLang="zh-CN" sz="1600" dirty="0" smtClean="0">
              <a:latin typeface="+mn-ea"/>
            </a:endParaRPr>
          </a:p>
          <a:p>
            <a:pPr marL="285750" indent="-285750">
              <a:buFont typeface="Arial" panose="020B0604020202020204" pitchFamily="34" charset="0"/>
              <a:buChar char="•"/>
            </a:pPr>
            <a:r>
              <a:rPr lang="en-US" altLang="zh-CN" sz="1600" dirty="0" err="1" smtClean="0">
                <a:latin typeface="+mn-ea"/>
              </a:rPr>
              <a:t>ECUIdentification</a:t>
            </a:r>
            <a:r>
              <a:rPr lang="zh-CN" altLang="en-US" sz="1600" dirty="0" smtClean="0">
                <a:latin typeface="+mn-ea"/>
              </a:rPr>
              <a:t>；</a:t>
            </a:r>
            <a:endParaRPr lang="en-US" altLang="zh-CN" sz="1600" dirty="0" smtClean="0">
              <a:latin typeface="+mn-ea"/>
            </a:endParaRPr>
          </a:p>
          <a:p>
            <a:pPr marL="285750" indent="-285750">
              <a:buFont typeface="Arial" panose="020B0604020202020204" pitchFamily="34" charset="0"/>
              <a:buChar char="•"/>
            </a:pPr>
            <a:r>
              <a:rPr lang="en-US" altLang="zh-CN" sz="1600" dirty="0" smtClean="0">
                <a:latin typeface="+mn-ea"/>
              </a:rPr>
              <a:t>ECU</a:t>
            </a:r>
            <a:r>
              <a:rPr lang="zh-CN" altLang="en-US" sz="1600" dirty="0">
                <a:latin typeface="+mn-ea"/>
              </a:rPr>
              <a:t>软件</a:t>
            </a:r>
            <a:r>
              <a:rPr lang="zh-CN" altLang="en-US" sz="1600" dirty="0" smtClean="0">
                <a:latin typeface="+mn-ea"/>
              </a:rPr>
              <a:t>版本号</a:t>
            </a:r>
            <a:r>
              <a:rPr lang="zh-CN" altLang="en-US" sz="1600" dirty="0">
                <a:latin typeface="+mn-ea"/>
              </a:rPr>
              <a:t>；</a:t>
            </a:r>
            <a:endParaRPr lang="en-US" altLang="zh-CN" sz="1600" dirty="0" smtClean="0">
              <a:latin typeface="+mn-ea"/>
            </a:endParaRPr>
          </a:p>
          <a:p>
            <a:pPr marL="285750" indent="-285750">
              <a:buFont typeface="Arial" panose="020B0604020202020204" pitchFamily="34" charset="0"/>
              <a:buChar char="•"/>
            </a:pPr>
            <a:r>
              <a:rPr lang="en-US" altLang="zh-CN" sz="1600" dirty="0" smtClean="0">
                <a:latin typeface="+mn-ea"/>
              </a:rPr>
              <a:t>ECU</a:t>
            </a:r>
            <a:r>
              <a:rPr lang="zh-CN" altLang="en-US" sz="1600" dirty="0">
                <a:latin typeface="+mn-ea"/>
              </a:rPr>
              <a:t>硬件</a:t>
            </a:r>
            <a:r>
              <a:rPr lang="zh-CN" altLang="en-US" sz="1600" dirty="0" smtClean="0">
                <a:latin typeface="+mn-ea"/>
              </a:rPr>
              <a:t>版本号。</a:t>
            </a:r>
            <a:endParaRPr lang="en-US" altLang="zh-CN" sz="1600" dirty="0" smtClean="0">
              <a:latin typeface="+mn-ea"/>
            </a:endParaRPr>
          </a:p>
          <a:p>
            <a:r>
              <a:rPr lang="zh-CN" altLang="en-US" sz="1600" dirty="0">
                <a:latin typeface="+mn-ea"/>
              </a:rPr>
              <a:t>因为</a:t>
            </a:r>
            <a:r>
              <a:rPr lang="en-US" altLang="zh-CN" sz="1600" dirty="0">
                <a:latin typeface="+mn-ea"/>
              </a:rPr>
              <a:t>Service 2E</a:t>
            </a:r>
            <a:r>
              <a:rPr lang="zh-CN" altLang="en-US" sz="1600" dirty="0">
                <a:latin typeface="+mn-ea"/>
              </a:rPr>
              <a:t>对</a:t>
            </a:r>
            <a:r>
              <a:rPr lang="en-US" altLang="zh-CN" sz="1600" dirty="0">
                <a:latin typeface="+mn-ea"/>
              </a:rPr>
              <a:t>ECU</a:t>
            </a:r>
            <a:r>
              <a:rPr lang="zh-CN" altLang="en-US" sz="1600" dirty="0">
                <a:latin typeface="+mn-ea"/>
              </a:rPr>
              <a:t>内存有相应的操作，出于对控制器的自我保护，一般会要求</a:t>
            </a:r>
            <a:r>
              <a:rPr lang="en-US" altLang="zh-CN" sz="1600" dirty="0">
                <a:latin typeface="+mn-ea"/>
              </a:rPr>
              <a:t>Tester</a:t>
            </a:r>
            <a:r>
              <a:rPr lang="zh-CN" altLang="en-US" sz="1600" dirty="0">
                <a:latin typeface="+mn-ea"/>
              </a:rPr>
              <a:t>经过安全访问（解锁）才可以执行</a:t>
            </a:r>
            <a:r>
              <a:rPr lang="en-US" altLang="zh-CN" sz="1600" dirty="0">
                <a:latin typeface="+mn-ea"/>
              </a:rPr>
              <a:t>Service2E</a:t>
            </a:r>
            <a:r>
              <a:rPr lang="zh-CN" altLang="en-US" sz="1600" dirty="0" smtClean="0">
                <a:latin typeface="+mn-ea"/>
              </a:rPr>
              <a:t>。</a:t>
            </a:r>
            <a:endParaRPr lang="en-US" altLang="zh-CN" sz="1600" dirty="0" smtClean="0">
              <a:latin typeface="+mn-ea"/>
            </a:endParaRPr>
          </a:p>
          <a:p>
            <a:r>
              <a:rPr lang="zh-CN" altLang="en-US" sz="1600" dirty="0">
                <a:latin typeface="+mn-ea"/>
              </a:rPr>
              <a:t>通过解锁写入自己所需的数值成功后，一般会用</a:t>
            </a:r>
            <a:r>
              <a:rPr lang="en-US" altLang="zh-CN" sz="1600" dirty="0">
                <a:latin typeface="+mn-ea"/>
              </a:rPr>
              <a:t>Service22 + DID Check</a:t>
            </a:r>
            <a:r>
              <a:rPr lang="zh-CN" altLang="en-US" sz="1600" dirty="0">
                <a:latin typeface="+mn-ea"/>
              </a:rPr>
              <a:t>是否已经写入成功。</a:t>
            </a:r>
            <a:endParaRPr lang="en-US" altLang="zh-CN" sz="1600" dirty="0">
              <a:solidFill>
                <a:srgbClr val="333333"/>
              </a:solidFill>
              <a:latin typeface="+mn-ea"/>
            </a:endParaRPr>
          </a:p>
          <a:p>
            <a:endParaRPr lang="en-US" altLang="zh-CN" sz="1600" dirty="0" smtClean="0">
              <a:solidFill>
                <a:srgbClr val="333333"/>
              </a:solidFill>
              <a:latin typeface="+mn-ea"/>
            </a:endParaRPr>
          </a:p>
        </p:txBody>
      </p:sp>
    </p:spTree>
    <p:extLst>
      <p:ext uri="{BB962C8B-B14F-4D97-AF65-F5344CB8AC3E}">
        <p14:creationId xmlns:p14="http://schemas.microsoft.com/office/powerpoint/2010/main" val="2834813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74F68A25-7B61-492D-A38B-22C536B536B9}"/>
              </a:ext>
            </a:extLst>
          </p:cNvPr>
          <p:cNvSpPr>
            <a:spLocks noGrp="1"/>
          </p:cNvSpPr>
          <p:nvPr>
            <p:ph type="title"/>
          </p:nvPr>
        </p:nvSpPr>
        <p:spPr/>
        <p:txBody>
          <a:bodyPr>
            <a:normAutofit/>
          </a:bodyPr>
          <a:lstStyle/>
          <a:p>
            <a:r>
              <a:rPr lang="zh-CN" altLang="en-US" sz="2000" dirty="0">
                <a:solidFill>
                  <a:schemeClr val="accent1">
                    <a:lumMod val="50000"/>
                  </a:schemeClr>
                </a:solidFill>
                <a:latin typeface="Arial" panose="020B0604020202020204" pitchFamily="34" charset="0"/>
                <a:cs typeface="Arial" panose="020B0604020202020204" pitchFamily="34" charset="0"/>
              </a:rPr>
              <a:t>诊断服务介绍</a:t>
            </a:r>
            <a:r>
              <a:rPr lang="en-US" altLang="zh-CN" sz="2000" dirty="0">
                <a:solidFill>
                  <a:schemeClr val="accent1">
                    <a:lumMod val="50000"/>
                  </a:schemeClr>
                </a:solidFill>
                <a:latin typeface="Arial" panose="020B0604020202020204" pitchFamily="34" charset="0"/>
                <a:cs typeface="Arial" panose="020B0604020202020204" pitchFamily="34" charset="0"/>
              </a:rPr>
              <a:t>—</a:t>
            </a:r>
            <a:r>
              <a:rPr lang="en-US" altLang="zh-CN" sz="2000" dirty="0" smtClean="0">
                <a:solidFill>
                  <a:schemeClr val="accent1">
                    <a:lumMod val="50000"/>
                  </a:schemeClr>
                </a:solidFill>
                <a:latin typeface="Arial" panose="020B0604020202020204" pitchFamily="34" charset="0"/>
                <a:cs typeface="Arial" panose="020B0604020202020204" pitchFamily="34" charset="0"/>
              </a:rPr>
              <a:t>0x2F</a:t>
            </a:r>
            <a:endParaRPr lang="zh-CN" altLang="en-US" sz="2000" dirty="0"/>
          </a:p>
        </p:txBody>
      </p:sp>
      <p:sp>
        <p:nvSpPr>
          <p:cNvPr id="2" name="矩形 1"/>
          <p:cNvSpPr/>
          <p:nvPr/>
        </p:nvSpPr>
        <p:spPr>
          <a:xfrm>
            <a:off x="1018903" y="1114697"/>
            <a:ext cx="10284823" cy="4154984"/>
          </a:xfrm>
          <a:prstGeom prst="rect">
            <a:avLst/>
          </a:prstGeom>
        </p:spPr>
        <p:txBody>
          <a:bodyPr wrap="square">
            <a:spAutoFit/>
          </a:bodyPr>
          <a:lstStyle/>
          <a:p>
            <a:pPr marL="285750" indent="-285750">
              <a:buFont typeface="Wingdings" panose="05000000000000000000" pitchFamily="2" charset="2"/>
              <a:buChar char="p"/>
            </a:pPr>
            <a:r>
              <a:rPr lang="en-US" altLang="zh-CN" dirty="0" smtClean="0">
                <a:solidFill>
                  <a:srgbClr val="333333"/>
                </a:solidFill>
                <a:latin typeface="+mj-ea"/>
                <a:ea typeface="+mj-ea"/>
              </a:rPr>
              <a:t>0x2F </a:t>
            </a:r>
            <a:r>
              <a:rPr lang="en-US" altLang="zh-CN" dirty="0" err="1" smtClean="0">
                <a:latin typeface="+mj-ea"/>
                <a:ea typeface="+mj-ea"/>
              </a:rPr>
              <a:t>InputOutputControlByIdentifier</a:t>
            </a:r>
            <a:r>
              <a:rPr lang="en-US" altLang="zh-CN" dirty="0" smtClean="0">
                <a:latin typeface="+mj-ea"/>
                <a:ea typeface="+mj-ea"/>
              </a:rPr>
              <a:t> service</a:t>
            </a:r>
            <a:endParaRPr lang="en-US" altLang="zh-CN" dirty="0" smtClean="0">
              <a:solidFill>
                <a:srgbClr val="333333"/>
              </a:solidFill>
              <a:latin typeface="+mj-ea"/>
              <a:ea typeface="+mj-ea"/>
            </a:endParaRPr>
          </a:p>
          <a:p>
            <a:r>
              <a:rPr lang="zh-CN" altLang="en-US" sz="1600" dirty="0" smtClean="0">
                <a:solidFill>
                  <a:srgbClr val="333333"/>
                </a:solidFill>
                <a:latin typeface="+mn-ea"/>
              </a:rPr>
              <a:t>此</a:t>
            </a:r>
            <a:r>
              <a:rPr lang="zh-CN" altLang="en-US" sz="1600" dirty="0">
                <a:solidFill>
                  <a:srgbClr val="333333"/>
                </a:solidFill>
                <a:latin typeface="+mn-ea"/>
              </a:rPr>
              <a:t>服务用于相对简单（例如静态）的输入替换</a:t>
            </a:r>
            <a:r>
              <a:rPr lang="en-US" altLang="zh-CN" sz="1600" dirty="0">
                <a:solidFill>
                  <a:srgbClr val="333333"/>
                </a:solidFill>
                <a:latin typeface="+mn-ea"/>
              </a:rPr>
              <a:t>/</a:t>
            </a:r>
            <a:r>
              <a:rPr lang="zh-CN" altLang="en-US" sz="1600" dirty="0">
                <a:solidFill>
                  <a:srgbClr val="333333"/>
                </a:solidFill>
                <a:latin typeface="+mn-ea"/>
              </a:rPr>
              <a:t>输出控制，而如果需要更复杂的输入替换</a:t>
            </a:r>
            <a:r>
              <a:rPr lang="en-US" altLang="zh-CN" sz="1600" dirty="0">
                <a:solidFill>
                  <a:srgbClr val="333333"/>
                </a:solidFill>
                <a:latin typeface="+mn-ea"/>
              </a:rPr>
              <a:t>/</a:t>
            </a:r>
            <a:r>
              <a:rPr lang="zh-CN" altLang="en-US" sz="1600" dirty="0">
                <a:solidFill>
                  <a:srgbClr val="333333"/>
                </a:solidFill>
                <a:latin typeface="+mn-ea"/>
              </a:rPr>
              <a:t>输出控制，则使用</a:t>
            </a:r>
            <a:r>
              <a:rPr lang="en-US" altLang="zh-CN" sz="1600" dirty="0" err="1">
                <a:solidFill>
                  <a:srgbClr val="333333"/>
                </a:solidFill>
                <a:latin typeface="+mn-ea"/>
              </a:rPr>
              <a:t>routineControl</a:t>
            </a:r>
            <a:r>
              <a:rPr lang="zh-CN" altLang="en-US" sz="1600" dirty="0" smtClean="0">
                <a:solidFill>
                  <a:srgbClr val="333333"/>
                </a:solidFill>
                <a:latin typeface="+mn-ea"/>
              </a:rPr>
              <a:t>。</a:t>
            </a:r>
            <a:endParaRPr lang="en-US" altLang="zh-CN" sz="1600" dirty="0" smtClean="0">
              <a:solidFill>
                <a:srgbClr val="333333"/>
              </a:solidFill>
              <a:latin typeface="+mn-ea"/>
            </a:endParaRPr>
          </a:p>
          <a:p>
            <a:endParaRPr lang="en-US" altLang="zh-CN" sz="1600" dirty="0">
              <a:solidFill>
                <a:srgbClr val="333333"/>
              </a:solidFill>
              <a:latin typeface="+mn-ea"/>
            </a:endParaRPr>
          </a:p>
          <a:p>
            <a:pPr marL="285750" indent="-285750">
              <a:buFont typeface="Wingdings" panose="05000000000000000000" pitchFamily="2" charset="2"/>
              <a:buChar char="p"/>
            </a:pPr>
            <a:r>
              <a:rPr lang="zh-CN" altLang="en-US" dirty="0">
                <a:solidFill>
                  <a:srgbClr val="333333"/>
                </a:solidFill>
                <a:latin typeface="+mj-ea"/>
                <a:ea typeface="+mj-ea"/>
              </a:rPr>
              <a:t>经常用到的是</a:t>
            </a:r>
            <a:r>
              <a:rPr lang="en-US" altLang="zh-CN" dirty="0">
                <a:solidFill>
                  <a:srgbClr val="333333"/>
                </a:solidFill>
                <a:latin typeface="+mj-ea"/>
                <a:ea typeface="+mj-ea"/>
              </a:rPr>
              <a:t>IOCP</a:t>
            </a:r>
            <a:r>
              <a:rPr lang="zh-CN" altLang="en-US" dirty="0">
                <a:solidFill>
                  <a:srgbClr val="333333"/>
                </a:solidFill>
                <a:latin typeface="+mj-ea"/>
                <a:ea typeface="+mj-ea"/>
              </a:rPr>
              <a:t>为</a:t>
            </a:r>
            <a:r>
              <a:rPr lang="en-US" altLang="zh-CN" dirty="0">
                <a:solidFill>
                  <a:srgbClr val="333333"/>
                </a:solidFill>
                <a:latin typeface="+mj-ea"/>
                <a:ea typeface="+mj-ea"/>
              </a:rPr>
              <a:t>00/03</a:t>
            </a:r>
            <a:r>
              <a:rPr lang="zh-CN" altLang="en-US" dirty="0" smtClean="0">
                <a:solidFill>
                  <a:srgbClr val="333333"/>
                </a:solidFill>
                <a:latin typeface="+mj-ea"/>
                <a:ea typeface="+mj-ea"/>
              </a:rPr>
              <a:t>模式</a:t>
            </a:r>
            <a:endParaRPr lang="en-US" altLang="zh-CN" dirty="0" smtClean="0">
              <a:solidFill>
                <a:srgbClr val="333333"/>
              </a:solidFill>
              <a:latin typeface="+mj-ea"/>
              <a:ea typeface="+mj-ea"/>
            </a:endParaRPr>
          </a:p>
          <a:p>
            <a:pPr marL="285750" indent="-285750">
              <a:buFont typeface="Arial" panose="020B0604020202020204" pitchFamily="34" charset="0"/>
              <a:buChar char="•"/>
            </a:pPr>
            <a:r>
              <a:rPr lang="en-US" altLang="zh-CN" sz="1600" dirty="0">
                <a:latin typeface="+mn-ea"/>
              </a:rPr>
              <a:t>00</a:t>
            </a:r>
            <a:r>
              <a:rPr lang="zh-CN" altLang="en-US" sz="1600" dirty="0">
                <a:latin typeface="+mn-ea"/>
              </a:rPr>
              <a:t>模式是回归</a:t>
            </a:r>
            <a:r>
              <a:rPr lang="en-US" altLang="zh-CN" sz="1600" dirty="0">
                <a:latin typeface="+mn-ea"/>
              </a:rPr>
              <a:t>ECU</a:t>
            </a:r>
            <a:r>
              <a:rPr lang="zh-CN" altLang="en-US" sz="1600" dirty="0">
                <a:latin typeface="+mn-ea"/>
              </a:rPr>
              <a:t>控制权；</a:t>
            </a:r>
          </a:p>
          <a:p>
            <a:pPr marL="285750" indent="-285750">
              <a:buFont typeface="Arial" panose="020B0604020202020204" pitchFamily="34" charset="0"/>
              <a:buChar char="•"/>
            </a:pPr>
            <a:r>
              <a:rPr lang="en-US" altLang="zh-CN" sz="1600" dirty="0">
                <a:latin typeface="+mn-ea"/>
              </a:rPr>
              <a:t>03</a:t>
            </a:r>
            <a:r>
              <a:rPr lang="zh-CN" altLang="en-US" sz="1600" dirty="0">
                <a:latin typeface="+mn-ea"/>
              </a:rPr>
              <a:t>模式是当前</a:t>
            </a:r>
            <a:r>
              <a:rPr lang="en-US" altLang="zh-CN" sz="1600" dirty="0">
                <a:latin typeface="+mn-ea"/>
              </a:rPr>
              <a:t>Tester</a:t>
            </a:r>
            <a:r>
              <a:rPr lang="zh-CN" altLang="en-US" sz="1600" dirty="0">
                <a:latin typeface="+mn-ea"/>
              </a:rPr>
              <a:t>对</a:t>
            </a:r>
            <a:r>
              <a:rPr lang="en-US" altLang="zh-CN" sz="1600" dirty="0">
                <a:latin typeface="+mn-ea"/>
              </a:rPr>
              <a:t>ECU</a:t>
            </a:r>
            <a:r>
              <a:rPr lang="zh-CN" altLang="en-US" sz="1600" dirty="0">
                <a:latin typeface="+mn-ea"/>
              </a:rPr>
              <a:t>有控制权，可以通过</a:t>
            </a:r>
            <a:r>
              <a:rPr lang="en-US" altLang="zh-CN" sz="1600" dirty="0">
                <a:latin typeface="+mn-ea"/>
              </a:rPr>
              <a:t>Tester</a:t>
            </a:r>
            <a:r>
              <a:rPr lang="zh-CN" altLang="en-US" sz="1600" dirty="0">
                <a:latin typeface="+mn-ea"/>
              </a:rPr>
              <a:t>模拟</a:t>
            </a:r>
            <a:r>
              <a:rPr lang="en-US" altLang="zh-CN" sz="1600" dirty="0">
                <a:latin typeface="+mn-ea"/>
              </a:rPr>
              <a:t>I/O</a:t>
            </a:r>
            <a:r>
              <a:rPr lang="zh-CN" altLang="en-US" sz="1600" dirty="0">
                <a:latin typeface="+mn-ea"/>
              </a:rPr>
              <a:t>数据输入</a:t>
            </a:r>
            <a:r>
              <a:rPr lang="en-US" altLang="zh-CN" sz="1600" dirty="0">
                <a:latin typeface="+mn-ea"/>
              </a:rPr>
              <a:t>/</a:t>
            </a:r>
            <a:r>
              <a:rPr lang="zh-CN" altLang="en-US" sz="1600" dirty="0">
                <a:latin typeface="+mn-ea"/>
              </a:rPr>
              <a:t>输出</a:t>
            </a:r>
            <a:r>
              <a:rPr lang="zh-CN" altLang="en-US" sz="1600" dirty="0" smtClean="0">
                <a:latin typeface="+mn-ea"/>
              </a:rPr>
              <a:t>。</a:t>
            </a:r>
            <a:endParaRPr lang="en-US" altLang="zh-CN" sz="1600" dirty="0" smtClean="0">
              <a:latin typeface="+mn-ea"/>
            </a:endParaRPr>
          </a:p>
          <a:p>
            <a:r>
              <a:rPr lang="zh-CN" altLang="en-US" sz="1600" dirty="0">
                <a:latin typeface="+mn-ea"/>
              </a:rPr>
              <a:t>车载娱乐系统屏幕亮度为</a:t>
            </a:r>
            <a:r>
              <a:rPr lang="zh-CN" altLang="en-US" sz="1600" dirty="0" smtClean="0">
                <a:latin typeface="+mn-ea"/>
              </a:rPr>
              <a:t>例，</a:t>
            </a:r>
            <a:r>
              <a:rPr lang="zh-CN" altLang="en-US" sz="1600" dirty="0">
                <a:latin typeface="+mn-ea"/>
              </a:rPr>
              <a:t>若当前车机亮度为</a:t>
            </a:r>
            <a:r>
              <a:rPr lang="en-US" altLang="zh-CN" sz="1600" dirty="0">
                <a:latin typeface="+mn-ea"/>
              </a:rPr>
              <a:t>3</a:t>
            </a:r>
            <a:r>
              <a:rPr lang="zh-CN" altLang="en-US" sz="1600" dirty="0">
                <a:latin typeface="+mn-ea"/>
              </a:rPr>
              <a:t>（常规屏幕亮度有</a:t>
            </a:r>
            <a:r>
              <a:rPr lang="en-US" altLang="zh-CN" sz="1600" dirty="0">
                <a:latin typeface="+mn-ea"/>
              </a:rPr>
              <a:t>1-9</a:t>
            </a:r>
            <a:r>
              <a:rPr lang="zh-CN" altLang="en-US" sz="1600" dirty="0">
                <a:latin typeface="+mn-ea"/>
              </a:rPr>
              <a:t>亮度等级），可以通过车机下端物理按键实现亮度逐渐变亮或逐渐变暗。这时也可以</a:t>
            </a:r>
            <a:r>
              <a:rPr lang="en-US" altLang="zh-CN" sz="1600" dirty="0">
                <a:latin typeface="+mn-ea"/>
              </a:rPr>
              <a:t>Service2F</a:t>
            </a:r>
            <a:r>
              <a:rPr lang="zh-CN" altLang="en-US" sz="1600" dirty="0">
                <a:latin typeface="+mn-ea"/>
              </a:rPr>
              <a:t>来控制车机亮度（实现亮度激增</a:t>
            </a:r>
            <a:r>
              <a:rPr lang="en-US" altLang="zh-CN" sz="1600" dirty="0">
                <a:latin typeface="+mn-ea"/>
              </a:rPr>
              <a:t>/</a:t>
            </a:r>
            <a:r>
              <a:rPr lang="zh-CN" altLang="en-US" sz="1600" dirty="0">
                <a:latin typeface="+mn-ea"/>
              </a:rPr>
              <a:t>激减）</a:t>
            </a:r>
            <a:r>
              <a:rPr lang="zh-CN" altLang="en-US" sz="1600" dirty="0" smtClean="0">
                <a:latin typeface="+mn-ea"/>
              </a:rPr>
              <a:t>。定义</a:t>
            </a:r>
            <a:r>
              <a:rPr lang="en-US" altLang="zh-CN" sz="1600" dirty="0">
                <a:latin typeface="+mn-ea"/>
              </a:rPr>
              <a:t>1314</a:t>
            </a:r>
            <a:r>
              <a:rPr lang="zh-CN" altLang="en-US" sz="1600" dirty="0">
                <a:latin typeface="+mn-ea"/>
              </a:rPr>
              <a:t>为控制车机亮度的标识符，</a:t>
            </a:r>
            <a:r>
              <a:rPr lang="en-US" altLang="zh-CN" sz="1600" dirty="0">
                <a:latin typeface="+mn-ea"/>
              </a:rPr>
              <a:t>Control</a:t>
            </a:r>
            <a:r>
              <a:rPr lang="zh-CN" altLang="en-US" sz="1600" dirty="0">
                <a:latin typeface="+mn-ea"/>
              </a:rPr>
              <a:t> </a:t>
            </a:r>
            <a:r>
              <a:rPr lang="en-US" altLang="zh-CN" sz="1600" dirty="0">
                <a:latin typeface="+mn-ea"/>
              </a:rPr>
              <a:t>States</a:t>
            </a:r>
            <a:r>
              <a:rPr lang="zh-CN" altLang="en-US" sz="1600" dirty="0">
                <a:latin typeface="+mn-ea"/>
              </a:rPr>
              <a:t>定义</a:t>
            </a:r>
            <a:r>
              <a:rPr lang="en-US" altLang="zh-CN" sz="1600" dirty="0">
                <a:latin typeface="+mn-ea"/>
              </a:rPr>
              <a:t>9</a:t>
            </a:r>
            <a:r>
              <a:rPr lang="zh-CN" altLang="en-US" sz="1600" dirty="0">
                <a:latin typeface="+mn-ea"/>
              </a:rPr>
              <a:t>个亮度</a:t>
            </a:r>
            <a:r>
              <a:rPr lang="zh-CN" altLang="en-US" sz="1600" dirty="0" smtClean="0">
                <a:latin typeface="+mn-ea"/>
              </a:rPr>
              <a:t>等级，发送诊断命令</a:t>
            </a:r>
            <a:r>
              <a:rPr lang="en-US" altLang="zh-CN" sz="1600" dirty="0" smtClean="0">
                <a:latin typeface="+mn-ea"/>
              </a:rPr>
              <a:t>2F 13 14 03 09</a:t>
            </a:r>
            <a:r>
              <a:rPr lang="zh-CN" altLang="en-US" sz="1600" dirty="0" smtClean="0">
                <a:latin typeface="+mn-ea"/>
              </a:rPr>
              <a:t>实现</a:t>
            </a:r>
            <a:r>
              <a:rPr lang="zh-CN" altLang="en-US" sz="1600" dirty="0">
                <a:latin typeface="+mn-ea"/>
              </a:rPr>
              <a:t>车机亮度从当前</a:t>
            </a:r>
            <a:r>
              <a:rPr lang="en-US" altLang="zh-CN" sz="1600" dirty="0">
                <a:latin typeface="+mn-ea"/>
              </a:rPr>
              <a:t>3</a:t>
            </a:r>
            <a:r>
              <a:rPr lang="zh-CN" altLang="en-US" sz="1600" dirty="0">
                <a:latin typeface="+mn-ea"/>
              </a:rPr>
              <a:t>亮度等级直接跳跃至</a:t>
            </a:r>
            <a:r>
              <a:rPr lang="en-US" altLang="zh-CN" sz="1600" dirty="0">
                <a:latin typeface="+mn-ea"/>
              </a:rPr>
              <a:t>9</a:t>
            </a:r>
            <a:r>
              <a:rPr lang="zh-CN" altLang="en-US" sz="1600" dirty="0">
                <a:latin typeface="+mn-ea"/>
              </a:rPr>
              <a:t>亮度等级</a:t>
            </a:r>
            <a:r>
              <a:rPr lang="zh-CN" altLang="en-US" sz="1600" dirty="0" smtClean="0">
                <a:latin typeface="+mn-ea"/>
              </a:rPr>
              <a:t>。而</a:t>
            </a:r>
            <a:r>
              <a:rPr lang="zh-CN" altLang="en-US" sz="1600" dirty="0">
                <a:latin typeface="+mn-ea"/>
              </a:rPr>
              <a:t>如果使用车机自属物理按键，只能逐级增加亮度。在车辆下线时也可以通过该服务功能验证控制器是否正常。</a:t>
            </a:r>
          </a:p>
          <a:p>
            <a:r>
              <a:rPr lang="zh-CN" altLang="en-US" sz="1600" dirty="0">
                <a:latin typeface="+mn-ea"/>
              </a:rPr>
              <a:t>若要求当前</a:t>
            </a:r>
            <a:r>
              <a:rPr lang="en-US" altLang="zh-CN" sz="1600" dirty="0">
                <a:latin typeface="+mn-ea"/>
              </a:rPr>
              <a:t>ECU</a:t>
            </a:r>
            <a:r>
              <a:rPr lang="zh-CN" altLang="en-US" sz="1600" dirty="0">
                <a:latin typeface="+mn-ea"/>
              </a:rPr>
              <a:t>自己控制自属功能（亮度</a:t>
            </a:r>
            <a:r>
              <a:rPr lang="zh-CN" altLang="en-US" sz="1600" dirty="0" smtClean="0">
                <a:latin typeface="+mn-ea"/>
              </a:rPr>
              <a:t>调节</a:t>
            </a:r>
            <a:r>
              <a:rPr lang="en-US" altLang="zh-CN" sz="1600" dirty="0" smtClean="0">
                <a:latin typeface="+mn-ea"/>
              </a:rPr>
              <a:t>)</a:t>
            </a:r>
            <a:r>
              <a:rPr lang="zh-CN" altLang="en-US" sz="1600" dirty="0" smtClean="0">
                <a:latin typeface="+mn-ea"/>
              </a:rPr>
              <a:t>，发送</a:t>
            </a:r>
            <a:r>
              <a:rPr lang="en-US" altLang="zh-CN" sz="1600" dirty="0" smtClean="0">
                <a:latin typeface="+mn-ea"/>
              </a:rPr>
              <a:t>2F 13 14 </a:t>
            </a:r>
            <a:r>
              <a:rPr lang="en-US" altLang="zh-CN" sz="1600" dirty="0">
                <a:latin typeface="+mn-ea"/>
              </a:rPr>
              <a:t>00 </a:t>
            </a:r>
            <a:r>
              <a:rPr lang="zh-CN" altLang="en-US" sz="1600" dirty="0" smtClean="0">
                <a:latin typeface="+mn-ea"/>
              </a:rPr>
              <a:t>。</a:t>
            </a:r>
            <a:endParaRPr lang="zh-CN" altLang="en-US" sz="1600" dirty="0">
              <a:latin typeface="+mn-ea"/>
            </a:endParaRPr>
          </a:p>
          <a:p>
            <a:endParaRPr lang="zh-CN" altLang="en-US" dirty="0"/>
          </a:p>
          <a:p>
            <a:endParaRPr lang="zh-CN" altLang="en-US" sz="1600" dirty="0">
              <a:latin typeface="+mn-ea"/>
            </a:endParaRPr>
          </a:p>
          <a:p>
            <a:endParaRPr lang="zh-CN" altLang="en-US" dirty="0">
              <a:solidFill>
                <a:srgbClr val="333333"/>
              </a:solidFill>
              <a:latin typeface="+mj-ea"/>
              <a:ea typeface="+mj-ea"/>
            </a:endParaRPr>
          </a:p>
        </p:txBody>
      </p:sp>
    </p:spTree>
    <p:extLst>
      <p:ext uri="{BB962C8B-B14F-4D97-AF65-F5344CB8AC3E}">
        <p14:creationId xmlns:p14="http://schemas.microsoft.com/office/powerpoint/2010/main" val="1008671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74F68A25-7B61-492D-A38B-22C536B536B9}"/>
              </a:ext>
            </a:extLst>
          </p:cNvPr>
          <p:cNvSpPr>
            <a:spLocks noGrp="1"/>
          </p:cNvSpPr>
          <p:nvPr>
            <p:ph type="title"/>
          </p:nvPr>
        </p:nvSpPr>
        <p:spPr/>
        <p:txBody>
          <a:bodyPr>
            <a:normAutofit/>
          </a:bodyPr>
          <a:lstStyle/>
          <a:p>
            <a:r>
              <a:rPr lang="zh-CN" altLang="en-US" sz="2000" dirty="0">
                <a:solidFill>
                  <a:schemeClr val="accent1">
                    <a:lumMod val="50000"/>
                  </a:schemeClr>
                </a:solidFill>
                <a:latin typeface="Arial" panose="020B0604020202020204" pitchFamily="34" charset="0"/>
                <a:cs typeface="Arial" panose="020B0604020202020204" pitchFamily="34" charset="0"/>
              </a:rPr>
              <a:t>诊断服务介绍</a:t>
            </a:r>
            <a:r>
              <a:rPr lang="en-US" altLang="zh-CN" sz="2000" dirty="0">
                <a:solidFill>
                  <a:schemeClr val="accent1">
                    <a:lumMod val="50000"/>
                  </a:schemeClr>
                </a:solidFill>
                <a:latin typeface="Arial" panose="020B0604020202020204" pitchFamily="34" charset="0"/>
                <a:cs typeface="Arial" panose="020B0604020202020204" pitchFamily="34" charset="0"/>
              </a:rPr>
              <a:t>—</a:t>
            </a:r>
            <a:r>
              <a:rPr lang="en-US" altLang="zh-CN" sz="2000" dirty="0" smtClean="0">
                <a:solidFill>
                  <a:schemeClr val="accent1">
                    <a:lumMod val="50000"/>
                  </a:schemeClr>
                </a:solidFill>
                <a:latin typeface="Arial" panose="020B0604020202020204" pitchFamily="34" charset="0"/>
                <a:cs typeface="Arial" panose="020B0604020202020204" pitchFamily="34" charset="0"/>
              </a:rPr>
              <a:t>0x31</a:t>
            </a:r>
            <a:endParaRPr lang="zh-CN" altLang="en-US" sz="2000" dirty="0"/>
          </a:p>
        </p:txBody>
      </p:sp>
      <p:sp>
        <p:nvSpPr>
          <p:cNvPr id="2" name="矩形 1"/>
          <p:cNvSpPr/>
          <p:nvPr/>
        </p:nvSpPr>
        <p:spPr>
          <a:xfrm>
            <a:off x="992777" y="1097279"/>
            <a:ext cx="10171612" cy="2954655"/>
          </a:xfrm>
          <a:prstGeom prst="rect">
            <a:avLst/>
          </a:prstGeom>
        </p:spPr>
        <p:txBody>
          <a:bodyPr wrap="square">
            <a:spAutoFit/>
          </a:bodyPr>
          <a:lstStyle/>
          <a:p>
            <a:pPr marL="285750" indent="-285750">
              <a:buFont typeface="Wingdings" panose="05000000000000000000" pitchFamily="2" charset="2"/>
              <a:buChar char="p"/>
            </a:pPr>
            <a:r>
              <a:rPr lang="en-US" altLang="zh-CN" dirty="0" smtClean="0">
                <a:solidFill>
                  <a:srgbClr val="333333"/>
                </a:solidFill>
                <a:latin typeface="+mn-ea"/>
              </a:rPr>
              <a:t>0x31 </a:t>
            </a:r>
            <a:r>
              <a:rPr lang="en-US" altLang="zh-CN" dirty="0" err="1">
                <a:latin typeface="+mn-ea"/>
              </a:rPr>
              <a:t>RoutineControl</a:t>
            </a:r>
            <a:r>
              <a:rPr lang="en-US" altLang="zh-CN" dirty="0">
                <a:latin typeface="+mn-ea"/>
              </a:rPr>
              <a:t> </a:t>
            </a:r>
            <a:r>
              <a:rPr lang="en-US" altLang="zh-CN" dirty="0" smtClean="0">
                <a:latin typeface="+mn-ea"/>
              </a:rPr>
              <a:t>service</a:t>
            </a:r>
            <a:endParaRPr lang="en-US" altLang="zh-CN" dirty="0" smtClean="0">
              <a:solidFill>
                <a:srgbClr val="333333"/>
              </a:solidFill>
              <a:latin typeface="+mn-ea"/>
            </a:endParaRPr>
          </a:p>
          <a:p>
            <a:r>
              <a:rPr lang="zh-CN" altLang="en-US" sz="1600" dirty="0" smtClean="0">
                <a:solidFill>
                  <a:srgbClr val="333333"/>
                </a:solidFill>
                <a:latin typeface="+mn-ea"/>
              </a:rPr>
              <a:t>该</a:t>
            </a:r>
            <a:r>
              <a:rPr lang="zh-CN" altLang="en-US" sz="1600" dirty="0">
                <a:solidFill>
                  <a:srgbClr val="333333"/>
                </a:solidFill>
                <a:latin typeface="+mn-ea"/>
              </a:rPr>
              <a:t>服务以往常用于</a:t>
            </a:r>
            <a:r>
              <a:rPr lang="en-US" altLang="zh-CN" sz="1600" dirty="0">
                <a:solidFill>
                  <a:srgbClr val="333333"/>
                </a:solidFill>
                <a:latin typeface="+mn-ea"/>
              </a:rPr>
              <a:t>ECU</a:t>
            </a:r>
            <a:r>
              <a:rPr lang="zh-CN" altLang="en-US" sz="1600" dirty="0">
                <a:solidFill>
                  <a:srgbClr val="333333"/>
                </a:solidFill>
                <a:latin typeface="+mn-ea"/>
              </a:rPr>
              <a:t>在做</a:t>
            </a:r>
            <a:r>
              <a:rPr lang="en-US" altLang="zh-CN" sz="1600" dirty="0">
                <a:solidFill>
                  <a:srgbClr val="333333"/>
                </a:solidFill>
                <a:latin typeface="+mn-ea"/>
              </a:rPr>
              <a:t>Software</a:t>
            </a:r>
            <a:r>
              <a:rPr lang="zh-CN" altLang="en-US" sz="1600" dirty="0">
                <a:solidFill>
                  <a:srgbClr val="333333"/>
                </a:solidFill>
                <a:latin typeface="+mn-ea"/>
              </a:rPr>
              <a:t> </a:t>
            </a:r>
            <a:r>
              <a:rPr lang="en-US" altLang="zh-CN" sz="1600" dirty="0">
                <a:solidFill>
                  <a:srgbClr val="333333"/>
                </a:solidFill>
                <a:latin typeface="+mn-ea"/>
              </a:rPr>
              <a:t>Update</a:t>
            </a:r>
            <a:r>
              <a:rPr lang="zh-CN" altLang="en-US" sz="1600" dirty="0">
                <a:solidFill>
                  <a:srgbClr val="333333"/>
                </a:solidFill>
                <a:latin typeface="+mn-ea"/>
              </a:rPr>
              <a:t>时，应用于检查刷写条件是否满足、传输数据完整性以及独立性检测。近来由于车载以太网的兴起，为了保证数据的信息安全，也有使用</a:t>
            </a:r>
            <a:r>
              <a:rPr lang="en-US" altLang="zh-CN" sz="1600" dirty="0">
                <a:solidFill>
                  <a:srgbClr val="333333"/>
                </a:solidFill>
                <a:latin typeface="+mn-ea"/>
              </a:rPr>
              <a:t>Service 31</a:t>
            </a:r>
            <a:r>
              <a:rPr lang="zh-CN" altLang="en-US" sz="1600" dirty="0">
                <a:solidFill>
                  <a:srgbClr val="333333"/>
                </a:solidFill>
                <a:latin typeface="+mn-ea"/>
              </a:rPr>
              <a:t>作为安全认证的一种例程</a:t>
            </a:r>
            <a:r>
              <a:rPr lang="zh-CN" altLang="en-US" sz="1600" dirty="0" smtClean="0">
                <a:solidFill>
                  <a:srgbClr val="333333"/>
                </a:solidFill>
                <a:latin typeface="+mn-ea"/>
              </a:rPr>
              <a:t>。</a:t>
            </a:r>
            <a:endParaRPr lang="en-US" altLang="zh-CN" sz="1600" dirty="0" smtClean="0">
              <a:solidFill>
                <a:srgbClr val="333333"/>
              </a:solidFill>
              <a:latin typeface="+mn-ea"/>
            </a:endParaRPr>
          </a:p>
          <a:p>
            <a:endParaRPr lang="en-US" altLang="zh-CN" dirty="0">
              <a:solidFill>
                <a:srgbClr val="333333"/>
              </a:solidFill>
              <a:latin typeface="+mn-ea"/>
            </a:endParaRPr>
          </a:p>
          <a:p>
            <a:pPr marL="285750" indent="-285750">
              <a:buFont typeface="Wingdings" panose="05000000000000000000" pitchFamily="2" charset="2"/>
              <a:buChar char="p"/>
            </a:pPr>
            <a:r>
              <a:rPr lang="zh-CN" altLang="en-US" dirty="0">
                <a:solidFill>
                  <a:srgbClr val="333333"/>
                </a:solidFill>
                <a:latin typeface="+mn-ea"/>
              </a:rPr>
              <a:t>子功能</a:t>
            </a:r>
            <a:endParaRPr lang="en-US" altLang="zh-CN" dirty="0">
              <a:solidFill>
                <a:srgbClr val="333333"/>
              </a:solidFill>
              <a:latin typeface="+mn-ea"/>
            </a:endParaRPr>
          </a:p>
          <a:p>
            <a:pPr marL="285750" indent="-285750">
              <a:buFont typeface="Arial" panose="020B0604020202020204" pitchFamily="34" charset="0"/>
              <a:buChar char="•"/>
            </a:pPr>
            <a:r>
              <a:rPr lang="en-US" altLang="zh-CN" sz="1600" dirty="0">
                <a:latin typeface="+mn-ea"/>
              </a:rPr>
              <a:t>Service 31 01</a:t>
            </a:r>
            <a:r>
              <a:rPr lang="zh-CN" altLang="en-US" sz="1600" dirty="0">
                <a:latin typeface="+mn-ea"/>
              </a:rPr>
              <a:t>：开始执行</a:t>
            </a:r>
            <a:r>
              <a:rPr lang="en-US" altLang="zh-CN" sz="1600" dirty="0">
                <a:latin typeface="+mn-ea"/>
              </a:rPr>
              <a:t>Routine DID</a:t>
            </a:r>
            <a:r>
              <a:rPr lang="zh-CN" altLang="en-US" sz="1600" dirty="0">
                <a:latin typeface="+mn-ea"/>
              </a:rPr>
              <a:t>对应的例程；</a:t>
            </a:r>
          </a:p>
          <a:p>
            <a:pPr marL="285750" indent="-285750">
              <a:buFont typeface="Arial" panose="020B0604020202020204" pitchFamily="34" charset="0"/>
              <a:buChar char="•"/>
            </a:pPr>
            <a:r>
              <a:rPr lang="en-US" altLang="zh-CN" sz="1600" dirty="0">
                <a:latin typeface="+mn-ea"/>
              </a:rPr>
              <a:t>Service 31 02</a:t>
            </a:r>
            <a:r>
              <a:rPr lang="zh-CN" altLang="en-US" sz="1600" dirty="0">
                <a:latin typeface="+mn-ea"/>
              </a:rPr>
              <a:t>：停止运行</a:t>
            </a:r>
            <a:r>
              <a:rPr lang="en-US" altLang="zh-CN" sz="1600" dirty="0">
                <a:latin typeface="+mn-ea"/>
              </a:rPr>
              <a:t>Routine DID</a:t>
            </a:r>
            <a:r>
              <a:rPr lang="zh-CN" altLang="en-US" sz="1600" dirty="0">
                <a:latin typeface="+mn-ea"/>
              </a:rPr>
              <a:t>对应的例程；</a:t>
            </a:r>
          </a:p>
          <a:p>
            <a:pPr marL="285750" indent="-285750">
              <a:buFont typeface="Arial" panose="020B0604020202020204" pitchFamily="34" charset="0"/>
              <a:buChar char="•"/>
            </a:pPr>
            <a:r>
              <a:rPr lang="en-US" altLang="zh-CN" sz="1600" dirty="0">
                <a:latin typeface="+mn-ea"/>
              </a:rPr>
              <a:t>Service 31 03</a:t>
            </a:r>
            <a:r>
              <a:rPr lang="zh-CN" altLang="en-US" sz="1600" dirty="0">
                <a:latin typeface="+mn-ea"/>
              </a:rPr>
              <a:t>：请求</a:t>
            </a:r>
            <a:r>
              <a:rPr lang="en-US" altLang="zh-CN" sz="1600" dirty="0">
                <a:latin typeface="+mn-ea"/>
              </a:rPr>
              <a:t>Routine DID</a:t>
            </a:r>
            <a:r>
              <a:rPr lang="zh-CN" altLang="en-US" sz="1600" dirty="0">
                <a:latin typeface="+mn-ea"/>
              </a:rPr>
              <a:t>对应的例程运行</a:t>
            </a:r>
            <a:r>
              <a:rPr lang="zh-CN" altLang="en-US" sz="1600" dirty="0" smtClean="0">
                <a:latin typeface="+mn-ea"/>
              </a:rPr>
              <a:t>结果</a:t>
            </a:r>
            <a:endParaRPr lang="en-US" altLang="zh-CN" sz="1600" dirty="0">
              <a:latin typeface="+mn-ea"/>
            </a:endParaRPr>
          </a:p>
          <a:p>
            <a:endParaRPr lang="zh-CN" altLang="en-US" dirty="0"/>
          </a:p>
          <a:p>
            <a:r>
              <a:rPr lang="zh-CN" altLang="en-US" dirty="0"/>
              <a:t>在</a:t>
            </a:r>
            <a:r>
              <a:rPr lang="en-US" altLang="zh-CN" dirty="0"/>
              <a:t>ECU</a:t>
            </a:r>
            <a:r>
              <a:rPr lang="zh-CN" altLang="en-US" dirty="0"/>
              <a:t>刷写过程中有一些经典的</a:t>
            </a:r>
            <a:r>
              <a:rPr lang="en-US" altLang="zh-CN" dirty="0"/>
              <a:t>Routine DID</a:t>
            </a:r>
            <a:r>
              <a:rPr lang="zh-CN" altLang="en-US" dirty="0"/>
              <a:t>检测内容：</a:t>
            </a:r>
          </a:p>
          <a:p>
            <a:endParaRPr lang="zh-CN" altLang="en-US" sz="1600" dirty="0">
              <a:latin typeface="+mn-ea"/>
            </a:endParaRPr>
          </a:p>
        </p:txBody>
      </p:sp>
    </p:spTree>
    <p:extLst>
      <p:ext uri="{BB962C8B-B14F-4D97-AF65-F5344CB8AC3E}">
        <p14:creationId xmlns:p14="http://schemas.microsoft.com/office/powerpoint/2010/main" val="1127414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74F68A25-7B61-492D-A38B-22C536B536B9}"/>
              </a:ext>
            </a:extLst>
          </p:cNvPr>
          <p:cNvSpPr>
            <a:spLocks noGrp="1"/>
          </p:cNvSpPr>
          <p:nvPr>
            <p:ph type="title"/>
          </p:nvPr>
        </p:nvSpPr>
        <p:spPr/>
        <p:txBody>
          <a:bodyPr>
            <a:normAutofit/>
          </a:bodyPr>
          <a:lstStyle/>
          <a:p>
            <a:r>
              <a:rPr lang="zh-CN" altLang="en-US" sz="2000" dirty="0">
                <a:solidFill>
                  <a:schemeClr val="accent1">
                    <a:lumMod val="50000"/>
                  </a:schemeClr>
                </a:solidFill>
                <a:latin typeface="Arial" panose="020B0604020202020204" pitchFamily="34" charset="0"/>
                <a:cs typeface="Arial" panose="020B0604020202020204" pitchFamily="34" charset="0"/>
              </a:rPr>
              <a:t>诊断服务介绍</a:t>
            </a:r>
            <a:r>
              <a:rPr lang="en-US" altLang="zh-CN" sz="2000" dirty="0">
                <a:solidFill>
                  <a:schemeClr val="accent1">
                    <a:lumMod val="50000"/>
                  </a:schemeClr>
                </a:solidFill>
                <a:latin typeface="Arial" panose="020B0604020202020204" pitchFamily="34" charset="0"/>
                <a:cs typeface="Arial" panose="020B0604020202020204" pitchFamily="34" charset="0"/>
              </a:rPr>
              <a:t>—</a:t>
            </a:r>
            <a:r>
              <a:rPr lang="en-US" altLang="zh-CN" sz="2000" dirty="0" smtClean="0">
                <a:solidFill>
                  <a:schemeClr val="accent1">
                    <a:lumMod val="50000"/>
                  </a:schemeClr>
                </a:solidFill>
                <a:latin typeface="Arial" panose="020B0604020202020204" pitchFamily="34" charset="0"/>
                <a:cs typeface="Arial" panose="020B0604020202020204" pitchFamily="34" charset="0"/>
              </a:rPr>
              <a:t>0x3E</a:t>
            </a:r>
            <a:endParaRPr lang="zh-CN" altLang="en-US" sz="2000" dirty="0"/>
          </a:p>
        </p:txBody>
      </p:sp>
      <p:sp>
        <p:nvSpPr>
          <p:cNvPr id="2" name="矩形 1"/>
          <p:cNvSpPr/>
          <p:nvPr/>
        </p:nvSpPr>
        <p:spPr>
          <a:xfrm>
            <a:off x="896983" y="1166948"/>
            <a:ext cx="10302240" cy="1138773"/>
          </a:xfrm>
          <a:prstGeom prst="rect">
            <a:avLst/>
          </a:prstGeom>
        </p:spPr>
        <p:txBody>
          <a:bodyPr wrap="square">
            <a:spAutoFit/>
          </a:bodyPr>
          <a:lstStyle/>
          <a:p>
            <a:pPr marL="285750" indent="-285750">
              <a:buFont typeface="Wingdings" panose="05000000000000000000" pitchFamily="2" charset="2"/>
              <a:buChar char="p"/>
            </a:pPr>
            <a:r>
              <a:rPr lang="en-US" altLang="zh-CN" dirty="0" smtClean="0">
                <a:solidFill>
                  <a:srgbClr val="333333"/>
                </a:solidFill>
                <a:latin typeface="+mj-ea"/>
                <a:ea typeface="+mj-ea"/>
              </a:rPr>
              <a:t>0x3E </a:t>
            </a:r>
            <a:r>
              <a:rPr lang="en-US" altLang="zh-CN" dirty="0" err="1">
                <a:latin typeface="+mj-ea"/>
                <a:ea typeface="+mj-ea"/>
              </a:rPr>
              <a:t>TesterPresent</a:t>
            </a:r>
            <a:r>
              <a:rPr lang="en-US" altLang="zh-CN" dirty="0">
                <a:latin typeface="+mj-ea"/>
                <a:ea typeface="+mj-ea"/>
              </a:rPr>
              <a:t> </a:t>
            </a:r>
            <a:r>
              <a:rPr lang="en-US" altLang="zh-CN" dirty="0" smtClean="0">
                <a:latin typeface="+mj-ea"/>
                <a:ea typeface="+mj-ea"/>
              </a:rPr>
              <a:t>service</a:t>
            </a:r>
            <a:endParaRPr lang="en-US" altLang="zh-CN" dirty="0" smtClean="0">
              <a:solidFill>
                <a:srgbClr val="333333"/>
              </a:solidFill>
              <a:latin typeface="+mj-ea"/>
              <a:ea typeface="+mj-ea"/>
            </a:endParaRPr>
          </a:p>
          <a:p>
            <a:r>
              <a:rPr lang="zh-CN" altLang="en-US" sz="1600" dirty="0" smtClean="0">
                <a:solidFill>
                  <a:srgbClr val="333333"/>
                </a:solidFill>
                <a:latin typeface="+mn-ea"/>
              </a:rPr>
              <a:t>该</a:t>
            </a:r>
            <a:r>
              <a:rPr lang="zh-CN" altLang="en-US" sz="1600" dirty="0">
                <a:solidFill>
                  <a:srgbClr val="333333"/>
                </a:solidFill>
                <a:latin typeface="+mn-ea"/>
              </a:rPr>
              <a:t>服务作用是告知</a:t>
            </a:r>
            <a:r>
              <a:rPr lang="en-US" altLang="zh-CN" sz="1600" dirty="0">
                <a:solidFill>
                  <a:srgbClr val="333333"/>
                </a:solidFill>
                <a:latin typeface="+mn-ea"/>
              </a:rPr>
              <a:t>Server</a:t>
            </a:r>
            <a:r>
              <a:rPr lang="zh-CN" altLang="en-US" sz="1600" dirty="0">
                <a:solidFill>
                  <a:srgbClr val="333333"/>
                </a:solidFill>
                <a:latin typeface="+mn-ea"/>
              </a:rPr>
              <a:t>端，</a:t>
            </a:r>
            <a:r>
              <a:rPr lang="en-US" altLang="zh-CN" sz="1600" dirty="0">
                <a:solidFill>
                  <a:srgbClr val="333333"/>
                </a:solidFill>
                <a:latin typeface="+mn-ea"/>
              </a:rPr>
              <a:t>Client</a:t>
            </a:r>
            <a:r>
              <a:rPr lang="zh-CN" altLang="en-US" sz="1600" dirty="0">
                <a:solidFill>
                  <a:srgbClr val="333333"/>
                </a:solidFill>
                <a:latin typeface="+mn-ea"/>
              </a:rPr>
              <a:t>端（</a:t>
            </a:r>
            <a:r>
              <a:rPr lang="en-US" altLang="zh-CN" sz="1600" dirty="0">
                <a:solidFill>
                  <a:srgbClr val="333333"/>
                </a:solidFill>
                <a:latin typeface="+mn-ea"/>
              </a:rPr>
              <a:t>Tester</a:t>
            </a:r>
            <a:r>
              <a:rPr lang="zh-CN" altLang="en-US" sz="1600" dirty="0">
                <a:solidFill>
                  <a:srgbClr val="333333"/>
                </a:solidFill>
                <a:latin typeface="+mn-ea"/>
              </a:rPr>
              <a:t>）还在线，先前在进行的诊断或者通信仍在进行</a:t>
            </a:r>
            <a:r>
              <a:rPr lang="zh-CN" altLang="en-US" sz="1600" dirty="0" smtClean="0">
                <a:solidFill>
                  <a:srgbClr val="333333"/>
                </a:solidFill>
                <a:latin typeface="+mn-ea"/>
              </a:rPr>
              <a:t>。</a:t>
            </a:r>
            <a:endParaRPr lang="en-US" altLang="zh-CN" sz="1600" dirty="0" smtClean="0">
              <a:solidFill>
                <a:srgbClr val="333333"/>
              </a:solidFill>
              <a:latin typeface="+mn-ea"/>
            </a:endParaRPr>
          </a:p>
          <a:p>
            <a:r>
              <a:rPr lang="en-US" altLang="zh-CN" sz="1600" dirty="0" err="1">
                <a:latin typeface="+mn-ea"/>
              </a:rPr>
              <a:t>zeroSubfunction</a:t>
            </a:r>
            <a:r>
              <a:rPr lang="zh-CN" altLang="en-US" sz="1600" dirty="0">
                <a:latin typeface="+mn-ea"/>
              </a:rPr>
              <a:t>不是表示该服务有子服务，只是表明可以用于肯定响应抑制位可被置</a:t>
            </a:r>
            <a:r>
              <a:rPr lang="en-US" altLang="zh-CN" sz="1600" dirty="0" smtClean="0">
                <a:latin typeface="+mn-ea"/>
              </a:rPr>
              <a:t>1</a:t>
            </a:r>
            <a:r>
              <a:rPr lang="zh-CN" altLang="en-US" sz="1600" dirty="0" smtClean="0">
                <a:latin typeface="+mn-ea"/>
              </a:rPr>
              <a:t>。</a:t>
            </a:r>
            <a:endParaRPr lang="en-US" altLang="zh-CN" sz="1600" dirty="0" smtClean="0">
              <a:latin typeface="+mn-ea"/>
            </a:endParaRPr>
          </a:p>
          <a:p>
            <a:endParaRPr lang="zh-CN" altLang="en-US" sz="1600" dirty="0">
              <a:latin typeface="+mn-ea"/>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0985" y="2151834"/>
            <a:ext cx="5934075" cy="3790950"/>
          </a:xfrm>
          <a:prstGeom prst="rect">
            <a:avLst/>
          </a:prstGeom>
        </p:spPr>
      </p:pic>
    </p:spTree>
    <p:extLst>
      <p:ext uri="{BB962C8B-B14F-4D97-AF65-F5344CB8AC3E}">
        <p14:creationId xmlns:p14="http://schemas.microsoft.com/office/powerpoint/2010/main" val="1834793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74F68A25-7B61-492D-A38B-22C536B536B9}"/>
              </a:ext>
            </a:extLst>
          </p:cNvPr>
          <p:cNvSpPr>
            <a:spLocks noGrp="1"/>
          </p:cNvSpPr>
          <p:nvPr>
            <p:ph type="title"/>
          </p:nvPr>
        </p:nvSpPr>
        <p:spPr/>
        <p:txBody>
          <a:bodyPr>
            <a:normAutofit/>
          </a:bodyPr>
          <a:lstStyle/>
          <a:p>
            <a:r>
              <a:rPr lang="zh-CN" altLang="en-US" sz="2000" dirty="0">
                <a:solidFill>
                  <a:schemeClr val="accent1">
                    <a:lumMod val="50000"/>
                  </a:schemeClr>
                </a:solidFill>
                <a:latin typeface="Arial" panose="020B0604020202020204" pitchFamily="34" charset="0"/>
                <a:cs typeface="Arial" panose="020B0604020202020204" pitchFamily="34" charset="0"/>
              </a:rPr>
              <a:t>诊断服务介绍</a:t>
            </a:r>
            <a:r>
              <a:rPr lang="en-US" altLang="zh-CN" sz="2000" dirty="0">
                <a:solidFill>
                  <a:schemeClr val="accent1">
                    <a:lumMod val="50000"/>
                  </a:schemeClr>
                </a:solidFill>
                <a:latin typeface="Arial" panose="020B0604020202020204" pitchFamily="34" charset="0"/>
                <a:cs typeface="Arial" panose="020B0604020202020204" pitchFamily="34" charset="0"/>
              </a:rPr>
              <a:t>—</a:t>
            </a:r>
            <a:r>
              <a:rPr lang="en-US" altLang="zh-CN" sz="2000" dirty="0" smtClean="0">
                <a:solidFill>
                  <a:schemeClr val="accent1">
                    <a:lumMod val="50000"/>
                  </a:schemeClr>
                </a:solidFill>
                <a:latin typeface="Arial" panose="020B0604020202020204" pitchFamily="34" charset="0"/>
                <a:cs typeface="Arial" panose="020B0604020202020204" pitchFamily="34" charset="0"/>
              </a:rPr>
              <a:t>0x85</a:t>
            </a:r>
            <a:endParaRPr lang="zh-CN" altLang="en-US" sz="2000" dirty="0"/>
          </a:p>
        </p:txBody>
      </p:sp>
      <p:sp>
        <p:nvSpPr>
          <p:cNvPr id="2" name="矩形 1"/>
          <p:cNvSpPr/>
          <p:nvPr/>
        </p:nvSpPr>
        <p:spPr>
          <a:xfrm>
            <a:off x="1105989" y="1045029"/>
            <a:ext cx="10110651" cy="3693319"/>
          </a:xfrm>
          <a:prstGeom prst="rect">
            <a:avLst/>
          </a:prstGeom>
        </p:spPr>
        <p:txBody>
          <a:bodyPr wrap="square">
            <a:spAutoFit/>
          </a:bodyPr>
          <a:lstStyle/>
          <a:p>
            <a:pPr marL="285750" indent="-285750">
              <a:buFont typeface="Wingdings" panose="05000000000000000000" pitchFamily="2" charset="2"/>
              <a:buChar char="p"/>
            </a:pPr>
            <a:r>
              <a:rPr lang="en-US" altLang="zh-CN" dirty="0" smtClean="0">
                <a:solidFill>
                  <a:srgbClr val="4A4C53"/>
                </a:solidFill>
                <a:latin typeface="+mn-ea"/>
              </a:rPr>
              <a:t>0x85 </a:t>
            </a:r>
            <a:r>
              <a:rPr lang="en-US" altLang="zh-CN" dirty="0" err="1" smtClean="0">
                <a:solidFill>
                  <a:srgbClr val="4A4C53"/>
                </a:solidFill>
                <a:latin typeface="+mn-ea"/>
              </a:rPr>
              <a:t>ControlDTCSetting</a:t>
            </a:r>
            <a:r>
              <a:rPr lang="en-US" altLang="zh-CN" dirty="0" smtClean="0">
                <a:solidFill>
                  <a:srgbClr val="4A4C53"/>
                </a:solidFill>
                <a:latin typeface="+mn-ea"/>
              </a:rPr>
              <a:t> service</a:t>
            </a:r>
          </a:p>
          <a:p>
            <a:r>
              <a:rPr lang="zh-CN" altLang="en-US" sz="1600" dirty="0" smtClean="0">
                <a:latin typeface="+mn-ea"/>
              </a:rPr>
              <a:t>该服务通过</a:t>
            </a:r>
            <a:r>
              <a:rPr lang="zh-CN" altLang="en-US" sz="1600" dirty="0">
                <a:latin typeface="+mn-ea"/>
              </a:rPr>
              <a:t>外部诊断设备</a:t>
            </a:r>
            <a:r>
              <a:rPr lang="en-US" altLang="zh-CN" sz="1600" dirty="0">
                <a:latin typeface="+mn-ea"/>
              </a:rPr>
              <a:t>Tester</a:t>
            </a:r>
            <a:r>
              <a:rPr lang="zh-CN" altLang="en-US" sz="1600" dirty="0">
                <a:latin typeface="+mn-ea"/>
              </a:rPr>
              <a:t>端发送该服务控制</a:t>
            </a:r>
            <a:r>
              <a:rPr lang="en-US" altLang="zh-CN" sz="1600" dirty="0">
                <a:latin typeface="+mn-ea"/>
              </a:rPr>
              <a:t>ECU</a:t>
            </a:r>
            <a:r>
              <a:rPr lang="zh-CN" altLang="en-US" sz="1600" dirty="0">
                <a:latin typeface="+mn-ea"/>
              </a:rPr>
              <a:t>内部诊断代码更新其</a:t>
            </a:r>
            <a:r>
              <a:rPr lang="en-US" altLang="zh-CN" sz="1600" dirty="0">
                <a:latin typeface="+mn-ea"/>
              </a:rPr>
              <a:t>DTC</a:t>
            </a:r>
            <a:r>
              <a:rPr lang="zh-CN" altLang="en-US" sz="1600" dirty="0">
                <a:latin typeface="+mn-ea"/>
              </a:rPr>
              <a:t>以及</a:t>
            </a:r>
            <a:r>
              <a:rPr lang="en-US" altLang="zh-CN" sz="1600" dirty="0">
                <a:latin typeface="+mn-ea"/>
              </a:rPr>
              <a:t>DTC Status</a:t>
            </a:r>
            <a:r>
              <a:rPr lang="zh-CN" altLang="en-US" sz="1600" dirty="0">
                <a:latin typeface="+mn-ea"/>
              </a:rPr>
              <a:t>状态位</a:t>
            </a:r>
            <a:r>
              <a:rPr lang="zh-CN" altLang="en-US" sz="1600" dirty="0" smtClean="0">
                <a:latin typeface="+mn-ea"/>
              </a:rPr>
              <a:t>。</a:t>
            </a:r>
            <a:endParaRPr lang="en-US" altLang="zh-CN" sz="1600" dirty="0" smtClean="0">
              <a:latin typeface="+mn-ea"/>
            </a:endParaRPr>
          </a:p>
          <a:p>
            <a:r>
              <a:rPr lang="zh-CN" altLang="en-US" sz="1600" dirty="0">
                <a:latin typeface="+mn-ea"/>
              </a:rPr>
              <a:t>一些特殊情况下，比如当外部</a:t>
            </a:r>
            <a:r>
              <a:rPr lang="en-US" altLang="zh-CN" sz="1600" dirty="0">
                <a:latin typeface="+mn-ea"/>
              </a:rPr>
              <a:t>Tester</a:t>
            </a:r>
            <a:r>
              <a:rPr lang="zh-CN" altLang="en-US" sz="1600" dirty="0">
                <a:latin typeface="+mn-ea"/>
              </a:rPr>
              <a:t>需要对</a:t>
            </a:r>
            <a:r>
              <a:rPr lang="en-US" altLang="zh-CN" sz="1600" dirty="0">
                <a:latin typeface="+mn-ea"/>
              </a:rPr>
              <a:t>ECU</a:t>
            </a:r>
            <a:r>
              <a:rPr lang="zh-CN" altLang="en-US" sz="1600" dirty="0">
                <a:latin typeface="+mn-ea"/>
              </a:rPr>
              <a:t>进行</a:t>
            </a:r>
            <a:r>
              <a:rPr lang="en-US" altLang="zh-CN" sz="1600" dirty="0">
                <a:latin typeface="+mn-ea"/>
              </a:rPr>
              <a:t>Software update</a:t>
            </a:r>
            <a:r>
              <a:rPr lang="zh-CN" altLang="en-US" sz="1600" dirty="0">
                <a:latin typeface="+mn-ea"/>
              </a:rPr>
              <a:t>时，为保证车载网络资源、芯片处理资源全负荷为</a:t>
            </a:r>
            <a:r>
              <a:rPr lang="en-US" altLang="zh-CN" sz="1600" dirty="0">
                <a:latin typeface="+mn-ea"/>
              </a:rPr>
              <a:t>ECU</a:t>
            </a:r>
            <a:r>
              <a:rPr lang="zh-CN" altLang="en-US" sz="1600" dirty="0">
                <a:latin typeface="+mn-ea"/>
              </a:rPr>
              <a:t>刷写服务，这个时候会进行如下两部分操作：</a:t>
            </a:r>
          </a:p>
          <a:p>
            <a:r>
              <a:rPr lang="en-US" altLang="zh-CN" sz="1600" dirty="0" smtClean="0">
                <a:latin typeface="+mn-ea"/>
              </a:rPr>
              <a:t>1. </a:t>
            </a:r>
            <a:r>
              <a:rPr lang="zh-CN" altLang="en-US" sz="1600" dirty="0" smtClean="0">
                <a:latin typeface="+mn-ea"/>
              </a:rPr>
              <a:t>关闭</a:t>
            </a:r>
            <a:r>
              <a:rPr lang="en-US" altLang="zh-CN" sz="1600" dirty="0">
                <a:latin typeface="+mn-ea"/>
              </a:rPr>
              <a:t>ECU</a:t>
            </a:r>
            <a:r>
              <a:rPr lang="zh-CN" altLang="en-US" sz="1600" dirty="0">
                <a:latin typeface="+mn-ea"/>
              </a:rPr>
              <a:t>常规通信功能（</a:t>
            </a:r>
            <a:r>
              <a:rPr lang="en-US" altLang="zh-CN" sz="1600" dirty="0">
                <a:latin typeface="+mn-ea"/>
              </a:rPr>
              <a:t>Service28</a:t>
            </a:r>
            <a:r>
              <a:rPr lang="zh-CN" altLang="en-US" sz="1600" dirty="0">
                <a:latin typeface="+mn-ea"/>
              </a:rPr>
              <a:t>）；</a:t>
            </a:r>
          </a:p>
          <a:p>
            <a:r>
              <a:rPr lang="en-US" altLang="zh-CN" sz="1600" dirty="0" smtClean="0">
                <a:latin typeface="+mn-ea"/>
              </a:rPr>
              <a:t>2. </a:t>
            </a:r>
            <a:r>
              <a:rPr lang="zh-CN" altLang="en-US" sz="1600" dirty="0" smtClean="0">
                <a:latin typeface="+mn-ea"/>
              </a:rPr>
              <a:t>关闭</a:t>
            </a:r>
            <a:r>
              <a:rPr lang="en-US" altLang="zh-CN" sz="1600" dirty="0">
                <a:latin typeface="+mn-ea"/>
              </a:rPr>
              <a:t>ECU</a:t>
            </a:r>
            <a:r>
              <a:rPr lang="zh-CN" altLang="en-US" sz="1600" dirty="0">
                <a:latin typeface="+mn-ea"/>
              </a:rPr>
              <a:t>诊断功能（</a:t>
            </a:r>
            <a:r>
              <a:rPr lang="en-US" altLang="zh-CN" sz="1600" dirty="0">
                <a:latin typeface="+mn-ea"/>
              </a:rPr>
              <a:t>Service85</a:t>
            </a:r>
            <a:r>
              <a:rPr lang="zh-CN" altLang="en-US" sz="1600" dirty="0">
                <a:latin typeface="+mn-ea"/>
              </a:rPr>
              <a:t>）。</a:t>
            </a:r>
          </a:p>
          <a:p>
            <a:r>
              <a:rPr lang="zh-CN" altLang="en-US" sz="1600" dirty="0">
                <a:latin typeface="+mn-ea"/>
              </a:rPr>
              <a:t>进行该操作后，</a:t>
            </a:r>
            <a:r>
              <a:rPr lang="en-US" altLang="zh-CN" sz="1600" dirty="0">
                <a:latin typeface="+mn-ea"/>
              </a:rPr>
              <a:t>ECU</a:t>
            </a:r>
            <a:r>
              <a:rPr lang="zh-CN" altLang="en-US" sz="1600" dirty="0">
                <a:latin typeface="+mn-ea"/>
              </a:rPr>
              <a:t>便将自属诊断功能进行屏蔽，使芯片全资源为其他需求服务（比如刷写功能）。这个阶段就是出现了可以激活</a:t>
            </a:r>
            <a:r>
              <a:rPr lang="en-US" altLang="zh-CN" sz="1600" dirty="0">
                <a:latin typeface="+mn-ea"/>
              </a:rPr>
              <a:t>DTC</a:t>
            </a:r>
            <a:r>
              <a:rPr lang="zh-CN" altLang="en-US" sz="1600" dirty="0">
                <a:latin typeface="+mn-ea"/>
              </a:rPr>
              <a:t>的故障信号，对应</a:t>
            </a:r>
            <a:r>
              <a:rPr lang="en-US" altLang="zh-CN" sz="1600" dirty="0">
                <a:latin typeface="+mn-ea"/>
              </a:rPr>
              <a:t>DTC</a:t>
            </a:r>
            <a:r>
              <a:rPr lang="zh-CN" altLang="en-US" sz="1600" dirty="0">
                <a:latin typeface="+mn-ea"/>
              </a:rPr>
              <a:t>也不会产生</a:t>
            </a:r>
            <a:r>
              <a:rPr lang="zh-CN" altLang="en-US" sz="1600" dirty="0" smtClean="0">
                <a:latin typeface="+mn-ea"/>
              </a:rPr>
              <a:t>。</a:t>
            </a:r>
            <a:endParaRPr lang="en-US" altLang="zh-CN" sz="1600" dirty="0" smtClean="0">
              <a:latin typeface="+mn-ea"/>
            </a:endParaRPr>
          </a:p>
          <a:p>
            <a:endParaRPr lang="en-US" altLang="zh-CN" dirty="0">
              <a:solidFill>
                <a:srgbClr val="4A4C53"/>
              </a:solidFill>
              <a:latin typeface="+mn-ea"/>
            </a:endParaRPr>
          </a:p>
          <a:p>
            <a:pPr marL="285750" indent="-285750">
              <a:buFont typeface="Wingdings" panose="05000000000000000000" pitchFamily="2" charset="2"/>
              <a:buChar char="p"/>
            </a:pPr>
            <a:r>
              <a:rPr lang="zh-CN" altLang="en-US" dirty="0">
                <a:solidFill>
                  <a:srgbClr val="4A4C53"/>
                </a:solidFill>
                <a:latin typeface="+mn-ea"/>
              </a:rPr>
              <a:t>子</a:t>
            </a:r>
            <a:r>
              <a:rPr lang="zh-CN" altLang="en-US" dirty="0" smtClean="0">
                <a:solidFill>
                  <a:srgbClr val="4A4C53"/>
                </a:solidFill>
                <a:latin typeface="+mn-ea"/>
              </a:rPr>
              <a:t>功能</a:t>
            </a:r>
            <a:endParaRPr lang="en-US" altLang="zh-CN" dirty="0" smtClean="0">
              <a:solidFill>
                <a:srgbClr val="4A4C53"/>
              </a:solidFill>
              <a:latin typeface="+mn-ea"/>
            </a:endParaRPr>
          </a:p>
          <a:p>
            <a:r>
              <a:rPr lang="en-US" altLang="zh-CN" sz="1600" dirty="0" smtClean="0">
                <a:latin typeface="+mn-ea"/>
              </a:rPr>
              <a:t>0x01: Tester</a:t>
            </a:r>
            <a:r>
              <a:rPr lang="zh-CN" altLang="en-US" sz="1600" dirty="0">
                <a:latin typeface="+mn-ea"/>
              </a:rPr>
              <a:t>端开启控制器（</a:t>
            </a:r>
            <a:r>
              <a:rPr lang="en-US" altLang="zh-CN" sz="1600" dirty="0">
                <a:latin typeface="+mn-ea"/>
              </a:rPr>
              <a:t>ECU</a:t>
            </a:r>
            <a:r>
              <a:rPr lang="zh-CN" altLang="en-US" sz="1600" dirty="0">
                <a:latin typeface="+mn-ea"/>
              </a:rPr>
              <a:t>）诊断功能；</a:t>
            </a:r>
          </a:p>
          <a:p>
            <a:r>
              <a:rPr lang="en-US" altLang="zh-CN" sz="1600" dirty="0" smtClean="0">
                <a:latin typeface="+mn-ea"/>
              </a:rPr>
              <a:t>0x02: Tester</a:t>
            </a:r>
            <a:r>
              <a:rPr lang="zh-CN" altLang="en-US" sz="1600" dirty="0">
                <a:latin typeface="+mn-ea"/>
              </a:rPr>
              <a:t>端关闭控制器（</a:t>
            </a:r>
            <a:r>
              <a:rPr lang="en-US" altLang="zh-CN" sz="1600" dirty="0">
                <a:latin typeface="+mn-ea"/>
              </a:rPr>
              <a:t>ECU</a:t>
            </a:r>
            <a:r>
              <a:rPr lang="zh-CN" altLang="en-US" sz="1600" dirty="0">
                <a:latin typeface="+mn-ea"/>
              </a:rPr>
              <a:t>）诊断功能。</a:t>
            </a:r>
          </a:p>
          <a:p>
            <a:endParaRPr lang="en-US" altLang="zh-CN" dirty="0">
              <a:solidFill>
                <a:srgbClr val="4A4C53"/>
              </a:solidFill>
              <a:latin typeface="+mn-ea"/>
            </a:endParaRPr>
          </a:p>
          <a:p>
            <a:endParaRPr lang="zh-CN" altLang="en-US" dirty="0">
              <a:solidFill>
                <a:srgbClr val="4A4C53"/>
              </a:solidFill>
              <a:latin typeface="+mn-ea"/>
            </a:endParaRPr>
          </a:p>
        </p:txBody>
      </p:sp>
    </p:spTree>
    <p:extLst>
      <p:ext uri="{BB962C8B-B14F-4D97-AF65-F5344CB8AC3E}">
        <p14:creationId xmlns:p14="http://schemas.microsoft.com/office/powerpoint/2010/main" val="2194845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74F68A25-7B61-492D-A38B-22C536B536B9}"/>
              </a:ext>
            </a:extLst>
          </p:cNvPr>
          <p:cNvSpPr>
            <a:spLocks noGrp="1"/>
          </p:cNvSpPr>
          <p:nvPr>
            <p:ph type="title"/>
          </p:nvPr>
        </p:nvSpPr>
        <p:spPr/>
        <p:txBody>
          <a:bodyPr>
            <a:normAutofit/>
          </a:bodyPr>
          <a:lstStyle/>
          <a:p>
            <a:r>
              <a:rPr lang="zh-CN" altLang="en-US" sz="2000" dirty="0">
                <a:solidFill>
                  <a:schemeClr val="accent1">
                    <a:lumMod val="50000"/>
                  </a:schemeClr>
                </a:solidFill>
                <a:latin typeface="Arial" panose="020B0604020202020204" pitchFamily="34" charset="0"/>
                <a:cs typeface="Arial" panose="020B0604020202020204" pitchFamily="34" charset="0"/>
              </a:rPr>
              <a:t>诊断服务</a:t>
            </a:r>
            <a:r>
              <a:rPr lang="zh-CN" altLang="en-US" sz="2000" dirty="0" smtClean="0">
                <a:solidFill>
                  <a:schemeClr val="accent1">
                    <a:lumMod val="50000"/>
                  </a:schemeClr>
                </a:solidFill>
                <a:latin typeface="Arial" panose="020B0604020202020204" pitchFamily="34" charset="0"/>
                <a:cs typeface="Arial" panose="020B0604020202020204" pitchFamily="34" charset="0"/>
              </a:rPr>
              <a:t>介绍</a:t>
            </a:r>
            <a:endParaRPr lang="zh-CN" altLang="en-US" sz="2000" dirty="0"/>
          </a:p>
        </p:txBody>
      </p:sp>
      <p:sp>
        <p:nvSpPr>
          <p:cNvPr id="2" name="矩形 1"/>
          <p:cNvSpPr/>
          <p:nvPr/>
        </p:nvSpPr>
        <p:spPr>
          <a:xfrm>
            <a:off x="1105989" y="1045029"/>
            <a:ext cx="10110651" cy="1477328"/>
          </a:xfrm>
          <a:prstGeom prst="rect">
            <a:avLst/>
          </a:prstGeom>
        </p:spPr>
        <p:txBody>
          <a:bodyPr wrap="square">
            <a:spAutoFit/>
          </a:bodyPr>
          <a:lstStyle/>
          <a:p>
            <a:pPr marL="285750" indent="-285750">
              <a:buFont typeface="Wingdings" panose="05000000000000000000" pitchFamily="2" charset="2"/>
              <a:buChar char="p"/>
            </a:pPr>
            <a:r>
              <a:rPr lang="en-US" altLang="zh-CN" dirty="0" smtClean="0">
                <a:latin typeface="+mj-ea"/>
                <a:ea typeface="+mj-ea"/>
              </a:rPr>
              <a:t>0x34 </a:t>
            </a:r>
            <a:r>
              <a:rPr lang="en-US" altLang="zh-CN" dirty="0" err="1" smtClean="0">
                <a:latin typeface="+mj-ea"/>
                <a:ea typeface="+mj-ea"/>
              </a:rPr>
              <a:t>RequestDownload</a:t>
            </a:r>
            <a:r>
              <a:rPr lang="en-US" altLang="zh-CN" dirty="0" smtClean="0">
                <a:latin typeface="+mj-ea"/>
                <a:ea typeface="+mj-ea"/>
              </a:rPr>
              <a:t> service </a:t>
            </a:r>
          </a:p>
          <a:p>
            <a:pPr marL="285750" indent="-285750">
              <a:buFont typeface="Wingdings" panose="05000000000000000000" pitchFamily="2" charset="2"/>
              <a:buChar char="p"/>
            </a:pPr>
            <a:r>
              <a:rPr lang="en-US" altLang="zh-CN" dirty="0" smtClean="0">
                <a:latin typeface="+mj-ea"/>
                <a:ea typeface="+mj-ea"/>
              </a:rPr>
              <a:t>0x35 </a:t>
            </a:r>
            <a:r>
              <a:rPr lang="en-US" altLang="zh-CN" dirty="0" err="1" smtClean="0">
                <a:latin typeface="+mj-ea"/>
                <a:ea typeface="+mj-ea"/>
              </a:rPr>
              <a:t>RequestUpload</a:t>
            </a:r>
            <a:r>
              <a:rPr lang="en-US" altLang="zh-CN" dirty="0" smtClean="0">
                <a:latin typeface="+mj-ea"/>
                <a:ea typeface="+mj-ea"/>
              </a:rPr>
              <a:t> service</a:t>
            </a:r>
          </a:p>
          <a:p>
            <a:pPr marL="285750" indent="-285750">
              <a:buFont typeface="Wingdings" panose="05000000000000000000" pitchFamily="2" charset="2"/>
              <a:buChar char="p"/>
            </a:pPr>
            <a:r>
              <a:rPr lang="en-US" altLang="zh-CN" dirty="0" smtClean="0">
                <a:latin typeface="+mj-ea"/>
                <a:ea typeface="+mj-ea"/>
              </a:rPr>
              <a:t>0x36 </a:t>
            </a:r>
            <a:r>
              <a:rPr lang="en-US" altLang="zh-CN" dirty="0" err="1" smtClean="0">
                <a:latin typeface="+mj-ea"/>
                <a:ea typeface="+mj-ea"/>
              </a:rPr>
              <a:t>TransferData</a:t>
            </a:r>
            <a:r>
              <a:rPr lang="en-US" altLang="zh-CN" dirty="0" smtClean="0">
                <a:latin typeface="+mj-ea"/>
                <a:ea typeface="+mj-ea"/>
              </a:rPr>
              <a:t> service</a:t>
            </a:r>
          </a:p>
          <a:p>
            <a:pPr marL="285750" indent="-285750">
              <a:buFont typeface="Wingdings" panose="05000000000000000000" pitchFamily="2" charset="2"/>
              <a:buChar char="p"/>
            </a:pPr>
            <a:r>
              <a:rPr lang="en-US" altLang="zh-CN" dirty="0" smtClean="0">
                <a:latin typeface="+mj-ea"/>
                <a:ea typeface="+mj-ea"/>
              </a:rPr>
              <a:t>0x37 </a:t>
            </a:r>
            <a:r>
              <a:rPr lang="en-US" altLang="zh-CN" dirty="0" err="1" smtClean="0">
                <a:latin typeface="+mj-ea"/>
                <a:ea typeface="+mj-ea"/>
              </a:rPr>
              <a:t>RequestTransferExit</a:t>
            </a:r>
            <a:r>
              <a:rPr lang="en-US" altLang="zh-CN" dirty="0" smtClean="0">
                <a:latin typeface="+mj-ea"/>
                <a:ea typeface="+mj-ea"/>
              </a:rPr>
              <a:t> service</a:t>
            </a:r>
            <a:endParaRPr lang="en-US" altLang="zh-CN" dirty="0">
              <a:solidFill>
                <a:srgbClr val="4A4C53"/>
              </a:solidFill>
              <a:latin typeface="+mj-ea"/>
              <a:ea typeface="+mj-ea"/>
            </a:endParaRPr>
          </a:p>
          <a:p>
            <a:endParaRPr lang="zh-CN" altLang="en-US" dirty="0">
              <a:solidFill>
                <a:srgbClr val="4A4C53"/>
              </a:solidFill>
              <a:latin typeface="+mn-ea"/>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5081" y="2385332"/>
            <a:ext cx="5014233" cy="3888042"/>
          </a:xfrm>
          <a:prstGeom prst="rect">
            <a:avLst/>
          </a:prstGeom>
        </p:spPr>
      </p:pic>
    </p:spTree>
    <p:extLst>
      <p:ext uri="{BB962C8B-B14F-4D97-AF65-F5344CB8AC3E}">
        <p14:creationId xmlns:p14="http://schemas.microsoft.com/office/powerpoint/2010/main" val="3822466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74F68A25-7B61-492D-A38B-22C536B536B9}"/>
              </a:ext>
            </a:extLst>
          </p:cNvPr>
          <p:cNvSpPr>
            <a:spLocks noGrp="1"/>
          </p:cNvSpPr>
          <p:nvPr>
            <p:ph type="title"/>
          </p:nvPr>
        </p:nvSpPr>
        <p:spPr/>
        <p:txBody>
          <a:bodyPr>
            <a:normAutofit/>
          </a:bodyPr>
          <a:lstStyle/>
          <a:p>
            <a:r>
              <a:rPr lang="zh-CN" altLang="en-US" sz="2000" dirty="0" smtClean="0">
                <a:solidFill>
                  <a:schemeClr val="accent1">
                    <a:lumMod val="50000"/>
                  </a:schemeClr>
                </a:solidFill>
                <a:latin typeface="Arial" panose="020B0604020202020204" pitchFamily="34" charset="0"/>
                <a:cs typeface="Arial" panose="020B0604020202020204" pitchFamily="34" charset="0"/>
              </a:rPr>
              <a:t>诊断概述</a:t>
            </a:r>
            <a:endParaRPr lang="zh-CN" altLang="en-US" sz="2000" dirty="0"/>
          </a:p>
        </p:txBody>
      </p:sp>
      <p:sp>
        <p:nvSpPr>
          <p:cNvPr id="3" name="文本框 2"/>
          <p:cNvSpPr txBox="1"/>
          <p:nvPr/>
        </p:nvSpPr>
        <p:spPr>
          <a:xfrm>
            <a:off x="1041991" y="1297173"/>
            <a:ext cx="10100930" cy="1692771"/>
          </a:xfrm>
          <a:prstGeom prst="rect">
            <a:avLst/>
          </a:prstGeom>
          <a:noFill/>
        </p:spPr>
        <p:txBody>
          <a:bodyPr wrap="square" rtlCol="0">
            <a:spAutoFit/>
          </a:bodyPr>
          <a:lstStyle/>
          <a:p>
            <a:pPr marL="285750" indent="-285750">
              <a:buFont typeface="Wingdings" panose="05000000000000000000" pitchFamily="2" charset="2"/>
              <a:buChar char="p"/>
            </a:pPr>
            <a:r>
              <a:rPr lang="zh-CN" altLang="zh-CN" dirty="0"/>
              <a:t>诊断能做什么</a:t>
            </a:r>
            <a:r>
              <a:rPr lang="zh-CN" altLang="zh-CN" dirty="0" smtClean="0"/>
              <a:t>？</a:t>
            </a:r>
            <a:endParaRPr lang="en-US" altLang="zh-CN" dirty="0" smtClean="0"/>
          </a:p>
          <a:p>
            <a:r>
              <a:rPr lang="zh-CN" altLang="zh-CN" sz="1600" dirty="0" smtClean="0">
                <a:latin typeface="+mn-ea"/>
              </a:rPr>
              <a:t>功能</a:t>
            </a:r>
            <a:r>
              <a:rPr lang="zh-CN" altLang="zh-CN" sz="1600" dirty="0">
                <a:latin typeface="+mn-ea"/>
              </a:rPr>
              <a:t>监控、错误检测、记录、存储故障信息、读取</a:t>
            </a:r>
            <a:r>
              <a:rPr lang="zh-CN" altLang="zh-CN" sz="1600" dirty="0" smtClean="0">
                <a:latin typeface="+mn-ea"/>
              </a:rPr>
              <a:t>数据等</a:t>
            </a:r>
            <a:r>
              <a:rPr lang="zh-CN" altLang="zh-CN" sz="1600" dirty="0">
                <a:latin typeface="+mn-ea"/>
              </a:rPr>
              <a:t>，其他</a:t>
            </a:r>
            <a:r>
              <a:rPr lang="en-US" altLang="zh-CN" sz="1600" dirty="0">
                <a:latin typeface="+mn-ea"/>
              </a:rPr>
              <a:t>EOL</a:t>
            </a:r>
            <a:r>
              <a:rPr lang="zh-CN" altLang="zh-CN" sz="1600" dirty="0">
                <a:latin typeface="+mn-ea"/>
              </a:rPr>
              <a:t>、再编程、节点验证（</a:t>
            </a:r>
            <a:r>
              <a:rPr lang="en-US" altLang="zh-CN" sz="1600" dirty="0">
                <a:latin typeface="+mn-ea"/>
              </a:rPr>
              <a:t>VIN…</a:t>
            </a:r>
            <a:r>
              <a:rPr lang="zh-CN" altLang="zh-CN" sz="1600" dirty="0">
                <a:latin typeface="+mn-ea"/>
              </a:rPr>
              <a:t>）等</a:t>
            </a:r>
            <a:r>
              <a:rPr lang="zh-CN" altLang="zh-CN" sz="1600" dirty="0" smtClean="0">
                <a:latin typeface="+mn-ea"/>
              </a:rPr>
              <a:t>。</a:t>
            </a:r>
            <a:endParaRPr lang="en-US" altLang="zh-CN" sz="1600" dirty="0" smtClean="0">
              <a:latin typeface="+mn-ea"/>
            </a:endParaRPr>
          </a:p>
          <a:p>
            <a:endParaRPr lang="en-US" altLang="zh-CN" sz="1600" dirty="0" smtClean="0">
              <a:latin typeface="+mn-ea"/>
            </a:endParaRPr>
          </a:p>
          <a:p>
            <a:pPr marL="285750" indent="-285750">
              <a:buFont typeface="Wingdings" panose="05000000000000000000" pitchFamily="2" charset="2"/>
              <a:buChar char="p"/>
            </a:pPr>
            <a:r>
              <a:rPr lang="zh-CN" altLang="zh-CN" dirty="0" smtClean="0"/>
              <a:t>实现</a:t>
            </a:r>
            <a:r>
              <a:rPr lang="zh-CN" altLang="zh-CN" dirty="0"/>
              <a:t>的</a:t>
            </a:r>
            <a:r>
              <a:rPr lang="zh-CN" altLang="zh-CN" dirty="0" smtClean="0"/>
              <a:t>条件——诊断规范</a:t>
            </a:r>
            <a:endParaRPr lang="en-US" altLang="zh-CN" dirty="0" smtClean="0"/>
          </a:p>
          <a:p>
            <a:pPr marL="285750" indent="-285750">
              <a:buFont typeface="Wingdings" panose="05000000000000000000" pitchFamily="2" charset="2"/>
              <a:buChar char="p"/>
            </a:pPr>
            <a:endParaRPr lang="en-US" altLang="zh-CN" dirty="0"/>
          </a:p>
          <a:p>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2482" y="2483331"/>
            <a:ext cx="6453904" cy="3835189"/>
          </a:xfrm>
          <a:prstGeom prst="rect">
            <a:avLst/>
          </a:prstGeom>
        </p:spPr>
      </p:pic>
    </p:spTree>
    <p:extLst>
      <p:ext uri="{BB962C8B-B14F-4D97-AF65-F5344CB8AC3E}">
        <p14:creationId xmlns:p14="http://schemas.microsoft.com/office/powerpoint/2010/main" val="1243214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866471" y="1464733"/>
            <a:ext cx="9165065" cy="3416320"/>
          </a:xfrm>
          <a:prstGeom prst="rect">
            <a:avLst/>
          </a:prstGeom>
          <a:noFill/>
        </p:spPr>
        <p:txBody>
          <a:bodyPr wrap="square" rtlCol="0">
            <a:spAutoFit/>
          </a:bodyPr>
          <a:lstStyle/>
          <a:p>
            <a:pPr marL="1371600" lvl="2" indent="-457200">
              <a:lnSpc>
                <a:spcPct val="150000"/>
              </a:lnSpc>
            </a:pPr>
            <a:r>
              <a:rPr lang="en-US" altLang="zh-CN" sz="2400" b="1" dirty="0" smtClean="0">
                <a:solidFill>
                  <a:schemeClr val="bg1">
                    <a:lumMod val="85000"/>
                  </a:schemeClr>
                </a:solidFill>
                <a:latin typeface="Arial" panose="020B0604020202020204" pitchFamily="34" charset="0"/>
                <a:ea typeface="微软雅黑" panose="020B0503020204020204" charset="-122"/>
                <a:cs typeface="Arial" panose="020B0604020202020204" pitchFamily="34" charset="0"/>
              </a:rPr>
              <a:t>1、</a:t>
            </a:r>
            <a:r>
              <a:rPr lang="zh-CN" altLang="en-US" sz="2400" b="1" dirty="0" smtClean="0">
                <a:solidFill>
                  <a:schemeClr val="bg1">
                    <a:lumMod val="85000"/>
                  </a:schemeClr>
                </a:solidFill>
                <a:latin typeface="Arial" panose="020B0604020202020204" pitchFamily="34" charset="0"/>
                <a:ea typeface="微软雅黑" panose="020B0503020204020204" charset="-122"/>
                <a:cs typeface="Arial" panose="020B0604020202020204" pitchFamily="34" charset="0"/>
              </a:rPr>
              <a:t>诊断概述</a:t>
            </a:r>
            <a:endPar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endParaRPr>
          </a:p>
          <a:p>
            <a:pPr marL="1371600" lvl="2" indent="-457200">
              <a:lnSpc>
                <a:spcPct val="150000"/>
              </a:lnSpc>
            </a:pPr>
            <a:r>
              <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2</a:t>
            </a:r>
            <a:r>
              <a:rPr lang="zh-CN" altLang="en-US"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、诊断服务介绍</a:t>
            </a:r>
            <a:endPar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endParaRPr>
          </a:p>
          <a:p>
            <a:pPr marL="1371600" lvl="2" indent="-457200">
              <a:lnSpc>
                <a:spcPct val="150000"/>
              </a:lnSpc>
            </a:pPr>
            <a:r>
              <a:rPr lang="en-US" altLang="zh-CN" sz="2400" b="1" dirty="0">
                <a:solidFill>
                  <a:schemeClr val="accent1">
                    <a:lumMod val="50000"/>
                  </a:schemeClr>
                </a:solidFill>
                <a:latin typeface="Arial" panose="020B0604020202020204" pitchFamily="34" charset="0"/>
                <a:ea typeface="微软雅黑" panose="020B0503020204020204" charset="-122"/>
                <a:cs typeface="Arial" panose="020B0604020202020204" pitchFamily="34" charset="0"/>
              </a:rPr>
              <a:t>3</a:t>
            </a:r>
            <a:r>
              <a:rPr lang="zh-CN" altLang="en-US" sz="2400" b="1" dirty="0">
                <a:solidFill>
                  <a:schemeClr val="accent1">
                    <a:lumMod val="50000"/>
                  </a:schemeClr>
                </a:solidFill>
                <a:latin typeface="Arial" panose="020B0604020202020204" pitchFamily="34" charset="0"/>
                <a:ea typeface="微软雅黑" panose="020B0503020204020204" charset="-122"/>
                <a:cs typeface="Arial" panose="020B0604020202020204" pitchFamily="34" charset="0"/>
              </a:rPr>
              <a:t>、基本概念和术语</a:t>
            </a:r>
            <a:endParaRPr lang="en-US" altLang="zh-CN" sz="2400" b="1" dirty="0">
              <a:solidFill>
                <a:schemeClr val="accent1">
                  <a:lumMod val="50000"/>
                </a:schemeClr>
              </a:solidFill>
              <a:latin typeface="Arial" panose="020B0604020202020204" pitchFamily="34" charset="0"/>
              <a:ea typeface="微软雅黑" panose="020B0503020204020204" charset="-122"/>
              <a:cs typeface="Arial" panose="020B0604020202020204" pitchFamily="34" charset="0"/>
            </a:endParaRPr>
          </a:p>
          <a:p>
            <a:pPr marL="1371600" lvl="2" indent="-457200">
              <a:lnSpc>
                <a:spcPct val="150000"/>
              </a:lnSpc>
            </a:pPr>
            <a:r>
              <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4</a:t>
            </a:r>
            <a:r>
              <a:rPr lang="zh-CN" altLang="en-US"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、诊断测试</a:t>
            </a:r>
            <a:endPar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endParaRPr>
          </a:p>
          <a:p>
            <a:pPr marL="1371600" lvl="2" indent="-457200">
              <a:lnSpc>
                <a:spcPct val="150000"/>
              </a:lnSpc>
            </a:pPr>
            <a:r>
              <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5</a:t>
            </a:r>
            <a:r>
              <a:rPr lang="zh-CN" altLang="en-US"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、诊断数据库</a:t>
            </a:r>
            <a:endPar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endParaRPr>
          </a:p>
          <a:p>
            <a:pPr marL="1371600" lvl="2" indent="-457200">
              <a:lnSpc>
                <a:spcPct val="150000"/>
              </a:lnSpc>
            </a:pPr>
            <a:r>
              <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6</a:t>
            </a:r>
            <a:r>
              <a:rPr lang="zh-CN" altLang="en-US"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、诊断自动化实现</a:t>
            </a:r>
            <a:endParaRPr lang="en-US" altLang="en-US"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endParaRPr>
          </a:p>
        </p:txBody>
      </p:sp>
      <p:sp>
        <p:nvSpPr>
          <p:cNvPr id="6" name="文本占位符 3"/>
          <p:cNvSpPr>
            <a:spLocks noGrp="1"/>
          </p:cNvSpPr>
          <p:nvPr>
            <p:ph type="body" sz="quarter" idx="10"/>
          </p:nvPr>
        </p:nvSpPr>
        <p:spPr>
          <a:xfrm>
            <a:off x="2831637" y="690765"/>
            <a:ext cx="9360363" cy="507831"/>
          </a:xfrm>
        </p:spPr>
        <p:txBody>
          <a:bodyPr/>
          <a:lstStyle/>
          <a:p>
            <a:pPr marL="0" indent="0">
              <a:buNone/>
            </a:pPr>
            <a:r>
              <a:rPr lang="zh-CN" altLang="en-US" sz="3000" dirty="0">
                <a:solidFill>
                  <a:schemeClr val="accent1">
                    <a:lumMod val="50000"/>
                  </a:schemeClr>
                </a:solidFill>
                <a:latin typeface="Meiryo UI" panose="020B0604030504040204" pitchFamily="50" charset="-128"/>
                <a:ea typeface="Meiryo UI" panose="020B0604030504040204" pitchFamily="50" charset="-128"/>
                <a:cs typeface="Arial" panose="020B0604020202020204" pitchFamily="34" charset="0"/>
              </a:rPr>
              <a:t>目录</a:t>
            </a:r>
            <a:endParaRPr lang="en-US" altLang="zh-CN" sz="3000" dirty="0">
              <a:solidFill>
                <a:schemeClr val="accent1">
                  <a:lumMod val="50000"/>
                </a:schemeClr>
              </a:solidFill>
              <a:latin typeface="Meiryo UI" panose="020B0604030504040204" pitchFamily="50" charset="-128"/>
              <a:ea typeface="Meiryo UI" panose="020B0604030504040204" pitchFamily="50" charset="-128"/>
              <a:cs typeface="Arial" panose="020B0604020202020204" pitchFamily="34" charset="0"/>
            </a:endParaRPr>
          </a:p>
        </p:txBody>
      </p:sp>
    </p:spTree>
    <p:extLst>
      <p:ext uri="{BB962C8B-B14F-4D97-AF65-F5344CB8AC3E}">
        <p14:creationId xmlns:p14="http://schemas.microsoft.com/office/powerpoint/2010/main" val="4223629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74F68A25-7B61-492D-A38B-22C536B536B9}"/>
              </a:ext>
            </a:extLst>
          </p:cNvPr>
          <p:cNvSpPr>
            <a:spLocks noGrp="1"/>
          </p:cNvSpPr>
          <p:nvPr>
            <p:ph type="title"/>
          </p:nvPr>
        </p:nvSpPr>
        <p:spPr/>
        <p:txBody>
          <a:bodyPr>
            <a:normAutofit/>
          </a:bodyPr>
          <a:lstStyle/>
          <a:p>
            <a:r>
              <a:rPr lang="zh-CN" altLang="en-US" sz="2000" dirty="0" smtClean="0">
                <a:solidFill>
                  <a:schemeClr val="accent1">
                    <a:lumMod val="50000"/>
                  </a:schemeClr>
                </a:solidFill>
                <a:latin typeface="Arial" panose="020B0604020202020204" pitchFamily="34" charset="0"/>
                <a:cs typeface="Arial" panose="020B0604020202020204" pitchFamily="34" charset="0"/>
              </a:rPr>
              <a:t>基本概念和术语</a:t>
            </a:r>
            <a:endParaRPr lang="zh-CN" altLang="en-US" sz="2000" dirty="0"/>
          </a:p>
        </p:txBody>
      </p:sp>
      <p:sp>
        <p:nvSpPr>
          <p:cNvPr id="8" name="矩形 7"/>
          <p:cNvSpPr/>
          <p:nvPr/>
        </p:nvSpPr>
        <p:spPr>
          <a:xfrm>
            <a:off x="870857" y="1010194"/>
            <a:ext cx="10511246" cy="4247317"/>
          </a:xfrm>
          <a:prstGeom prst="rect">
            <a:avLst/>
          </a:prstGeom>
        </p:spPr>
        <p:txBody>
          <a:bodyPr wrap="square">
            <a:spAutoFit/>
          </a:bodyPr>
          <a:lstStyle/>
          <a:p>
            <a:pPr marL="285750" indent="-285750">
              <a:buFont typeface="Wingdings" panose="05000000000000000000" pitchFamily="2" charset="2"/>
              <a:buChar char="p"/>
            </a:pPr>
            <a:r>
              <a:rPr lang="zh-CN" altLang="en-US" dirty="0" smtClean="0">
                <a:solidFill>
                  <a:srgbClr val="404040"/>
                </a:solidFill>
                <a:latin typeface="+mj-ea"/>
                <a:ea typeface="+mj-ea"/>
              </a:rPr>
              <a:t>诊断基本</a:t>
            </a:r>
            <a:r>
              <a:rPr lang="zh-CN" altLang="en-US" dirty="0">
                <a:solidFill>
                  <a:srgbClr val="404040"/>
                </a:solidFill>
                <a:latin typeface="+mj-ea"/>
                <a:ea typeface="+mj-ea"/>
              </a:rPr>
              <a:t>格式</a:t>
            </a:r>
          </a:p>
          <a:p>
            <a:pPr marL="285750" indent="-285750">
              <a:buFont typeface="Arial" panose="020B0604020202020204" pitchFamily="34" charset="0"/>
              <a:buChar char="•"/>
            </a:pPr>
            <a:r>
              <a:rPr lang="en-US" altLang="zh-CN" sz="1600" dirty="0">
                <a:latin typeface="+mn-ea"/>
              </a:rPr>
              <a:t>&lt;SID&gt; + &lt;Sub-function&gt; + &lt;Parameter&gt;</a:t>
            </a:r>
          </a:p>
          <a:p>
            <a:pPr marL="285750" indent="-285750">
              <a:buFont typeface="Arial" panose="020B0604020202020204" pitchFamily="34" charset="0"/>
              <a:buChar char="•"/>
            </a:pPr>
            <a:r>
              <a:rPr lang="en-US" altLang="zh-CN" sz="1600" dirty="0">
                <a:latin typeface="+mn-ea"/>
              </a:rPr>
              <a:t>&lt;SID&gt; + &lt;Parameter</a:t>
            </a:r>
            <a:r>
              <a:rPr lang="en-US" altLang="zh-CN" sz="1600" dirty="0" smtClean="0">
                <a:latin typeface="+mn-ea"/>
              </a:rPr>
              <a:t>&gt;</a:t>
            </a:r>
            <a:endParaRPr lang="en-US" altLang="zh-CN" dirty="0">
              <a:solidFill>
                <a:srgbClr val="404040"/>
              </a:solidFill>
              <a:latin typeface="+mj-ea"/>
              <a:ea typeface="+mj-ea"/>
            </a:endParaRPr>
          </a:p>
          <a:p>
            <a:endParaRPr lang="en-US" altLang="zh-CN" dirty="0">
              <a:solidFill>
                <a:srgbClr val="404040"/>
              </a:solidFill>
              <a:latin typeface="+mj-ea"/>
              <a:ea typeface="+mj-ea"/>
            </a:endParaRPr>
          </a:p>
          <a:p>
            <a:pPr marL="285750" indent="-285750">
              <a:buFont typeface="Wingdings" panose="05000000000000000000" pitchFamily="2" charset="2"/>
              <a:buChar char="p"/>
            </a:pPr>
            <a:r>
              <a:rPr lang="en-US" altLang="zh-CN" dirty="0" smtClean="0">
                <a:solidFill>
                  <a:srgbClr val="404040"/>
                </a:solidFill>
                <a:latin typeface="+mj-ea"/>
                <a:ea typeface="+mj-ea"/>
              </a:rPr>
              <a:t>NRC</a:t>
            </a:r>
          </a:p>
          <a:p>
            <a:pPr marL="285750" indent="-285750">
              <a:buFont typeface="Arial" panose="020B0604020202020204" pitchFamily="34" charset="0"/>
              <a:buChar char="•"/>
            </a:pPr>
            <a:r>
              <a:rPr lang="en-US" altLang="zh-CN" sz="1600" dirty="0">
                <a:latin typeface="+mn-ea"/>
              </a:rPr>
              <a:t>&lt;0x7F&gt; + &lt;SID&gt; + &lt;NRC&gt;</a:t>
            </a:r>
          </a:p>
          <a:p>
            <a:pPr marL="285750" indent="-285750">
              <a:buFont typeface="Arial" panose="020B0604020202020204" pitchFamily="34" charset="0"/>
              <a:buChar char="•"/>
            </a:pPr>
            <a:endParaRPr lang="en-US" altLang="zh-CN" sz="1600" dirty="0">
              <a:solidFill>
                <a:srgbClr val="404040"/>
              </a:solidFill>
              <a:latin typeface="+mn-ea"/>
            </a:endParaRPr>
          </a:p>
          <a:p>
            <a:pPr marL="285750" indent="-285750">
              <a:buFont typeface="Wingdings" panose="05000000000000000000" pitchFamily="2" charset="2"/>
              <a:buChar char="p"/>
            </a:pPr>
            <a:r>
              <a:rPr lang="en-US" altLang="zh-CN" dirty="0">
                <a:solidFill>
                  <a:srgbClr val="404040"/>
                </a:solidFill>
                <a:latin typeface="+mj-ea"/>
                <a:ea typeface="+mj-ea"/>
              </a:rPr>
              <a:t>PRC</a:t>
            </a:r>
          </a:p>
          <a:p>
            <a:pPr marL="285750" indent="-285750">
              <a:buFont typeface="Arial" panose="020B0604020202020204" pitchFamily="34" charset="0"/>
              <a:buChar char="•"/>
            </a:pPr>
            <a:r>
              <a:rPr lang="en-US" altLang="zh-CN" sz="1600" dirty="0">
                <a:latin typeface="+mn-ea"/>
              </a:rPr>
              <a:t>&lt;SID+0x40&gt; + &lt;Sub-function&gt; + &lt;Parameter&gt;</a:t>
            </a:r>
          </a:p>
          <a:p>
            <a:pPr marL="285750" indent="-285750">
              <a:buFont typeface="Arial" panose="020B0604020202020204" pitchFamily="34" charset="0"/>
              <a:buChar char="•"/>
            </a:pPr>
            <a:r>
              <a:rPr lang="en-US" altLang="zh-CN" sz="1600" dirty="0">
                <a:latin typeface="+mn-ea"/>
              </a:rPr>
              <a:t>&lt;SID+0x40&gt; + &lt;Parameter&gt;</a:t>
            </a:r>
          </a:p>
          <a:p>
            <a:endParaRPr lang="en-US" altLang="zh-CN" sz="1600" dirty="0" smtClean="0">
              <a:solidFill>
                <a:srgbClr val="404040"/>
              </a:solidFill>
              <a:latin typeface="+mn-ea"/>
            </a:endParaRPr>
          </a:p>
          <a:p>
            <a:pPr marL="285750" indent="-285750">
              <a:buFont typeface="Wingdings" panose="05000000000000000000" pitchFamily="2" charset="2"/>
              <a:buChar char="p"/>
            </a:pPr>
            <a:r>
              <a:rPr lang="zh-CN" altLang="en-US" dirty="0">
                <a:solidFill>
                  <a:srgbClr val="404040"/>
                </a:solidFill>
                <a:latin typeface="+mj-ea"/>
                <a:ea typeface="+mj-ea"/>
              </a:rPr>
              <a:t>寻址方式</a:t>
            </a:r>
            <a:endParaRPr lang="en-US" altLang="zh-CN" dirty="0">
              <a:solidFill>
                <a:srgbClr val="404040"/>
              </a:solidFill>
              <a:latin typeface="+mj-ea"/>
              <a:ea typeface="+mj-ea"/>
            </a:endParaRPr>
          </a:p>
          <a:p>
            <a:pPr marL="285750" indent="-285750">
              <a:buFont typeface="Arial" panose="020B0604020202020204" pitchFamily="34" charset="0"/>
              <a:buChar char="•"/>
            </a:pPr>
            <a:r>
              <a:rPr lang="zh-CN" altLang="en-US" sz="1600" dirty="0">
                <a:latin typeface="+mn-ea"/>
              </a:rPr>
              <a:t>物理</a:t>
            </a:r>
            <a:r>
              <a:rPr lang="zh-CN" altLang="en-US" sz="1600" dirty="0" smtClean="0">
                <a:latin typeface="+mn-ea"/>
              </a:rPr>
              <a:t>寻址 </a:t>
            </a:r>
            <a:r>
              <a:rPr lang="en-US" altLang="zh-CN" sz="1600" dirty="0" smtClean="0">
                <a:latin typeface="+mn-ea"/>
              </a:rPr>
              <a:t>(1:1)</a:t>
            </a:r>
            <a:endParaRPr lang="en-US" altLang="zh-CN" sz="1600" dirty="0" smtClean="0">
              <a:latin typeface="+mn-ea"/>
            </a:endParaRPr>
          </a:p>
          <a:p>
            <a:r>
              <a:rPr lang="zh-CN" altLang="en-US" sz="1600" dirty="0">
                <a:latin typeface="+mn-ea"/>
              </a:rPr>
              <a:t>物理寻址指定发送特定诊断请求</a:t>
            </a:r>
            <a:r>
              <a:rPr lang="en-US" altLang="zh-CN" sz="1600" dirty="0">
                <a:latin typeface="+mn-ea"/>
              </a:rPr>
              <a:t>Request</a:t>
            </a:r>
            <a:r>
              <a:rPr lang="zh-CN" altLang="en-US" sz="1600" dirty="0">
                <a:latin typeface="+mn-ea"/>
              </a:rPr>
              <a:t>，等待指定</a:t>
            </a:r>
            <a:r>
              <a:rPr lang="en-US" altLang="zh-CN" sz="1600" dirty="0">
                <a:latin typeface="+mn-ea"/>
              </a:rPr>
              <a:t>ECU</a:t>
            </a:r>
            <a:r>
              <a:rPr lang="zh-CN" altLang="en-US" sz="1600" dirty="0">
                <a:latin typeface="+mn-ea"/>
              </a:rPr>
              <a:t>给与</a:t>
            </a:r>
            <a:r>
              <a:rPr lang="zh-CN" altLang="en-US" sz="1600" dirty="0" smtClean="0">
                <a:latin typeface="+mn-ea"/>
              </a:rPr>
              <a:t>响应</a:t>
            </a:r>
            <a:endParaRPr lang="en-US" altLang="zh-CN" sz="1600" dirty="0">
              <a:latin typeface="+mn-ea"/>
            </a:endParaRPr>
          </a:p>
          <a:p>
            <a:pPr marL="285750" indent="-285750">
              <a:buFont typeface="Arial" panose="020B0604020202020204" pitchFamily="34" charset="0"/>
              <a:buChar char="•"/>
            </a:pPr>
            <a:r>
              <a:rPr lang="zh-CN" altLang="en-US" sz="1600" dirty="0">
                <a:latin typeface="+mn-ea"/>
              </a:rPr>
              <a:t>功能</a:t>
            </a:r>
            <a:r>
              <a:rPr lang="zh-CN" altLang="en-US" sz="1600" dirty="0" smtClean="0">
                <a:latin typeface="+mn-ea"/>
              </a:rPr>
              <a:t>寻址 </a:t>
            </a:r>
            <a:r>
              <a:rPr lang="en-US" altLang="zh-CN" sz="1600" dirty="0" smtClean="0">
                <a:latin typeface="+mn-ea"/>
              </a:rPr>
              <a:t>(1:N)</a:t>
            </a:r>
            <a:endParaRPr lang="en-US" altLang="zh-CN" sz="1600" dirty="0">
              <a:latin typeface="+mn-ea"/>
            </a:endParaRPr>
          </a:p>
          <a:p>
            <a:r>
              <a:rPr lang="zh-CN" altLang="en-US" sz="1600" dirty="0">
                <a:latin typeface="+mn-ea"/>
              </a:rPr>
              <a:t>功能寻址可以广播诊断请求</a:t>
            </a:r>
            <a:r>
              <a:rPr lang="en-US" altLang="zh-CN" sz="1600" dirty="0">
                <a:latin typeface="+mn-ea"/>
              </a:rPr>
              <a:t>Request</a:t>
            </a:r>
            <a:r>
              <a:rPr lang="zh-CN" altLang="en-US" sz="1600" dirty="0">
                <a:latin typeface="+mn-ea"/>
              </a:rPr>
              <a:t>，同时等待总线上的</a:t>
            </a:r>
            <a:r>
              <a:rPr lang="en-US" altLang="zh-CN" sz="1600" dirty="0">
                <a:latin typeface="+mn-ea"/>
              </a:rPr>
              <a:t>ECU</a:t>
            </a:r>
            <a:r>
              <a:rPr lang="zh-CN" altLang="en-US" sz="1600" dirty="0">
                <a:latin typeface="+mn-ea"/>
              </a:rPr>
              <a:t>给与</a:t>
            </a:r>
            <a:r>
              <a:rPr lang="zh-CN" altLang="en-US" sz="1600" dirty="0" smtClean="0">
                <a:latin typeface="+mn-ea"/>
              </a:rPr>
              <a:t>响应</a:t>
            </a:r>
            <a:endParaRPr lang="zh-CN" altLang="en-US" sz="1600" dirty="0">
              <a:latin typeface="+mn-ea"/>
            </a:endParaRPr>
          </a:p>
        </p:txBody>
      </p:sp>
    </p:spTree>
    <p:extLst>
      <p:ext uri="{BB962C8B-B14F-4D97-AF65-F5344CB8AC3E}">
        <p14:creationId xmlns:p14="http://schemas.microsoft.com/office/powerpoint/2010/main" val="2428724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74F68A25-7B61-492D-A38B-22C536B536B9}"/>
              </a:ext>
            </a:extLst>
          </p:cNvPr>
          <p:cNvSpPr>
            <a:spLocks noGrp="1"/>
          </p:cNvSpPr>
          <p:nvPr>
            <p:ph type="title"/>
          </p:nvPr>
        </p:nvSpPr>
        <p:spPr/>
        <p:txBody>
          <a:bodyPr>
            <a:normAutofit/>
          </a:bodyPr>
          <a:lstStyle/>
          <a:p>
            <a:r>
              <a:rPr lang="zh-CN" altLang="en-US" sz="2000" dirty="0" smtClean="0">
                <a:solidFill>
                  <a:schemeClr val="accent1">
                    <a:lumMod val="50000"/>
                  </a:schemeClr>
                </a:solidFill>
                <a:latin typeface="Arial" panose="020B0604020202020204" pitchFamily="34" charset="0"/>
                <a:cs typeface="Arial" panose="020B0604020202020204" pitchFamily="34" charset="0"/>
              </a:rPr>
              <a:t>基本概念和术语</a:t>
            </a:r>
            <a:endParaRPr lang="zh-CN" altLang="en-US" sz="2000" dirty="0"/>
          </a:p>
        </p:txBody>
      </p:sp>
      <p:sp>
        <p:nvSpPr>
          <p:cNvPr id="2" name="文本框 1"/>
          <p:cNvSpPr txBox="1"/>
          <p:nvPr/>
        </p:nvSpPr>
        <p:spPr>
          <a:xfrm>
            <a:off x="990600" y="1295400"/>
            <a:ext cx="10048875" cy="2769989"/>
          </a:xfrm>
          <a:prstGeom prst="rect">
            <a:avLst/>
          </a:prstGeom>
          <a:noFill/>
        </p:spPr>
        <p:txBody>
          <a:bodyPr wrap="square" rtlCol="0">
            <a:spAutoFit/>
          </a:bodyPr>
          <a:lstStyle/>
          <a:p>
            <a:pPr marL="285750" lvl="0" indent="-285750">
              <a:buFont typeface="Wingdings" panose="05000000000000000000" pitchFamily="2" charset="2"/>
              <a:buChar char="p"/>
            </a:pPr>
            <a:r>
              <a:rPr lang="zh-CN" altLang="zh-CN" dirty="0"/>
              <a:t>客户端（</a:t>
            </a:r>
            <a:r>
              <a:rPr lang="en-US" altLang="zh-CN" dirty="0"/>
              <a:t>Client</a:t>
            </a:r>
            <a:r>
              <a:rPr lang="zh-CN" altLang="zh-CN" dirty="0"/>
              <a:t>）</a:t>
            </a:r>
          </a:p>
          <a:p>
            <a:r>
              <a:rPr lang="zh-CN" altLang="zh-CN" dirty="0" smtClean="0"/>
              <a:t>诊断</a:t>
            </a:r>
            <a:r>
              <a:rPr lang="zh-CN" altLang="zh-CN" dirty="0"/>
              <a:t>请求的提出者</a:t>
            </a:r>
            <a:r>
              <a:rPr lang="en-US" altLang="zh-CN" dirty="0"/>
              <a:t>-- Tester</a:t>
            </a:r>
            <a:r>
              <a:rPr lang="zh-CN" altLang="zh-CN" dirty="0"/>
              <a:t>（诊断仪），发送诊断请求</a:t>
            </a:r>
          </a:p>
          <a:p>
            <a:pPr lvl="0"/>
            <a:endParaRPr lang="en-US" altLang="zh-CN" dirty="0" smtClean="0"/>
          </a:p>
          <a:p>
            <a:pPr marL="285750" lvl="0" indent="-285750">
              <a:buFont typeface="Wingdings" panose="05000000000000000000" pitchFamily="2" charset="2"/>
              <a:buChar char="p"/>
            </a:pPr>
            <a:r>
              <a:rPr lang="zh-CN" altLang="zh-CN" dirty="0" smtClean="0"/>
              <a:t>服务器</a:t>
            </a:r>
            <a:r>
              <a:rPr lang="zh-CN" altLang="zh-CN" dirty="0"/>
              <a:t>端（</a:t>
            </a:r>
            <a:r>
              <a:rPr lang="en-US" altLang="zh-CN" dirty="0"/>
              <a:t>Server</a:t>
            </a:r>
            <a:r>
              <a:rPr lang="zh-CN" altLang="zh-CN" dirty="0" smtClean="0"/>
              <a:t>）</a:t>
            </a:r>
            <a:endParaRPr lang="zh-CN" altLang="zh-CN" dirty="0"/>
          </a:p>
          <a:p>
            <a:r>
              <a:rPr lang="zh-CN" altLang="zh-CN" dirty="0"/>
              <a:t>诊断响应的提供者</a:t>
            </a:r>
            <a:r>
              <a:rPr lang="en-US" altLang="zh-CN" dirty="0"/>
              <a:t>-- </a:t>
            </a:r>
            <a:r>
              <a:rPr lang="zh-CN" altLang="zh-CN" dirty="0"/>
              <a:t>某个</a:t>
            </a:r>
            <a:r>
              <a:rPr lang="en-US" altLang="zh-CN" dirty="0"/>
              <a:t>ECU</a:t>
            </a:r>
            <a:r>
              <a:rPr lang="zh-CN" altLang="zh-CN" dirty="0"/>
              <a:t>，发送诊断响应</a:t>
            </a:r>
          </a:p>
          <a:p>
            <a:pPr lvl="0"/>
            <a:endParaRPr lang="en-US" altLang="zh-CN" dirty="0" smtClean="0"/>
          </a:p>
          <a:p>
            <a:pPr marL="285750" lvl="0" indent="-285750">
              <a:buFont typeface="Wingdings" panose="05000000000000000000" pitchFamily="2" charset="2"/>
              <a:buChar char="p"/>
            </a:pPr>
            <a:r>
              <a:rPr lang="en-US" altLang="zh-CN" dirty="0" smtClean="0"/>
              <a:t>P2</a:t>
            </a:r>
            <a:r>
              <a:rPr lang="en-US" altLang="zh-CN" dirty="0"/>
              <a:t>    </a:t>
            </a:r>
            <a:endParaRPr lang="en-US" altLang="zh-CN" dirty="0" smtClean="0"/>
          </a:p>
          <a:p>
            <a:r>
              <a:rPr lang="en-US" altLang="zh-CN" sz="1600" dirty="0">
                <a:latin typeface="+mn-ea"/>
              </a:rPr>
              <a:t>P2</a:t>
            </a:r>
            <a:r>
              <a:rPr lang="zh-CN" altLang="en-US" sz="1600" dirty="0">
                <a:latin typeface="+mn-ea"/>
              </a:rPr>
              <a:t>是当</a:t>
            </a:r>
            <a:r>
              <a:rPr lang="en-US" altLang="zh-CN" sz="1600" dirty="0">
                <a:latin typeface="+mn-ea"/>
              </a:rPr>
              <a:t>ECU</a:t>
            </a:r>
            <a:r>
              <a:rPr lang="zh-CN" altLang="en-US" sz="1600" dirty="0">
                <a:latin typeface="+mn-ea"/>
              </a:rPr>
              <a:t>（</a:t>
            </a:r>
            <a:r>
              <a:rPr lang="en-US" altLang="zh-CN" sz="1600" dirty="0">
                <a:latin typeface="+mn-ea"/>
              </a:rPr>
              <a:t>Server</a:t>
            </a:r>
            <a:r>
              <a:rPr lang="zh-CN" altLang="en-US" sz="1600" dirty="0">
                <a:latin typeface="+mn-ea"/>
              </a:rPr>
              <a:t>端）接收到请求后需要在</a:t>
            </a:r>
            <a:r>
              <a:rPr lang="en-US" altLang="zh-CN" sz="1600" dirty="0">
                <a:latin typeface="+mn-ea"/>
              </a:rPr>
              <a:t>P2</a:t>
            </a:r>
            <a:r>
              <a:rPr lang="zh-CN" altLang="en-US" sz="1600" dirty="0">
                <a:latin typeface="+mn-ea"/>
              </a:rPr>
              <a:t>时间内给与响应，如果超过这个时间没有响应，会报</a:t>
            </a:r>
            <a:r>
              <a:rPr lang="en-US" altLang="zh-CN" sz="1600" dirty="0">
                <a:latin typeface="+mn-ea"/>
              </a:rPr>
              <a:t>Timeout</a:t>
            </a:r>
            <a:r>
              <a:rPr lang="zh-CN" altLang="en-US" sz="1600" dirty="0">
                <a:latin typeface="+mn-ea"/>
              </a:rPr>
              <a:t>，说明响应超时</a:t>
            </a:r>
            <a:r>
              <a:rPr lang="zh-CN" altLang="en-US" sz="1600" dirty="0" smtClean="0">
                <a:latin typeface="+mn-ea"/>
              </a:rPr>
              <a:t>。</a:t>
            </a:r>
            <a:endParaRPr lang="zh-CN" altLang="en-US" sz="1600" dirty="0">
              <a:latin typeface="+mn-ea"/>
            </a:endParaRPr>
          </a:p>
          <a:p>
            <a:r>
              <a:rPr lang="zh-CN" altLang="en-US" sz="1600" dirty="0">
                <a:latin typeface="+mn-ea"/>
              </a:rPr>
              <a:t>对于</a:t>
            </a:r>
            <a:r>
              <a:rPr lang="en-US" altLang="zh-CN" sz="1600" dirty="0">
                <a:latin typeface="+mn-ea"/>
              </a:rPr>
              <a:t>P2</a:t>
            </a:r>
            <a:r>
              <a:rPr lang="zh-CN" altLang="en-US" sz="1600" dirty="0">
                <a:latin typeface="+mn-ea"/>
              </a:rPr>
              <a:t>，在实际项目中会区分</a:t>
            </a:r>
            <a:r>
              <a:rPr lang="en-US" altLang="zh-CN" sz="1600" dirty="0">
                <a:latin typeface="+mn-ea"/>
              </a:rPr>
              <a:t>P2</a:t>
            </a:r>
            <a:r>
              <a:rPr lang="zh-CN" altLang="en-US" sz="1600" dirty="0">
                <a:latin typeface="+mn-ea"/>
              </a:rPr>
              <a:t>（</a:t>
            </a:r>
            <a:r>
              <a:rPr lang="en-US" altLang="zh-CN" sz="1600" dirty="0">
                <a:latin typeface="+mn-ea"/>
              </a:rPr>
              <a:t>Server</a:t>
            </a:r>
            <a:r>
              <a:rPr lang="zh-CN" altLang="en-US" sz="1600" dirty="0">
                <a:latin typeface="+mn-ea"/>
              </a:rPr>
              <a:t>）和</a:t>
            </a:r>
            <a:r>
              <a:rPr lang="en-US" altLang="zh-CN" sz="1600" dirty="0">
                <a:latin typeface="+mn-ea"/>
              </a:rPr>
              <a:t>P2</a:t>
            </a:r>
            <a:r>
              <a:rPr lang="zh-CN" altLang="en-US" sz="1600" dirty="0">
                <a:latin typeface="+mn-ea"/>
              </a:rPr>
              <a:t>（</a:t>
            </a:r>
            <a:r>
              <a:rPr lang="en-US" altLang="zh-CN" sz="1600" dirty="0">
                <a:latin typeface="+mn-ea"/>
              </a:rPr>
              <a:t>Client</a:t>
            </a:r>
            <a:r>
              <a:rPr lang="zh-CN" altLang="en-US" sz="1600" dirty="0">
                <a:latin typeface="+mn-ea"/>
              </a:rPr>
              <a:t>）</a:t>
            </a:r>
            <a:r>
              <a:rPr lang="zh-CN" altLang="en-US" sz="1600" dirty="0" smtClean="0">
                <a:latin typeface="+mn-ea"/>
              </a:rPr>
              <a:t>。</a:t>
            </a:r>
            <a:endParaRPr lang="zh-CN" altLang="en-US" sz="1600" dirty="0">
              <a:latin typeface="+mn-ea"/>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6959" y="3696952"/>
            <a:ext cx="3946208" cy="2829577"/>
          </a:xfrm>
          <a:prstGeom prst="rect">
            <a:avLst/>
          </a:prstGeom>
        </p:spPr>
      </p:pic>
    </p:spTree>
    <p:extLst>
      <p:ext uri="{BB962C8B-B14F-4D97-AF65-F5344CB8AC3E}">
        <p14:creationId xmlns:p14="http://schemas.microsoft.com/office/powerpoint/2010/main" val="3279033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9"/>
          <p:cNvSpPr txBox="1"/>
          <p:nvPr/>
        </p:nvSpPr>
        <p:spPr>
          <a:xfrm>
            <a:off x="358140" y="383049"/>
            <a:ext cx="10515600" cy="585470"/>
          </a:xfrm>
          <a:prstGeom prst="rect">
            <a:avLst/>
          </a:prstGeom>
        </p:spPr>
        <p:txBody>
          <a:bodyPr>
            <a:normAutofit/>
          </a:bodyPr>
          <a:lstStyle>
            <a:lvl1pPr algn="l" defTabSz="914400" rtl="0" eaLnBrk="1" latinLnBrk="0" hangingPunct="1">
              <a:lnSpc>
                <a:spcPct val="90000"/>
              </a:lnSpc>
              <a:spcBef>
                <a:spcPct val="0"/>
              </a:spcBef>
              <a:buNone/>
              <a:defRPr sz="3000" b="1" i="0" kern="1200">
                <a:solidFill>
                  <a:srgbClr val="08538C"/>
                </a:solidFill>
                <a:latin typeface="微软雅黑" panose="020B0503020204020204" charset="-122"/>
                <a:ea typeface="微软雅黑" panose="020B0503020204020204" charset="-122"/>
                <a:cs typeface="+mj-cs"/>
              </a:defRPr>
            </a:lvl1pPr>
          </a:lstStyle>
          <a:p>
            <a:pPr>
              <a:defRPr/>
            </a:pPr>
            <a:r>
              <a:rPr lang="zh-CN" altLang="en-US" sz="2000" dirty="0">
                <a:solidFill>
                  <a:schemeClr val="accent1">
                    <a:lumMod val="50000"/>
                  </a:schemeClr>
                </a:solidFill>
                <a:latin typeface="Arial" panose="020B0604020202020204" pitchFamily="34" charset="0"/>
                <a:cs typeface="Arial" panose="020B0604020202020204" pitchFamily="34" charset="0"/>
              </a:rPr>
              <a:t>基本概念和术语</a:t>
            </a:r>
            <a:endParaRPr kumimoji="0" lang="zh-CN" altLang="en-US" sz="2000" b="1" i="0" u="none" strike="noStrike" kern="1200" cap="none" spc="0" normalizeH="0" baseline="0" noProof="0" dirty="0">
              <a:ln>
                <a:noFill/>
              </a:ln>
              <a:solidFill>
                <a:srgbClr val="08538C"/>
              </a:solidFill>
              <a:effectLst/>
              <a:uLnTx/>
              <a:uFillTx/>
              <a:latin typeface="微软雅黑" panose="020B0503020204020204" charset="-122"/>
              <a:ea typeface="微软雅黑" panose="020B0503020204020204" charset="-122"/>
              <a:cs typeface="+mn-ea"/>
              <a:sym typeface="+mn-lt"/>
            </a:endParaRPr>
          </a:p>
        </p:txBody>
      </p:sp>
      <p:sp>
        <p:nvSpPr>
          <p:cNvPr id="2" name="矩形 1"/>
          <p:cNvSpPr/>
          <p:nvPr/>
        </p:nvSpPr>
        <p:spPr>
          <a:xfrm>
            <a:off x="931817" y="1010193"/>
            <a:ext cx="10319657" cy="1600438"/>
          </a:xfrm>
          <a:prstGeom prst="rect">
            <a:avLst/>
          </a:prstGeom>
        </p:spPr>
        <p:txBody>
          <a:bodyPr wrap="square">
            <a:spAutoFit/>
          </a:bodyPr>
          <a:lstStyle/>
          <a:p>
            <a:pPr marL="285750" lvl="0" indent="-285750">
              <a:buFont typeface="Wingdings" panose="05000000000000000000" pitchFamily="2" charset="2"/>
              <a:buChar char="p"/>
            </a:pPr>
            <a:r>
              <a:rPr lang="en-US" altLang="zh-CN" dirty="0"/>
              <a:t>P2</a:t>
            </a:r>
            <a:r>
              <a:rPr lang="en-US" altLang="zh-CN" dirty="0" smtClean="0"/>
              <a:t>*</a:t>
            </a:r>
          </a:p>
          <a:p>
            <a:pPr marL="285750" lvl="0" indent="-285750">
              <a:buFont typeface="Arial" panose="020B0604020202020204" pitchFamily="34" charset="0"/>
              <a:buChar char="•"/>
            </a:pPr>
            <a:r>
              <a:rPr lang="en-US" altLang="zh-CN" sz="1600" dirty="0">
                <a:latin typeface="+mn-ea"/>
              </a:rPr>
              <a:t>P2*</a:t>
            </a:r>
            <a:r>
              <a:rPr lang="zh-CN" altLang="en-US" sz="1600" dirty="0">
                <a:latin typeface="+mn-ea"/>
              </a:rPr>
              <a:t>表示</a:t>
            </a:r>
            <a:r>
              <a:rPr lang="en-US" altLang="zh-CN" sz="1600" dirty="0">
                <a:latin typeface="+mn-ea"/>
              </a:rPr>
              <a:t>Tester</a:t>
            </a:r>
            <a:r>
              <a:rPr lang="zh-CN" altLang="en-US" sz="1600" dirty="0">
                <a:latin typeface="+mn-ea"/>
              </a:rPr>
              <a:t>发送请求，</a:t>
            </a:r>
            <a:r>
              <a:rPr lang="en-US" altLang="zh-CN" sz="1600" dirty="0">
                <a:latin typeface="+mn-ea"/>
              </a:rPr>
              <a:t>ECU</a:t>
            </a:r>
            <a:r>
              <a:rPr lang="zh-CN" altLang="en-US" sz="1600" dirty="0">
                <a:latin typeface="+mn-ea"/>
              </a:rPr>
              <a:t>收到请求后当前在处理其他事宜（没资源来处理新的诊断请求），这个时候</a:t>
            </a:r>
            <a:r>
              <a:rPr lang="en-US" altLang="zh-CN" sz="1600" dirty="0">
                <a:latin typeface="+mn-ea"/>
              </a:rPr>
              <a:t>Server</a:t>
            </a:r>
            <a:r>
              <a:rPr lang="zh-CN" altLang="en-US" sz="1600" dirty="0">
                <a:latin typeface="+mn-ea"/>
              </a:rPr>
              <a:t>端会发送</a:t>
            </a:r>
            <a:r>
              <a:rPr lang="en-US" altLang="zh-CN" sz="1600" dirty="0">
                <a:latin typeface="+mn-ea"/>
              </a:rPr>
              <a:t>7FSID 78(NRC)</a:t>
            </a:r>
            <a:r>
              <a:rPr lang="zh-CN" altLang="en-US" sz="1600" dirty="0">
                <a:latin typeface="+mn-ea"/>
              </a:rPr>
              <a:t>，表示该响应被挂起，同时也激活另外一个时间计数器</a:t>
            </a:r>
            <a:r>
              <a:rPr lang="en-US" altLang="zh-CN" sz="1600" dirty="0">
                <a:latin typeface="+mn-ea"/>
              </a:rPr>
              <a:t>P2*</a:t>
            </a:r>
            <a:r>
              <a:rPr lang="zh-CN" altLang="en-US" sz="1600" dirty="0">
                <a:latin typeface="+mn-ea"/>
              </a:rPr>
              <a:t>。对比</a:t>
            </a:r>
            <a:r>
              <a:rPr lang="en-US" altLang="zh-CN" sz="1600" dirty="0">
                <a:latin typeface="+mn-ea"/>
              </a:rPr>
              <a:t>P2</a:t>
            </a:r>
            <a:r>
              <a:rPr lang="zh-CN" altLang="en-US" sz="1600" dirty="0">
                <a:latin typeface="+mn-ea"/>
              </a:rPr>
              <a:t>，两者时间上不在一个量级</a:t>
            </a:r>
            <a:r>
              <a:rPr lang="zh-CN" altLang="en-US" sz="1600" dirty="0" smtClean="0">
                <a:latin typeface="+mn-ea"/>
              </a:rPr>
              <a:t>：</a:t>
            </a:r>
            <a:r>
              <a:rPr lang="en-US" altLang="zh-CN" sz="1600" dirty="0" smtClean="0">
                <a:latin typeface="+mn-ea"/>
              </a:rPr>
              <a:t>P2 </a:t>
            </a:r>
            <a:r>
              <a:rPr lang="en-US" altLang="zh-CN" sz="1600" dirty="0">
                <a:latin typeface="+mn-ea"/>
              </a:rPr>
              <a:t>UDS</a:t>
            </a:r>
            <a:r>
              <a:rPr lang="zh-CN" altLang="en-US" sz="1600" dirty="0">
                <a:latin typeface="+mn-ea"/>
              </a:rPr>
              <a:t>推荐置</a:t>
            </a:r>
            <a:r>
              <a:rPr lang="en-US" altLang="zh-CN" sz="1600" dirty="0">
                <a:latin typeface="+mn-ea"/>
              </a:rPr>
              <a:t>50ms</a:t>
            </a:r>
            <a:r>
              <a:rPr lang="zh-CN" altLang="en-US" sz="1600" dirty="0">
                <a:latin typeface="+mn-ea"/>
              </a:rPr>
              <a:t>；</a:t>
            </a:r>
            <a:r>
              <a:rPr lang="en-US" altLang="zh-CN" sz="1600" dirty="0">
                <a:latin typeface="+mn-ea"/>
              </a:rPr>
              <a:t>P2* </a:t>
            </a:r>
            <a:r>
              <a:rPr lang="en-US" altLang="zh-CN" sz="1600" dirty="0" smtClean="0">
                <a:latin typeface="+mn-ea"/>
              </a:rPr>
              <a:t>UDS</a:t>
            </a:r>
            <a:r>
              <a:rPr lang="zh-CN" altLang="en-US" sz="1600" dirty="0">
                <a:latin typeface="+mn-ea"/>
              </a:rPr>
              <a:t>推荐置</a:t>
            </a:r>
            <a:r>
              <a:rPr lang="en-US" altLang="zh-CN" sz="1600" dirty="0">
                <a:latin typeface="+mn-ea"/>
              </a:rPr>
              <a:t>5000ms</a:t>
            </a:r>
            <a:r>
              <a:rPr lang="zh-CN" altLang="en-US" sz="1600" dirty="0" smtClean="0">
                <a:latin typeface="+mn-ea"/>
              </a:rPr>
              <a:t>；</a:t>
            </a:r>
            <a:endParaRPr lang="en-US" altLang="zh-CN" sz="1600" dirty="0" smtClean="0">
              <a:latin typeface="+mn-ea"/>
            </a:endParaRPr>
          </a:p>
          <a:p>
            <a:pPr marL="285750" lvl="0" indent="-285750">
              <a:buFont typeface="Arial" panose="020B0604020202020204" pitchFamily="34" charset="0"/>
              <a:buChar char="•"/>
            </a:pPr>
            <a:r>
              <a:rPr lang="zh-CN" altLang="en-US" sz="1600" dirty="0" smtClean="0">
                <a:latin typeface="+mn-ea"/>
              </a:rPr>
              <a:t>发送</a:t>
            </a:r>
            <a:r>
              <a:rPr lang="en-US" altLang="zh-CN" sz="1600" dirty="0">
                <a:latin typeface="+mn-ea"/>
              </a:rPr>
              <a:t>7F+SID +78</a:t>
            </a:r>
            <a:r>
              <a:rPr lang="zh-CN" altLang="en-US" sz="1600" dirty="0">
                <a:latin typeface="+mn-ea"/>
              </a:rPr>
              <a:t>，表示</a:t>
            </a:r>
            <a:r>
              <a:rPr lang="en-US" altLang="zh-CN" sz="1600" dirty="0">
                <a:latin typeface="+mn-ea"/>
              </a:rPr>
              <a:t>ECU</a:t>
            </a:r>
            <a:r>
              <a:rPr lang="zh-CN" altLang="en-US" sz="1600" dirty="0">
                <a:latin typeface="+mn-ea"/>
              </a:rPr>
              <a:t>将该响应挂起。</a:t>
            </a:r>
            <a:r>
              <a:rPr lang="en-US" altLang="zh-CN" sz="1600" dirty="0">
                <a:latin typeface="+mn-ea"/>
              </a:rPr>
              <a:t>UDS</a:t>
            </a:r>
            <a:r>
              <a:rPr lang="zh-CN" altLang="en-US" sz="1600" dirty="0">
                <a:latin typeface="+mn-ea"/>
              </a:rPr>
              <a:t>定义的策略是一直等待，直到</a:t>
            </a:r>
            <a:r>
              <a:rPr lang="en-US" altLang="zh-CN" sz="1600" dirty="0">
                <a:latin typeface="+mn-ea"/>
              </a:rPr>
              <a:t>ECU</a:t>
            </a:r>
            <a:r>
              <a:rPr lang="zh-CN" altLang="en-US" sz="1600" dirty="0">
                <a:latin typeface="+mn-ea"/>
              </a:rPr>
              <a:t>给与我响应。但是对于实际项目中，没有一家</a:t>
            </a:r>
            <a:r>
              <a:rPr lang="en-US" altLang="zh-CN" sz="1600" dirty="0">
                <a:latin typeface="+mn-ea"/>
              </a:rPr>
              <a:t>OEM</a:t>
            </a:r>
            <a:r>
              <a:rPr lang="zh-CN" altLang="en-US" sz="1600" dirty="0">
                <a:latin typeface="+mn-ea"/>
              </a:rPr>
              <a:t>愿意在这里设置永久等待。一般会定义</a:t>
            </a:r>
            <a:r>
              <a:rPr lang="en-US" altLang="zh-CN" sz="1600" dirty="0">
                <a:latin typeface="+mn-ea"/>
              </a:rPr>
              <a:t>NRC78</a:t>
            </a:r>
            <a:r>
              <a:rPr lang="zh-CN" altLang="en-US" sz="1600" dirty="0">
                <a:latin typeface="+mn-ea"/>
              </a:rPr>
              <a:t>个数</a:t>
            </a:r>
            <a:r>
              <a:rPr lang="zh-CN" altLang="en-US" sz="1600" dirty="0" smtClean="0">
                <a:latin typeface="+mn-ea"/>
              </a:rPr>
              <a:t>。</a:t>
            </a:r>
            <a:endParaRPr lang="en-US" altLang="zh-CN" sz="1600" dirty="0">
              <a:latin typeface="+mn-ea"/>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6548" y="2615078"/>
            <a:ext cx="3382195" cy="3790075"/>
          </a:xfrm>
          <a:prstGeom prst="rect">
            <a:avLst/>
          </a:prstGeom>
        </p:spPr>
      </p:pic>
    </p:spTree>
    <p:extLst>
      <p:ext uri="{BB962C8B-B14F-4D97-AF65-F5344CB8AC3E}">
        <p14:creationId xmlns:p14="http://schemas.microsoft.com/office/powerpoint/2010/main" val="11248782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74F68A25-7B61-492D-A38B-22C536B536B9}"/>
              </a:ext>
            </a:extLst>
          </p:cNvPr>
          <p:cNvSpPr>
            <a:spLocks noGrp="1"/>
          </p:cNvSpPr>
          <p:nvPr>
            <p:ph type="title"/>
          </p:nvPr>
        </p:nvSpPr>
        <p:spPr/>
        <p:txBody>
          <a:bodyPr>
            <a:normAutofit/>
          </a:bodyPr>
          <a:lstStyle/>
          <a:p>
            <a:r>
              <a:rPr lang="zh-CN" altLang="en-US" sz="2000" dirty="0" smtClean="0">
                <a:solidFill>
                  <a:schemeClr val="accent1">
                    <a:lumMod val="50000"/>
                  </a:schemeClr>
                </a:solidFill>
                <a:latin typeface="Arial" panose="020B0604020202020204" pitchFamily="34" charset="0"/>
                <a:cs typeface="Arial" panose="020B0604020202020204" pitchFamily="34" charset="0"/>
              </a:rPr>
              <a:t>基本概念和术语</a:t>
            </a:r>
            <a:endParaRPr lang="zh-CN" altLang="en-US" sz="2000" dirty="0"/>
          </a:p>
        </p:txBody>
      </p:sp>
      <p:sp>
        <p:nvSpPr>
          <p:cNvPr id="3" name="矩形 2"/>
          <p:cNvSpPr/>
          <p:nvPr/>
        </p:nvSpPr>
        <p:spPr>
          <a:xfrm>
            <a:off x="923109" y="1062446"/>
            <a:ext cx="10302240" cy="861774"/>
          </a:xfrm>
          <a:prstGeom prst="rect">
            <a:avLst/>
          </a:prstGeom>
        </p:spPr>
        <p:txBody>
          <a:bodyPr wrap="square">
            <a:spAutoFit/>
          </a:bodyPr>
          <a:lstStyle/>
          <a:p>
            <a:pPr marL="285750" lvl="0" indent="-285750">
              <a:buFont typeface="Wingdings" panose="05000000000000000000" pitchFamily="2" charset="2"/>
              <a:buChar char="p"/>
            </a:pPr>
            <a:r>
              <a:rPr lang="en-US" altLang="zh-CN" dirty="0" smtClean="0"/>
              <a:t>S3</a:t>
            </a:r>
          </a:p>
          <a:p>
            <a:pPr lvl="0"/>
            <a:r>
              <a:rPr lang="en-US" altLang="zh-CN" sz="1600" dirty="0">
                <a:latin typeface="+mn-ea"/>
              </a:rPr>
              <a:t>S3</a:t>
            </a:r>
            <a:r>
              <a:rPr lang="zh-CN" altLang="en-US" sz="1600" dirty="0">
                <a:latin typeface="+mn-ea"/>
              </a:rPr>
              <a:t>时间是保持当前会话模式最长时间。意思就是当</a:t>
            </a:r>
            <a:r>
              <a:rPr lang="en-US" altLang="zh-CN" sz="1600" dirty="0">
                <a:latin typeface="+mn-ea"/>
              </a:rPr>
              <a:t>ECU</a:t>
            </a:r>
            <a:r>
              <a:rPr lang="zh-CN" altLang="en-US" sz="1600" dirty="0">
                <a:latin typeface="+mn-ea"/>
              </a:rPr>
              <a:t>处于非默认会话模式时，</a:t>
            </a:r>
            <a:r>
              <a:rPr lang="en-US" altLang="zh-CN" sz="1600" dirty="0">
                <a:latin typeface="+mn-ea"/>
              </a:rPr>
              <a:t>ECU</a:t>
            </a:r>
            <a:r>
              <a:rPr lang="zh-CN" altLang="en-US" sz="1600" dirty="0">
                <a:latin typeface="+mn-ea"/>
              </a:rPr>
              <a:t>处于自我安全考虑，会设置一个时间参数值：当</a:t>
            </a:r>
            <a:r>
              <a:rPr lang="en-US" altLang="zh-CN" sz="1600" dirty="0">
                <a:latin typeface="+mn-ea"/>
              </a:rPr>
              <a:t>ECU</a:t>
            </a:r>
            <a:r>
              <a:rPr lang="zh-CN" altLang="en-US" sz="1600" dirty="0">
                <a:latin typeface="+mn-ea"/>
              </a:rPr>
              <a:t>在</a:t>
            </a:r>
            <a:r>
              <a:rPr lang="en-US" altLang="zh-CN" sz="1600" dirty="0">
                <a:latin typeface="+mn-ea"/>
              </a:rPr>
              <a:t>S3</a:t>
            </a:r>
            <a:r>
              <a:rPr lang="zh-CN" altLang="en-US" sz="1600" dirty="0">
                <a:latin typeface="+mn-ea"/>
              </a:rPr>
              <a:t>时间内没有收到任何诊断请求，会强制要求</a:t>
            </a:r>
            <a:r>
              <a:rPr lang="en-US" altLang="zh-CN" sz="1600" dirty="0">
                <a:latin typeface="+mn-ea"/>
              </a:rPr>
              <a:t>ECU</a:t>
            </a:r>
            <a:r>
              <a:rPr lang="zh-CN" altLang="en-US" sz="1600" dirty="0">
                <a:latin typeface="+mn-ea"/>
              </a:rPr>
              <a:t>从非默认会话模式跳转到默认会话模式</a:t>
            </a:r>
            <a:r>
              <a:rPr lang="zh-CN" altLang="en-US" sz="1600" dirty="0" smtClean="0">
                <a:latin typeface="+mn-ea"/>
              </a:rPr>
              <a:t>。</a:t>
            </a:r>
            <a:endParaRPr lang="en-US" altLang="zh-CN" sz="1600" dirty="0" smtClean="0">
              <a:latin typeface="+mn-ea"/>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8992" y="2256608"/>
            <a:ext cx="5208951" cy="3735011"/>
          </a:xfrm>
          <a:prstGeom prst="rect">
            <a:avLst/>
          </a:prstGeom>
        </p:spPr>
      </p:pic>
    </p:spTree>
    <p:extLst>
      <p:ext uri="{BB962C8B-B14F-4D97-AF65-F5344CB8AC3E}">
        <p14:creationId xmlns:p14="http://schemas.microsoft.com/office/powerpoint/2010/main" val="2741985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74F68A25-7B61-492D-A38B-22C536B536B9}"/>
              </a:ext>
            </a:extLst>
          </p:cNvPr>
          <p:cNvSpPr>
            <a:spLocks noGrp="1"/>
          </p:cNvSpPr>
          <p:nvPr>
            <p:ph type="title"/>
          </p:nvPr>
        </p:nvSpPr>
        <p:spPr/>
        <p:txBody>
          <a:bodyPr>
            <a:normAutofit/>
          </a:bodyPr>
          <a:lstStyle/>
          <a:p>
            <a:r>
              <a:rPr lang="zh-CN" altLang="en-US" sz="2000" dirty="0" smtClean="0">
                <a:solidFill>
                  <a:schemeClr val="accent1">
                    <a:lumMod val="50000"/>
                  </a:schemeClr>
                </a:solidFill>
                <a:latin typeface="Arial" panose="020B0604020202020204" pitchFamily="34" charset="0"/>
                <a:cs typeface="Arial" panose="020B0604020202020204" pitchFamily="34" charset="0"/>
              </a:rPr>
              <a:t>基本概念和术语</a:t>
            </a:r>
            <a:endParaRPr lang="zh-CN" altLang="en-US" sz="2000" dirty="0"/>
          </a:p>
        </p:txBody>
      </p:sp>
      <p:sp>
        <p:nvSpPr>
          <p:cNvPr id="2" name="矩形 1"/>
          <p:cNvSpPr/>
          <p:nvPr/>
        </p:nvSpPr>
        <p:spPr>
          <a:xfrm>
            <a:off x="931817" y="1079862"/>
            <a:ext cx="10406743" cy="923330"/>
          </a:xfrm>
          <a:prstGeom prst="rect">
            <a:avLst/>
          </a:prstGeom>
        </p:spPr>
        <p:txBody>
          <a:bodyPr wrap="square">
            <a:spAutoFit/>
          </a:bodyPr>
          <a:lstStyle/>
          <a:p>
            <a:pPr marL="285750" indent="-285750">
              <a:buFont typeface="Wingdings" panose="05000000000000000000" pitchFamily="2" charset="2"/>
              <a:buChar char="p"/>
            </a:pPr>
            <a:r>
              <a:rPr lang="zh-CN" altLang="en-US" dirty="0">
                <a:solidFill>
                  <a:srgbClr val="404040"/>
                </a:solidFill>
                <a:latin typeface="+mj-ea"/>
                <a:ea typeface="+mj-ea"/>
              </a:rPr>
              <a:t>网络层 </a:t>
            </a:r>
            <a:r>
              <a:rPr lang="en-US" altLang="zh-CN" dirty="0">
                <a:solidFill>
                  <a:srgbClr val="404040"/>
                </a:solidFill>
                <a:latin typeface="+mj-ea"/>
                <a:ea typeface="+mj-ea"/>
              </a:rPr>
              <a:t>PDU</a:t>
            </a:r>
            <a:r>
              <a:rPr lang="zh-CN" altLang="en-US" dirty="0">
                <a:solidFill>
                  <a:srgbClr val="404040"/>
                </a:solidFill>
                <a:latin typeface="+mj-ea"/>
                <a:ea typeface="+mj-ea"/>
              </a:rPr>
              <a:t>（协议数据单元）</a:t>
            </a:r>
            <a:r>
              <a:rPr lang="en-US" altLang="zh-CN" dirty="0">
                <a:solidFill>
                  <a:srgbClr val="404040"/>
                </a:solidFill>
                <a:latin typeface="+mj-ea"/>
                <a:ea typeface="+mj-ea"/>
              </a:rPr>
              <a:t>PCI</a:t>
            </a:r>
            <a:r>
              <a:rPr lang="zh-CN" altLang="en-US" dirty="0">
                <a:solidFill>
                  <a:srgbClr val="404040"/>
                </a:solidFill>
                <a:latin typeface="+mj-ea"/>
                <a:ea typeface="+mj-ea"/>
              </a:rPr>
              <a:t>（协议控制信息）</a:t>
            </a:r>
            <a:r>
              <a:rPr lang="zh-CN" altLang="en-US" dirty="0" smtClean="0">
                <a:solidFill>
                  <a:srgbClr val="404040"/>
                </a:solidFill>
                <a:latin typeface="+mj-ea"/>
                <a:ea typeface="+mj-ea"/>
              </a:rPr>
              <a:t>格式</a:t>
            </a:r>
            <a:endParaRPr lang="en-US" altLang="zh-CN" dirty="0" smtClean="0">
              <a:solidFill>
                <a:srgbClr val="404040"/>
              </a:solidFill>
              <a:latin typeface="+mj-ea"/>
              <a:ea typeface="+mj-ea"/>
            </a:endParaRPr>
          </a:p>
          <a:p>
            <a:endParaRPr lang="en-US" altLang="zh-CN" dirty="0" smtClean="0">
              <a:solidFill>
                <a:srgbClr val="404040"/>
              </a:solidFill>
              <a:latin typeface="+mj-ea"/>
              <a:ea typeface="+mj-ea"/>
            </a:endParaRPr>
          </a:p>
          <a:p>
            <a:endParaRPr lang="zh-CN" altLang="en-US" dirty="0">
              <a:latin typeface="+mj-ea"/>
              <a:ea typeface="+mj-ea"/>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313" y="1463402"/>
            <a:ext cx="8042214" cy="1967775"/>
          </a:xfrm>
          <a:prstGeom prst="rect">
            <a:avLst/>
          </a:prstGeom>
        </p:spPr>
      </p:pic>
      <p:sp>
        <p:nvSpPr>
          <p:cNvPr id="5" name="矩形 4"/>
          <p:cNvSpPr/>
          <p:nvPr/>
        </p:nvSpPr>
        <p:spPr>
          <a:xfrm>
            <a:off x="903254" y="3505590"/>
            <a:ext cx="6281317" cy="2062103"/>
          </a:xfrm>
          <a:prstGeom prst="rect">
            <a:avLst/>
          </a:prstGeom>
        </p:spPr>
        <p:txBody>
          <a:bodyPr wrap="square">
            <a:spAutoFit/>
          </a:bodyPr>
          <a:lstStyle/>
          <a:p>
            <a:pPr marL="285750" indent="-285750">
              <a:buFont typeface="Arial" panose="020B0604020202020204" pitchFamily="34" charset="0"/>
              <a:buChar char="•"/>
            </a:pPr>
            <a:r>
              <a:rPr lang="en-US" altLang="zh-CN" sz="1600" dirty="0" smtClean="0">
                <a:solidFill>
                  <a:srgbClr val="404040"/>
                </a:solidFill>
                <a:latin typeface="+mn-ea"/>
              </a:rPr>
              <a:t>SF_DL: </a:t>
            </a:r>
            <a:r>
              <a:rPr lang="zh-CN" altLang="en-US" sz="1600" dirty="0" smtClean="0">
                <a:solidFill>
                  <a:srgbClr val="404040"/>
                </a:solidFill>
                <a:latin typeface="+mn-ea"/>
              </a:rPr>
              <a:t>代表</a:t>
            </a:r>
            <a:r>
              <a:rPr lang="zh-CN" altLang="en-US" sz="1600" dirty="0">
                <a:solidFill>
                  <a:srgbClr val="404040"/>
                </a:solidFill>
                <a:latin typeface="+mn-ea"/>
              </a:rPr>
              <a:t>单帧中数据字节数（取值</a:t>
            </a:r>
            <a:r>
              <a:rPr lang="en-US" altLang="zh-CN" sz="1600" dirty="0">
                <a:solidFill>
                  <a:srgbClr val="404040"/>
                </a:solidFill>
                <a:latin typeface="+mn-ea"/>
              </a:rPr>
              <a:t>0-7</a:t>
            </a:r>
            <a:r>
              <a:rPr lang="zh-CN" altLang="en-US" sz="1600" dirty="0" smtClean="0">
                <a:solidFill>
                  <a:srgbClr val="404040"/>
                </a:solidFill>
                <a:latin typeface="+mn-ea"/>
              </a:rPr>
              <a:t>）</a:t>
            </a:r>
            <a:endParaRPr lang="en-US" altLang="zh-CN" sz="1600" dirty="0" smtClean="0">
              <a:solidFill>
                <a:srgbClr val="404040"/>
              </a:solidFill>
              <a:latin typeface="+mn-ea"/>
            </a:endParaRPr>
          </a:p>
          <a:p>
            <a:pPr marL="285750" indent="-285750">
              <a:buFont typeface="Arial" panose="020B0604020202020204" pitchFamily="34" charset="0"/>
              <a:buChar char="•"/>
            </a:pPr>
            <a:r>
              <a:rPr lang="en-US" altLang="zh-CN" sz="1600" dirty="0">
                <a:solidFill>
                  <a:srgbClr val="404040"/>
                </a:solidFill>
                <a:latin typeface="+mn-ea"/>
              </a:rPr>
              <a:t>FF_DL:</a:t>
            </a:r>
            <a:r>
              <a:rPr lang="zh-CN" altLang="en-US" sz="1600" dirty="0">
                <a:solidFill>
                  <a:srgbClr val="404040"/>
                </a:solidFill>
                <a:latin typeface="+mn-ea"/>
              </a:rPr>
              <a:t>代表 连续帧中的数据字节数</a:t>
            </a:r>
            <a:r>
              <a:rPr lang="en-US" altLang="zh-CN" sz="1600" dirty="0">
                <a:solidFill>
                  <a:srgbClr val="404040"/>
                </a:solidFill>
                <a:latin typeface="+mn-ea"/>
              </a:rPr>
              <a:t>(12bit</a:t>
            </a:r>
            <a:r>
              <a:rPr lang="zh-CN" altLang="en-US" sz="1600" dirty="0">
                <a:solidFill>
                  <a:srgbClr val="404040"/>
                </a:solidFill>
                <a:latin typeface="+mn-ea"/>
              </a:rPr>
              <a:t>可表四</a:t>
            </a:r>
            <a:r>
              <a:rPr lang="en-US" altLang="zh-CN" sz="1600" dirty="0">
                <a:solidFill>
                  <a:srgbClr val="404040"/>
                </a:solidFill>
                <a:latin typeface="+mn-ea"/>
              </a:rPr>
              <a:t>8~4095)</a:t>
            </a:r>
          </a:p>
          <a:p>
            <a:pPr marL="285750" indent="-285750">
              <a:buFont typeface="Arial" panose="020B0604020202020204" pitchFamily="34" charset="0"/>
              <a:buChar char="•"/>
            </a:pPr>
            <a:r>
              <a:rPr lang="en-US" altLang="zh-CN" sz="1600" dirty="0">
                <a:solidFill>
                  <a:srgbClr val="404040"/>
                </a:solidFill>
                <a:latin typeface="+mn-ea"/>
              </a:rPr>
              <a:t>SN:</a:t>
            </a:r>
            <a:r>
              <a:rPr lang="zh-CN" altLang="en-US" sz="1600" dirty="0">
                <a:solidFill>
                  <a:srgbClr val="404040"/>
                </a:solidFill>
                <a:latin typeface="+mn-ea"/>
              </a:rPr>
              <a:t>表此帧为连续帧中的第几帧，（</a:t>
            </a:r>
            <a:r>
              <a:rPr lang="en-US" altLang="zh-CN" sz="1600" dirty="0">
                <a:solidFill>
                  <a:srgbClr val="404040"/>
                </a:solidFill>
                <a:latin typeface="+mn-ea"/>
              </a:rPr>
              <a:t>0</a:t>
            </a:r>
            <a:r>
              <a:rPr lang="zh-CN" altLang="en-US" sz="1600" dirty="0">
                <a:solidFill>
                  <a:srgbClr val="404040"/>
                </a:solidFill>
                <a:latin typeface="+mn-ea"/>
              </a:rPr>
              <a:t>、</a:t>
            </a:r>
            <a:r>
              <a:rPr lang="en-US" altLang="zh-CN" sz="1600" dirty="0">
                <a:solidFill>
                  <a:srgbClr val="404040"/>
                </a:solidFill>
                <a:latin typeface="+mn-ea"/>
              </a:rPr>
              <a:t>1</a:t>
            </a:r>
            <a:r>
              <a:rPr lang="zh-CN" altLang="en-US" sz="1600" dirty="0">
                <a:solidFill>
                  <a:srgbClr val="404040"/>
                </a:solidFill>
                <a:latin typeface="+mn-ea"/>
              </a:rPr>
              <a:t>、</a:t>
            </a:r>
            <a:r>
              <a:rPr lang="en-US" altLang="zh-CN" sz="1600" dirty="0">
                <a:solidFill>
                  <a:srgbClr val="404040"/>
                </a:solidFill>
                <a:latin typeface="+mn-ea"/>
              </a:rPr>
              <a:t>2...E</a:t>
            </a:r>
            <a:r>
              <a:rPr lang="zh-CN" altLang="en-US" sz="1600" dirty="0">
                <a:solidFill>
                  <a:srgbClr val="404040"/>
                </a:solidFill>
                <a:latin typeface="+mn-ea"/>
              </a:rPr>
              <a:t>、</a:t>
            </a:r>
            <a:r>
              <a:rPr lang="en-US" altLang="zh-CN" sz="1600" dirty="0">
                <a:solidFill>
                  <a:srgbClr val="404040"/>
                </a:solidFill>
                <a:latin typeface="+mn-ea"/>
              </a:rPr>
              <a:t>F</a:t>
            </a:r>
            <a:r>
              <a:rPr lang="zh-CN" altLang="en-US" sz="1600" dirty="0">
                <a:solidFill>
                  <a:srgbClr val="404040"/>
                </a:solidFill>
                <a:latin typeface="+mn-ea"/>
              </a:rPr>
              <a:t>、</a:t>
            </a:r>
            <a:r>
              <a:rPr lang="en-US" altLang="zh-CN" sz="1600" dirty="0">
                <a:solidFill>
                  <a:srgbClr val="404040"/>
                </a:solidFill>
                <a:latin typeface="+mn-ea"/>
              </a:rPr>
              <a:t>0</a:t>
            </a:r>
            <a:r>
              <a:rPr lang="zh-CN" altLang="en-US" sz="1600" dirty="0">
                <a:solidFill>
                  <a:srgbClr val="404040"/>
                </a:solidFill>
                <a:latin typeface="+mn-ea"/>
              </a:rPr>
              <a:t>、</a:t>
            </a:r>
            <a:r>
              <a:rPr lang="en-US" altLang="zh-CN" sz="1600" dirty="0">
                <a:solidFill>
                  <a:srgbClr val="404040"/>
                </a:solidFill>
                <a:latin typeface="+mn-ea"/>
              </a:rPr>
              <a:t>1...</a:t>
            </a:r>
            <a:r>
              <a:rPr lang="zh-CN" altLang="en-US" sz="1600" dirty="0">
                <a:solidFill>
                  <a:srgbClr val="404040"/>
                </a:solidFill>
                <a:latin typeface="+mn-ea"/>
              </a:rPr>
              <a:t>）</a:t>
            </a:r>
            <a:endParaRPr lang="en-US" altLang="zh-CN" sz="1600" dirty="0">
              <a:solidFill>
                <a:srgbClr val="404040"/>
              </a:solidFill>
              <a:latin typeface="+mn-ea"/>
            </a:endParaRPr>
          </a:p>
          <a:p>
            <a:pPr marL="285750" indent="-285750">
              <a:buFont typeface="Arial" panose="020B0604020202020204" pitchFamily="34" charset="0"/>
              <a:buChar char="•"/>
            </a:pPr>
            <a:r>
              <a:rPr lang="en-US" altLang="zh-CN" sz="1600" dirty="0">
                <a:solidFill>
                  <a:srgbClr val="404040"/>
                </a:solidFill>
                <a:latin typeface="+mn-ea"/>
              </a:rPr>
              <a:t>FS: </a:t>
            </a:r>
            <a:r>
              <a:rPr lang="zh-CN" altLang="en-US" sz="1600" dirty="0">
                <a:solidFill>
                  <a:srgbClr val="404040"/>
                </a:solidFill>
                <a:latin typeface="+mn-ea"/>
              </a:rPr>
              <a:t>流控制帧，有三种状态：继续发送</a:t>
            </a:r>
            <a:r>
              <a:rPr lang="en-US" altLang="zh-CN" sz="1600" dirty="0">
                <a:solidFill>
                  <a:srgbClr val="404040"/>
                </a:solidFill>
                <a:latin typeface="+mn-ea"/>
              </a:rPr>
              <a:t>0</a:t>
            </a:r>
            <a:r>
              <a:rPr lang="zh-CN" altLang="en-US" sz="1600" dirty="0">
                <a:solidFill>
                  <a:srgbClr val="404040"/>
                </a:solidFill>
                <a:latin typeface="+mn-ea"/>
              </a:rPr>
              <a:t>、保持等待</a:t>
            </a:r>
            <a:r>
              <a:rPr lang="en-US" altLang="zh-CN" sz="1600" dirty="0">
                <a:solidFill>
                  <a:srgbClr val="404040"/>
                </a:solidFill>
                <a:latin typeface="+mn-ea"/>
              </a:rPr>
              <a:t>1</a:t>
            </a:r>
            <a:r>
              <a:rPr lang="zh-CN" altLang="en-US" sz="1600" dirty="0">
                <a:solidFill>
                  <a:srgbClr val="404040"/>
                </a:solidFill>
                <a:latin typeface="+mn-ea"/>
              </a:rPr>
              <a:t>、数据溢出</a:t>
            </a:r>
            <a:r>
              <a:rPr lang="en-US" altLang="zh-CN" sz="1600" dirty="0">
                <a:solidFill>
                  <a:srgbClr val="404040"/>
                </a:solidFill>
                <a:latin typeface="+mn-ea"/>
              </a:rPr>
              <a:t>2</a:t>
            </a:r>
          </a:p>
          <a:p>
            <a:pPr marL="285750" indent="-285750">
              <a:buFont typeface="Arial" panose="020B0604020202020204" pitchFamily="34" charset="0"/>
              <a:buChar char="•"/>
            </a:pPr>
            <a:r>
              <a:rPr lang="en-US" altLang="zh-CN" sz="1600" dirty="0">
                <a:solidFill>
                  <a:srgbClr val="404040"/>
                </a:solidFill>
                <a:latin typeface="+mn-ea"/>
              </a:rPr>
              <a:t>BS</a:t>
            </a:r>
            <a:r>
              <a:rPr lang="en-US" altLang="zh-CN" sz="1600" dirty="0" smtClean="0">
                <a:solidFill>
                  <a:srgbClr val="404040"/>
                </a:solidFill>
                <a:latin typeface="+mn-ea"/>
              </a:rPr>
              <a:t>: </a:t>
            </a:r>
            <a:r>
              <a:rPr lang="zh-CN" altLang="en-US" sz="1600" dirty="0" smtClean="0">
                <a:latin typeface="+mn-ea"/>
              </a:rPr>
              <a:t>允许</a:t>
            </a:r>
            <a:r>
              <a:rPr lang="zh-CN" altLang="en-US" sz="1600" dirty="0">
                <a:latin typeface="+mn-ea"/>
              </a:rPr>
              <a:t>发送方一次最大可发送连续帧</a:t>
            </a:r>
            <a:r>
              <a:rPr lang="en-US" altLang="zh-CN" sz="1600" dirty="0">
                <a:latin typeface="+mn-ea"/>
              </a:rPr>
              <a:t>CF</a:t>
            </a:r>
            <a:r>
              <a:rPr lang="zh-CN" altLang="en-US" sz="1600" dirty="0">
                <a:latin typeface="+mn-ea"/>
              </a:rPr>
              <a:t>次数，即一次发送连续帧帧数要小于等于块大小</a:t>
            </a:r>
            <a:r>
              <a:rPr lang="en-US" altLang="zh-CN" sz="1600" dirty="0">
                <a:latin typeface="+mn-ea"/>
              </a:rPr>
              <a:t>BS</a:t>
            </a:r>
            <a:r>
              <a:rPr lang="zh-CN" altLang="en-US" sz="1600" dirty="0">
                <a:latin typeface="+mn-ea"/>
              </a:rPr>
              <a:t>。当块大小为</a:t>
            </a:r>
            <a:r>
              <a:rPr lang="en-US" altLang="zh-CN" sz="1600" dirty="0">
                <a:latin typeface="+mn-ea"/>
              </a:rPr>
              <a:t>0</a:t>
            </a:r>
            <a:r>
              <a:rPr lang="zh-CN" altLang="en-US" sz="1600" dirty="0">
                <a:latin typeface="+mn-ea"/>
              </a:rPr>
              <a:t>时，发送方可无限发送连续帧直至信息发送完毕，再无流控帧</a:t>
            </a:r>
            <a:r>
              <a:rPr lang="en-US" altLang="zh-CN" sz="1600" dirty="0">
                <a:latin typeface="+mn-ea"/>
              </a:rPr>
              <a:t>FC</a:t>
            </a:r>
            <a:r>
              <a:rPr lang="zh-CN" altLang="en-US" sz="1600" dirty="0">
                <a:latin typeface="+mn-ea"/>
              </a:rPr>
              <a:t>。</a:t>
            </a:r>
            <a:endParaRPr lang="en-US" altLang="zh-CN" sz="1600" dirty="0" smtClean="0">
              <a:latin typeface="+mn-ea"/>
            </a:endParaRPr>
          </a:p>
          <a:p>
            <a:pPr marL="285750" indent="-285750">
              <a:buFont typeface="Arial" panose="020B0604020202020204" pitchFamily="34" charset="0"/>
              <a:buChar char="•"/>
            </a:pPr>
            <a:r>
              <a:rPr lang="en-US" altLang="zh-CN" sz="1600" dirty="0" err="1" smtClean="0">
                <a:solidFill>
                  <a:srgbClr val="404040"/>
                </a:solidFill>
                <a:latin typeface="+mn-ea"/>
              </a:rPr>
              <a:t>STmin</a:t>
            </a:r>
            <a:r>
              <a:rPr lang="en-US" altLang="zh-CN" sz="1600" dirty="0">
                <a:solidFill>
                  <a:srgbClr val="404040"/>
                </a:solidFill>
                <a:latin typeface="+mn-ea"/>
              </a:rPr>
              <a:t>:</a:t>
            </a:r>
            <a:r>
              <a:rPr lang="zh-CN" altLang="en-US" sz="1600" dirty="0">
                <a:solidFill>
                  <a:srgbClr val="404040"/>
                </a:solidFill>
                <a:latin typeface="+mn-ea"/>
              </a:rPr>
              <a:t>限定连续帧相互之间所允许的最小时间间隔</a:t>
            </a:r>
          </a:p>
        </p:txBody>
      </p:sp>
    </p:spTree>
    <p:extLst>
      <p:ext uri="{BB962C8B-B14F-4D97-AF65-F5344CB8AC3E}">
        <p14:creationId xmlns:p14="http://schemas.microsoft.com/office/powerpoint/2010/main" val="1545833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74F68A25-7B61-492D-A38B-22C536B536B9}"/>
              </a:ext>
            </a:extLst>
          </p:cNvPr>
          <p:cNvSpPr>
            <a:spLocks noGrp="1"/>
          </p:cNvSpPr>
          <p:nvPr>
            <p:ph type="title"/>
          </p:nvPr>
        </p:nvSpPr>
        <p:spPr/>
        <p:txBody>
          <a:bodyPr>
            <a:normAutofit/>
          </a:bodyPr>
          <a:lstStyle/>
          <a:p>
            <a:r>
              <a:rPr lang="zh-CN" altLang="en-US" sz="2000" dirty="0">
                <a:solidFill>
                  <a:schemeClr val="accent1">
                    <a:lumMod val="50000"/>
                  </a:schemeClr>
                </a:solidFill>
                <a:latin typeface="Arial" panose="020B0604020202020204" pitchFamily="34" charset="0"/>
                <a:cs typeface="Arial" panose="020B0604020202020204" pitchFamily="34" charset="0"/>
              </a:rPr>
              <a:t>基本概念和术语</a:t>
            </a:r>
            <a:endParaRPr lang="zh-CN" altLang="en-US" sz="2000"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1061" y="1185455"/>
            <a:ext cx="4891225" cy="2306129"/>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8426" y="3891779"/>
            <a:ext cx="4924425" cy="2105025"/>
          </a:xfrm>
          <a:prstGeom prst="rect">
            <a:avLst/>
          </a:prstGeom>
        </p:spPr>
      </p:pic>
      <p:sp>
        <p:nvSpPr>
          <p:cNvPr id="4" name="文本框 3"/>
          <p:cNvSpPr txBox="1"/>
          <p:nvPr/>
        </p:nvSpPr>
        <p:spPr>
          <a:xfrm>
            <a:off x="1654629" y="1367246"/>
            <a:ext cx="877163" cy="369332"/>
          </a:xfrm>
          <a:prstGeom prst="rect">
            <a:avLst/>
          </a:prstGeom>
          <a:noFill/>
        </p:spPr>
        <p:txBody>
          <a:bodyPr wrap="none" rtlCol="0">
            <a:spAutoFit/>
          </a:bodyPr>
          <a:lstStyle/>
          <a:p>
            <a:r>
              <a:rPr lang="zh-CN" altLang="en-US" dirty="0" smtClean="0"/>
              <a:t>图一：</a:t>
            </a:r>
            <a:endParaRPr lang="zh-CN" altLang="en-US" dirty="0"/>
          </a:p>
        </p:txBody>
      </p:sp>
      <p:sp>
        <p:nvSpPr>
          <p:cNvPr id="5" name="文本框 4"/>
          <p:cNvSpPr txBox="1"/>
          <p:nvPr/>
        </p:nvSpPr>
        <p:spPr>
          <a:xfrm>
            <a:off x="1706880" y="4145280"/>
            <a:ext cx="877163" cy="369332"/>
          </a:xfrm>
          <a:prstGeom prst="rect">
            <a:avLst/>
          </a:prstGeom>
          <a:noFill/>
        </p:spPr>
        <p:txBody>
          <a:bodyPr wrap="none" rtlCol="0">
            <a:spAutoFit/>
          </a:bodyPr>
          <a:lstStyle/>
          <a:p>
            <a:r>
              <a:rPr lang="zh-CN" altLang="en-US" dirty="0" smtClean="0"/>
              <a:t>图二：</a:t>
            </a:r>
            <a:endParaRPr lang="zh-CN" altLang="en-US" dirty="0"/>
          </a:p>
        </p:txBody>
      </p:sp>
      <p:sp>
        <p:nvSpPr>
          <p:cNvPr id="7" name="文本框 6"/>
          <p:cNvSpPr txBox="1"/>
          <p:nvPr/>
        </p:nvSpPr>
        <p:spPr>
          <a:xfrm>
            <a:off x="7942217" y="1793965"/>
            <a:ext cx="3352799" cy="2677656"/>
          </a:xfrm>
          <a:prstGeom prst="rect">
            <a:avLst/>
          </a:prstGeom>
          <a:noFill/>
        </p:spPr>
        <p:txBody>
          <a:bodyPr wrap="square" rtlCol="0">
            <a:spAutoFit/>
          </a:bodyPr>
          <a:lstStyle/>
          <a:p>
            <a:r>
              <a:rPr lang="zh-CN" altLang="en-US" sz="1200" dirty="0">
                <a:latin typeface="+mn-ea"/>
              </a:rPr>
              <a:t>举例</a:t>
            </a:r>
            <a:r>
              <a:rPr lang="zh-CN" altLang="en-US" sz="1200" dirty="0" smtClean="0">
                <a:latin typeface="+mn-ea"/>
              </a:rPr>
              <a:t>：发送</a:t>
            </a:r>
            <a:r>
              <a:rPr lang="zh-CN" altLang="en-US" sz="1200" dirty="0">
                <a:latin typeface="+mn-ea"/>
              </a:rPr>
              <a:t>方发送首帧 </a:t>
            </a:r>
            <a:r>
              <a:rPr lang="en-US" altLang="zh-CN" sz="1200" dirty="0">
                <a:latin typeface="+mn-ea"/>
              </a:rPr>
              <a:t>data</a:t>
            </a:r>
            <a:r>
              <a:rPr lang="zh-CN" altLang="en-US" sz="1200" dirty="0">
                <a:latin typeface="+mn-ea"/>
              </a:rPr>
              <a:t>：</a:t>
            </a:r>
            <a:r>
              <a:rPr lang="en-US" altLang="zh-CN" sz="1200" dirty="0">
                <a:latin typeface="+mn-ea"/>
              </a:rPr>
              <a:t>12 02 36 01 01 02 03 </a:t>
            </a:r>
            <a:r>
              <a:rPr lang="en-US" altLang="zh-CN" sz="1200" dirty="0" smtClean="0">
                <a:latin typeface="+mn-ea"/>
              </a:rPr>
              <a:t>04</a:t>
            </a:r>
            <a:endParaRPr lang="en-US" altLang="zh-CN" sz="1200" dirty="0">
              <a:latin typeface="+mn-ea"/>
            </a:endParaRPr>
          </a:p>
          <a:p>
            <a:pPr marL="171450" indent="-171450">
              <a:buFont typeface="Arial" panose="020B0604020202020204" pitchFamily="34" charset="0"/>
              <a:buChar char="•"/>
            </a:pPr>
            <a:r>
              <a:rPr lang="zh-CN" altLang="en-US" sz="1200" dirty="0" smtClean="0">
                <a:latin typeface="+mn-ea"/>
              </a:rPr>
              <a:t>情况</a:t>
            </a:r>
            <a:r>
              <a:rPr lang="en-US" altLang="zh-CN" sz="1200" dirty="0">
                <a:latin typeface="+mn-ea"/>
              </a:rPr>
              <a:t>1.</a:t>
            </a:r>
            <a:r>
              <a:rPr lang="zh-CN" altLang="en-US" sz="1200" dirty="0">
                <a:latin typeface="+mn-ea"/>
              </a:rPr>
              <a:t>接收方可以接收且缓冲足够无时间要求，则发送流控帧</a:t>
            </a:r>
            <a:r>
              <a:rPr lang="en-US" altLang="zh-CN" sz="1200" dirty="0">
                <a:latin typeface="+mn-ea"/>
              </a:rPr>
              <a:t>FC</a:t>
            </a:r>
            <a:r>
              <a:rPr lang="zh-CN" altLang="en-US" sz="1200" dirty="0">
                <a:latin typeface="+mn-ea"/>
              </a:rPr>
              <a:t>：</a:t>
            </a:r>
            <a:r>
              <a:rPr lang="en-US" altLang="zh-CN" sz="1200" dirty="0">
                <a:latin typeface="+mn-ea"/>
              </a:rPr>
              <a:t>30 00 00 00 00 00 00 </a:t>
            </a:r>
            <a:r>
              <a:rPr lang="en-US" altLang="zh-CN" sz="1200" dirty="0" smtClean="0">
                <a:latin typeface="+mn-ea"/>
              </a:rPr>
              <a:t>00</a:t>
            </a:r>
          </a:p>
          <a:p>
            <a:pPr marL="171450" indent="-171450">
              <a:buFont typeface="Arial" panose="020B0604020202020204" pitchFamily="34" charset="0"/>
              <a:buChar char="•"/>
            </a:pPr>
            <a:r>
              <a:rPr lang="zh-CN" altLang="en-US" sz="1200" dirty="0" smtClean="0">
                <a:latin typeface="+mn-ea"/>
              </a:rPr>
              <a:t>情况</a:t>
            </a:r>
            <a:r>
              <a:rPr lang="en-US" altLang="zh-CN" sz="1200" dirty="0">
                <a:latin typeface="+mn-ea"/>
              </a:rPr>
              <a:t>2.</a:t>
            </a:r>
            <a:r>
              <a:rPr lang="zh-CN" altLang="en-US" sz="1200" dirty="0">
                <a:latin typeface="+mn-ea"/>
              </a:rPr>
              <a:t>接收方暂时无法接收多帧信息，需告知发送方等待，则发送流控帧</a:t>
            </a:r>
            <a:r>
              <a:rPr lang="en-US" altLang="zh-CN" sz="1200" dirty="0">
                <a:latin typeface="+mn-ea"/>
              </a:rPr>
              <a:t>FC</a:t>
            </a:r>
            <a:r>
              <a:rPr lang="zh-CN" altLang="en-US" sz="1200" dirty="0">
                <a:latin typeface="+mn-ea"/>
              </a:rPr>
              <a:t>：</a:t>
            </a:r>
            <a:r>
              <a:rPr lang="en-US" altLang="zh-CN" sz="1200" dirty="0">
                <a:latin typeface="+mn-ea"/>
              </a:rPr>
              <a:t>31 xx </a:t>
            </a:r>
            <a:r>
              <a:rPr lang="en-US" altLang="zh-CN" sz="1200" dirty="0" err="1">
                <a:latin typeface="+mn-ea"/>
              </a:rPr>
              <a:t>xx</a:t>
            </a:r>
            <a:r>
              <a:rPr lang="en-US" altLang="zh-CN" sz="1200" dirty="0">
                <a:latin typeface="+mn-ea"/>
              </a:rPr>
              <a:t> 00 00 00 00 </a:t>
            </a:r>
            <a:r>
              <a:rPr lang="en-US" altLang="zh-CN" sz="1200" dirty="0" smtClean="0">
                <a:latin typeface="+mn-ea"/>
              </a:rPr>
              <a:t>00</a:t>
            </a:r>
          </a:p>
          <a:p>
            <a:pPr marL="171450" indent="-171450">
              <a:buFont typeface="Arial" panose="020B0604020202020204" pitchFamily="34" charset="0"/>
              <a:buChar char="•"/>
            </a:pPr>
            <a:r>
              <a:rPr lang="zh-CN" altLang="en-US" sz="1200" dirty="0" smtClean="0">
                <a:latin typeface="+mn-ea"/>
              </a:rPr>
              <a:t>情况</a:t>
            </a:r>
            <a:r>
              <a:rPr lang="en-US" altLang="zh-CN" sz="1200" dirty="0">
                <a:latin typeface="+mn-ea"/>
              </a:rPr>
              <a:t>3.</a:t>
            </a:r>
            <a:r>
              <a:rPr lang="zh-CN" altLang="en-US" sz="1200" dirty="0">
                <a:latin typeface="+mn-ea"/>
              </a:rPr>
              <a:t>接收方缓冲不足，接收发送方多帧会溢出，则发送流控帧</a:t>
            </a:r>
            <a:r>
              <a:rPr lang="en-US" altLang="zh-CN" sz="1200" dirty="0">
                <a:latin typeface="+mn-ea"/>
              </a:rPr>
              <a:t>FC</a:t>
            </a:r>
            <a:r>
              <a:rPr lang="zh-CN" altLang="en-US" sz="1200" dirty="0">
                <a:latin typeface="+mn-ea"/>
              </a:rPr>
              <a:t>：</a:t>
            </a:r>
            <a:r>
              <a:rPr lang="en-US" altLang="zh-CN" sz="1200" dirty="0">
                <a:latin typeface="+mn-ea"/>
              </a:rPr>
              <a:t>32 xx </a:t>
            </a:r>
            <a:r>
              <a:rPr lang="en-US" altLang="zh-CN" sz="1200" dirty="0" err="1">
                <a:latin typeface="+mn-ea"/>
              </a:rPr>
              <a:t>xx</a:t>
            </a:r>
            <a:r>
              <a:rPr lang="en-US" altLang="zh-CN" sz="1200" dirty="0">
                <a:latin typeface="+mn-ea"/>
              </a:rPr>
              <a:t> 00 00 00 00 </a:t>
            </a:r>
            <a:r>
              <a:rPr lang="en-US" altLang="zh-CN" sz="1200" dirty="0" smtClean="0">
                <a:latin typeface="+mn-ea"/>
              </a:rPr>
              <a:t>00</a:t>
            </a:r>
          </a:p>
          <a:p>
            <a:pPr marL="171450" indent="-171450">
              <a:buFont typeface="Arial" panose="020B0604020202020204" pitchFamily="34" charset="0"/>
              <a:buChar char="•"/>
            </a:pPr>
            <a:r>
              <a:rPr lang="zh-CN" altLang="en-US" sz="1200" dirty="0" smtClean="0">
                <a:latin typeface="+mn-ea"/>
              </a:rPr>
              <a:t>情况</a:t>
            </a:r>
            <a:r>
              <a:rPr lang="en-US" altLang="zh-CN" sz="1200" dirty="0">
                <a:latin typeface="+mn-ea"/>
              </a:rPr>
              <a:t>4.</a:t>
            </a:r>
            <a:r>
              <a:rPr lang="zh-CN" altLang="en-US" sz="1200" dirty="0">
                <a:latin typeface="+mn-ea"/>
              </a:rPr>
              <a:t>接收方可以接收但最大可一次接收连续帧</a:t>
            </a:r>
            <a:r>
              <a:rPr lang="en-US" altLang="zh-CN" sz="1200" dirty="0">
                <a:latin typeface="+mn-ea"/>
              </a:rPr>
              <a:t>CF10</a:t>
            </a:r>
            <a:r>
              <a:rPr lang="zh-CN" altLang="en-US" sz="1200" dirty="0">
                <a:latin typeface="+mn-ea"/>
              </a:rPr>
              <a:t>帧，连续帧的帧与帧间隔时间</a:t>
            </a:r>
            <a:r>
              <a:rPr lang="en-US" altLang="zh-CN" sz="1200" dirty="0">
                <a:latin typeface="+mn-ea"/>
              </a:rPr>
              <a:t>20ms</a:t>
            </a:r>
            <a:r>
              <a:rPr lang="zh-CN" altLang="en-US" sz="1200" dirty="0">
                <a:latin typeface="+mn-ea"/>
              </a:rPr>
              <a:t>，则发送流控帧</a:t>
            </a:r>
            <a:r>
              <a:rPr lang="en-US" altLang="zh-CN" sz="1200" dirty="0">
                <a:latin typeface="+mn-ea"/>
              </a:rPr>
              <a:t>FC</a:t>
            </a:r>
            <a:r>
              <a:rPr lang="zh-CN" altLang="en-US" sz="1200" dirty="0">
                <a:latin typeface="+mn-ea"/>
              </a:rPr>
              <a:t>：</a:t>
            </a:r>
            <a:r>
              <a:rPr lang="en-US" altLang="zh-CN" sz="1200" dirty="0">
                <a:latin typeface="+mn-ea"/>
              </a:rPr>
              <a:t>30 0A 14 00 00 00 </a:t>
            </a:r>
            <a:r>
              <a:rPr lang="en-US" altLang="zh-CN" sz="1200" dirty="0" smtClean="0">
                <a:latin typeface="+mn-ea"/>
              </a:rPr>
              <a:t>00</a:t>
            </a:r>
            <a:endParaRPr lang="en-US" altLang="zh-CN" sz="1200" dirty="0">
              <a:latin typeface="+mn-ea"/>
            </a:endParaRPr>
          </a:p>
        </p:txBody>
      </p:sp>
    </p:spTree>
    <p:extLst>
      <p:ext uri="{BB962C8B-B14F-4D97-AF65-F5344CB8AC3E}">
        <p14:creationId xmlns:p14="http://schemas.microsoft.com/office/powerpoint/2010/main" val="33535381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74F68A25-7B61-492D-A38B-22C536B536B9}"/>
              </a:ext>
            </a:extLst>
          </p:cNvPr>
          <p:cNvSpPr>
            <a:spLocks noGrp="1"/>
          </p:cNvSpPr>
          <p:nvPr>
            <p:ph type="title"/>
          </p:nvPr>
        </p:nvSpPr>
        <p:spPr/>
        <p:txBody>
          <a:bodyPr>
            <a:normAutofit/>
          </a:bodyPr>
          <a:lstStyle/>
          <a:p>
            <a:r>
              <a:rPr lang="en-US" altLang="zh-CN" sz="2000" dirty="0" smtClean="0">
                <a:solidFill>
                  <a:schemeClr val="accent1">
                    <a:lumMod val="50000"/>
                  </a:schemeClr>
                </a:solidFill>
                <a:latin typeface="Arial" panose="020B0604020202020204" pitchFamily="34" charset="0"/>
                <a:cs typeface="Arial" panose="020B0604020202020204" pitchFamily="34" charset="0"/>
              </a:rPr>
              <a:t>QA</a:t>
            </a:r>
            <a:endParaRPr lang="zh-CN" altLang="en-US" sz="2000" dirty="0"/>
          </a:p>
        </p:txBody>
      </p:sp>
      <p:sp>
        <p:nvSpPr>
          <p:cNvPr id="9" name="矩形 8"/>
          <p:cNvSpPr/>
          <p:nvPr/>
        </p:nvSpPr>
        <p:spPr>
          <a:xfrm>
            <a:off x="1045029" y="1034143"/>
            <a:ext cx="10134600" cy="584775"/>
          </a:xfrm>
          <a:prstGeom prst="rect">
            <a:avLst/>
          </a:prstGeom>
        </p:spPr>
        <p:txBody>
          <a:bodyPr wrap="square">
            <a:spAutoFit/>
          </a:bodyPr>
          <a:lstStyle/>
          <a:p>
            <a:pPr marL="285750" lvl="0" indent="-285750" algn="just">
              <a:spcAft>
                <a:spcPts val="0"/>
              </a:spcAft>
              <a:buFont typeface="Arial" panose="020B0604020202020204" pitchFamily="34" charset="0"/>
              <a:buChar char="•"/>
            </a:pPr>
            <a:r>
              <a:rPr lang="zh-CN" altLang="zh-CN" sz="1600" kern="100" dirty="0">
                <a:latin typeface="+mn-ea"/>
                <a:cs typeface="Times New Roman" panose="02020603050405020304" pitchFamily="18" charset="0"/>
              </a:rPr>
              <a:t>写出安全访问过程</a:t>
            </a:r>
            <a:r>
              <a:rPr lang="en-US" altLang="zh-CN" sz="1600" kern="100" dirty="0">
                <a:latin typeface="+mn-ea"/>
                <a:cs typeface="Times New Roman" panose="02020603050405020304" pitchFamily="18" charset="0"/>
              </a:rPr>
              <a:t>(</a:t>
            </a:r>
            <a:r>
              <a:rPr lang="zh-CN" altLang="zh-CN" sz="1600" kern="100" dirty="0">
                <a:latin typeface="+mn-ea"/>
                <a:cs typeface="Times New Roman" panose="02020603050405020304" pitchFamily="18" charset="0"/>
              </a:rPr>
              <a:t>诊断服务</a:t>
            </a:r>
            <a:r>
              <a:rPr lang="en-US" altLang="zh-CN" sz="1600" kern="100" dirty="0">
                <a:latin typeface="+mn-ea"/>
                <a:cs typeface="Times New Roman" panose="02020603050405020304" pitchFamily="18" charset="0"/>
              </a:rPr>
              <a:t>$27)</a:t>
            </a:r>
            <a:r>
              <a:rPr lang="zh-CN" altLang="zh-CN" sz="1600" kern="100" dirty="0">
                <a:latin typeface="+mn-ea"/>
                <a:cs typeface="Times New Roman" panose="02020603050405020304" pitchFamily="18" charset="0"/>
              </a:rPr>
              <a:t>，安全等级为</a:t>
            </a:r>
            <a:r>
              <a:rPr lang="en-US" altLang="zh-CN" sz="1600" kern="100" dirty="0">
                <a:latin typeface="+mn-ea"/>
                <a:cs typeface="Times New Roman" panose="02020603050405020304" pitchFamily="18" charset="0"/>
              </a:rPr>
              <a:t>05</a:t>
            </a:r>
            <a:r>
              <a:rPr lang="zh-CN" altLang="zh-CN" sz="1600" kern="100" dirty="0">
                <a:latin typeface="+mn-ea"/>
                <a:cs typeface="Times New Roman" panose="02020603050405020304" pitchFamily="18" charset="0"/>
              </a:rPr>
              <a:t>，</a:t>
            </a:r>
            <a:r>
              <a:rPr lang="en-US" altLang="zh-CN" sz="1600" kern="100" dirty="0">
                <a:latin typeface="+mn-ea"/>
                <a:cs typeface="Times New Roman" panose="02020603050405020304" pitchFamily="18" charset="0"/>
              </a:rPr>
              <a:t>Seed</a:t>
            </a:r>
            <a:r>
              <a:rPr lang="zh-CN" altLang="zh-CN" sz="1600" kern="100" dirty="0">
                <a:latin typeface="+mn-ea"/>
                <a:cs typeface="Times New Roman" panose="02020603050405020304" pitchFamily="18" charset="0"/>
              </a:rPr>
              <a:t>为</a:t>
            </a:r>
            <a:r>
              <a:rPr lang="en-US" altLang="zh-CN" sz="1600" kern="100" dirty="0">
                <a:latin typeface="+mn-ea"/>
                <a:cs typeface="Times New Roman" panose="02020603050405020304" pitchFamily="18" charset="0"/>
              </a:rPr>
              <a:t>4 bytes($21 43 65 87)</a:t>
            </a:r>
            <a:r>
              <a:rPr lang="zh-CN" altLang="zh-CN" sz="1600" kern="100" dirty="0">
                <a:latin typeface="+mn-ea"/>
                <a:cs typeface="Times New Roman" panose="02020603050405020304" pitchFamily="18" charset="0"/>
              </a:rPr>
              <a:t>，密钥算法为</a:t>
            </a:r>
            <a:r>
              <a:rPr lang="en-US" altLang="zh-CN" sz="1600" kern="100" dirty="0">
                <a:latin typeface="+mn-ea"/>
                <a:cs typeface="Times New Roman" panose="02020603050405020304" pitchFamily="18" charset="0"/>
              </a:rPr>
              <a:t>Seed XOR ($55 55 55 55)</a:t>
            </a:r>
            <a:endParaRPr lang="zh-CN" altLang="zh-CN" sz="1600" kern="100" dirty="0">
              <a:latin typeface="+mn-ea"/>
              <a:cs typeface="Times New Roman" panose="02020603050405020304" pitchFamily="18" charset="0"/>
            </a:endParaRPr>
          </a:p>
        </p:txBody>
      </p:sp>
      <p:graphicFrame>
        <p:nvGraphicFramePr>
          <p:cNvPr id="10" name="表格 9"/>
          <p:cNvGraphicFramePr>
            <a:graphicFrameLocks noGrp="1"/>
          </p:cNvGraphicFramePr>
          <p:nvPr>
            <p:extLst>
              <p:ext uri="{D42A27DB-BD31-4B8C-83A1-F6EECF244321}">
                <p14:modId xmlns:p14="http://schemas.microsoft.com/office/powerpoint/2010/main" val="1065257292"/>
              </p:ext>
            </p:extLst>
          </p:nvPr>
        </p:nvGraphicFramePr>
        <p:xfrm>
          <a:off x="1137339" y="1919805"/>
          <a:ext cx="4005943" cy="1839688"/>
        </p:xfrm>
        <a:graphic>
          <a:graphicData uri="http://schemas.openxmlformats.org/drawingml/2006/table">
            <a:tbl>
              <a:tblPr firstRow="1" firstCol="1" bandRow="1">
                <a:tableStyleId>{5C22544A-7EE6-4342-B048-85BDC9FD1C3A}</a:tableStyleId>
              </a:tblPr>
              <a:tblGrid>
                <a:gridCol w="591924">
                  <a:extLst>
                    <a:ext uri="{9D8B030D-6E8A-4147-A177-3AD203B41FA5}">
                      <a16:colId xmlns:a16="http://schemas.microsoft.com/office/drawing/2014/main" val="1733730966"/>
                    </a:ext>
                  </a:extLst>
                </a:gridCol>
                <a:gridCol w="3414019">
                  <a:extLst>
                    <a:ext uri="{9D8B030D-6E8A-4147-A177-3AD203B41FA5}">
                      <a16:colId xmlns:a16="http://schemas.microsoft.com/office/drawing/2014/main" val="1292842377"/>
                    </a:ext>
                  </a:extLst>
                </a:gridCol>
              </a:tblGrid>
              <a:tr h="229961">
                <a:tc>
                  <a:txBody>
                    <a:bodyPr/>
                    <a:lstStyle/>
                    <a:p>
                      <a:pPr algn="just">
                        <a:spcAft>
                          <a:spcPts val="0"/>
                        </a:spcAft>
                      </a:pPr>
                      <a:r>
                        <a:rPr lang="en-US" sz="1050" kern="100" dirty="0">
                          <a:effectLst/>
                        </a:rPr>
                        <a:t>Node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Data</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92722134"/>
                  </a:ext>
                </a:extLst>
              </a:tr>
              <a:tr h="229961">
                <a:tc>
                  <a:txBody>
                    <a:bodyPr/>
                    <a:lstStyle/>
                    <a:p>
                      <a:pPr algn="just">
                        <a:spcAft>
                          <a:spcPts val="0"/>
                        </a:spcAft>
                      </a:pPr>
                      <a:r>
                        <a:rPr lang="en-US" sz="1050" kern="100">
                          <a:effectLst/>
                        </a:rPr>
                        <a:t>Tester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68765299"/>
                  </a:ext>
                </a:extLst>
              </a:tr>
              <a:tr h="229961">
                <a:tc>
                  <a:txBody>
                    <a:bodyPr/>
                    <a:lstStyle/>
                    <a:p>
                      <a:pPr algn="just">
                        <a:spcAft>
                          <a:spcPts val="0"/>
                        </a:spcAft>
                      </a:pPr>
                      <a:r>
                        <a:rPr lang="en-US" sz="1050" kern="100">
                          <a:effectLst/>
                        </a:rPr>
                        <a:t>ECU</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08226320"/>
                  </a:ext>
                </a:extLst>
              </a:tr>
              <a:tr h="229961">
                <a:tc>
                  <a:txBody>
                    <a:bodyPr/>
                    <a:lstStyle/>
                    <a:p>
                      <a:pPr algn="just">
                        <a:spcAft>
                          <a:spcPts val="0"/>
                        </a:spcAft>
                      </a:pPr>
                      <a:r>
                        <a:rPr lang="en-US" sz="1050" kern="100">
                          <a:effectLst/>
                        </a:rPr>
                        <a:t>Tester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05057038"/>
                  </a:ext>
                </a:extLst>
              </a:tr>
              <a:tr h="229961">
                <a:tc>
                  <a:txBody>
                    <a:bodyPr/>
                    <a:lstStyle/>
                    <a:p>
                      <a:pPr algn="just">
                        <a:spcAft>
                          <a:spcPts val="0"/>
                        </a:spcAft>
                      </a:pPr>
                      <a:r>
                        <a:rPr lang="en-US" sz="1050" kern="100">
                          <a:effectLst/>
                        </a:rPr>
                        <a:t>ECU</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29699086"/>
                  </a:ext>
                </a:extLst>
              </a:tr>
              <a:tr h="229961">
                <a:tc>
                  <a:txBody>
                    <a:bodyPr/>
                    <a:lstStyle/>
                    <a:p>
                      <a:pPr algn="just">
                        <a:spcAft>
                          <a:spcPts val="0"/>
                        </a:spcAft>
                      </a:pPr>
                      <a:r>
                        <a:rPr lang="en-US" sz="1050" kern="100">
                          <a:effectLst/>
                        </a:rPr>
                        <a:t>Tester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36590750"/>
                  </a:ext>
                </a:extLst>
              </a:tr>
              <a:tr h="229961">
                <a:tc>
                  <a:txBody>
                    <a:bodyPr/>
                    <a:lstStyle/>
                    <a:p>
                      <a:pPr algn="just">
                        <a:spcAft>
                          <a:spcPts val="0"/>
                        </a:spcAft>
                      </a:pPr>
                      <a:r>
                        <a:rPr lang="en-US" sz="1050" kern="100">
                          <a:effectLst/>
                        </a:rPr>
                        <a:t>ECU</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67267838"/>
                  </a:ext>
                </a:extLst>
              </a:tr>
              <a:tr h="229961">
                <a:tc>
                  <a:txBody>
                    <a:bodyPr/>
                    <a:lstStyle/>
                    <a:p>
                      <a:pPr algn="just">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7156694"/>
                  </a:ext>
                </a:extLst>
              </a:tr>
            </a:tbl>
          </a:graphicData>
        </a:graphic>
      </p:graphicFrame>
      <p:sp>
        <p:nvSpPr>
          <p:cNvPr id="11" name="矩形 10"/>
          <p:cNvSpPr/>
          <p:nvPr/>
        </p:nvSpPr>
        <p:spPr>
          <a:xfrm>
            <a:off x="1099457" y="4122395"/>
            <a:ext cx="10069286" cy="1569660"/>
          </a:xfrm>
          <a:prstGeom prst="rect">
            <a:avLst/>
          </a:prstGeom>
        </p:spPr>
        <p:txBody>
          <a:bodyPr wrap="square">
            <a:spAutoFit/>
          </a:bodyPr>
          <a:lstStyle/>
          <a:p>
            <a:pPr marL="285750" lvl="0" indent="-285750" algn="just">
              <a:spcAft>
                <a:spcPts val="0"/>
              </a:spcAft>
              <a:buFont typeface="Arial" panose="020B0604020202020204" pitchFamily="34" charset="0"/>
              <a:buChar char="•"/>
            </a:pPr>
            <a:r>
              <a:rPr lang="en-US" altLang="zh-CN" sz="1600" kern="100" dirty="0">
                <a:latin typeface="+mn-ea"/>
                <a:cs typeface="Times New Roman" panose="02020603050405020304" pitchFamily="18" charset="0"/>
              </a:rPr>
              <a:t>(</a:t>
            </a:r>
            <a:r>
              <a:rPr lang="zh-CN" altLang="zh-CN" sz="1600" kern="100" dirty="0">
                <a:latin typeface="+mn-ea"/>
                <a:cs typeface="Times New Roman" panose="02020603050405020304" pitchFamily="18" charset="0"/>
              </a:rPr>
              <a:t>诊断服务</a:t>
            </a:r>
            <a:r>
              <a:rPr lang="en-US" altLang="zh-CN" sz="1600" kern="100" dirty="0">
                <a:latin typeface="+mn-ea"/>
                <a:cs typeface="Times New Roman" panose="02020603050405020304" pitchFamily="18" charset="0"/>
              </a:rPr>
              <a:t>$28)</a:t>
            </a:r>
            <a:r>
              <a:rPr lang="zh-CN" altLang="zh-CN" sz="1600" kern="100" dirty="0">
                <a:latin typeface="+mn-ea"/>
                <a:cs typeface="Times New Roman" panose="02020603050405020304" pitchFamily="18" charset="0"/>
              </a:rPr>
              <a:t>写出诊断请求，用于关闭</a:t>
            </a:r>
            <a:r>
              <a:rPr lang="en-US" altLang="zh-CN" sz="1600" kern="100" dirty="0">
                <a:latin typeface="+mn-ea"/>
                <a:cs typeface="Times New Roman" panose="02020603050405020304" pitchFamily="18" charset="0"/>
              </a:rPr>
              <a:t>ECU</a:t>
            </a:r>
            <a:r>
              <a:rPr lang="zh-CN" altLang="zh-CN" sz="1600" kern="100" dirty="0">
                <a:latin typeface="+mn-ea"/>
                <a:cs typeface="Times New Roman" panose="02020603050405020304" pitchFamily="18" charset="0"/>
              </a:rPr>
              <a:t>网络管理消息的接收请求</a:t>
            </a:r>
            <a:r>
              <a:rPr lang="en-US" altLang="zh-CN" sz="1600" kern="100" dirty="0">
                <a:latin typeface="+mn-ea"/>
                <a:cs typeface="Times New Roman" panose="02020603050405020304" pitchFamily="18" charset="0"/>
              </a:rPr>
              <a:t>&amp;</a:t>
            </a:r>
            <a:r>
              <a:rPr lang="zh-CN" altLang="zh-CN" sz="1600" kern="100" dirty="0">
                <a:latin typeface="+mn-ea"/>
                <a:cs typeface="Times New Roman" panose="02020603050405020304" pitchFamily="18" charset="0"/>
              </a:rPr>
              <a:t>打开发送请求</a:t>
            </a:r>
          </a:p>
          <a:p>
            <a:pPr marL="228600" indent="266700" algn="just">
              <a:spcAft>
                <a:spcPts val="0"/>
              </a:spcAft>
            </a:pPr>
            <a:r>
              <a:rPr lang="en-US" altLang="zh-CN" sz="1600" kern="100" dirty="0">
                <a:latin typeface="+mn-ea"/>
                <a:cs typeface="Times New Roman" panose="02020603050405020304" pitchFamily="18" charset="0"/>
              </a:rPr>
              <a:t> </a:t>
            </a:r>
            <a:endParaRPr lang="zh-CN" altLang="zh-CN" sz="1600" kern="100" dirty="0">
              <a:latin typeface="+mn-ea"/>
              <a:cs typeface="Times New Roman" panose="02020603050405020304" pitchFamily="18" charset="0"/>
            </a:endParaRPr>
          </a:p>
          <a:p>
            <a:pPr marL="285750" lvl="0" indent="-285750" algn="just">
              <a:spcAft>
                <a:spcPts val="0"/>
              </a:spcAft>
              <a:buFont typeface="Arial" panose="020B0604020202020204" pitchFamily="34" charset="0"/>
              <a:buChar char="•"/>
            </a:pPr>
            <a:r>
              <a:rPr lang="zh-CN" altLang="zh-CN" sz="1600" kern="100" dirty="0">
                <a:latin typeface="+mn-ea"/>
                <a:cs typeface="Times New Roman" panose="02020603050405020304" pitchFamily="18" charset="0"/>
              </a:rPr>
              <a:t>写出对应的反馈</a:t>
            </a:r>
          </a:p>
          <a:p>
            <a:pPr marL="342900" lvl="0" indent="-342900" algn="just">
              <a:spcAft>
                <a:spcPts val="0"/>
              </a:spcAft>
              <a:buFont typeface="+mj-lt"/>
              <a:buAutoNum type="alphaLcParenR"/>
            </a:pPr>
            <a:r>
              <a:rPr lang="zh-CN" altLang="zh-CN" sz="1600" kern="100" dirty="0">
                <a:latin typeface="+mn-ea"/>
                <a:cs typeface="Times New Roman" panose="02020603050405020304" pitchFamily="18" charset="0"/>
              </a:rPr>
              <a:t>支持安全访问等级</a:t>
            </a:r>
            <a:r>
              <a:rPr lang="en-US" altLang="zh-CN" sz="1600" kern="100" dirty="0">
                <a:latin typeface="+mn-ea"/>
                <a:cs typeface="Times New Roman" panose="02020603050405020304" pitchFamily="18" charset="0"/>
              </a:rPr>
              <a:t>01</a:t>
            </a:r>
            <a:r>
              <a:rPr lang="zh-CN" altLang="zh-CN" sz="1600" kern="100" dirty="0">
                <a:latin typeface="+mn-ea"/>
                <a:cs typeface="Times New Roman" panose="02020603050405020304" pitchFamily="18" charset="0"/>
              </a:rPr>
              <a:t>，请求</a:t>
            </a:r>
            <a:r>
              <a:rPr lang="en-US" altLang="zh-CN" sz="1600" kern="100" dirty="0">
                <a:latin typeface="+mn-ea"/>
                <a:cs typeface="Times New Roman" panose="02020603050405020304" pitchFamily="18" charset="0"/>
              </a:rPr>
              <a:t>$27 02 -&gt; </a:t>
            </a:r>
            <a:endParaRPr lang="zh-CN" altLang="zh-CN" sz="1600" kern="100" dirty="0">
              <a:latin typeface="+mn-ea"/>
              <a:cs typeface="Times New Roman" panose="02020603050405020304" pitchFamily="18" charset="0"/>
            </a:endParaRPr>
          </a:p>
          <a:p>
            <a:pPr marL="342900" lvl="0" indent="-342900" algn="just">
              <a:spcAft>
                <a:spcPts val="0"/>
              </a:spcAft>
              <a:buFont typeface="+mj-lt"/>
              <a:buAutoNum type="alphaLcParenR"/>
            </a:pPr>
            <a:r>
              <a:rPr lang="zh-CN" altLang="zh-CN" sz="1600" kern="100" dirty="0">
                <a:latin typeface="+mn-ea"/>
                <a:cs typeface="Times New Roman" panose="02020603050405020304" pitchFamily="18" charset="0"/>
              </a:rPr>
              <a:t>不支持安全访问等级</a:t>
            </a:r>
            <a:r>
              <a:rPr lang="en-US" altLang="zh-CN" sz="1600" kern="100" dirty="0">
                <a:latin typeface="+mn-ea"/>
                <a:cs typeface="Times New Roman" panose="02020603050405020304" pitchFamily="18" charset="0"/>
              </a:rPr>
              <a:t>01</a:t>
            </a:r>
            <a:r>
              <a:rPr lang="zh-CN" altLang="zh-CN" sz="1600" kern="100" dirty="0">
                <a:latin typeface="+mn-ea"/>
                <a:cs typeface="Times New Roman" panose="02020603050405020304" pitchFamily="18" charset="0"/>
              </a:rPr>
              <a:t>，请求</a:t>
            </a:r>
            <a:r>
              <a:rPr lang="en-US" altLang="zh-CN" sz="1600" kern="100" dirty="0">
                <a:latin typeface="+mn-ea"/>
                <a:cs typeface="Times New Roman" panose="02020603050405020304" pitchFamily="18" charset="0"/>
              </a:rPr>
              <a:t>$27 02 -&gt; </a:t>
            </a:r>
            <a:endParaRPr lang="zh-CN" altLang="zh-CN" sz="1600" kern="100" dirty="0">
              <a:latin typeface="+mn-ea"/>
              <a:cs typeface="Times New Roman" panose="02020603050405020304" pitchFamily="18" charset="0"/>
            </a:endParaRPr>
          </a:p>
          <a:p>
            <a:pPr marL="342900" lvl="0" indent="-342900" algn="just">
              <a:spcAft>
                <a:spcPts val="0"/>
              </a:spcAft>
              <a:buFont typeface="+mj-lt"/>
              <a:buAutoNum type="alphaLcParenR"/>
            </a:pPr>
            <a:r>
              <a:rPr lang="zh-CN" altLang="zh-CN" sz="1600" kern="100" dirty="0">
                <a:latin typeface="+mn-ea"/>
                <a:cs typeface="Times New Roman" panose="02020603050405020304" pitchFamily="18" charset="0"/>
              </a:rPr>
              <a:t>不支持安全访问，请求</a:t>
            </a:r>
            <a:r>
              <a:rPr lang="en-US" altLang="zh-CN" sz="1600" kern="100" dirty="0">
                <a:latin typeface="+mn-ea"/>
                <a:cs typeface="Times New Roman" panose="02020603050405020304" pitchFamily="18" charset="0"/>
              </a:rPr>
              <a:t>$27 02 -&gt; </a:t>
            </a:r>
            <a:endParaRPr lang="zh-CN" altLang="zh-CN" sz="1600" kern="100" dirty="0">
              <a:latin typeface="+mn-ea"/>
              <a:cs typeface="Times New Roman" panose="02020603050405020304" pitchFamily="18" charset="0"/>
            </a:endParaRPr>
          </a:p>
        </p:txBody>
      </p:sp>
    </p:spTree>
    <p:extLst>
      <p:ext uri="{BB962C8B-B14F-4D97-AF65-F5344CB8AC3E}">
        <p14:creationId xmlns:p14="http://schemas.microsoft.com/office/powerpoint/2010/main" val="12576899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74F68A25-7B61-492D-A38B-22C536B536B9}"/>
              </a:ext>
            </a:extLst>
          </p:cNvPr>
          <p:cNvSpPr>
            <a:spLocks noGrp="1"/>
          </p:cNvSpPr>
          <p:nvPr>
            <p:ph type="title"/>
          </p:nvPr>
        </p:nvSpPr>
        <p:spPr/>
        <p:txBody>
          <a:bodyPr>
            <a:normAutofit/>
          </a:bodyPr>
          <a:lstStyle/>
          <a:p>
            <a:r>
              <a:rPr lang="en-US" altLang="zh-CN" sz="2000" dirty="0" smtClean="0">
                <a:solidFill>
                  <a:schemeClr val="accent1">
                    <a:lumMod val="50000"/>
                  </a:schemeClr>
                </a:solidFill>
                <a:latin typeface="Arial" panose="020B0604020202020204" pitchFamily="34" charset="0"/>
                <a:cs typeface="Arial" panose="020B0604020202020204" pitchFamily="34" charset="0"/>
              </a:rPr>
              <a:t>QA</a:t>
            </a:r>
            <a:endParaRPr lang="zh-CN" altLang="en-US" sz="2000" dirty="0"/>
          </a:p>
        </p:txBody>
      </p:sp>
      <p:sp>
        <p:nvSpPr>
          <p:cNvPr id="2" name="矩形 1"/>
          <p:cNvSpPr/>
          <p:nvPr/>
        </p:nvSpPr>
        <p:spPr>
          <a:xfrm>
            <a:off x="987552" y="1142438"/>
            <a:ext cx="8074152" cy="1569660"/>
          </a:xfrm>
          <a:prstGeom prst="rect">
            <a:avLst/>
          </a:prstGeom>
        </p:spPr>
        <p:txBody>
          <a:bodyPr wrap="square">
            <a:spAutoFit/>
          </a:bodyPr>
          <a:lstStyle/>
          <a:p>
            <a:pPr marL="171450" lvl="0" indent="-171450" algn="just">
              <a:spcAft>
                <a:spcPts val="0"/>
              </a:spcAft>
              <a:buFont typeface="Arial" panose="020B0604020202020204" pitchFamily="34" charset="0"/>
              <a:buChar char="•"/>
            </a:pPr>
            <a:r>
              <a:rPr lang="zh-CN" altLang="zh-CN" sz="1600" kern="100" dirty="0">
                <a:latin typeface="+mn-ea"/>
                <a:cs typeface="Times New Roman" panose="02020603050405020304" pitchFamily="18" charset="0"/>
              </a:rPr>
              <a:t>按照下面的条件完成多帧数据传输</a:t>
            </a:r>
            <a:r>
              <a:rPr lang="zh-CN" altLang="zh-CN" sz="1600" kern="100" dirty="0" smtClean="0">
                <a:latin typeface="+mn-ea"/>
                <a:cs typeface="Times New Roman" panose="02020603050405020304" pitchFamily="18" charset="0"/>
              </a:rPr>
              <a:t>：</a:t>
            </a:r>
            <a:endParaRPr lang="en-US" altLang="zh-CN" sz="1600" kern="100" dirty="0" smtClean="0">
              <a:latin typeface="+mn-ea"/>
              <a:cs typeface="Times New Roman" panose="02020603050405020304" pitchFamily="18" charset="0"/>
            </a:endParaRPr>
          </a:p>
          <a:p>
            <a:pPr marL="228600" lvl="0" indent="-228600" algn="just">
              <a:spcAft>
                <a:spcPts val="0"/>
              </a:spcAft>
              <a:buFont typeface="+mj-lt"/>
              <a:buAutoNum type="alphaLcParenR"/>
            </a:pPr>
            <a:r>
              <a:rPr lang="en-US" altLang="zh-CN" sz="1600" kern="100" dirty="0" smtClean="0">
                <a:latin typeface="+mn-ea"/>
                <a:cs typeface="Times New Roman" panose="02020603050405020304" pitchFamily="18" charset="0"/>
              </a:rPr>
              <a:t>Node </a:t>
            </a:r>
            <a:r>
              <a:rPr lang="en-US" altLang="zh-CN" sz="1600" kern="100" dirty="0">
                <a:latin typeface="+mn-ea"/>
                <a:cs typeface="Times New Roman" panose="02020603050405020304" pitchFamily="18" charset="0"/>
              </a:rPr>
              <a:t>A</a:t>
            </a:r>
            <a:r>
              <a:rPr lang="zh-CN" altLang="zh-CN" sz="1600" kern="100" dirty="0">
                <a:latin typeface="+mn-ea"/>
                <a:cs typeface="Times New Roman" panose="02020603050405020304" pitchFamily="18" charset="0"/>
              </a:rPr>
              <a:t>发送</a:t>
            </a:r>
            <a:r>
              <a:rPr lang="en-US" altLang="zh-CN" sz="1600" kern="100" dirty="0">
                <a:latin typeface="+mn-ea"/>
                <a:cs typeface="Times New Roman" panose="02020603050405020304" pitchFamily="18" charset="0"/>
              </a:rPr>
              <a:t>32bytes</a:t>
            </a:r>
            <a:r>
              <a:rPr lang="zh-CN" altLang="zh-CN" sz="1600" kern="100" dirty="0">
                <a:latin typeface="+mn-ea"/>
                <a:cs typeface="Times New Roman" panose="02020603050405020304" pitchFamily="18" charset="0"/>
              </a:rPr>
              <a:t>的诊断请求给</a:t>
            </a:r>
            <a:r>
              <a:rPr lang="en-US" altLang="zh-CN" sz="1600" kern="100" dirty="0">
                <a:latin typeface="+mn-ea"/>
                <a:cs typeface="Times New Roman" panose="02020603050405020304" pitchFamily="18" charset="0"/>
              </a:rPr>
              <a:t>Node </a:t>
            </a:r>
            <a:r>
              <a:rPr lang="en-US" altLang="zh-CN" sz="1600" kern="100" dirty="0" smtClean="0">
                <a:latin typeface="+mn-ea"/>
                <a:cs typeface="Times New Roman" panose="02020603050405020304" pitchFamily="18" charset="0"/>
              </a:rPr>
              <a:t>B</a:t>
            </a:r>
          </a:p>
          <a:p>
            <a:pPr marL="228600" lvl="0" indent="-228600" algn="just">
              <a:spcAft>
                <a:spcPts val="0"/>
              </a:spcAft>
              <a:buFont typeface="+mj-lt"/>
              <a:buAutoNum type="alphaLcParenR"/>
            </a:pPr>
            <a:r>
              <a:rPr lang="zh-CN" altLang="zh-CN" sz="1600" kern="100" dirty="0" smtClean="0">
                <a:latin typeface="+mn-ea"/>
                <a:cs typeface="Times New Roman" panose="02020603050405020304" pitchFamily="18" charset="0"/>
              </a:rPr>
              <a:t>一</a:t>
            </a:r>
            <a:r>
              <a:rPr lang="zh-CN" altLang="zh-CN" sz="1600" kern="100" dirty="0">
                <a:latin typeface="+mn-ea"/>
                <a:cs typeface="Times New Roman" panose="02020603050405020304" pitchFamily="18" charset="0"/>
              </a:rPr>
              <a:t>次连续发送连续帧的数量为</a:t>
            </a:r>
            <a:r>
              <a:rPr lang="en-US" altLang="zh-CN" sz="1600" kern="100" dirty="0" smtClean="0">
                <a:latin typeface="+mn-ea"/>
                <a:cs typeface="Times New Roman" panose="02020603050405020304" pitchFamily="18" charset="0"/>
              </a:rPr>
              <a:t>3</a:t>
            </a:r>
          </a:p>
          <a:p>
            <a:pPr marL="228600" lvl="0" indent="-228600" algn="just">
              <a:spcAft>
                <a:spcPts val="0"/>
              </a:spcAft>
              <a:buFont typeface="+mj-lt"/>
              <a:buAutoNum type="alphaLcParenR"/>
            </a:pPr>
            <a:r>
              <a:rPr lang="zh-CN" altLang="zh-CN" sz="1600" kern="100" dirty="0" smtClean="0">
                <a:latin typeface="+mn-ea"/>
                <a:cs typeface="Times New Roman" panose="02020603050405020304" pitchFamily="18" charset="0"/>
              </a:rPr>
              <a:t>数据流</a:t>
            </a:r>
            <a:r>
              <a:rPr lang="zh-CN" altLang="zh-CN" sz="1600" kern="100" dirty="0">
                <a:latin typeface="+mn-ea"/>
                <a:cs typeface="Times New Roman" panose="02020603050405020304" pitchFamily="18" charset="0"/>
              </a:rPr>
              <a:t>状态是继续</a:t>
            </a:r>
            <a:r>
              <a:rPr lang="zh-CN" altLang="zh-CN" sz="1600" kern="100" dirty="0" smtClean="0">
                <a:latin typeface="+mn-ea"/>
                <a:cs typeface="Times New Roman" panose="02020603050405020304" pitchFamily="18" charset="0"/>
              </a:rPr>
              <a:t>发送</a:t>
            </a:r>
            <a:endParaRPr lang="en-US" altLang="zh-CN" sz="1600" kern="100" dirty="0" smtClean="0">
              <a:latin typeface="+mn-ea"/>
              <a:cs typeface="Times New Roman" panose="02020603050405020304" pitchFamily="18" charset="0"/>
            </a:endParaRPr>
          </a:p>
          <a:p>
            <a:pPr marL="228600" lvl="0" indent="-228600" algn="just">
              <a:spcAft>
                <a:spcPts val="0"/>
              </a:spcAft>
              <a:buFont typeface="+mj-lt"/>
              <a:buAutoNum type="alphaLcParenR"/>
            </a:pPr>
            <a:r>
              <a:rPr lang="zh-CN" altLang="zh-CN" sz="1600" kern="100" dirty="0" smtClean="0">
                <a:latin typeface="+mn-ea"/>
                <a:cs typeface="Times New Roman" panose="02020603050405020304" pitchFamily="18" charset="0"/>
              </a:rPr>
              <a:t>最小</a:t>
            </a:r>
            <a:r>
              <a:rPr lang="zh-CN" altLang="zh-CN" sz="1600" kern="100" dirty="0">
                <a:latin typeface="+mn-ea"/>
                <a:cs typeface="Times New Roman" panose="02020603050405020304" pitchFamily="18" charset="0"/>
              </a:rPr>
              <a:t>间隔时间</a:t>
            </a:r>
            <a:r>
              <a:rPr lang="en-US" altLang="zh-CN" sz="1600" kern="100" dirty="0" err="1">
                <a:latin typeface="+mn-ea"/>
                <a:cs typeface="Times New Roman" panose="02020603050405020304" pitchFamily="18" charset="0"/>
              </a:rPr>
              <a:t>STmin</a:t>
            </a:r>
            <a:r>
              <a:rPr lang="zh-CN" altLang="zh-CN" sz="1600" kern="100" dirty="0">
                <a:latin typeface="+mn-ea"/>
                <a:cs typeface="Times New Roman" panose="02020603050405020304" pitchFamily="18" charset="0"/>
              </a:rPr>
              <a:t>是</a:t>
            </a:r>
            <a:r>
              <a:rPr lang="en-US" altLang="zh-CN" sz="1600" kern="100" dirty="0" smtClean="0">
                <a:latin typeface="+mn-ea"/>
                <a:cs typeface="Times New Roman" panose="02020603050405020304" pitchFamily="18" charset="0"/>
              </a:rPr>
              <a:t>50ms</a:t>
            </a:r>
          </a:p>
          <a:p>
            <a:pPr marL="228600" lvl="0" indent="-228600" algn="just">
              <a:spcAft>
                <a:spcPts val="0"/>
              </a:spcAft>
              <a:buFont typeface="+mj-lt"/>
              <a:buAutoNum type="alphaLcParenR"/>
            </a:pPr>
            <a:r>
              <a:rPr lang="zh-CN" altLang="zh-CN" sz="1600" kern="100" dirty="0" smtClean="0">
                <a:latin typeface="+mn-ea"/>
                <a:cs typeface="Times New Roman" panose="02020603050405020304" pitchFamily="18" charset="0"/>
              </a:rPr>
              <a:t>诊断</a:t>
            </a:r>
            <a:r>
              <a:rPr lang="zh-CN" altLang="zh-CN" sz="1600" kern="100" dirty="0">
                <a:latin typeface="+mn-ea"/>
                <a:cs typeface="Times New Roman" panose="02020603050405020304" pitchFamily="18" charset="0"/>
              </a:rPr>
              <a:t>请求的有效数据用</a:t>
            </a:r>
            <a:r>
              <a:rPr lang="en-US" altLang="zh-CN" sz="1600" kern="100" dirty="0">
                <a:latin typeface="+mn-ea"/>
                <a:cs typeface="Times New Roman" panose="02020603050405020304" pitchFamily="18" charset="0"/>
              </a:rPr>
              <a:t>$88</a:t>
            </a:r>
            <a:r>
              <a:rPr lang="zh-CN" altLang="zh-CN" sz="1600" kern="100" dirty="0">
                <a:latin typeface="+mn-ea"/>
                <a:cs typeface="Times New Roman" panose="02020603050405020304" pitchFamily="18" charset="0"/>
              </a:rPr>
              <a:t>填充，无效数据用</a:t>
            </a:r>
            <a:r>
              <a:rPr lang="en-US" altLang="zh-CN" sz="1600" kern="100" dirty="0">
                <a:latin typeface="+mn-ea"/>
                <a:cs typeface="Times New Roman" panose="02020603050405020304" pitchFamily="18" charset="0"/>
              </a:rPr>
              <a:t>$FF</a:t>
            </a:r>
            <a:r>
              <a:rPr lang="zh-CN" altLang="zh-CN" sz="1600" kern="100" dirty="0">
                <a:latin typeface="+mn-ea"/>
                <a:cs typeface="Times New Roman" panose="02020603050405020304" pitchFamily="18" charset="0"/>
              </a:rPr>
              <a:t>填充。</a:t>
            </a:r>
          </a:p>
        </p:txBody>
      </p:sp>
      <p:graphicFrame>
        <p:nvGraphicFramePr>
          <p:cNvPr id="3" name="表格 2"/>
          <p:cNvGraphicFramePr>
            <a:graphicFrameLocks noGrp="1"/>
          </p:cNvGraphicFramePr>
          <p:nvPr>
            <p:extLst>
              <p:ext uri="{D42A27DB-BD31-4B8C-83A1-F6EECF244321}">
                <p14:modId xmlns:p14="http://schemas.microsoft.com/office/powerpoint/2010/main" val="1589571682"/>
              </p:ext>
            </p:extLst>
          </p:nvPr>
        </p:nvGraphicFramePr>
        <p:xfrm>
          <a:off x="1078994" y="2889504"/>
          <a:ext cx="5157215" cy="1820450"/>
        </p:xfrm>
        <a:graphic>
          <a:graphicData uri="http://schemas.openxmlformats.org/drawingml/2006/table">
            <a:tbl>
              <a:tblPr firstRow="1" firstCol="1" bandRow="1">
                <a:tableStyleId>{5C22544A-7EE6-4342-B048-85BDC9FD1C3A}</a:tableStyleId>
              </a:tblPr>
              <a:tblGrid>
                <a:gridCol w="659024">
                  <a:extLst>
                    <a:ext uri="{9D8B030D-6E8A-4147-A177-3AD203B41FA5}">
                      <a16:colId xmlns:a16="http://schemas.microsoft.com/office/drawing/2014/main" val="1017754194"/>
                    </a:ext>
                  </a:extLst>
                </a:gridCol>
                <a:gridCol w="697150">
                  <a:extLst>
                    <a:ext uri="{9D8B030D-6E8A-4147-A177-3AD203B41FA5}">
                      <a16:colId xmlns:a16="http://schemas.microsoft.com/office/drawing/2014/main" val="2885883370"/>
                    </a:ext>
                  </a:extLst>
                </a:gridCol>
                <a:gridCol w="3801041">
                  <a:extLst>
                    <a:ext uri="{9D8B030D-6E8A-4147-A177-3AD203B41FA5}">
                      <a16:colId xmlns:a16="http://schemas.microsoft.com/office/drawing/2014/main" val="2159591871"/>
                    </a:ext>
                  </a:extLst>
                </a:gridCol>
              </a:tblGrid>
              <a:tr h="182045">
                <a:tc>
                  <a:txBody>
                    <a:bodyPr/>
                    <a:lstStyle/>
                    <a:p>
                      <a:pPr algn="just">
                        <a:spcAft>
                          <a:spcPts val="0"/>
                        </a:spcAft>
                      </a:pPr>
                      <a:r>
                        <a:rPr lang="en-US" sz="1050" kern="100">
                          <a:effectLst/>
                        </a:rPr>
                        <a:t>Node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Time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Data</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06937993"/>
                  </a:ext>
                </a:extLst>
              </a:tr>
              <a:tr h="182045">
                <a:tc>
                  <a:txBody>
                    <a:bodyPr/>
                    <a:lstStyle/>
                    <a:p>
                      <a:pPr algn="just">
                        <a:spcAft>
                          <a:spcPts val="0"/>
                        </a:spcAft>
                      </a:pPr>
                      <a:r>
                        <a:rPr lang="en-US" sz="1050" kern="100">
                          <a:effectLst/>
                        </a:rPr>
                        <a:t>A</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11.8888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77715983"/>
                  </a:ext>
                </a:extLst>
              </a:tr>
              <a:tr h="182045">
                <a:tc>
                  <a:txBody>
                    <a:bodyPr/>
                    <a:lstStyle/>
                    <a:p>
                      <a:pPr algn="just">
                        <a:spcAft>
                          <a:spcPts val="0"/>
                        </a:spcAft>
                      </a:pPr>
                      <a:r>
                        <a:rPr lang="en-US" sz="1050" kern="100">
                          <a:effectLst/>
                        </a:rPr>
                        <a:t>B</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0.0003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87287205"/>
                  </a:ext>
                </a:extLst>
              </a:tr>
              <a:tr h="182045">
                <a:tc>
                  <a:txBody>
                    <a:bodyPr/>
                    <a:lstStyle/>
                    <a:p>
                      <a:pPr algn="just">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25066789"/>
                  </a:ext>
                </a:extLst>
              </a:tr>
              <a:tr h="182045">
                <a:tc>
                  <a:txBody>
                    <a:bodyPr/>
                    <a:lstStyle/>
                    <a:p>
                      <a:pPr algn="just">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62100752"/>
                  </a:ext>
                </a:extLst>
              </a:tr>
              <a:tr h="182045">
                <a:tc>
                  <a:txBody>
                    <a:bodyPr/>
                    <a:lstStyle/>
                    <a:p>
                      <a:pPr algn="just">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38868186"/>
                  </a:ext>
                </a:extLst>
              </a:tr>
              <a:tr h="182045">
                <a:tc>
                  <a:txBody>
                    <a:bodyPr/>
                    <a:lstStyle/>
                    <a:p>
                      <a:pPr algn="just">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27685806"/>
                  </a:ext>
                </a:extLst>
              </a:tr>
              <a:tr h="182045">
                <a:tc>
                  <a:txBody>
                    <a:bodyPr/>
                    <a:lstStyle/>
                    <a:p>
                      <a:pPr algn="just">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28293382"/>
                  </a:ext>
                </a:extLst>
              </a:tr>
              <a:tr h="182045">
                <a:tc>
                  <a:txBody>
                    <a:bodyPr/>
                    <a:lstStyle/>
                    <a:p>
                      <a:pPr algn="just">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55411847"/>
                  </a:ext>
                </a:extLst>
              </a:tr>
              <a:tr h="182045">
                <a:tc>
                  <a:txBody>
                    <a:bodyPr/>
                    <a:lstStyle/>
                    <a:p>
                      <a:pPr algn="just">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51070123"/>
                  </a:ext>
                </a:extLst>
              </a:tr>
            </a:tbl>
          </a:graphicData>
        </a:graphic>
      </p:graphicFrame>
    </p:spTree>
    <p:extLst>
      <p:ext uri="{BB962C8B-B14F-4D97-AF65-F5344CB8AC3E}">
        <p14:creationId xmlns:p14="http://schemas.microsoft.com/office/powerpoint/2010/main" val="11015390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866471" y="1464733"/>
            <a:ext cx="9165065" cy="3416320"/>
          </a:xfrm>
          <a:prstGeom prst="rect">
            <a:avLst/>
          </a:prstGeom>
          <a:noFill/>
        </p:spPr>
        <p:txBody>
          <a:bodyPr wrap="square" rtlCol="0">
            <a:spAutoFit/>
          </a:bodyPr>
          <a:lstStyle/>
          <a:p>
            <a:pPr marL="1371600" lvl="2" indent="-457200">
              <a:lnSpc>
                <a:spcPct val="150000"/>
              </a:lnSpc>
            </a:pPr>
            <a:r>
              <a:rPr lang="en-US" altLang="zh-CN" sz="2400" b="1" dirty="0" smtClean="0">
                <a:solidFill>
                  <a:schemeClr val="bg1">
                    <a:lumMod val="85000"/>
                  </a:schemeClr>
                </a:solidFill>
                <a:latin typeface="Arial" panose="020B0604020202020204" pitchFamily="34" charset="0"/>
                <a:ea typeface="微软雅黑" panose="020B0503020204020204" charset="-122"/>
                <a:cs typeface="Arial" panose="020B0604020202020204" pitchFamily="34" charset="0"/>
              </a:rPr>
              <a:t>1、</a:t>
            </a:r>
            <a:r>
              <a:rPr lang="zh-CN" altLang="en-US" sz="2400" b="1" dirty="0" smtClean="0">
                <a:solidFill>
                  <a:schemeClr val="bg1">
                    <a:lumMod val="85000"/>
                  </a:schemeClr>
                </a:solidFill>
                <a:latin typeface="Arial" panose="020B0604020202020204" pitchFamily="34" charset="0"/>
                <a:ea typeface="微软雅黑" panose="020B0503020204020204" charset="-122"/>
                <a:cs typeface="Arial" panose="020B0604020202020204" pitchFamily="34" charset="0"/>
              </a:rPr>
              <a:t>诊断概述</a:t>
            </a:r>
            <a:endPar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endParaRPr>
          </a:p>
          <a:p>
            <a:pPr marL="1371600" lvl="2" indent="-457200">
              <a:lnSpc>
                <a:spcPct val="150000"/>
              </a:lnSpc>
            </a:pPr>
            <a:r>
              <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2</a:t>
            </a:r>
            <a:r>
              <a:rPr lang="zh-CN" altLang="en-US"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、诊断服务介绍</a:t>
            </a:r>
            <a:endPar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endParaRPr>
          </a:p>
          <a:p>
            <a:pPr marL="1371600" lvl="2" indent="-457200">
              <a:lnSpc>
                <a:spcPct val="150000"/>
              </a:lnSpc>
            </a:pPr>
            <a:r>
              <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3</a:t>
            </a:r>
            <a:r>
              <a:rPr lang="zh-CN" altLang="en-US"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、基本概念和术语</a:t>
            </a:r>
            <a:endPar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endParaRPr>
          </a:p>
          <a:p>
            <a:pPr marL="1371600" lvl="2" indent="-457200">
              <a:lnSpc>
                <a:spcPct val="150000"/>
              </a:lnSpc>
            </a:pPr>
            <a:r>
              <a:rPr lang="en-US" altLang="zh-CN" sz="2400" b="1" dirty="0">
                <a:solidFill>
                  <a:schemeClr val="accent1">
                    <a:lumMod val="50000"/>
                  </a:schemeClr>
                </a:solidFill>
                <a:latin typeface="Arial" panose="020B0604020202020204" pitchFamily="34" charset="0"/>
                <a:ea typeface="微软雅黑" panose="020B0503020204020204" charset="-122"/>
                <a:cs typeface="Arial" panose="020B0604020202020204" pitchFamily="34" charset="0"/>
              </a:rPr>
              <a:t>4</a:t>
            </a:r>
            <a:r>
              <a:rPr lang="zh-CN" altLang="en-US" sz="2400" b="1" dirty="0">
                <a:solidFill>
                  <a:schemeClr val="accent1">
                    <a:lumMod val="50000"/>
                  </a:schemeClr>
                </a:solidFill>
                <a:latin typeface="Arial" panose="020B0604020202020204" pitchFamily="34" charset="0"/>
                <a:ea typeface="微软雅黑" panose="020B0503020204020204" charset="-122"/>
                <a:cs typeface="Arial" panose="020B0604020202020204" pitchFamily="34" charset="0"/>
              </a:rPr>
              <a:t>、诊断测试</a:t>
            </a:r>
            <a:endParaRPr lang="en-US" altLang="zh-CN" sz="2400" b="1" dirty="0">
              <a:solidFill>
                <a:schemeClr val="accent1">
                  <a:lumMod val="50000"/>
                </a:schemeClr>
              </a:solidFill>
              <a:latin typeface="Arial" panose="020B0604020202020204" pitchFamily="34" charset="0"/>
              <a:ea typeface="微软雅黑" panose="020B0503020204020204" charset="-122"/>
              <a:cs typeface="Arial" panose="020B0604020202020204" pitchFamily="34" charset="0"/>
            </a:endParaRPr>
          </a:p>
          <a:p>
            <a:pPr marL="1371600" lvl="2" indent="-457200">
              <a:lnSpc>
                <a:spcPct val="150000"/>
              </a:lnSpc>
            </a:pPr>
            <a:r>
              <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5</a:t>
            </a:r>
            <a:r>
              <a:rPr lang="zh-CN" altLang="en-US"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、诊断数据库</a:t>
            </a:r>
            <a:endPar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endParaRPr>
          </a:p>
          <a:p>
            <a:pPr marL="1371600" lvl="2" indent="-457200">
              <a:lnSpc>
                <a:spcPct val="150000"/>
              </a:lnSpc>
            </a:pPr>
            <a:r>
              <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6</a:t>
            </a:r>
            <a:r>
              <a:rPr lang="zh-CN" altLang="en-US"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、诊断自动化实现</a:t>
            </a:r>
            <a:endParaRPr lang="en-US" altLang="en-US"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endParaRPr>
          </a:p>
        </p:txBody>
      </p:sp>
      <p:sp>
        <p:nvSpPr>
          <p:cNvPr id="6" name="文本占位符 3"/>
          <p:cNvSpPr>
            <a:spLocks noGrp="1"/>
          </p:cNvSpPr>
          <p:nvPr>
            <p:ph type="body" sz="quarter" idx="10"/>
          </p:nvPr>
        </p:nvSpPr>
        <p:spPr>
          <a:xfrm>
            <a:off x="2831637" y="690765"/>
            <a:ext cx="9360363" cy="507831"/>
          </a:xfrm>
        </p:spPr>
        <p:txBody>
          <a:bodyPr/>
          <a:lstStyle/>
          <a:p>
            <a:pPr marL="0" indent="0">
              <a:buNone/>
            </a:pPr>
            <a:r>
              <a:rPr lang="zh-CN" altLang="en-US" sz="3000" dirty="0">
                <a:solidFill>
                  <a:schemeClr val="accent1">
                    <a:lumMod val="50000"/>
                  </a:schemeClr>
                </a:solidFill>
                <a:latin typeface="Meiryo UI" panose="020B0604030504040204" pitchFamily="50" charset="-128"/>
                <a:ea typeface="Meiryo UI" panose="020B0604030504040204" pitchFamily="50" charset="-128"/>
                <a:cs typeface="Arial" panose="020B0604020202020204" pitchFamily="34" charset="0"/>
              </a:rPr>
              <a:t>目录</a:t>
            </a:r>
            <a:endParaRPr lang="en-US" altLang="zh-CN" sz="3000" dirty="0">
              <a:solidFill>
                <a:schemeClr val="accent1">
                  <a:lumMod val="50000"/>
                </a:schemeClr>
              </a:solidFill>
              <a:latin typeface="Meiryo UI" panose="020B0604030504040204" pitchFamily="50" charset="-128"/>
              <a:ea typeface="Meiryo UI" panose="020B0604030504040204" pitchFamily="50" charset="-128"/>
              <a:cs typeface="Arial" panose="020B0604020202020204" pitchFamily="34" charset="0"/>
            </a:endParaRPr>
          </a:p>
        </p:txBody>
      </p:sp>
    </p:spTree>
    <p:extLst>
      <p:ext uri="{BB962C8B-B14F-4D97-AF65-F5344CB8AC3E}">
        <p14:creationId xmlns:p14="http://schemas.microsoft.com/office/powerpoint/2010/main" val="2497321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74F68A25-7B61-492D-A38B-22C536B536B9}"/>
              </a:ext>
            </a:extLst>
          </p:cNvPr>
          <p:cNvSpPr>
            <a:spLocks noGrp="1"/>
          </p:cNvSpPr>
          <p:nvPr>
            <p:ph type="title"/>
          </p:nvPr>
        </p:nvSpPr>
        <p:spPr/>
        <p:txBody>
          <a:bodyPr>
            <a:normAutofit/>
          </a:bodyPr>
          <a:lstStyle/>
          <a:p>
            <a:r>
              <a:rPr lang="zh-CN" altLang="en-US" sz="2000" dirty="0">
                <a:solidFill>
                  <a:schemeClr val="accent1">
                    <a:lumMod val="50000"/>
                  </a:schemeClr>
                </a:solidFill>
                <a:latin typeface="Arial" panose="020B0604020202020204" pitchFamily="34" charset="0"/>
                <a:cs typeface="Arial" panose="020B0604020202020204" pitchFamily="34" charset="0"/>
              </a:rPr>
              <a:t>诊断概述</a:t>
            </a:r>
            <a:endParaRPr lang="zh-CN" altLang="en-US" sz="2000" dirty="0"/>
          </a:p>
        </p:txBody>
      </p:sp>
      <p:sp>
        <p:nvSpPr>
          <p:cNvPr id="3" name="矩形 2"/>
          <p:cNvSpPr/>
          <p:nvPr/>
        </p:nvSpPr>
        <p:spPr>
          <a:xfrm>
            <a:off x="913997" y="1162985"/>
            <a:ext cx="10145889" cy="1661993"/>
          </a:xfrm>
          <a:prstGeom prst="rect">
            <a:avLst/>
          </a:prstGeom>
        </p:spPr>
        <p:txBody>
          <a:bodyPr wrap="square">
            <a:spAutoFit/>
          </a:bodyPr>
          <a:lstStyle/>
          <a:p>
            <a:pPr marL="285750" indent="-285750">
              <a:buFont typeface="Wingdings" panose="05000000000000000000" pitchFamily="2" charset="2"/>
              <a:buChar char="p"/>
            </a:pPr>
            <a:r>
              <a:rPr lang="en-US" altLang="zh-CN" dirty="0" smtClean="0">
                <a:latin typeface="+mj-ea"/>
                <a:ea typeface="+mj-ea"/>
              </a:rPr>
              <a:t>UDS</a:t>
            </a:r>
            <a:r>
              <a:rPr lang="zh-CN" altLang="en-US" dirty="0">
                <a:latin typeface="+mj-ea"/>
                <a:ea typeface="+mj-ea"/>
              </a:rPr>
              <a:t>是什么，有什么用</a:t>
            </a:r>
            <a:r>
              <a:rPr lang="zh-CN" altLang="en-US" dirty="0" smtClean="0">
                <a:latin typeface="+mj-ea"/>
                <a:ea typeface="+mj-ea"/>
              </a:rPr>
              <a:t>？</a:t>
            </a:r>
            <a:endParaRPr lang="en-US" altLang="zh-CN" dirty="0" smtClean="0">
              <a:latin typeface="+mj-ea"/>
              <a:ea typeface="+mj-ea"/>
            </a:endParaRPr>
          </a:p>
          <a:p>
            <a:r>
              <a:rPr lang="en-US" altLang="zh-CN" sz="1600" dirty="0">
                <a:latin typeface="+mn-ea"/>
              </a:rPr>
              <a:t>UDS</a:t>
            </a:r>
            <a:r>
              <a:rPr lang="zh-CN" altLang="en-US" sz="1600" dirty="0">
                <a:latin typeface="+mn-ea"/>
              </a:rPr>
              <a:t>全名是</a:t>
            </a:r>
            <a:r>
              <a:rPr lang="en-US" altLang="zh-CN" sz="1600" dirty="0">
                <a:latin typeface="+mn-ea"/>
              </a:rPr>
              <a:t>Unified Diagnostic Services</a:t>
            </a:r>
            <a:r>
              <a:rPr lang="zh-CN" altLang="en-US" sz="1600" dirty="0">
                <a:latin typeface="+mn-ea"/>
              </a:rPr>
              <a:t>，翻译过来就是统一的诊断服务，是一种应用层协议，对应常说的</a:t>
            </a:r>
            <a:r>
              <a:rPr lang="en-US" altLang="zh-CN" sz="1600" dirty="0">
                <a:latin typeface="+mn-ea"/>
              </a:rPr>
              <a:t>ISO 14229</a:t>
            </a:r>
            <a:r>
              <a:rPr lang="zh-CN" altLang="en-US" sz="1600" dirty="0">
                <a:latin typeface="+mn-ea"/>
              </a:rPr>
              <a:t>协议，而“统一”意味着它是一个国际化的非“公司特定”的协议标准，</a:t>
            </a:r>
            <a:r>
              <a:rPr lang="en-US" altLang="zh-CN" sz="1600" dirty="0">
                <a:latin typeface="+mn-ea"/>
              </a:rPr>
              <a:t>UDS</a:t>
            </a:r>
            <a:r>
              <a:rPr lang="zh-CN" altLang="en-US" sz="1600" dirty="0">
                <a:latin typeface="+mn-ea"/>
              </a:rPr>
              <a:t>协议提供的是一个诊断服务的基本框架，主机厂和零部件供应商可以根据实际情况选择实现其中的一部分或是自定义出一些私有化的诊断服务</a:t>
            </a:r>
            <a:endParaRPr lang="en-US" altLang="zh-CN" sz="1600" dirty="0">
              <a:latin typeface="+mn-ea"/>
            </a:endParaRPr>
          </a:p>
          <a:p>
            <a:endParaRPr lang="en-US" altLang="zh-CN" dirty="0" smtClean="0"/>
          </a:p>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553" y="2650264"/>
            <a:ext cx="5276850" cy="2828925"/>
          </a:xfrm>
          <a:prstGeom prst="rect">
            <a:avLst/>
          </a:prstGeom>
        </p:spPr>
      </p:pic>
      <p:sp>
        <p:nvSpPr>
          <p:cNvPr id="5" name="文本框 4"/>
          <p:cNvSpPr txBox="1"/>
          <p:nvPr/>
        </p:nvSpPr>
        <p:spPr>
          <a:xfrm>
            <a:off x="7184572" y="3614057"/>
            <a:ext cx="3692434" cy="1384995"/>
          </a:xfrm>
          <a:prstGeom prst="rect">
            <a:avLst/>
          </a:prstGeom>
          <a:noFill/>
        </p:spPr>
        <p:txBody>
          <a:bodyPr wrap="square" rtlCol="0">
            <a:spAutoFit/>
          </a:bodyPr>
          <a:lstStyle/>
          <a:p>
            <a:r>
              <a:rPr lang="en-US" altLang="zh-CN" sz="1200" dirty="0">
                <a:latin typeface="+mn-ea"/>
              </a:rPr>
              <a:t>UDS</a:t>
            </a:r>
            <a:r>
              <a:rPr lang="zh-CN" altLang="en-US" sz="1200" dirty="0">
                <a:latin typeface="+mn-ea"/>
              </a:rPr>
              <a:t>协议作为应用层协议，对应于</a:t>
            </a:r>
            <a:r>
              <a:rPr lang="en-US" altLang="zh-CN" sz="1200" dirty="0">
                <a:latin typeface="+mn-ea"/>
              </a:rPr>
              <a:t>OSI </a:t>
            </a:r>
            <a:r>
              <a:rPr lang="zh-CN" altLang="en-US" sz="1200" dirty="0">
                <a:latin typeface="+mn-ea"/>
              </a:rPr>
              <a:t>的第</a:t>
            </a:r>
            <a:r>
              <a:rPr lang="en-US" altLang="zh-CN" sz="1200" dirty="0">
                <a:latin typeface="+mn-ea"/>
              </a:rPr>
              <a:t>7</a:t>
            </a:r>
            <a:r>
              <a:rPr lang="zh-CN" altLang="en-US" sz="1200" dirty="0">
                <a:latin typeface="+mn-ea"/>
              </a:rPr>
              <a:t>层，它的实现可以基于多种协议之上进行，主要包含</a:t>
            </a:r>
            <a:r>
              <a:rPr lang="en-US" altLang="zh-CN" sz="1200" dirty="0">
                <a:latin typeface="+mn-ea"/>
              </a:rPr>
              <a:t>7</a:t>
            </a:r>
            <a:r>
              <a:rPr lang="zh-CN" altLang="en-US" sz="1200" dirty="0">
                <a:latin typeface="+mn-ea"/>
              </a:rPr>
              <a:t>部分，其中</a:t>
            </a:r>
            <a:r>
              <a:rPr lang="en-US" altLang="zh-CN" sz="1200" dirty="0">
                <a:latin typeface="+mn-ea"/>
              </a:rPr>
              <a:t>14229-1 </a:t>
            </a:r>
            <a:r>
              <a:rPr lang="zh-CN" altLang="en-US" sz="1200" dirty="0">
                <a:latin typeface="+mn-ea"/>
              </a:rPr>
              <a:t>对应于</a:t>
            </a:r>
            <a:r>
              <a:rPr lang="en-US" altLang="zh-CN" sz="1200" dirty="0">
                <a:latin typeface="+mn-ea"/>
              </a:rPr>
              <a:t>OSI</a:t>
            </a:r>
            <a:r>
              <a:rPr lang="zh-CN" altLang="en-US" sz="1200" dirty="0">
                <a:latin typeface="+mn-ea"/>
              </a:rPr>
              <a:t>的层</a:t>
            </a:r>
            <a:r>
              <a:rPr lang="en-US" altLang="zh-CN" sz="1200" dirty="0">
                <a:latin typeface="+mn-ea"/>
              </a:rPr>
              <a:t>7</a:t>
            </a:r>
            <a:r>
              <a:rPr lang="zh-CN" altLang="en-US" sz="1200" dirty="0">
                <a:latin typeface="+mn-ea"/>
              </a:rPr>
              <a:t>，即应用层，它定义了诊断服务的格式。</a:t>
            </a:r>
            <a:r>
              <a:rPr lang="en-US" altLang="zh-CN" sz="1200" dirty="0">
                <a:latin typeface="+mn-ea"/>
              </a:rPr>
              <a:t>ISO 14229-2</a:t>
            </a:r>
            <a:r>
              <a:rPr lang="zh-CN" altLang="en-US" sz="1200" dirty="0">
                <a:latin typeface="+mn-ea"/>
              </a:rPr>
              <a:t>定义了诊断会话中的各种时间参数，比如</a:t>
            </a:r>
            <a:r>
              <a:rPr lang="en-US" altLang="zh-CN" sz="1200" dirty="0">
                <a:latin typeface="+mn-ea"/>
              </a:rPr>
              <a:t>ECU</a:t>
            </a:r>
            <a:r>
              <a:rPr lang="zh-CN" altLang="en-US" sz="1200" dirty="0">
                <a:latin typeface="+mn-ea"/>
              </a:rPr>
              <a:t>的响应时间等。其中</a:t>
            </a:r>
            <a:r>
              <a:rPr lang="en-US" altLang="zh-CN" sz="1200" dirty="0">
                <a:latin typeface="+mn-ea"/>
              </a:rPr>
              <a:t>14229-3</a:t>
            </a:r>
            <a:r>
              <a:rPr lang="zh-CN" altLang="en-US" sz="1200" dirty="0">
                <a:latin typeface="+mn-ea"/>
              </a:rPr>
              <a:t>到</a:t>
            </a:r>
            <a:r>
              <a:rPr lang="en-US" altLang="zh-CN" sz="1200" dirty="0">
                <a:latin typeface="+mn-ea"/>
              </a:rPr>
              <a:t>14229-7</a:t>
            </a:r>
            <a:r>
              <a:rPr lang="zh-CN" altLang="en-US" sz="1200" dirty="0">
                <a:latin typeface="+mn-ea"/>
              </a:rPr>
              <a:t>就定义了</a:t>
            </a:r>
            <a:r>
              <a:rPr lang="en-US" altLang="zh-CN" sz="1200" dirty="0">
                <a:latin typeface="+mn-ea"/>
              </a:rPr>
              <a:t>UDS</a:t>
            </a:r>
            <a:r>
              <a:rPr lang="zh-CN" altLang="en-US" sz="1200" dirty="0">
                <a:latin typeface="+mn-ea"/>
              </a:rPr>
              <a:t>基于</a:t>
            </a:r>
            <a:r>
              <a:rPr lang="en-US" altLang="zh-CN" sz="1200" dirty="0">
                <a:latin typeface="+mn-ea"/>
              </a:rPr>
              <a:t>CAN</a:t>
            </a:r>
            <a:r>
              <a:rPr lang="en-US" altLang="zh-CN" sz="1200" dirty="0" smtClean="0">
                <a:latin typeface="+mn-ea"/>
              </a:rPr>
              <a:t>, </a:t>
            </a:r>
            <a:r>
              <a:rPr lang="en-US" altLang="zh-CN" sz="1200" dirty="0" err="1" smtClean="0">
                <a:latin typeface="+mn-ea"/>
              </a:rPr>
              <a:t>FlexRay</a:t>
            </a:r>
            <a:r>
              <a:rPr lang="en-US" altLang="zh-CN" sz="1200" dirty="0">
                <a:latin typeface="+mn-ea"/>
              </a:rPr>
              <a:t>, Internet Protocol </a:t>
            </a:r>
            <a:r>
              <a:rPr lang="zh-CN" altLang="en-US" sz="1200" dirty="0">
                <a:latin typeface="+mn-ea"/>
              </a:rPr>
              <a:t>，</a:t>
            </a:r>
            <a:r>
              <a:rPr lang="en-US" altLang="zh-CN" sz="1200" dirty="0">
                <a:latin typeface="+mn-ea"/>
              </a:rPr>
              <a:t>K-Line </a:t>
            </a:r>
            <a:r>
              <a:rPr lang="zh-CN" altLang="en-US" sz="1200" dirty="0">
                <a:latin typeface="+mn-ea"/>
              </a:rPr>
              <a:t>，</a:t>
            </a:r>
            <a:r>
              <a:rPr lang="en-US" altLang="zh-CN" sz="1200" dirty="0">
                <a:latin typeface="+mn-ea"/>
              </a:rPr>
              <a:t>LIN</a:t>
            </a:r>
            <a:r>
              <a:rPr lang="zh-CN" altLang="en-US" sz="1200" dirty="0">
                <a:latin typeface="+mn-ea"/>
              </a:rPr>
              <a:t>上的实现要求。</a:t>
            </a:r>
          </a:p>
        </p:txBody>
      </p:sp>
    </p:spTree>
    <p:extLst>
      <p:ext uri="{BB962C8B-B14F-4D97-AF65-F5344CB8AC3E}">
        <p14:creationId xmlns:p14="http://schemas.microsoft.com/office/powerpoint/2010/main" val="39111909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866471" y="1464733"/>
            <a:ext cx="9165065" cy="3416320"/>
          </a:xfrm>
          <a:prstGeom prst="rect">
            <a:avLst/>
          </a:prstGeom>
          <a:noFill/>
        </p:spPr>
        <p:txBody>
          <a:bodyPr wrap="square" rtlCol="0">
            <a:spAutoFit/>
          </a:bodyPr>
          <a:lstStyle/>
          <a:p>
            <a:pPr marL="1371600" lvl="2" indent="-457200">
              <a:lnSpc>
                <a:spcPct val="150000"/>
              </a:lnSpc>
            </a:pPr>
            <a:r>
              <a:rPr lang="en-US" altLang="zh-CN" sz="2400" b="1" dirty="0" smtClean="0">
                <a:solidFill>
                  <a:schemeClr val="bg1">
                    <a:lumMod val="85000"/>
                  </a:schemeClr>
                </a:solidFill>
                <a:latin typeface="Arial" panose="020B0604020202020204" pitchFamily="34" charset="0"/>
                <a:ea typeface="微软雅黑" panose="020B0503020204020204" charset="-122"/>
                <a:cs typeface="Arial" panose="020B0604020202020204" pitchFamily="34" charset="0"/>
              </a:rPr>
              <a:t>1、</a:t>
            </a:r>
            <a:r>
              <a:rPr lang="zh-CN" altLang="en-US" sz="2400" b="1" dirty="0" smtClean="0">
                <a:solidFill>
                  <a:schemeClr val="bg1">
                    <a:lumMod val="85000"/>
                  </a:schemeClr>
                </a:solidFill>
                <a:latin typeface="Arial" panose="020B0604020202020204" pitchFamily="34" charset="0"/>
                <a:ea typeface="微软雅黑" panose="020B0503020204020204" charset="-122"/>
                <a:cs typeface="Arial" panose="020B0604020202020204" pitchFamily="34" charset="0"/>
              </a:rPr>
              <a:t>诊断概述</a:t>
            </a:r>
            <a:endPar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endParaRPr>
          </a:p>
          <a:p>
            <a:pPr marL="1371600" lvl="2" indent="-457200">
              <a:lnSpc>
                <a:spcPct val="150000"/>
              </a:lnSpc>
            </a:pPr>
            <a:r>
              <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2</a:t>
            </a:r>
            <a:r>
              <a:rPr lang="zh-CN" altLang="en-US"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、诊断服务介绍</a:t>
            </a:r>
            <a:endPar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endParaRPr>
          </a:p>
          <a:p>
            <a:pPr marL="1371600" lvl="2" indent="-457200">
              <a:lnSpc>
                <a:spcPct val="150000"/>
              </a:lnSpc>
            </a:pPr>
            <a:r>
              <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3</a:t>
            </a:r>
            <a:r>
              <a:rPr lang="zh-CN" altLang="en-US"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、基本概念和术语</a:t>
            </a:r>
            <a:endPar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endParaRPr>
          </a:p>
          <a:p>
            <a:pPr marL="1371600" lvl="2" indent="-457200">
              <a:lnSpc>
                <a:spcPct val="150000"/>
              </a:lnSpc>
            </a:pPr>
            <a:r>
              <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4</a:t>
            </a:r>
            <a:r>
              <a:rPr lang="zh-CN" altLang="en-US"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、诊断测试</a:t>
            </a:r>
            <a:endPar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endParaRPr>
          </a:p>
          <a:p>
            <a:pPr marL="1371600" lvl="2" indent="-457200">
              <a:lnSpc>
                <a:spcPct val="150000"/>
              </a:lnSpc>
            </a:pPr>
            <a:r>
              <a:rPr lang="en-US" altLang="zh-CN" sz="2400" b="1" dirty="0">
                <a:solidFill>
                  <a:schemeClr val="accent1">
                    <a:lumMod val="50000"/>
                  </a:schemeClr>
                </a:solidFill>
                <a:latin typeface="Arial" panose="020B0604020202020204" pitchFamily="34" charset="0"/>
                <a:ea typeface="微软雅黑" panose="020B0503020204020204" charset="-122"/>
                <a:cs typeface="Arial" panose="020B0604020202020204" pitchFamily="34" charset="0"/>
              </a:rPr>
              <a:t>5</a:t>
            </a:r>
            <a:r>
              <a:rPr lang="zh-CN" altLang="en-US" sz="2400" b="1" dirty="0">
                <a:solidFill>
                  <a:schemeClr val="accent1">
                    <a:lumMod val="50000"/>
                  </a:schemeClr>
                </a:solidFill>
                <a:latin typeface="Arial" panose="020B0604020202020204" pitchFamily="34" charset="0"/>
                <a:ea typeface="微软雅黑" panose="020B0503020204020204" charset="-122"/>
                <a:cs typeface="Arial" panose="020B0604020202020204" pitchFamily="34" charset="0"/>
              </a:rPr>
              <a:t>、诊断数据库</a:t>
            </a:r>
            <a:endParaRPr lang="en-US" altLang="zh-CN" sz="2400" b="1" dirty="0">
              <a:solidFill>
                <a:schemeClr val="accent1">
                  <a:lumMod val="50000"/>
                </a:schemeClr>
              </a:solidFill>
              <a:latin typeface="Arial" panose="020B0604020202020204" pitchFamily="34" charset="0"/>
              <a:ea typeface="微软雅黑" panose="020B0503020204020204" charset="-122"/>
              <a:cs typeface="Arial" panose="020B0604020202020204" pitchFamily="34" charset="0"/>
            </a:endParaRPr>
          </a:p>
          <a:p>
            <a:pPr marL="1371600" lvl="2" indent="-457200">
              <a:lnSpc>
                <a:spcPct val="150000"/>
              </a:lnSpc>
            </a:pPr>
            <a:r>
              <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6</a:t>
            </a:r>
            <a:r>
              <a:rPr lang="zh-CN" altLang="en-US"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、诊断自动化实现</a:t>
            </a:r>
            <a:endParaRPr lang="en-US" altLang="en-US"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endParaRPr>
          </a:p>
        </p:txBody>
      </p:sp>
      <p:sp>
        <p:nvSpPr>
          <p:cNvPr id="6" name="文本占位符 3"/>
          <p:cNvSpPr>
            <a:spLocks noGrp="1"/>
          </p:cNvSpPr>
          <p:nvPr>
            <p:ph type="body" sz="quarter" idx="10"/>
          </p:nvPr>
        </p:nvSpPr>
        <p:spPr>
          <a:xfrm>
            <a:off x="2831637" y="690765"/>
            <a:ext cx="9360363" cy="507831"/>
          </a:xfrm>
        </p:spPr>
        <p:txBody>
          <a:bodyPr/>
          <a:lstStyle/>
          <a:p>
            <a:pPr marL="0" indent="0">
              <a:buNone/>
            </a:pPr>
            <a:r>
              <a:rPr lang="zh-CN" altLang="en-US" sz="3000" dirty="0">
                <a:solidFill>
                  <a:schemeClr val="accent1">
                    <a:lumMod val="50000"/>
                  </a:schemeClr>
                </a:solidFill>
                <a:latin typeface="Meiryo UI" panose="020B0604030504040204" pitchFamily="50" charset="-128"/>
                <a:ea typeface="Meiryo UI" panose="020B0604030504040204" pitchFamily="50" charset="-128"/>
                <a:cs typeface="Arial" panose="020B0604020202020204" pitchFamily="34" charset="0"/>
              </a:rPr>
              <a:t>目录</a:t>
            </a:r>
            <a:endParaRPr lang="en-US" altLang="zh-CN" sz="3000" dirty="0">
              <a:solidFill>
                <a:schemeClr val="accent1">
                  <a:lumMod val="50000"/>
                </a:schemeClr>
              </a:solidFill>
              <a:latin typeface="Meiryo UI" panose="020B0604030504040204" pitchFamily="50" charset="-128"/>
              <a:ea typeface="Meiryo UI" panose="020B0604030504040204" pitchFamily="50" charset="-128"/>
              <a:cs typeface="Arial" panose="020B0604020202020204" pitchFamily="34" charset="0"/>
            </a:endParaRPr>
          </a:p>
        </p:txBody>
      </p:sp>
    </p:spTree>
    <p:extLst>
      <p:ext uri="{BB962C8B-B14F-4D97-AF65-F5344CB8AC3E}">
        <p14:creationId xmlns:p14="http://schemas.microsoft.com/office/powerpoint/2010/main" val="1945476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866471" y="1464733"/>
            <a:ext cx="9165065" cy="3416320"/>
          </a:xfrm>
          <a:prstGeom prst="rect">
            <a:avLst/>
          </a:prstGeom>
          <a:noFill/>
        </p:spPr>
        <p:txBody>
          <a:bodyPr wrap="square" rtlCol="0">
            <a:spAutoFit/>
          </a:bodyPr>
          <a:lstStyle/>
          <a:p>
            <a:pPr marL="1371600" lvl="2" indent="-457200">
              <a:lnSpc>
                <a:spcPct val="150000"/>
              </a:lnSpc>
            </a:pPr>
            <a:r>
              <a:rPr lang="en-US" altLang="zh-CN" sz="2400" b="1" dirty="0" smtClean="0">
                <a:solidFill>
                  <a:schemeClr val="bg1">
                    <a:lumMod val="85000"/>
                  </a:schemeClr>
                </a:solidFill>
                <a:latin typeface="Arial" panose="020B0604020202020204" pitchFamily="34" charset="0"/>
                <a:ea typeface="微软雅黑" panose="020B0503020204020204" charset="-122"/>
                <a:cs typeface="Arial" panose="020B0604020202020204" pitchFamily="34" charset="0"/>
              </a:rPr>
              <a:t>1、</a:t>
            </a:r>
            <a:r>
              <a:rPr lang="zh-CN" altLang="en-US" sz="2400" b="1" dirty="0" smtClean="0">
                <a:solidFill>
                  <a:schemeClr val="bg1">
                    <a:lumMod val="85000"/>
                  </a:schemeClr>
                </a:solidFill>
                <a:latin typeface="Arial" panose="020B0604020202020204" pitchFamily="34" charset="0"/>
                <a:ea typeface="微软雅黑" panose="020B0503020204020204" charset="-122"/>
                <a:cs typeface="Arial" panose="020B0604020202020204" pitchFamily="34" charset="0"/>
              </a:rPr>
              <a:t>诊断概述</a:t>
            </a:r>
            <a:endPar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endParaRPr>
          </a:p>
          <a:p>
            <a:pPr marL="1371600" lvl="2" indent="-457200">
              <a:lnSpc>
                <a:spcPct val="150000"/>
              </a:lnSpc>
            </a:pPr>
            <a:r>
              <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2</a:t>
            </a:r>
            <a:r>
              <a:rPr lang="zh-CN" altLang="en-US"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、诊断服务介绍</a:t>
            </a:r>
            <a:endPar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endParaRPr>
          </a:p>
          <a:p>
            <a:pPr marL="1371600" lvl="2" indent="-457200">
              <a:lnSpc>
                <a:spcPct val="150000"/>
              </a:lnSpc>
            </a:pPr>
            <a:r>
              <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3</a:t>
            </a:r>
            <a:r>
              <a:rPr lang="zh-CN" altLang="en-US"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、基本概念和术语</a:t>
            </a:r>
            <a:endPar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endParaRPr>
          </a:p>
          <a:p>
            <a:pPr marL="1371600" lvl="2" indent="-457200">
              <a:lnSpc>
                <a:spcPct val="150000"/>
              </a:lnSpc>
            </a:pPr>
            <a:r>
              <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4</a:t>
            </a:r>
            <a:r>
              <a:rPr lang="zh-CN" altLang="en-US"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、诊断测试</a:t>
            </a:r>
            <a:endPar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endParaRPr>
          </a:p>
          <a:p>
            <a:pPr marL="1371600" lvl="2" indent="-457200">
              <a:lnSpc>
                <a:spcPct val="150000"/>
              </a:lnSpc>
            </a:pPr>
            <a:r>
              <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5</a:t>
            </a:r>
            <a:r>
              <a:rPr lang="zh-CN" altLang="en-US"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、诊断数据库</a:t>
            </a:r>
            <a:endPar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endParaRPr>
          </a:p>
          <a:p>
            <a:pPr marL="1371600" lvl="2" indent="-457200">
              <a:lnSpc>
                <a:spcPct val="150000"/>
              </a:lnSpc>
            </a:pPr>
            <a:r>
              <a:rPr lang="en-US" altLang="zh-CN" sz="2400" b="1" dirty="0">
                <a:solidFill>
                  <a:schemeClr val="accent1">
                    <a:lumMod val="50000"/>
                  </a:schemeClr>
                </a:solidFill>
                <a:latin typeface="Arial" panose="020B0604020202020204" pitchFamily="34" charset="0"/>
                <a:ea typeface="微软雅黑" panose="020B0503020204020204" charset="-122"/>
                <a:cs typeface="Arial" panose="020B0604020202020204" pitchFamily="34" charset="0"/>
              </a:rPr>
              <a:t>6</a:t>
            </a:r>
            <a:r>
              <a:rPr lang="zh-CN" altLang="en-US" sz="2400" b="1" dirty="0">
                <a:solidFill>
                  <a:schemeClr val="accent1">
                    <a:lumMod val="50000"/>
                  </a:schemeClr>
                </a:solidFill>
                <a:latin typeface="Arial" panose="020B0604020202020204" pitchFamily="34" charset="0"/>
                <a:ea typeface="微软雅黑" panose="020B0503020204020204" charset="-122"/>
                <a:cs typeface="Arial" panose="020B0604020202020204" pitchFamily="34" charset="0"/>
              </a:rPr>
              <a:t>、诊断自动化实现</a:t>
            </a:r>
            <a:endParaRPr lang="en-US" altLang="en-US" sz="2400" b="1" dirty="0">
              <a:solidFill>
                <a:schemeClr val="accent1">
                  <a:lumMod val="50000"/>
                </a:schemeClr>
              </a:solidFill>
              <a:latin typeface="Arial" panose="020B0604020202020204" pitchFamily="34" charset="0"/>
              <a:ea typeface="微软雅黑" panose="020B0503020204020204" charset="-122"/>
              <a:cs typeface="Arial" panose="020B0604020202020204" pitchFamily="34" charset="0"/>
            </a:endParaRPr>
          </a:p>
        </p:txBody>
      </p:sp>
      <p:sp>
        <p:nvSpPr>
          <p:cNvPr id="6" name="文本占位符 3"/>
          <p:cNvSpPr>
            <a:spLocks noGrp="1"/>
          </p:cNvSpPr>
          <p:nvPr>
            <p:ph type="body" sz="quarter" idx="10"/>
          </p:nvPr>
        </p:nvSpPr>
        <p:spPr>
          <a:xfrm>
            <a:off x="2831637" y="690765"/>
            <a:ext cx="9360363" cy="507831"/>
          </a:xfrm>
        </p:spPr>
        <p:txBody>
          <a:bodyPr/>
          <a:lstStyle/>
          <a:p>
            <a:pPr marL="0" indent="0">
              <a:buNone/>
            </a:pPr>
            <a:r>
              <a:rPr lang="zh-CN" altLang="en-US" sz="3000" dirty="0">
                <a:solidFill>
                  <a:schemeClr val="accent1">
                    <a:lumMod val="50000"/>
                  </a:schemeClr>
                </a:solidFill>
                <a:latin typeface="Meiryo UI" panose="020B0604030504040204" pitchFamily="50" charset="-128"/>
                <a:ea typeface="Meiryo UI" panose="020B0604030504040204" pitchFamily="50" charset="-128"/>
                <a:cs typeface="Arial" panose="020B0604020202020204" pitchFamily="34" charset="0"/>
              </a:rPr>
              <a:t>目录</a:t>
            </a:r>
            <a:endParaRPr lang="en-US" altLang="zh-CN" sz="3000" dirty="0">
              <a:solidFill>
                <a:schemeClr val="accent1">
                  <a:lumMod val="50000"/>
                </a:schemeClr>
              </a:solidFill>
              <a:latin typeface="Meiryo UI" panose="020B0604030504040204" pitchFamily="50" charset="-128"/>
              <a:ea typeface="Meiryo UI" panose="020B0604030504040204" pitchFamily="50" charset="-128"/>
              <a:cs typeface="Arial" panose="020B0604020202020204" pitchFamily="34" charset="0"/>
            </a:endParaRPr>
          </a:p>
        </p:txBody>
      </p:sp>
    </p:spTree>
    <p:extLst>
      <p:ext uri="{BB962C8B-B14F-4D97-AF65-F5344CB8AC3E}">
        <p14:creationId xmlns:p14="http://schemas.microsoft.com/office/powerpoint/2010/main" val="25815094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635" y="2813685"/>
            <a:ext cx="12192000" cy="768350"/>
          </a:xfrm>
          <a:prstGeom prst="rect">
            <a:avLst/>
          </a:prstGeom>
          <a:noFill/>
        </p:spPr>
        <p:txBody>
          <a:bodyPr wrap="square" rtlCol="0">
            <a:spAutoFit/>
          </a:bodyPr>
          <a:lstStyle/>
          <a:p>
            <a:pPr algn="ctr"/>
            <a:r>
              <a:rPr lang="en-US" altLang="ja-JP" sz="4400" b="1" dirty="0">
                <a:solidFill>
                  <a:srgbClr val="08538C"/>
                </a:solidFill>
                <a:latin typeface="Meiryo UI" panose="020B0604030504040204" pitchFamily="50" charset="-128"/>
                <a:ea typeface="Meiryo UI" panose="020B0604030504040204" pitchFamily="50" charset="-128"/>
              </a:rPr>
              <a:t>Thank</a:t>
            </a:r>
            <a:r>
              <a:rPr lang="ja-JP" altLang="en-US" sz="4400" b="1" dirty="0">
                <a:solidFill>
                  <a:srgbClr val="08538C"/>
                </a:solidFill>
                <a:latin typeface="Meiryo UI" panose="020B0604030504040204" pitchFamily="50" charset="-128"/>
                <a:ea typeface="Meiryo UI" panose="020B0604030504040204" pitchFamily="50" charset="-128"/>
              </a:rPr>
              <a:t> </a:t>
            </a:r>
            <a:r>
              <a:rPr lang="en-US" altLang="ja-JP" sz="4400" b="1" dirty="0">
                <a:solidFill>
                  <a:srgbClr val="08538C"/>
                </a:solidFill>
                <a:latin typeface="Meiryo UI" panose="020B0604030504040204" pitchFamily="50" charset="-128"/>
                <a:ea typeface="Meiryo UI" panose="020B0604030504040204" pitchFamily="50" charset="-128"/>
              </a:rPr>
              <a:t>you</a:t>
            </a:r>
            <a:r>
              <a:rPr lang="ja-JP" altLang="en-US" sz="4400" b="1" dirty="0">
                <a:solidFill>
                  <a:srgbClr val="08538C"/>
                </a:solidFill>
                <a:latin typeface="Meiryo UI" panose="020B0604030504040204" pitchFamily="50" charset="-128"/>
                <a:ea typeface="Meiryo UI" panose="020B0604030504040204" pitchFamily="50" charset="-128"/>
              </a:rPr>
              <a:t>！</a:t>
            </a:r>
          </a:p>
        </p:txBody>
      </p:sp>
      <p:sp>
        <p:nvSpPr>
          <p:cNvPr id="11" name="矩形 10"/>
          <p:cNvSpPr/>
          <p:nvPr/>
        </p:nvSpPr>
        <p:spPr>
          <a:xfrm>
            <a:off x="5838508" y="3543935"/>
            <a:ext cx="508000" cy="54000"/>
          </a:xfrm>
          <a:prstGeom prst="rect">
            <a:avLst/>
          </a:prstGeom>
          <a:solidFill>
            <a:srgbClr val="E9F0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a:extLst>
              <a:ext uri="{FF2B5EF4-FFF2-40B4-BE49-F238E27FC236}">
                <a16:creationId xmlns:a16="http://schemas.microsoft.com/office/drawing/2014/main" id="{74F68A25-7B61-492D-A38B-22C536B536B9}"/>
              </a:ext>
            </a:extLst>
          </p:cNvPr>
          <p:cNvSpPr>
            <a:spLocks noGrp="1"/>
          </p:cNvSpPr>
          <p:nvPr>
            <p:ph type="title"/>
          </p:nvPr>
        </p:nvSpPr>
        <p:spPr/>
        <p:txBody>
          <a:bodyPr>
            <a:normAutofit/>
          </a:bodyPr>
          <a:lstStyle/>
          <a:p>
            <a:r>
              <a:rPr lang="zh-CN" altLang="en-US" sz="2000" dirty="0">
                <a:solidFill>
                  <a:schemeClr val="accent1">
                    <a:lumMod val="50000"/>
                  </a:schemeClr>
                </a:solidFill>
                <a:latin typeface="Arial" panose="020B0604020202020204" pitchFamily="34" charset="0"/>
                <a:cs typeface="Arial" panose="020B0604020202020204" pitchFamily="34" charset="0"/>
              </a:rPr>
              <a:t>诊断概述</a:t>
            </a:r>
            <a:endParaRPr lang="zh-CN" altLang="en-US" sz="2000" dirty="0"/>
          </a:p>
        </p:txBody>
      </p:sp>
      <p:sp>
        <p:nvSpPr>
          <p:cNvPr id="2" name="矩形 1"/>
          <p:cNvSpPr/>
          <p:nvPr/>
        </p:nvSpPr>
        <p:spPr>
          <a:xfrm>
            <a:off x="984069" y="1138534"/>
            <a:ext cx="10223862" cy="2862322"/>
          </a:xfrm>
          <a:prstGeom prst="rect">
            <a:avLst/>
          </a:prstGeom>
        </p:spPr>
        <p:txBody>
          <a:bodyPr wrap="square">
            <a:spAutoFit/>
          </a:bodyPr>
          <a:lstStyle/>
          <a:p>
            <a:pPr marL="285750" indent="-285750">
              <a:buFont typeface="Wingdings" panose="05000000000000000000" pitchFamily="2" charset="2"/>
              <a:buChar char="p"/>
            </a:pPr>
            <a:r>
              <a:rPr lang="en-US" altLang="zh-CN" dirty="0">
                <a:solidFill>
                  <a:srgbClr val="121212"/>
                </a:solidFill>
                <a:latin typeface="+mj-ea"/>
                <a:ea typeface="+mj-ea"/>
              </a:rPr>
              <a:t>ISO 11898/15765</a:t>
            </a:r>
            <a:r>
              <a:rPr lang="zh-CN" altLang="en-US" dirty="0">
                <a:solidFill>
                  <a:srgbClr val="121212"/>
                </a:solidFill>
                <a:latin typeface="+mj-ea"/>
                <a:ea typeface="+mj-ea"/>
              </a:rPr>
              <a:t>等协议</a:t>
            </a:r>
            <a:endParaRPr lang="en-US" altLang="zh-CN" dirty="0">
              <a:solidFill>
                <a:srgbClr val="121212"/>
              </a:solidFill>
              <a:latin typeface="+mj-ea"/>
              <a:ea typeface="+mj-ea"/>
            </a:endParaRPr>
          </a:p>
          <a:p>
            <a:pPr marL="285750" indent="-285750">
              <a:buFont typeface="Arial" panose="020B0604020202020204" pitchFamily="34" charset="0"/>
              <a:buChar char="•"/>
            </a:pPr>
            <a:r>
              <a:rPr lang="zh-CN" altLang="en-US" sz="1600" dirty="0" smtClean="0">
                <a:solidFill>
                  <a:srgbClr val="121212"/>
                </a:solidFill>
                <a:latin typeface="+mn-ea"/>
              </a:rPr>
              <a:t>要</a:t>
            </a:r>
            <a:r>
              <a:rPr lang="zh-CN" altLang="en-US" sz="1600" dirty="0">
                <a:solidFill>
                  <a:srgbClr val="121212"/>
                </a:solidFill>
                <a:latin typeface="+mn-ea"/>
              </a:rPr>
              <a:t>实现</a:t>
            </a:r>
            <a:r>
              <a:rPr lang="en-US" altLang="zh-CN" sz="1600" dirty="0">
                <a:solidFill>
                  <a:srgbClr val="121212"/>
                </a:solidFill>
                <a:latin typeface="+mn-ea"/>
              </a:rPr>
              <a:t>UDS</a:t>
            </a:r>
            <a:r>
              <a:rPr lang="zh-CN" altLang="en-US" sz="1600" dirty="0">
                <a:solidFill>
                  <a:srgbClr val="121212"/>
                </a:solidFill>
                <a:latin typeface="+mn-ea"/>
              </a:rPr>
              <a:t>的功能，还需要底层协议的</a:t>
            </a:r>
            <a:r>
              <a:rPr lang="zh-CN" altLang="en-US" sz="1600" dirty="0" smtClean="0">
                <a:solidFill>
                  <a:srgbClr val="121212"/>
                </a:solidFill>
                <a:latin typeface="+mn-ea"/>
              </a:rPr>
              <a:t>支撑</a:t>
            </a:r>
            <a:r>
              <a:rPr lang="zh-CN" altLang="en-US" sz="1600" dirty="0">
                <a:solidFill>
                  <a:srgbClr val="121212"/>
                </a:solidFill>
                <a:latin typeface="+mn-ea"/>
              </a:rPr>
              <a:t>，</a:t>
            </a:r>
            <a:r>
              <a:rPr lang="zh-CN" altLang="en-US" sz="1600" dirty="0" smtClean="0">
                <a:solidFill>
                  <a:srgbClr val="121212"/>
                </a:solidFill>
                <a:latin typeface="+mn-ea"/>
              </a:rPr>
              <a:t>我们</a:t>
            </a:r>
            <a:r>
              <a:rPr lang="zh-CN" altLang="en-US" sz="1600" dirty="0">
                <a:solidFill>
                  <a:srgbClr val="121212"/>
                </a:solidFill>
                <a:latin typeface="+mn-ea"/>
              </a:rPr>
              <a:t>就以最常用的基于</a:t>
            </a:r>
            <a:r>
              <a:rPr lang="en-US" altLang="zh-CN" sz="1600" dirty="0">
                <a:solidFill>
                  <a:srgbClr val="121212"/>
                </a:solidFill>
                <a:latin typeface="+mn-ea"/>
              </a:rPr>
              <a:t>CAN</a:t>
            </a:r>
            <a:r>
              <a:rPr lang="zh-CN" altLang="en-US" sz="1600" dirty="0">
                <a:solidFill>
                  <a:srgbClr val="121212"/>
                </a:solidFill>
                <a:latin typeface="+mn-ea"/>
              </a:rPr>
              <a:t>线的</a:t>
            </a:r>
            <a:r>
              <a:rPr lang="en-US" altLang="zh-CN" sz="1600" dirty="0">
                <a:solidFill>
                  <a:srgbClr val="121212"/>
                </a:solidFill>
                <a:latin typeface="+mn-ea"/>
              </a:rPr>
              <a:t>UDS</a:t>
            </a:r>
            <a:r>
              <a:rPr lang="zh-CN" altLang="en-US" sz="1600" dirty="0">
                <a:solidFill>
                  <a:srgbClr val="121212"/>
                </a:solidFill>
                <a:latin typeface="+mn-ea"/>
              </a:rPr>
              <a:t>协议来</a:t>
            </a:r>
            <a:r>
              <a:rPr lang="zh-CN" altLang="en-US" sz="1600" dirty="0" smtClean="0">
                <a:solidFill>
                  <a:srgbClr val="121212"/>
                </a:solidFill>
                <a:latin typeface="+mn-ea"/>
              </a:rPr>
              <a:t>说明。</a:t>
            </a:r>
            <a:r>
              <a:rPr lang="zh-CN" altLang="en-US" sz="1600" dirty="0" smtClean="0">
                <a:latin typeface="+mn-ea"/>
              </a:rPr>
              <a:t>我们</a:t>
            </a:r>
            <a:r>
              <a:rPr lang="zh-CN" altLang="en-US" sz="1600" dirty="0">
                <a:latin typeface="+mn-ea"/>
              </a:rPr>
              <a:t>经常会用</a:t>
            </a:r>
            <a:r>
              <a:rPr lang="zh-CN" altLang="en-US" sz="1600" dirty="0" smtClean="0">
                <a:latin typeface="+mn-ea"/>
              </a:rPr>
              <a:t>到诸如</a:t>
            </a:r>
            <a:r>
              <a:rPr lang="en-US" altLang="zh-CN" sz="1600" dirty="0">
                <a:latin typeface="+mn-ea"/>
              </a:rPr>
              <a:t>ISO 11898/15765</a:t>
            </a:r>
            <a:r>
              <a:rPr lang="zh-CN" altLang="en-US" sz="1600" dirty="0">
                <a:latin typeface="+mn-ea"/>
              </a:rPr>
              <a:t>等协议，它们对应于</a:t>
            </a:r>
            <a:r>
              <a:rPr lang="en-US" altLang="zh-CN" sz="1600" dirty="0">
                <a:latin typeface="+mn-ea"/>
              </a:rPr>
              <a:t>OSI</a:t>
            </a:r>
            <a:r>
              <a:rPr lang="zh-CN" altLang="en-US" sz="1600" dirty="0">
                <a:latin typeface="+mn-ea"/>
              </a:rPr>
              <a:t>不同的层，其中</a:t>
            </a:r>
            <a:r>
              <a:rPr lang="en-US" altLang="zh-CN" sz="1600" dirty="0">
                <a:latin typeface="+mn-ea"/>
              </a:rPr>
              <a:t>ISO 11898</a:t>
            </a:r>
            <a:r>
              <a:rPr lang="zh-CN" altLang="en-US" sz="1600" dirty="0">
                <a:latin typeface="+mn-ea"/>
              </a:rPr>
              <a:t>是</a:t>
            </a:r>
            <a:r>
              <a:rPr lang="en-US" altLang="zh-CN" sz="1600" dirty="0">
                <a:latin typeface="+mn-ea"/>
              </a:rPr>
              <a:t>CAN</a:t>
            </a:r>
            <a:r>
              <a:rPr lang="zh-CN" altLang="en-US" sz="1600" dirty="0">
                <a:latin typeface="+mn-ea"/>
              </a:rPr>
              <a:t>物理层和数据链路层相关的协议，</a:t>
            </a:r>
            <a:r>
              <a:rPr lang="en-US" altLang="zh-CN" sz="1600" dirty="0">
                <a:latin typeface="+mn-ea"/>
              </a:rPr>
              <a:t>11898-2</a:t>
            </a:r>
            <a:r>
              <a:rPr lang="zh-CN" altLang="en-US" sz="1600" dirty="0">
                <a:latin typeface="+mn-ea"/>
              </a:rPr>
              <a:t>对应物理层协议，定义了</a:t>
            </a:r>
            <a:r>
              <a:rPr lang="en-US" altLang="zh-CN" sz="1600" dirty="0">
                <a:latin typeface="+mn-ea"/>
              </a:rPr>
              <a:t>CAN</a:t>
            </a:r>
            <a:r>
              <a:rPr lang="zh-CN" altLang="en-US" sz="1600" dirty="0">
                <a:latin typeface="+mn-ea"/>
              </a:rPr>
              <a:t>总线信号在双绞线上的电压形式，</a:t>
            </a:r>
            <a:r>
              <a:rPr lang="en-US" altLang="zh-CN" sz="1600" dirty="0">
                <a:latin typeface="+mn-ea"/>
              </a:rPr>
              <a:t>11898-1</a:t>
            </a:r>
            <a:r>
              <a:rPr lang="zh-CN" altLang="en-US" sz="1600" dirty="0">
                <a:latin typeface="+mn-ea"/>
              </a:rPr>
              <a:t>对于数据链路层，定义了</a:t>
            </a:r>
            <a:r>
              <a:rPr lang="en-US" altLang="zh-CN" sz="1600" dirty="0">
                <a:latin typeface="+mn-ea"/>
              </a:rPr>
              <a:t>CAN</a:t>
            </a:r>
            <a:r>
              <a:rPr lang="zh-CN" altLang="en-US" sz="1600" dirty="0">
                <a:latin typeface="+mn-ea"/>
              </a:rPr>
              <a:t>帧的各个域的</a:t>
            </a:r>
            <a:r>
              <a:rPr lang="zh-CN" altLang="en-US" sz="1600" dirty="0" smtClean="0">
                <a:latin typeface="+mn-ea"/>
              </a:rPr>
              <a:t>用途</a:t>
            </a:r>
            <a:r>
              <a:rPr lang="zh-CN" altLang="en-US" sz="1600" dirty="0">
                <a:latin typeface="+mn-ea"/>
              </a:rPr>
              <a:t>。</a:t>
            </a:r>
            <a:r>
              <a:rPr lang="en-US" altLang="zh-CN" sz="1600" dirty="0" smtClean="0">
                <a:latin typeface="+mn-ea"/>
              </a:rPr>
              <a:t>ISO </a:t>
            </a:r>
            <a:r>
              <a:rPr lang="en-US" altLang="zh-CN" sz="1600" dirty="0">
                <a:latin typeface="+mn-ea"/>
              </a:rPr>
              <a:t>15765-2</a:t>
            </a:r>
            <a:r>
              <a:rPr lang="zh-CN" altLang="en-US" sz="1600" dirty="0">
                <a:latin typeface="+mn-ea"/>
              </a:rPr>
              <a:t>是诊断服务在</a:t>
            </a:r>
            <a:r>
              <a:rPr lang="en-US" altLang="zh-CN" sz="1600" dirty="0">
                <a:latin typeface="+mn-ea"/>
              </a:rPr>
              <a:t>CAN</a:t>
            </a:r>
            <a:r>
              <a:rPr lang="zh-CN" altLang="en-US" sz="1600" dirty="0">
                <a:latin typeface="+mn-ea"/>
              </a:rPr>
              <a:t>总线上传输的实现方式，对应于</a:t>
            </a:r>
            <a:r>
              <a:rPr lang="en-US" altLang="zh-CN" sz="1600" dirty="0">
                <a:latin typeface="+mn-ea"/>
              </a:rPr>
              <a:t>OSI</a:t>
            </a:r>
            <a:r>
              <a:rPr lang="zh-CN" altLang="en-US" sz="1600" dirty="0">
                <a:latin typeface="+mn-ea"/>
              </a:rPr>
              <a:t>的第</a:t>
            </a:r>
            <a:r>
              <a:rPr lang="en-US" altLang="zh-CN" sz="1600" dirty="0">
                <a:latin typeface="+mn-ea"/>
              </a:rPr>
              <a:t>4</a:t>
            </a:r>
            <a:r>
              <a:rPr lang="zh-CN" altLang="en-US" sz="1600" dirty="0">
                <a:latin typeface="+mn-ea"/>
              </a:rPr>
              <a:t>层，即传输层。对于</a:t>
            </a:r>
            <a:r>
              <a:rPr lang="en-US" altLang="zh-CN" sz="1600" dirty="0">
                <a:latin typeface="+mn-ea"/>
              </a:rPr>
              <a:t>classical CAN</a:t>
            </a:r>
            <a:r>
              <a:rPr lang="zh-CN" altLang="en-US" sz="1600" dirty="0">
                <a:latin typeface="+mn-ea"/>
              </a:rPr>
              <a:t>总线来说，它一帧只能承载</a:t>
            </a:r>
            <a:r>
              <a:rPr lang="en-US" altLang="zh-CN" sz="1600" dirty="0">
                <a:latin typeface="+mn-ea"/>
              </a:rPr>
              <a:t>8</a:t>
            </a:r>
            <a:r>
              <a:rPr lang="zh-CN" altLang="en-US" sz="1600" dirty="0">
                <a:latin typeface="+mn-ea"/>
              </a:rPr>
              <a:t>个字节，而上层的诊断服务却可能超过</a:t>
            </a:r>
            <a:r>
              <a:rPr lang="en-US" altLang="zh-CN" sz="1600" dirty="0">
                <a:latin typeface="+mn-ea"/>
              </a:rPr>
              <a:t>8</a:t>
            </a:r>
            <a:r>
              <a:rPr lang="zh-CN" altLang="en-US" sz="1600" dirty="0">
                <a:latin typeface="+mn-ea"/>
              </a:rPr>
              <a:t>个字节，这时候就需要传输层对数据进行分包重组流控制。</a:t>
            </a:r>
            <a:r>
              <a:rPr lang="en-US" altLang="zh-CN" sz="1600" dirty="0">
                <a:latin typeface="+mn-ea"/>
              </a:rPr>
              <a:t>15765-2</a:t>
            </a:r>
            <a:r>
              <a:rPr lang="zh-CN" altLang="en-US" sz="1600" dirty="0">
                <a:latin typeface="+mn-ea"/>
              </a:rPr>
              <a:t>还定义了应用层、传输层、数据链路层之间的编程接口。</a:t>
            </a:r>
            <a:r>
              <a:rPr lang="en-US" altLang="zh-CN" sz="1600" dirty="0">
                <a:latin typeface="+mn-ea"/>
              </a:rPr>
              <a:t>15765-3</a:t>
            </a:r>
            <a:r>
              <a:rPr lang="zh-CN" altLang="en-US" sz="1600" dirty="0">
                <a:latin typeface="+mn-ea"/>
              </a:rPr>
              <a:t>和</a:t>
            </a:r>
            <a:r>
              <a:rPr lang="en-US" altLang="zh-CN" sz="1600" dirty="0">
                <a:latin typeface="+mn-ea"/>
              </a:rPr>
              <a:t>ISO 14229-3</a:t>
            </a:r>
            <a:r>
              <a:rPr lang="zh-CN" altLang="en-US" sz="1600" dirty="0">
                <a:latin typeface="+mn-ea"/>
              </a:rPr>
              <a:t>的内容是一样的，后者取代了前者。</a:t>
            </a:r>
            <a:r>
              <a:rPr lang="en-US" altLang="zh-CN" sz="1600" dirty="0">
                <a:latin typeface="+mn-ea"/>
              </a:rPr>
              <a:t>ISO 15765-4</a:t>
            </a:r>
            <a:r>
              <a:rPr lang="zh-CN" altLang="en-US" sz="1600" dirty="0">
                <a:latin typeface="+mn-ea"/>
              </a:rPr>
              <a:t>定义了基于</a:t>
            </a:r>
            <a:r>
              <a:rPr lang="en-US" altLang="zh-CN" sz="1600" dirty="0">
                <a:latin typeface="+mn-ea"/>
              </a:rPr>
              <a:t>CAN</a:t>
            </a:r>
            <a:r>
              <a:rPr lang="zh-CN" altLang="en-US" sz="1600" dirty="0">
                <a:latin typeface="+mn-ea"/>
              </a:rPr>
              <a:t>总线实现</a:t>
            </a:r>
            <a:r>
              <a:rPr lang="en-US" altLang="zh-CN" sz="1600" dirty="0">
                <a:latin typeface="+mn-ea"/>
              </a:rPr>
              <a:t>OBD</a:t>
            </a:r>
            <a:r>
              <a:rPr lang="zh-CN" altLang="en-US" sz="1600" dirty="0">
                <a:latin typeface="+mn-ea"/>
              </a:rPr>
              <a:t>通信的方式。</a:t>
            </a:r>
          </a:p>
          <a:p>
            <a:pPr marL="285750" indent="-285750">
              <a:buFont typeface="Arial" panose="020B0604020202020204" pitchFamily="34" charset="0"/>
              <a:buChar char="•"/>
            </a:pPr>
            <a:r>
              <a:rPr lang="zh-CN" altLang="en-US" sz="1600" dirty="0" smtClean="0">
                <a:solidFill>
                  <a:srgbClr val="121212"/>
                </a:solidFill>
                <a:latin typeface="+mn-ea"/>
              </a:rPr>
              <a:t>总的来说</a:t>
            </a:r>
            <a:r>
              <a:rPr lang="zh-CN" altLang="en-US" sz="1600" dirty="0">
                <a:solidFill>
                  <a:srgbClr val="121212"/>
                </a:solidFill>
                <a:latin typeface="+mn-ea"/>
              </a:rPr>
              <a:t>就是</a:t>
            </a:r>
            <a:r>
              <a:rPr lang="en-US" altLang="zh-CN" sz="1600" dirty="0">
                <a:solidFill>
                  <a:srgbClr val="121212"/>
                </a:solidFill>
                <a:latin typeface="+mn-ea"/>
              </a:rPr>
              <a:t>ISO 14229-1</a:t>
            </a:r>
            <a:r>
              <a:rPr lang="zh-CN" altLang="en-US" sz="1600" dirty="0">
                <a:solidFill>
                  <a:srgbClr val="121212"/>
                </a:solidFill>
                <a:latin typeface="+mn-ea"/>
              </a:rPr>
              <a:t>生成诊断服务，</a:t>
            </a:r>
            <a:r>
              <a:rPr lang="en-US" altLang="zh-CN" sz="1600" dirty="0">
                <a:solidFill>
                  <a:srgbClr val="121212"/>
                </a:solidFill>
                <a:latin typeface="+mn-ea"/>
              </a:rPr>
              <a:t>ISO 15765-2</a:t>
            </a:r>
            <a:r>
              <a:rPr lang="zh-CN" altLang="en-US" sz="1600" dirty="0">
                <a:solidFill>
                  <a:srgbClr val="121212"/>
                </a:solidFill>
                <a:latin typeface="+mn-ea"/>
              </a:rPr>
              <a:t>对诊断服务进行分包并把分包后的数据交给</a:t>
            </a:r>
            <a:r>
              <a:rPr lang="en-US" altLang="zh-CN" sz="1600" dirty="0">
                <a:solidFill>
                  <a:srgbClr val="121212"/>
                </a:solidFill>
                <a:latin typeface="+mn-ea"/>
              </a:rPr>
              <a:t>ISO 11898</a:t>
            </a:r>
            <a:r>
              <a:rPr lang="zh-CN" altLang="en-US" sz="1600" dirty="0">
                <a:solidFill>
                  <a:srgbClr val="121212"/>
                </a:solidFill>
                <a:latin typeface="+mn-ea"/>
              </a:rPr>
              <a:t>，</a:t>
            </a:r>
            <a:r>
              <a:rPr lang="en-US" altLang="zh-CN" sz="1600" dirty="0">
                <a:solidFill>
                  <a:srgbClr val="121212"/>
                </a:solidFill>
                <a:latin typeface="+mn-ea"/>
              </a:rPr>
              <a:t>ISO 11898</a:t>
            </a:r>
            <a:r>
              <a:rPr lang="zh-CN" altLang="en-US" sz="1600" dirty="0">
                <a:solidFill>
                  <a:srgbClr val="121212"/>
                </a:solidFill>
                <a:latin typeface="+mn-ea"/>
              </a:rPr>
              <a:t>给收到的数据加上</a:t>
            </a:r>
            <a:r>
              <a:rPr lang="en-US" altLang="zh-CN" sz="1600" dirty="0">
                <a:solidFill>
                  <a:srgbClr val="121212"/>
                </a:solidFill>
                <a:latin typeface="+mn-ea"/>
              </a:rPr>
              <a:t>CAN</a:t>
            </a:r>
            <a:r>
              <a:rPr lang="zh-CN" altLang="en-US" sz="1600" dirty="0">
                <a:solidFill>
                  <a:srgbClr val="121212"/>
                </a:solidFill>
                <a:latin typeface="+mn-ea"/>
              </a:rPr>
              <a:t>总线特有的包头和包尾，然后通过双绞线以电压差的形式发送出去。</a:t>
            </a:r>
          </a:p>
          <a:p>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4196" y="3832997"/>
            <a:ext cx="5219700" cy="2257425"/>
          </a:xfrm>
          <a:prstGeom prst="rect">
            <a:avLst/>
          </a:prstGeom>
        </p:spPr>
      </p:pic>
    </p:spTree>
    <p:extLst>
      <p:ext uri="{BB962C8B-B14F-4D97-AF65-F5344CB8AC3E}">
        <p14:creationId xmlns:p14="http://schemas.microsoft.com/office/powerpoint/2010/main" val="1315212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831637" y="1403773"/>
            <a:ext cx="9165065" cy="3416320"/>
          </a:xfrm>
          <a:prstGeom prst="rect">
            <a:avLst/>
          </a:prstGeom>
          <a:noFill/>
        </p:spPr>
        <p:txBody>
          <a:bodyPr wrap="square" rtlCol="0">
            <a:spAutoFit/>
          </a:bodyPr>
          <a:lstStyle/>
          <a:p>
            <a:pPr marL="1371600" lvl="2" indent="-457200">
              <a:lnSpc>
                <a:spcPct val="150000"/>
              </a:lnSpc>
            </a:pPr>
            <a:r>
              <a:rPr lang="en-US" altLang="zh-CN" sz="2400" b="1" dirty="0" smtClean="0">
                <a:solidFill>
                  <a:schemeClr val="bg1">
                    <a:lumMod val="85000"/>
                  </a:schemeClr>
                </a:solidFill>
                <a:latin typeface="Arial" panose="020B0604020202020204" pitchFamily="34" charset="0"/>
                <a:ea typeface="微软雅黑" panose="020B0503020204020204" charset="-122"/>
                <a:cs typeface="Arial" panose="020B0604020202020204" pitchFamily="34" charset="0"/>
              </a:rPr>
              <a:t>1、</a:t>
            </a:r>
            <a:r>
              <a:rPr lang="zh-CN" altLang="en-US" sz="2400" b="1" dirty="0" smtClean="0">
                <a:solidFill>
                  <a:schemeClr val="bg1">
                    <a:lumMod val="85000"/>
                  </a:schemeClr>
                </a:solidFill>
                <a:latin typeface="Arial" panose="020B0604020202020204" pitchFamily="34" charset="0"/>
                <a:ea typeface="微软雅黑" panose="020B0503020204020204" charset="-122"/>
                <a:cs typeface="Arial" panose="020B0604020202020204" pitchFamily="34" charset="0"/>
              </a:rPr>
              <a:t>诊断概述</a:t>
            </a:r>
            <a:endPar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endParaRPr>
          </a:p>
          <a:p>
            <a:pPr marL="1371600" lvl="2" indent="-457200">
              <a:lnSpc>
                <a:spcPct val="150000"/>
              </a:lnSpc>
            </a:pPr>
            <a:r>
              <a:rPr lang="en-US" altLang="zh-CN" sz="2400" b="1" dirty="0" smtClean="0">
                <a:solidFill>
                  <a:schemeClr val="accent1">
                    <a:lumMod val="50000"/>
                  </a:schemeClr>
                </a:solidFill>
                <a:latin typeface="Arial" panose="020B0604020202020204" pitchFamily="34" charset="0"/>
                <a:ea typeface="微软雅黑" panose="020B0503020204020204" charset="-122"/>
                <a:cs typeface="Arial" panose="020B0604020202020204" pitchFamily="34" charset="0"/>
              </a:rPr>
              <a:t>2</a:t>
            </a:r>
            <a:r>
              <a:rPr lang="zh-CN" altLang="en-US" sz="2400" b="1" dirty="0" smtClean="0">
                <a:solidFill>
                  <a:schemeClr val="accent1">
                    <a:lumMod val="50000"/>
                  </a:schemeClr>
                </a:solidFill>
                <a:latin typeface="Arial" panose="020B0604020202020204" pitchFamily="34" charset="0"/>
                <a:ea typeface="微软雅黑" panose="020B0503020204020204" charset="-122"/>
                <a:cs typeface="Arial" panose="020B0604020202020204" pitchFamily="34" charset="0"/>
              </a:rPr>
              <a:t>、诊断服务介绍</a:t>
            </a:r>
            <a:endParaRPr lang="en-US" altLang="zh-CN" sz="2400" b="1" dirty="0">
              <a:solidFill>
                <a:schemeClr val="accent1">
                  <a:lumMod val="50000"/>
                </a:schemeClr>
              </a:solidFill>
              <a:latin typeface="Arial" panose="020B0604020202020204" pitchFamily="34" charset="0"/>
              <a:ea typeface="微软雅黑" panose="020B0503020204020204" charset="-122"/>
              <a:cs typeface="Arial" panose="020B0604020202020204" pitchFamily="34" charset="0"/>
            </a:endParaRPr>
          </a:p>
          <a:p>
            <a:pPr marL="1371600" lvl="2" indent="-457200">
              <a:lnSpc>
                <a:spcPct val="150000"/>
              </a:lnSpc>
            </a:pPr>
            <a:r>
              <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3</a:t>
            </a:r>
            <a:r>
              <a:rPr lang="zh-CN" altLang="en-US"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、基本概念和术语</a:t>
            </a:r>
            <a:endPar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endParaRPr>
          </a:p>
          <a:p>
            <a:pPr marL="1371600" lvl="2" indent="-457200">
              <a:lnSpc>
                <a:spcPct val="150000"/>
              </a:lnSpc>
            </a:pPr>
            <a:r>
              <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4</a:t>
            </a:r>
            <a:r>
              <a:rPr lang="zh-CN" altLang="en-US"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、诊断测试</a:t>
            </a:r>
            <a:endPar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endParaRPr>
          </a:p>
          <a:p>
            <a:pPr marL="1371600" lvl="2" indent="-457200">
              <a:lnSpc>
                <a:spcPct val="150000"/>
              </a:lnSpc>
            </a:pPr>
            <a:r>
              <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5</a:t>
            </a:r>
            <a:r>
              <a:rPr lang="zh-CN" altLang="en-US"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、诊断数据库</a:t>
            </a:r>
            <a:endPar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endParaRPr>
          </a:p>
          <a:p>
            <a:pPr marL="1371600" lvl="2" indent="-457200">
              <a:lnSpc>
                <a:spcPct val="150000"/>
              </a:lnSpc>
            </a:pPr>
            <a:r>
              <a:rPr lang="en-US" altLang="zh-CN"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6</a:t>
            </a:r>
            <a:r>
              <a:rPr lang="zh-CN" altLang="en-US"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rPr>
              <a:t>、诊断自动化实现</a:t>
            </a:r>
            <a:endParaRPr lang="en-US" altLang="en-US" sz="2400" b="1" dirty="0">
              <a:solidFill>
                <a:schemeClr val="bg1">
                  <a:lumMod val="85000"/>
                </a:schemeClr>
              </a:solidFill>
              <a:latin typeface="Arial" panose="020B0604020202020204" pitchFamily="34" charset="0"/>
              <a:ea typeface="微软雅黑" panose="020B0503020204020204" charset="-122"/>
              <a:cs typeface="Arial" panose="020B0604020202020204" pitchFamily="34" charset="0"/>
            </a:endParaRPr>
          </a:p>
        </p:txBody>
      </p:sp>
      <p:sp>
        <p:nvSpPr>
          <p:cNvPr id="6" name="文本占位符 3"/>
          <p:cNvSpPr>
            <a:spLocks noGrp="1"/>
          </p:cNvSpPr>
          <p:nvPr>
            <p:ph type="body" sz="quarter" idx="10"/>
          </p:nvPr>
        </p:nvSpPr>
        <p:spPr>
          <a:xfrm>
            <a:off x="2831637" y="690765"/>
            <a:ext cx="9360363" cy="507831"/>
          </a:xfrm>
        </p:spPr>
        <p:txBody>
          <a:bodyPr/>
          <a:lstStyle/>
          <a:p>
            <a:pPr marL="0" indent="0">
              <a:buNone/>
            </a:pPr>
            <a:r>
              <a:rPr lang="zh-CN" altLang="en-US" sz="3000" dirty="0">
                <a:solidFill>
                  <a:schemeClr val="accent1">
                    <a:lumMod val="50000"/>
                  </a:schemeClr>
                </a:solidFill>
                <a:latin typeface="Meiryo UI" panose="020B0604030504040204" pitchFamily="50" charset="-128"/>
                <a:ea typeface="Meiryo UI" panose="020B0604030504040204" pitchFamily="50" charset="-128"/>
                <a:cs typeface="Arial" panose="020B0604020202020204" pitchFamily="34" charset="0"/>
              </a:rPr>
              <a:t>目录</a:t>
            </a:r>
            <a:endParaRPr lang="en-US" altLang="zh-CN" sz="3000" dirty="0">
              <a:solidFill>
                <a:schemeClr val="accent1">
                  <a:lumMod val="50000"/>
                </a:schemeClr>
              </a:solidFill>
              <a:latin typeface="Meiryo UI" panose="020B0604030504040204" pitchFamily="50" charset="-128"/>
              <a:ea typeface="Meiryo UI" panose="020B0604030504040204" pitchFamily="50" charset="-128"/>
              <a:cs typeface="Arial" panose="020B0604020202020204" pitchFamily="34" charset="0"/>
            </a:endParaRPr>
          </a:p>
        </p:txBody>
      </p:sp>
    </p:spTree>
    <p:extLst>
      <p:ext uri="{BB962C8B-B14F-4D97-AF65-F5344CB8AC3E}">
        <p14:creationId xmlns:p14="http://schemas.microsoft.com/office/powerpoint/2010/main" val="195656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dirty="0" smtClean="0">
                <a:solidFill>
                  <a:schemeClr val="accent1">
                    <a:lumMod val="50000"/>
                  </a:schemeClr>
                </a:solidFill>
                <a:latin typeface="Arial" panose="020B0604020202020204" pitchFamily="34" charset="0"/>
                <a:cs typeface="Arial" panose="020B0604020202020204" pitchFamily="34" charset="0"/>
              </a:rPr>
              <a:t>诊断服务介绍</a:t>
            </a:r>
            <a:endParaRPr lang="zh-CN" altLang="en-US" sz="2000" dirty="0"/>
          </a:p>
        </p:txBody>
      </p:sp>
      <p:sp>
        <p:nvSpPr>
          <p:cNvPr id="3" name="文本框 2"/>
          <p:cNvSpPr txBox="1"/>
          <p:nvPr/>
        </p:nvSpPr>
        <p:spPr>
          <a:xfrm>
            <a:off x="1010194" y="1201784"/>
            <a:ext cx="10241280" cy="1354217"/>
          </a:xfrm>
          <a:prstGeom prst="rect">
            <a:avLst/>
          </a:prstGeom>
          <a:noFill/>
        </p:spPr>
        <p:txBody>
          <a:bodyPr wrap="square" rtlCol="0">
            <a:spAutoFit/>
          </a:bodyPr>
          <a:lstStyle/>
          <a:p>
            <a:pPr marL="285750" indent="-285750">
              <a:buFont typeface="Wingdings" panose="05000000000000000000" pitchFamily="2" charset="2"/>
              <a:buChar char="p"/>
            </a:pPr>
            <a:r>
              <a:rPr lang="zh-CN" altLang="en-US" dirty="0" smtClean="0">
                <a:latin typeface="+mj-ea"/>
                <a:ea typeface="+mj-ea"/>
              </a:rPr>
              <a:t>诊断服务</a:t>
            </a:r>
            <a:endParaRPr lang="en-US" altLang="zh-CN" dirty="0" smtClean="0">
              <a:latin typeface="+mj-ea"/>
              <a:ea typeface="+mj-ea"/>
            </a:endParaRPr>
          </a:p>
          <a:p>
            <a:r>
              <a:rPr lang="en-US" altLang="zh-CN" sz="1600" dirty="0" smtClean="0">
                <a:latin typeface="+mn-ea"/>
              </a:rPr>
              <a:t>UDS</a:t>
            </a:r>
            <a:r>
              <a:rPr lang="zh-CN" altLang="en-US" sz="1600" dirty="0">
                <a:latin typeface="+mn-ea"/>
              </a:rPr>
              <a:t>本质上是一系列服务的集合。</a:t>
            </a:r>
            <a:r>
              <a:rPr lang="en-US" altLang="zh-CN" sz="1600" dirty="0">
                <a:latin typeface="+mn-ea"/>
              </a:rPr>
              <a:t>UDS</a:t>
            </a:r>
            <a:r>
              <a:rPr lang="zh-CN" altLang="en-US" sz="1600" dirty="0">
                <a:latin typeface="+mn-ea"/>
              </a:rPr>
              <a:t>的服务包含</a:t>
            </a:r>
            <a:r>
              <a:rPr lang="en-US" altLang="zh-CN" sz="1600" dirty="0">
                <a:latin typeface="+mn-ea"/>
              </a:rPr>
              <a:t>6</a:t>
            </a:r>
            <a:r>
              <a:rPr lang="zh-CN" altLang="en-US" sz="1600" dirty="0">
                <a:latin typeface="+mn-ea"/>
              </a:rPr>
              <a:t>大类，共</a:t>
            </a:r>
            <a:r>
              <a:rPr lang="en-US" altLang="zh-CN" sz="1600" dirty="0">
                <a:latin typeface="+mn-ea"/>
              </a:rPr>
              <a:t>26</a:t>
            </a:r>
            <a:r>
              <a:rPr lang="zh-CN" altLang="en-US" sz="1600" dirty="0">
                <a:latin typeface="+mn-ea"/>
              </a:rPr>
              <a:t>种。每种服务都有自己独立的</a:t>
            </a:r>
            <a:r>
              <a:rPr lang="en-US" altLang="zh-CN" sz="1600" dirty="0">
                <a:latin typeface="+mn-ea"/>
              </a:rPr>
              <a:t>ID</a:t>
            </a:r>
            <a:r>
              <a:rPr lang="zh-CN" altLang="en-US" sz="1600" dirty="0">
                <a:latin typeface="+mn-ea"/>
              </a:rPr>
              <a:t>（即</a:t>
            </a:r>
            <a:r>
              <a:rPr lang="en-US" altLang="zh-CN" sz="1600" dirty="0">
                <a:latin typeface="+mn-ea"/>
              </a:rPr>
              <a:t>SID</a:t>
            </a:r>
            <a:r>
              <a:rPr lang="zh-CN" altLang="en-US" sz="1600" dirty="0" smtClean="0">
                <a:latin typeface="+mn-ea"/>
              </a:rPr>
              <a:t>），不同</a:t>
            </a:r>
            <a:r>
              <a:rPr lang="zh-CN" altLang="en-US" sz="1600" dirty="0">
                <a:latin typeface="+mn-ea"/>
              </a:rPr>
              <a:t>的</a:t>
            </a:r>
            <a:r>
              <a:rPr lang="en-US" altLang="zh-CN" sz="1600" dirty="0">
                <a:latin typeface="+mn-ea"/>
              </a:rPr>
              <a:t>SID</a:t>
            </a:r>
            <a:r>
              <a:rPr lang="zh-CN" altLang="en-US" sz="1600" dirty="0">
                <a:latin typeface="+mn-ea"/>
              </a:rPr>
              <a:t>对应不同类型的服务，同一类型的</a:t>
            </a:r>
            <a:r>
              <a:rPr lang="en-US" altLang="zh-CN" sz="1600" dirty="0">
                <a:latin typeface="+mn-ea"/>
              </a:rPr>
              <a:t>SID</a:t>
            </a:r>
            <a:r>
              <a:rPr lang="zh-CN" altLang="en-US" sz="1600" dirty="0">
                <a:latin typeface="+mn-ea"/>
              </a:rPr>
              <a:t>又分为不同的子功能或者数据</a:t>
            </a:r>
            <a:r>
              <a:rPr lang="en-US" altLang="zh-CN" sz="1600" dirty="0">
                <a:latin typeface="+mn-ea"/>
              </a:rPr>
              <a:t>ID</a:t>
            </a:r>
            <a:r>
              <a:rPr lang="zh-CN" altLang="en-US" sz="1600" dirty="0">
                <a:latin typeface="+mn-ea"/>
              </a:rPr>
              <a:t>（即</a:t>
            </a:r>
            <a:r>
              <a:rPr lang="en-US" altLang="zh-CN" sz="1600" dirty="0">
                <a:latin typeface="+mn-ea"/>
              </a:rPr>
              <a:t>SID(Sub-function)</a:t>
            </a:r>
            <a:r>
              <a:rPr lang="zh-CN" altLang="en-US" sz="1600" dirty="0">
                <a:latin typeface="+mn-ea"/>
              </a:rPr>
              <a:t>和</a:t>
            </a:r>
            <a:r>
              <a:rPr lang="en-US" altLang="zh-CN" sz="1600" dirty="0">
                <a:latin typeface="+mn-ea"/>
              </a:rPr>
              <a:t>DID</a:t>
            </a:r>
            <a:r>
              <a:rPr lang="zh-CN" altLang="en-US" sz="1600" dirty="0">
                <a:latin typeface="+mn-ea"/>
              </a:rPr>
              <a:t>）。</a:t>
            </a:r>
            <a:r>
              <a:rPr lang="en-US" altLang="zh-CN" sz="1600" dirty="0">
                <a:latin typeface="+mn-ea"/>
              </a:rPr>
              <a:t>UDS</a:t>
            </a:r>
            <a:r>
              <a:rPr lang="zh-CN" altLang="en-US" sz="1600" dirty="0">
                <a:latin typeface="+mn-ea"/>
              </a:rPr>
              <a:t>的请求命令有</a:t>
            </a:r>
            <a:r>
              <a:rPr lang="en-US" altLang="zh-CN" sz="1600" dirty="0">
                <a:latin typeface="+mn-ea"/>
              </a:rPr>
              <a:t>4</a:t>
            </a:r>
            <a:r>
              <a:rPr lang="zh-CN" altLang="en-US" sz="1600" dirty="0">
                <a:latin typeface="+mn-ea"/>
              </a:rPr>
              <a:t>种构成方式，即</a:t>
            </a:r>
            <a:r>
              <a:rPr lang="en-US" altLang="zh-CN" sz="1600" dirty="0">
                <a:latin typeface="+mn-ea"/>
              </a:rPr>
              <a:t>SID</a:t>
            </a:r>
            <a:r>
              <a:rPr lang="zh-CN" altLang="en-US" sz="1600" dirty="0">
                <a:latin typeface="+mn-ea"/>
              </a:rPr>
              <a:t>，</a:t>
            </a:r>
            <a:r>
              <a:rPr lang="en-US" altLang="zh-CN" sz="1600" dirty="0">
                <a:latin typeface="+mn-ea"/>
              </a:rPr>
              <a:t>SID+SF</a:t>
            </a:r>
            <a:r>
              <a:rPr lang="zh-CN" altLang="en-US" sz="1600" dirty="0">
                <a:latin typeface="+mn-ea"/>
              </a:rPr>
              <a:t>，</a:t>
            </a:r>
            <a:r>
              <a:rPr lang="en-US" altLang="zh-CN" sz="1600" dirty="0">
                <a:latin typeface="+mn-ea"/>
              </a:rPr>
              <a:t>SID+DID</a:t>
            </a:r>
            <a:r>
              <a:rPr lang="zh-CN" altLang="en-US" sz="1600" dirty="0">
                <a:latin typeface="+mn-ea"/>
              </a:rPr>
              <a:t>（</a:t>
            </a:r>
            <a:r>
              <a:rPr lang="en-US" altLang="zh-CN" sz="1600" dirty="0">
                <a:latin typeface="+mn-ea"/>
              </a:rPr>
              <a:t>Data Identifier</a:t>
            </a:r>
            <a:r>
              <a:rPr lang="zh-CN" altLang="en-US" sz="1600" dirty="0">
                <a:latin typeface="+mn-ea"/>
              </a:rPr>
              <a:t>）（读写用），</a:t>
            </a:r>
            <a:r>
              <a:rPr lang="en-US" altLang="zh-CN" sz="1600" dirty="0">
                <a:latin typeface="+mn-ea"/>
              </a:rPr>
              <a:t>SID+SF+DID</a:t>
            </a:r>
            <a:r>
              <a:rPr lang="zh-CN" altLang="en-US" sz="1600" dirty="0">
                <a:latin typeface="+mn-ea"/>
              </a:rPr>
              <a:t>。</a:t>
            </a:r>
            <a:r>
              <a:rPr lang="en-US" altLang="zh-CN" sz="1600" dirty="0">
                <a:latin typeface="+mn-ea"/>
              </a:rPr>
              <a:t>UDS</a:t>
            </a:r>
            <a:r>
              <a:rPr lang="zh-CN" altLang="en-US" sz="1600" dirty="0">
                <a:latin typeface="+mn-ea"/>
              </a:rPr>
              <a:t>的服务包含以下</a:t>
            </a:r>
            <a:r>
              <a:rPr lang="zh-CN" altLang="en-US" sz="1600" dirty="0" smtClean="0">
                <a:latin typeface="+mn-ea"/>
              </a:rPr>
              <a:t>类型：</a:t>
            </a:r>
            <a:endParaRPr lang="zh-CN" altLang="en-US" sz="1600" dirty="0">
              <a:latin typeface="+mn-ea"/>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8799" y="2556498"/>
            <a:ext cx="3734344" cy="3708230"/>
          </a:xfrm>
          <a:prstGeom prst="rect">
            <a:avLst/>
          </a:prstGeom>
        </p:spPr>
      </p:pic>
    </p:spTree>
    <p:extLst>
      <p:ext uri="{BB962C8B-B14F-4D97-AF65-F5344CB8AC3E}">
        <p14:creationId xmlns:p14="http://schemas.microsoft.com/office/powerpoint/2010/main" val="1463461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dirty="0" smtClean="0">
                <a:solidFill>
                  <a:schemeClr val="accent1">
                    <a:lumMod val="50000"/>
                  </a:schemeClr>
                </a:solidFill>
                <a:latin typeface="Arial" panose="020B0604020202020204" pitchFamily="34" charset="0"/>
                <a:cs typeface="Arial" panose="020B0604020202020204" pitchFamily="34" charset="0"/>
              </a:rPr>
              <a:t>诊断服务介绍</a:t>
            </a:r>
            <a:r>
              <a:rPr lang="en-US" altLang="zh-CN" sz="2000" dirty="0" smtClean="0">
                <a:solidFill>
                  <a:schemeClr val="accent1">
                    <a:lumMod val="50000"/>
                  </a:schemeClr>
                </a:solidFill>
                <a:latin typeface="Arial" panose="020B0604020202020204" pitchFamily="34" charset="0"/>
                <a:cs typeface="Arial" panose="020B0604020202020204" pitchFamily="34" charset="0"/>
              </a:rPr>
              <a:t>—0x10</a:t>
            </a:r>
            <a:endParaRPr lang="zh-CN" altLang="en-US" sz="2000" dirty="0"/>
          </a:p>
        </p:txBody>
      </p:sp>
      <p:sp>
        <p:nvSpPr>
          <p:cNvPr id="4" name="文本框 3"/>
          <p:cNvSpPr txBox="1"/>
          <p:nvPr/>
        </p:nvSpPr>
        <p:spPr>
          <a:xfrm>
            <a:off x="984068" y="1123406"/>
            <a:ext cx="10197737" cy="4370427"/>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a:latin typeface="+mj-ea"/>
                <a:ea typeface="+mj-ea"/>
              </a:rPr>
              <a:t>0x10 </a:t>
            </a:r>
            <a:r>
              <a:rPr lang="en-US" altLang="zh-CN" dirty="0" err="1">
                <a:latin typeface="+mj-ea"/>
                <a:ea typeface="+mj-ea"/>
              </a:rPr>
              <a:t>DiagnosticSessionControl</a:t>
            </a:r>
            <a:r>
              <a:rPr lang="en-US" altLang="zh-CN" dirty="0">
                <a:latin typeface="+mj-ea"/>
                <a:ea typeface="+mj-ea"/>
              </a:rPr>
              <a:t> </a:t>
            </a:r>
            <a:r>
              <a:rPr lang="en-US" altLang="zh-CN" dirty="0" smtClean="0">
                <a:latin typeface="+mj-ea"/>
                <a:ea typeface="+mj-ea"/>
              </a:rPr>
              <a:t>service</a:t>
            </a:r>
          </a:p>
          <a:p>
            <a:r>
              <a:rPr lang="zh-CN" altLang="en-US" sz="1600" dirty="0">
                <a:latin typeface="+mn-ea"/>
              </a:rPr>
              <a:t>该服务是在服务器端使能不同的会话模式，而诊断会话模式在服务器中用于启用一组特定的服务或者功能（</a:t>
            </a:r>
            <a:r>
              <a:rPr lang="en-US" altLang="zh-CN" sz="1600" dirty="0">
                <a:latin typeface="+mn-ea"/>
              </a:rPr>
              <a:t>e.g.</a:t>
            </a:r>
            <a:r>
              <a:rPr lang="zh-CN" altLang="en-US" sz="1600" dirty="0">
                <a:latin typeface="+mn-ea"/>
              </a:rPr>
              <a:t>刷写）。可以通过会话模式赋予不同诊断服务的执行权限</a:t>
            </a:r>
            <a:r>
              <a:rPr lang="zh-CN" altLang="en-US" sz="1600" dirty="0" smtClean="0">
                <a:latin typeface="+mn-ea"/>
              </a:rPr>
              <a:t>。</a:t>
            </a:r>
            <a:endParaRPr lang="en-US" altLang="zh-CN" sz="1600" dirty="0" smtClean="0">
              <a:latin typeface="+mn-ea"/>
            </a:endParaRPr>
          </a:p>
          <a:p>
            <a:endParaRPr lang="en-US" altLang="zh-CN" sz="1600" dirty="0" smtClean="0">
              <a:latin typeface="+mn-ea"/>
            </a:endParaRPr>
          </a:p>
          <a:p>
            <a:pPr marL="285750" indent="-285750">
              <a:buFont typeface="Wingdings" panose="05000000000000000000" pitchFamily="2" charset="2"/>
              <a:buChar char="p"/>
            </a:pPr>
            <a:r>
              <a:rPr lang="en-US" altLang="zh-CN" dirty="0" smtClean="0"/>
              <a:t>Service10</a:t>
            </a:r>
            <a:r>
              <a:rPr lang="zh-CN" altLang="en-US" dirty="0" smtClean="0"/>
              <a:t>特性</a:t>
            </a:r>
            <a:endParaRPr lang="zh-CN" altLang="en-US" dirty="0"/>
          </a:p>
          <a:p>
            <a:pPr marL="285750" indent="-285750">
              <a:buFont typeface="Arial" panose="020B0604020202020204" pitchFamily="34" charset="0"/>
              <a:buChar char="•"/>
            </a:pPr>
            <a:r>
              <a:rPr lang="zh-CN" altLang="en-US" sz="1600" dirty="0" smtClean="0">
                <a:latin typeface="+mn-ea"/>
              </a:rPr>
              <a:t>通过</a:t>
            </a:r>
            <a:r>
              <a:rPr lang="en-US" altLang="zh-CN" sz="1600" dirty="0">
                <a:latin typeface="+mn-ea"/>
              </a:rPr>
              <a:t>Service10</a:t>
            </a:r>
            <a:r>
              <a:rPr lang="zh-CN" altLang="en-US" sz="1600" dirty="0">
                <a:latin typeface="+mn-ea"/>
              </a:rPr>
              <a:t>可以报告诊断会话有效的数据链路层特定的参数值（</a:t>
            </a:r>
            <a:r>
              <a:rPr lang="en-US" altLang="zh-CN" sz="1600" dirty="0">
                <a:latin typeface="+mn-ea"/>
              </a:rPr>
              <a:t>e.g.</a:t>
            </a:r>
            <a:r>
              <a:rPr lang="zh-CN" altLang="en-US" sz="1600" dirty="0">
                <a:latin typeface="+mn-ea"/>
              </a:rPr>
              <a:t>时间参数值</a:t>
            </a:r>
            <a:r>
              <a:rPr lang="en-US" altLang="zh-CN" sz="1600" dirty="0">
                <a:latin typeface="+mn-ea"/>
              </a:rPr>
              <a:t>P2/P2</a:t>
            </a:r>
            <a:r>
              <a:rPr lang="en-US" altLang="zh-CN" sz="1600" dirty="0" smtClean="0">
                <a:latin typeface="+mn-ea"/>
              </a:rPr>
              <a:t>*);</a:t>
            </a:r>
            <a:endParaRPr lang="zh-CN" altLang="en-US" sz="1600" dirty="0">
              <a:latin typeface="+mn-ea"/>
            </a:endParaRPr>
          </a:p>
          <a:p>
            <a:pPr marL="285750" indent="-285750">
              <a:buFont typeface="Arial" panose="020B0604020202020204" pitchFamily="34" charset="0"/>
              <a:buChar char="•"/>
            </a:pPr>
            <a:r>
              <a:rPr lang="zh-CN" altLang="en-US" sz="1600" dirty="0" smtClean="0">
                <a:latin typeface="+mn-ea"/>
              </a:rPr>
              <a:t>通过</a:t>
            </a:r>
            <a:r>
              <a:rPr lang="en-US" altLang="zh-CN" sz="1600" dirty="0">
                <a:latin typeface="+mn-ea"/>
              </a:rPr>
              <a:t>Service10</a:t>
            </a:r>
            <a:r>
              <a:rPr lang="zh-CN" altLang="en-US" sz="1600" dirty="0">
                <a:latin typeface="+mn-ea"/>
              </a:rPr>
              <a:t>可以启用一组特定的</a:t>
            </a:r>
            <a:r>
              <a:rPr lang="zh-CN" altLang="en-US" sz="1600" dirty="0" smtClean="0">
                <a:latin typeface="+mn-ea"/>
              </a:rPr>
              <a:t>诊断功能</a:t>
            </a:r>
            <a:endParaRPr lang="zh-CN" altLang="en-US" sz="1600" dirty="0">
              <a:latin typeface="+mn-ea"/>
            </a:endParaRPr>
          </a:p>
          <a:p>
            <a:pPr marL="342900" indent="-342900">
              <a:buFont typeface="+mj-lt"/>
              <a:buAutoNum type="alphaLcParenR"/>
            </a:pPr>
            <a:r>
              <a:rPr lang="zh-CN" altLang="en-US" sz="1600" dirty="0" smtClean="0">
                <a:latin typeface="+mn-ea"/>
              </a:rPr>
              <a:t>比如</a:t>
            </a:r>
            <a:r>
              <a:rPr lang="zh-CN" altLang="en-US" sz="1600" dirty="0">
                <a:latin typeface="+mn-ea"/>
              </a:rPr>
              <a:t>进入</a:t>
            </a:r>
            <a:r>
              <a:rPr lang="en-US" altLang="zh-CN" sz="1600" dirty="0">
                <a:latin typeface="+mn-ea"/>
              </a:rPr>
              <a:t>Service10 02</a:t>
            </a:r>
            <a:r>
              <a:rPr lang="zh-CN" altLang="en-US" sz="1600" dirty="0">
                <a:latin typeface="+mn-ea"/>
              </a:rPr>
              <a:t>（</a:t>
            </a:r>
            <a:r>
              <a:rPr lang="en-US" altLang="zh-CN" sz="1600" dirty="0" err="1">
                <a:latin typeface="+mn-ea"/>
              </a:rPr>
              <a:t>ProgrammingSession</a:t>
            </a:r>
            <a:r>
              <a:rPr lang="zh-CN" altLang="en-US" sz="1600" dirty="0">
                <a:latin typeface="+mn-ea"/>
              </a:rPr>
              <a:t>编程会话模式），表明</a:t>
            </a:r>
            <a:r>
              <a:rPr lang="en-US" altLang="zh-CN" sz="1600" dirty="0">
                <a:latin typeface="+mn-ea"/>
              </a:rPr>
              <a:t>ECU</a:t>
            </a:r>
            <a:r>
              <a:rPr lang="zh-CN" altLang="en-US" sz="1600" dirty="0">
                <a:latin typeface="+mn-ea"/>
              </a:rPr>
              <a:t>进入了</a:t>
            </a:r>
            <a:r>
              <a:rPr lang="en-US" altLang="zh-CN" sz="1600" dirty="0" err="1">
                <a:latin typeface="+mn-ea"/>
              </a:rPr>
              <a:t>Softwareupdate</a:t>
            </a:r>
            <a:r>
              <a:rPr lang="zh-CN" altLang="en-US" sz="1600" dirty="0">
                <a:latin typeface="+mn-ea"/>
              </a:rPr>
              <a:t>功能模式；</a:t>
            </a:r>
          </a:p>
          <a:p>
            <a:pPr marL="342900" indent="-342900">
              <a:buFont typeface="+mj-lt"/>
              <a:buAutoNum type="alphaLcParenR"/>
            </a:pPr>
            <a:r>
              <a:rPr lang="zh-CN" altLang="en-US" sz="1600" dirty="0" smtClean="0">
                <a:latin typeface="+mn-ea"/>
              </a:rPr>
              <a:t>比如</a:t>
            </a:r>
            <a:r>
              <a:rPr lang="en-US" altLang="zh-CN" sz="1600" dirty="0">
                <a:latin typeface="+mn-ea"/>
              </a:rPr>
              <a:t>OEM</a:t>
            </a:r>
            <a:r>
              <a:rPr lang="zh-CN" altLang="en-US" sz="1600" dirty="0">
                <a:latin typeface="+mn-ea"/>
              </a:rPr>
              <a:t>自定义一个会话模式</a:t>
            </a:r>
            <a:r>
              <a:rPr lang="en-US" altLang="zh-CN" sz="1600" dirty="0">
                <a:latin typeface="+mn-ea"/>
              </a:rPr>
              <a:t>Service10 50</a:t>
            </a:r>
            <a:r>
              <a:rPr lang="zh-CN" altLang="en-US" sz="1600" dirty="0">
                <a:latin typeface="+mn-ea"/>
              </a:rPr>
              <a:t>（</a:t>
            </a:r>
            <a:r>
              <a:rPr lang="en-US" altLang="zh-CN" sz="1600" dirty="0">
                <a:latin typeface="+mn-ea"/>
              </a:rPr>
              <a:t>OEM </a:t>
            </a:r>
            <a:r>
              <a:rPr lang="en-US" altLang="zh-CN" sz="1600" dirty="0" err="1">
                <a:latin typeface="+mn-ea"/>
              </a:rPr>
              <a:t>SpecificSession</a:t>
            </a:r>
            <a:r>
              <a:rPr lang="zh-CN" altLang="en-US" sz="1600" dirty="0">
                <a:latin typeface="+mn-ea"/>
              </a:rPr>
              <a:t>），在该会话模式下，所有诊断服务对诊断仪操作者不需要进行解锁等一系列操作，可以在车辆下线过程中提高下线</a:t>
            </a:r>
            <a:r>
              <a:rPr lang="zh-CN" altLang="en-US" sz="1600" dirty="0" smtClean="0">
                <a:latin typeface="+mn-ea"/>
              </a:rPr>
              <a:t>效率</a:t>
            </a:r>
            <a:r>
              <a:rPr lang="en-US" altLang="zh-CN" sz="1600" dirty="0" smtClean="0">
                <a:latin typeface="+mn-ea"/>
              </a:rPr>
              <a:t>;</a:t>
            </a:r>
            <a:endParaRPr lang="zh-CN" altLang="en-US" sz="1600" dirty="0">
              <a:latin typeface="+mn-ea"/>
            </a:endParaRPr>
          </a:p>
          <a:p>
            <a:pPr marL="342900" indent="-342900">
              <a:buFont typeface="+mj-lt"/>
              <a:buAutoNum type="alphaLcParenR"/>
            </a:pPr>
            <a:r>
              <a:rPr lang="zh-CN" altLang="en-US" sz="1600" dirty="0" smtClean="0">
                <a:latin typeface="+mn-ea"/>
              </a:rPr>
              <a:t>对于</a:t>
            </a:r>
            <a:r>
              <a:rPr lang="en-US" altLang="zh-CN" sz="1600" dirty="0">
                <a:latin typeface="+mn-ea"/>
              </a:rPr>
              <a:t>ECU Server</a:t>
            </a:r>
            <a:r>
              <a:rPr lang="zh-CN" altLang="en-US" sz="1600" dirty="0">
                <a:latin typeface="+mn-ea"/>
              </a:rPr>
              <a:t>端，在诊断范畴内，</a:t>
            </a:r>
            <a:r>
              <a:rPr lang="en-US" altLang="zh-CN" sz="1600" dirty="0">
                <a:latin typeface="+mn-ea"/>
              </a:rPr>
              <a:t>ECU</a:t>
            </a:r>
            <a:r>
              <a:rPr lang="zh-CN" altLang="en-US" sz="1600" dirty="0">
                <a:latin typeface="+mn-ea"/>
              </a:rPr>
              <a:t>始终会处于一个诊断会话模式下（并且是唯一）。</a:t>
            </a:r>
            <a:r>
              <a:rPr lang="en-US" altLang="zh-CN" sz="1600" dirty="0">
                <a:latin typeface="+mn-ea"/>
              </a:rPr>
              <a:t>ECU</a:t>
            </a:r>
            <a:r>
              <a:rPr lang="zh-CN" altLang="en-US" sz="1600" dirty="0">
                <a:latin typeface="+mn-ea"/>
              </a:rPr>
              <a:t>上电后，一定处于默认会话模式</a:t>
            </a:r>
            <a:r>
              <a:rPr lang="zh-CN" altLang="en-US" sz="1600" dirty="0" smtClean="0">
                <a:latin typeface="+mn-ea"/>
              </a:rPr>
              <a:t>；</a:t>
            </a:r>
            <a:endParaRPr lang="zh-CN" altLang="en-US" sz="1600" dirty="0">
              <a:latin typeface="+mn-ea"/>
            </a:endParaRPr>
          </a:p>
          <a:p>
            <a:pPr marL="342900" indent="-342900">
              <a:buFont typeface="+mj-lt"/>
              <a:buAutoNum type="alphaLcParenR"/>
            </a:pPr>
            <a:r>
              <a:rPr lang="zh-CN" altLang="en-US" sz="1600" dirty="0" smtClean="0">
                <a:latin typeface="+mn-ea"/>
              </a:rPr>
              <a:t>在</a:t>
            </a:r>
            <a:r>
              <a:rPr lang="zh-CN" altLang="en-US" sz="1600" dirty="0">
                <a:latin typeface="+mn-ea"/>
              </a:rPr>
              <a:t>进行某些会话模式切换过程中，</a:t>
            </a:r>
            <a:r>
              <a:rPr lang="en-US" altLang="zh-CN" sz="1600" dirty="0">
                <a:latin typeface="+mn-ea"/>
              </a:rPr>
              <a:t>Server</a:t>
            </a:r>
            <a:r>
              <a:rPr lang="zh-CN" altLang="en-US" sz="1600" dirty="0">
                <a:latin typeface="+mn-ea"/>
              </a:rPr>
              <a:t>端可以设置必须</a:t>
            </a:r>
            <a:r>
              <a:rPr lang="zh-CN" altLang="en-US" sz="1600" dirty="0" smtClean="0">
                <a:latin typeface="+mn-ea"/>
              </a:rPr>
              <a:t>满足某些条件</a:t>
            </a:r>
            <a:r>
              <a:rPr lang="en-US" altLang="zh-CN" sz="1600" dirty="0" smtClean="0">
                <a:latin typeface="+mn-ea"/>
              </a:rPr>
              <a:t>,</a:t>
            </a:r>
            <a:r>
              <a:rPr lang="zh-CN" altLang="en-US" sz="1600" dirty="0" smtClean="0">
                <a:latin typeface="+mn-ea"/>
              </a:rPr>
              <a:t>如</a:t>
            </a:r>
            <a:r>
              <a:rPr lang="en-US" altLang="zh-CN" sz="1600" dirty="0" smtClean="0">
                <a:latin typeface="+mn-ea"/>
              </a:rPr>
              <a:t>Server</a:t>
            </a:r>
            <a:r>
              <a:rPr lang="zh-CN" altLang="en-US" sz="1600" dirty="0" smtClean="0">
                <a:latin typeface="+mn-ea"/>
              </a:rPr>
              <a:t>可以定义某些安全条件（</a:t>
            </a:r>
            <a:r>
              <a:rPr lang="en-US" altLang="zh-CN" sz="1600" dirty="0" smtClean="0">
                <a:latin typeface="+mn-ea"/>
              </a:rPr>
              <a:t>e.g.</a:t>
            </a:r>
            <a:r>
              <a:rPr lang="zh-CN" altLang="en-US" sz="1600" dirty="0" smtClean="0">
                <a:latin typeface="+mn-ea"/>
              </a:rPr>
              <a:t>车辆不得行驶或者发动机不得运行），因为过渡到例如</a:t>
            </a:r>
            <a:r>
              <a:rPr lang="en-US" altLang="zh-CN" sz="1600" dirty="0" err="1" smtClean="0">
                <a:latin typeface="+mn-ea"/>
              </a:rPr>
              <a:t>ProgrammingSession</a:t>
            </a:r>
            <a:r>
              <a:rPr lang="zh-CN" altLang="en-US" sz="1600" dirty="0" smtClean="0">
                <a:latin typeface="+mn-ea"/>
              </a:rPr>
              <a:t>编程会话模式可能会导致正常功能丧失，因此某些车辆可能要求车辆处于安全状态。</a:t>
            </a:r>
            <a:br>
              <a:rPr lang="zh-CN" altLang="en-US" sz="1600" dirty="0" smtClean="0">
                <a:latin typeface="+mn-ea"/>
              </a:rPr>
            </a:br>
            <a:endParaRPr lang="en-US" altLang="zh-CN" sz="1600" dirty="0" smtClean="0">
              <a:latin typeface="+mn-ea"/>
            </a:endParaRPr>
          </a:p>
          <a:p>
            <a:endParaRPr lang="zh-CN" altLang="en-US" dirty="0">
              <a:latin typeface="+mj-ea"/>
              <a:ea typeface="+mj-ea"/>
            </a:endParaRPr>
          </a:p>
        </p:txBody>
      </p:sp>
    </p:spTree>
    <p:extLst>
      <p:ext uri="{BB962C8B-B14F-4D97-AF65-F5344CB8AC3E}">
        <p14:creationId xmlns:p14="http://schemas.microsoft.com/office/powerpoint/2010/main" val="3702832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dirty="0" smtClean="0">
                <a:solidFill>
                  <a:schemeClr val="accent1">
                    <a:lumMod val="50000"/>
                  </a:schemeClr>
                </a:solidFill>
                <a:latin typeface="Arial" panose="020B0604020202020204" pitchFamily="34" charset="0"/>
                <a:cs typeface="Arial" panose="020B0604020202020204" pitchFamily="34" charset="0"/>
              </a:rPr>
              <a:t>诊断服务介绍</a:t>
            </a:r>
            <a:r>
              <a:rPr lang="en-US" altLang="zh-CN" sz="2000" dirty="0" smtClean="0">
                <a:solidFill>
                  <a:schemeClr val="accent1">
                    <a:lumMod val="50000"/>
                  </a:schemeClr>
                </a:solidFill>
                <a:latin typeface="Arial" panose="020B0604020202020204" pitchFamily="34" charset="0"/>
                <a:cs typeface="Arial" panose="020B0604020202020204" pitchFamily="34" charset="0"/>
              </a:rPr>
              <a:t>—0x10</a:t>
            </a:r>
            <a:endParaRPr lang="zh-CN" altLang="en-US" sz="2000" dirty="0"/>
          </a:p>
        </p:txBody>
      </p:sp>
      <p:sp>
        <p:nvSpPr>
          <p:cNvPr id="3" name="矩形 2"/>
          <p:cNvSpPr/>
          <p:nvPr/>
        </p:nvSpPr>
        <p:spPr>
          <a:xfrm>
            <a:off x="953078" y="1171694"/>
            <a:ext cx="10150351" cy="646331"/>
          </a:xfrm>
          <a:prstGeom prst="rect">
            <a:avLst/>
          </a:prstGeom>
        </p:spPr>
        <p:txBody>
          <a:bodyPr wrap="square">
            <a:spAutoFit/>
          </a:bodyPr>
          <a:lstStyle/>
          <a:p>
            <a:pPr marL="285750" indent="-285750">
              <a:buFont typeface="Wingdings" panose="05000000000000000000" pitchFamily="2" charset="2"/>
              <a:buChar char="p"/>
            </a:pPr>
            <a:r>
              <a:rPr lang="zh-CN" altLang="en-US" dirty="0">
                <a:latin typeface="+mj-ea"/>
                <a:ea typeface="+mj-ea"/>
              </a:rPr>
              <a:t>不同服务的执行</a:t>
            </a:r>
            <a:r>
              <a:rPr lang="zh-CN" altLang="en-US" dirty="0" smtClean="0">
                <a:latin typeface="+mj-ea"/>
                <a:ea typeface="+mj-ea"/>
              </a:rPr>
              <a:t>权限</a:t>
            </a:r>
            <a:endParaRPr lang="en-US" altLang="zh-CN" dirty="0" smtClean="0">
              <a:latin typeface="+mj-ea"/>
              <a:ea typeface="+mj-ea"/>
            </a:endParaRPr>
          </a:p>
          <a:p>
            <a:endParaRPr lang="zh-CN" altLang="en-US" dirty="0">
              <a:latin typeface="+mn-ea"/>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5459" y="1682184"/>
            <a:ext cx="5322613" cy="4259149"/>
          </a:xfrm>
          <a:prstGeom prst="rect">
            <a:avLst/>
          </a:prstGeom>
        </p:spPr>
      </p:pic>
    </p:spTree>
    <p:extLst>
      <p:ext uri="{BB962C8B-B14F-4D97-AF65-F5344CB8AC3E}">
        <p14:creationId xmlns:p14="http://schemas.microsoft.com/office/powerpoint/2010/main" val="30044025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43600</TotalTime>
  <Words>5093</Words>
  <Application>Microsoft Office PowerPoint</Application>
  <PresentationFormat>宽屏</PresentationFormat>
  <Paragraphs>370</Paragraphs>
  <Slides>42</Slides>
  <Notes>31</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42</vt:i4>
      </vt:variant>
    </vt:vector>
  </HeadingPairs>
  <TitlesOfParts>
    <vt:vector size="56" baseType="lpstr">
      <vt:lpstr>Meiryo UI</vt:lpstr>
      <vt:lpstr>MS PGothic</vt:lpstr>
      <vt:lpstr>阿里巴巴普惠体</vt:lpstr>
      <vt:lpstr>宋体</vt:lpstr>
      <vt:lpstr>微软雅黑</vt:lpstr>
      <vt:lpstr>Arial</vt:lpstr>
      <vt:lpstr>Calibri</vt:lpstr>
      <vt:lpstr>Calibri Light</vt:lpstr>
      <vt:lpstr>Times New Roman</vt:lpstr>
      <vt:lpstr>Wingdings</vt:lpstr>
      <vt:lpstr>Office 主题</vt:lpstr>
      <vt:lpstr>1_Office 主题</vt:lpstr>
      <vt:lpstr>3_Office 主题</vt:lpstr>
      <vt:lpstr>2_Office 主题</vt:lpstr>
      <vt:lpstr>PowerPoint 演示文稿</vt:lpstr>
      <vt:lpstr>PowerPoint 演示文稿</vt:lpstr>
      <vt:lpstr>诊断概述</vt:lpstr>
      <vt:lpstr>诊断概述</vt:lpstr>
      <vt:lpstr>诊断概述</vt:lpstr>
      <vt:lpstr>PowerPoint 演示文稿</vt:lpstr>
      <vt:lpstr>诊断服务介绍</vt:lpstr>
      <vt:lpstr>诊断服务介绍—0x10</vt:lpstr>
      <vt:lpstr>诊断服务介绍—0x10</vt:lpstr>
      <vt:lpstr>诊断服务介绍—0x10</vt:lpstr>
      <vt:lpstr>诊断服务介绍—0x11</vt:lpstr>
      <vt:lpstr>诊断服务介绍—0x14</vt:lpstr>
      <vt:lpstr>诊断服务介绍—0x19</vt:lpstr>
      <vt:lpstr>诊断服务介绍—0x19</vt:lpstr>
      <vt:lpstr>诊断服务介绍—0x19</vt:lpstr>
      <vt:lpstr>诊断服务介绍—0x19</vt:lpstr>
      <vt:lpstr>诊断服务介绍—0x19</vt:lpstr>
      <vt:lpstr>诊断服务介绍—0x19</vt:lpstr>
      <vt:lpstr>诊断服务介绍—0x19</vt:lpstr>
      <vt:lpstr>诊断服务介绍—0x22</vt:lpstr>
      <vt:lpstr>诊断服务介绍—0x27</vt:lpstr>
      <vt:lpstr>诊断服务介绍—0x27</vt:lpstr>
      <vt:lpstr>诊断服务介绍—0x28</vt:lpstr>
      <vt:lpstr>诊断服务介绍—0x2E</vt:lpstr>
      <vt:lpstr>诊断服务介绍—0x2F</vt:lpstr>
      <vt:lpstr>诊断服务介绍—0x31</vt:lpstr>
      <vt:lpstr>诊断服务介绍—0x3E</vt:lpstr>
      <vt:lpstr>诊断服务介绍—0x85</vt:lpstr>
      <vt:lpstr>诊断服务介绍</vt:lpstr>
      <vt:lpstr>PowerPoint 演示文稿</vt:lpstr>
      <vt:lpstr>基本概念和术语</vt:lpstr>
      <vt:lpstr>基本概念和术语</vt:lpstr>
      <vt:lpstr>PowerPoint 演示文稿</vt:lpstr>
      <vt:lpstr>基本概念和术语</vt:lpstr>
      <vt:lpstr>基本概念和术语</vt:lpstr>
      <vt:lpstr>基本概念和术语</vt:lpstr>
      <vt:lpstr>QA</vt:lpstr>
      <vt:lpstr>QA</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shengnw</dc:creator>
  <cp:lastModifiedBy>senlinm</cp:lastModifiedBy>
  <cp:revision>1353</cp:revision>
  <dcterms:created xsi:type="dcterms:W3CDTF">2020-03-01T09:36:00Z</dcterms:created>
  <dcterms:modified xsi:type="dcterms:W3CDTF">2022-02-21T14:30:00Z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