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1" r:id="rId3"/>
    <p:sldMasterId id="2147483663" r:id="rId4"/>
    <p:sldMasterId id="2147483665" r:id="rId5"/>
  </p:sldMasterIdLst>
  <p:notesMasterIdLst>
    <p:notesMasterId r:id="rId19"/>
  </p:notesMasterIdLst>
  <p:sldIdLst>
    <p:sldId id="256" r:id="rId6"/>
    <p:sldId id="7013" r:id="rId7"/>
    <p:sldId id="7012" r:id="rId8"/>
    <p:sldId id="7014" r:id="rId9"/>
    <p:sldId id="7021" r:id="rId10"/>
    <p:sldId id="7015" r:id="rId11"/>
    <p:sldId id="7011" r:id="rId12"/>
    <p:sldId id="7016" r:id="rId13"/>
    <p:sldId id="7017" r:id="rId14"/>
    <p:sldId id="7019" r:id="rId15"/>
    <p:sldId id="7020" r:id="rId16"/>
    <p:sldId id="7018" r:id="rId17"/>
    <p:sldId id="694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jian" initials="w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38C"/>
    <a:srgbClr val="99999D"/>
    <a:srgbClr val="FFFFFF"/>
    <a:srgbClr val="08528C"/>
    <a:srgbClr val="7F7F7F"/>
    <a:srgbClr val="5A9BD5"/>
    <a:srgbClr val="1E4E7A"/>
    <a:srgbClr val="8496B1"/>
    <a:srgbClr val="0A538C"/>
    <a:srgbClr val="AB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1872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A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3429005"/>
            <a:ext cx="12192000" cy="118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2192000" cy="3504603"/>
          </a:xfrm>
          <a:prstGeom prst="rect">
            <a:avLst/>
          </a:prstGeom>
          <a:solidFill>
            <a:srgbClr val="005493">
              <a:alpha val="89804"/>
            </a:srgbClr>
          </a:solidFill>
          <a:ln>
            <a:noFill/>
          </a:ln>
          <a:effectLst>
            <a:outerShdw blurRad="88900" dist="12700" dir="5400000" algn="t" rotWithShape="0">
              <a:schemeClr val="tx1">
                <a:alpha val="75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ctrTitle"/>
          </p:nvPr>
        </p:nvSpPr>
        <p:spPr>
          <a:xfrm>
            <a:off x="912143" y="2277542"/>
            <a:ext cx="10367735" cy="1151467"/>
          </a:xfrm>
        </p:spPr>
        <p:txBody>
          <a:bodyPr bIns="272160" anchor="b"/>
          <a:lstStyle>
            <a:lvl1pPr algn="ctr">
              <a:defRPr lang="ja-JP" altLang="en-US" sz="3600" dirty="0">
                <a:solidFill>
                  <a:schemeClr val="bg1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/>
          </p:nvPr>
        </p:nvSpPr>
        <p:spPr>
          <a:xfrm>
            <a:off x="912133" y="3657629"/>
            <a:ext cx="10367736" cy="952581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92" y="545783"/>
            <a:ext cx="2592288" cy="39532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Au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Auto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912137" y="10"/>
            <a:ext cx="11279867" cy="75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557" y="49581"/>
            <a:ext cx="9696979" cy="707323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10"/>
            <a:ext cx="987088" cy="757707"/>
          </a:xfrm>
          <a:prstGeom prst="rect">
            <a:avLst/>
          </a:prstGeom>
          <a:solidFill>
            <a:srgbClr val="005493"/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-13840"/>
          <a:stretch>
            <a:fillRect/>
          </a:stretch>
        </p:blipFill>
        <p:spPr>
          <a:xfrm>
            <a:off x="47331" y="260653"/>
            <a:ext cx="874825" cy="20159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Auto 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912137" y="10"/>
            <a:ext cx="11279867" cy="75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557" y="49581"/>
            <a:ext cx="9696979" cy="707323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1424" y="1028737"/>
            <a:ext cx="10368293" cy="5473667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正方形/長方形 8"/>
          <p:cNvSpPr/>
          <p:nvPr userDrawn="1"/>
        </p:nvSpPr>
        <p:spPr>
          <a:xfrm>
            <a:off x="0" y="10"/>
            <a:ext cx="987088" cy="757707"/>
          </a:xfrm>
          <a:prstGeom prst="rect">
            <a:avLst/>
          </a:prstGeom>
          <a:solidFill>
            <a:srgbClr val="005493"/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-13840"/>
          <a:stretch>
            <a:fillRect/>
          </a:stretch>
        </p:blipFill>
        <p:spPr>
          <a:xfrm>
            <a:off x="47331" y="260653"/>
            <a:ext cx="874825" cy="201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Auto     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12137" y="10"/>
            <a:ext cx="11279867" cy="75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555" y="49581"/>
            <a:ext cx="10177032" cy="707323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1424" y="1028733"/>
            <a:ext cx="5184576" cy="5472608"/>
          </a:xfrm>
        </p:spPr>
        <p:txBody>
          <a:bodyPr>
            <a:norm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028733"/>
            <a:ext cx="5183717" cy="5472608"/>
          </a:xfrm>
        </p:spPr>
        <p:txBody>
          <a:bodyPr>
            <a:norm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4" name="正方形/長方形 8"/>
          <p:cNvSpPr/>
          <p:nvPr userDrawn="1"/>
        </p:nvSpPr>
        <p:spPr>
          <a:xfrm>
            <a:off x="0" y="10"/>
            <a:ext cx="987088" cy="757707"/>
          </a:xfrm>
          <a:prstGeom prst="rect">
            <a:avLst/>
          </a:prstGeom>
          <a:solidFill>
            <a:srgbClr val="005493"/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" b="-13840"/>
          <a:stretch>
            <a:fillRect/>
          </a:stretch>
        </p:blipFill>
        <p:spPr>
          <a:xfrm>
            <a:off x="47331" y="260653"/>
            <a:ext cx="874825" cy="20159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Auto             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Auto         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0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4" tIns="57607" rIns="115214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976199"/>
            <a:ext cx="9360363" cy="2127146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416696"/>
            <a:ext cx="9360363" cy="2127146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0" y="6581006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iAuto Confidential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Auto                     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9509" y="2708920"/>
            <a:ext cx="9072331" cy="13835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6570" y="603885"/>
            <a:ext cx="2136140" cy="288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9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175D93"/>
                </a:solidFill>
                <a:latin typeface="Arial" panose="020B0604020202090204" pitchFamily="34" charset="0"/>
                <a:ea typeface="微软雅黑" panose="020B0503020204020204" charset="-122"/>
              </a:rPr>
              <a:t> 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4819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 userDrawn="1"/>
        </p:nvSpPr>
        <p:spPr>
          <a:xfrm>
            <a:off x="10772775" y="295275"/>
            <a:ext cx="1419225" cy="547669"/>
          </a:xfrm>
          <a:prstGeom prst="parallelogram">
            <a:avLst>
              <a:gd name="adj" fmla="val 0"/>
            </a:avLst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9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175D93"/>
                </a:solidFill>
                <a:latin typeface="Arial" panose="020B0604020202090204" pitchFamily="34" charset="0"/>
                <a:ea typeface="微软雅黑" panose="020B0503020204020204" charset="-122"/>
              </a:rPr>
              <a:t>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0175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9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175D93"/>
                </a:solidFill>
                <a:latin typeface="Arial" panose="020B0604020202090204" pitchFamily="34" charset="0"/>
                <a:ea typeface="微软雅黑" panose="020B0503020204020204" charset="-122"/>
              </a:rPr>
              <a:t>iAuto (Shanghai) Co.,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6569034"/>
            <a:ext cx="12192000" cy="288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defTabSz="1151890">
              <a:defRPr/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2132" y="50402"/>
            <a:ext cx="10367736" cy="786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28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912132" y="1028207"/>
            <a:ext cx="10367736" cy="518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214" tIns="57607" rIns="115214" bIns="57607" numCol="1" anchor="t" anchorCtr="0" compatLnSpc="1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1" name="日付プレースホルダー 3"/>
          <p:cNvSpPr txBox="1"/>
          <p:nvPr/>
        </p:nvSpPr>
        <p:spPr>
          <a:xfrm>
            <a:off x="10451729" y="6555601"/>
            <a:ext cx="1404315" cy="268809"/>
          </a:xfrm>
          <a:prstGeom prst="rect">
            <a:avLst/>
          </a:prstGeom>
        </p:spPr>
        <p:txBody>
          <a:bodyPr lIns="115214" tIns="57607" rIns="115214" bIns="57607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t>2021/10/22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スライド番号プレースホルダー 5"/>
          <p:cNvSpPr txBox="1"/>
          <p:nvPr/>
        </p:nvSpPr>
        <p:spPr>
          <a:xfrm>
            <a:off x="11582235" y="6402715"/>
            <a:ext cx="480000" cy="359533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wrap="none" lIns="115214" tIns="57607" rIns="115214" bIns="57607" anchor="ctr"/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B645CE2-AA0B-45FC-800A-C1CDCB5B1417}" type="slidenum">
              <a:rPr lang="en-US" altLang="ja-JP" sz="1300" smtClean="0">
                <a:solidFill>
                  <a:prstClr val="white"/>
                </a:solidFill>
              </a:rPr>
              <a:t>‹#›</a:t>
            </a:fld>
            <a:endParaRPr lang="en-US" altLang="ja-JP" sz="1300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dt="0"/>
  <p:txStyles>
    <p:titleStyle>
      <a:lvl1pPr algn="ctr" defTabSz="1150620" rtl="0" eaLnBrk="0" fontAlgn="base" hangingPunct="0">
        <a:spcBef>
          <a:spcPct val="0"/>
        </a:spcBef>
        <a:spcAft>
          <a:spcPct val="0"/>
        </a:spcAft>
        <a:defRPr kumimoji="1" sz="3000" b="1" kern="1200">
          <a:solidFill>
            <a:schemeClr val="tx1"/>
          </a:solidFill>
          <a:latin typeface="+mj-lt"/>
          <a:ea typeface="+mj-ea"/>
          <a:cs typeface="Meiryo UI" panose="020B0604030504040204" pitchFamily="50" charset="-128"/>
        </a:defRPr>
      </a:lvl1pPr>
      <a:lvl2pPr algn="ctr" defTabSz="1150620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algn="ctr" defTabSz="1150620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algn="ctr" defTabSz="1150620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algn="ctr" defTabSz="1150620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457200" algn="ctr" defTabSz="1150620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6pPr>
      <a:lvl7pPr marL="914400" algn="ctr" defTabSz="1150620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7pPr>
      <a:lvl8pPr marL="1371600" algn="ctr" defTabSz="1150620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8pPr>
      <a:lvl9pPr marL="1828800" algn="ctr" defTabSz="1150620" rtl="0" fontAlgn="base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9pPr>
    </p:titleStyle>
    <p:bodyStyle>
      <a:lvl1pPr marL="431800" indent="-431800" algn="l" defTabSz="1150620" rtl="0" eaLnBrk="0" fontAlgn="base" hangingPunct="0">
        <a:spcBef>
          <a:spcPct val="0"/>
        </a:spcBef>
        <a:spcAft>
          <a:spcPts val="750"/>
        </a:spcAft>
        <a:buClr>
          <a:schemeClr val="accent1"/>
        </a:buClr>
        <a:buFont typeface="Wingdings" panose="05000000000000000000" pitchFamily="2" charset="2"/>
        <a:buChar char="l"/>
        <a:defRPr kumimoji="1" sz="2500" kern="1200">
          <a:solidFill>
            <a:schemeClr val="tx1"/>
          </a:solidFill>
          <a:latin typeface="+mn-lt"/>
          <a:ea typeface="+mn-ea"/>
          <a:cs typeface="Meiryo UI" panose="020B0604030504040204" pitchFamily="50" charset="-128"/>
        </a:defRPr>
      </a:lvl1pPr>
      <a:lvl2pPr marL="935355" indent="-358775" algn="l" defTabSz="1150620" rtl="0" eaLnBrk="0" fontAlgn="base" hangingPunct="0">
        <a:spcBef>
          <a:spcPct val="0"/>
        </a:spcBef>
        <a:spcAft>
          <a:spcPts val="750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kern="1200">
          <a:solidFill>
            <a:schemeClr val="tx1"/>
          </a:solidFill>
          <a:latin typeface="+mn-lt"/>
          <a:ea typeface="+mn-ea"/>
          <a:cs typeface="Meiryo UI" panose="020B0604030504040204" pitchFamily="50" charset="-128"/>
        </a:defRPr>
      </a:lvl2pPr>
      <a:lvl3pPr marL="1440180" indent="-287655" algn="l" defTabSz="1150620" rtl="0" eaLnBrk="0" fontAlgn="base" hangingPunct="0">
        <a:spcBef>
          <a:spcPct val="0"/>
        </a:spcBef>
        <a:spcAft>
          <a:spcPts val="750"/>
        </a:spcAft>
        <a:buClr>
          <a:schemeClr val="accent1"/>
        </a:buClr>
        <a:buFont typeface="Arial" panose="020B060402020209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Meiryo UI" panose="020B0604030504040204" pitchFamily="50" charset="-128"/>
        </a:defRPr>
      </a:lvl3pPr>
      <a:lvl4pPr marL="2016125" indent="-287655" algn="l" defTabSz="1150620" rtl="0" eaLnBrk="0" fontAlgn="base" hangingPunct="0">
        <a:spcBef>
          <a:spcPct val="0"/>
        </a:spcBef>
        <a:spcAft>
          <a:spcPts val="750"/>
        </a:spcAft>
        <a:buFont typeface="Arial" panose="020B0604020202090204" pitchFamily="34" charset="0"/>
        <a:buChar char="–"/>
        <a:defRPr kumimoji="1" kern="1200">
          <a:solidFill>
            <a:schemeClr val="tx1"/>
          </a:solidFill>
          <a:latin typeface="+mn-lt"/>
          <a:ea typeface="+mn-ea"/>
          <a:cs typeface="Meiryo UI" panose="020B0604030504040204" pitchFamily="50" charset="-128"/>
        </a:defRPr>
      </a:lvl4pPr>
      <a:lvl5pPr marL="2590800" indent="-287655" algn="l" defTabSz="1150620" rtl="0" eaLnBrk="0" fontAlgn="base" hangingPunct="0">
        <a:spcBef>
          <a:spcPct val="0"/>
        </a:spcBef>
        <a:spcAft>
          <a:spcPts val="750"/>
        </a:spcAft>
        <a:buFont typeface="Arial" panose="020B0604020202090204" pitchFamily="34" charset="0"/>
        <a:buChar char="»"/>
        <a:defRPr kumimoji="1" kern="1200">
          <a:solidFill>
            <a:schemeClr val="tx1"/>
          </a:solidFill>
          <a:latin typeface="+mn-lt"/>
          <a:ea typeface="+mn-ea"/>
          <a:cs typeface="Meiryo UI" panose="020B0604030504040204" pitchFamily="50" charset="-128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9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9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9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9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227445"/>
            <a:ext cx="12185650" cy="6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" y="1887855"/>
            <a:ext cx="3414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71DFFF"/>
                </a:solidFill>
                <a:cs typeface="+mn-ea"/>
                <a:sym typeface="+mn-lt"/>
              </a:rPr>
              <a:t>ASPICE</a:t>
            </a:r>
            <a:r>
              <a:rPr lang="zh-CN" altLang="en-US" sz="4400" b="1" dirty="0">
                <a:solidFill>
                  <a:srgbClr val="71DFFF"/>
                </a:solidFill>
                <a:cs typeface="+mn-ea"/>
                <a:sym typeface="+mn-lt"/>
              </a:rPr>
              <a:t>培训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2905" y="2587625"/>
            <a:ext cx="2552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SWE.1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软件需求分析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467360" y="3140075"/>
            <a:ext cx="746640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6431598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EE6767"/>
                </a:solidFill>
                <a:cs typeface="+mn-ea"/>
                <a:sym typeface="+mn-lt"/>
              </a:rPr>
              <a:t>Confidential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01765" y="6447155"/>
            <a:ext cx="52971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175D93"/>
                </a:solidFill>
                <a:cs typeface="+mn-ea"/>
                <a:sym typeface="+mn-lt"/>
              </a:rPr>
              <a:t>iAuto (Shanghai) Co., 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89668-38EF-4283-8297-D8FABB4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SWE.1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输出工作产品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FCDFDB-0306-4AA4-A3AC-3ED9652B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36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C163362-7E8D-44EA-BE67-687BE414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66538"/>
              </p:ext>
            </p:extLst>
          </p:nvPr>
        </p:nvGraphicFramePr>
        <p:xfrm>
          <a:off x="538486" y="1177916"/>
          <a:ext cx="10023253" cy="46627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74989">
                  <a:extLst>
                    <a:ext uri="{9D8B030D-6E8A-4147-A177-3AD203B41FA5}">
                      <a16:colId xmlns:a16="http://schemas.microsoft.com/office/drawing/2014/main" val="1757616538"/>
                    </a:ext>
                  </a:extLst>
                </a:gridCol>
                <a:gridCol w="7248264">
                  <a:extLst>
                    <a:ext uri="{9D8B030D-6E8A-4147-A177-3AD203B41FA5}">
                      <a16:colId xmlns:a16="http://schemas.microsoft.com/office/drawing/2014/main" val="2233104647"/>
                    </a:ext>
                  </a:extLst>
                </a:gridCol>
              </a:tblGrid>
              <a:tr h="391739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工作产品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对应成果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14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13-04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沟通记录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8]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effectLst/>
                        </a:rPr>
                        <a:t>8) 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</a:rPr>
                        <a:t>约定了软件需求，并与所有受影响方沟通。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66913"/>
                  </a:ext>
                </a:extLst>
              </a:tr>
              <a:tr h="547360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13-19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评审记录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6]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6) </a:t>
                      </a:r>
                      <a:r>
                        <a:rPr lang="zh-CN" altLang="en-US" sz="1400" dirty="0"/>
                        <a:t>在系统需求与软件需求之间、在系统架构设计与软件需求之间建立了一致性和双向可追溯性；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642"/>
                  </a:ext>
                </a:extLst>
              </a:tr>
              <a:tr h="547360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13-21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变更控制记录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5, 7]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5) </a:t>
                      </a:r>
                      <a:r>
                        <a:rPr lang="zh-CN" altLang="en-US" sz="1400" dirty="0"/>
                        <a:t>根据需要更新了软件需求；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7) </a:t>
                      </a:r>
                      <a:r>
                        <a:rPr lang="zh-CN" altLang="en-US" sz="1400" dirty="0"/>
                        <a:t>从成本、进度和技术影响来评估软件需求；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86185"/>
                  </a:ext>
                </a:extLst>
              </a:tr>
              <a:tr h="727006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13-22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追溯记录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1, 6]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zh-CN" altLang="en-US" sz="1400" dirty="0"/>
                        <a:t>定义了系统中分配给软件要素的软件需求及其接口；</a:t>
                      </a:r>
                      <a:endParaRPr lang="en-US" altLang="zh-CN" sz="1400" dirty="0"/>
                    </a:p>
                    <a:p>
                      <a:pPr marL="0" indent="0">
                        <a:buNone/>
                      </a:pPr>
                      <a:r>
                        <a:rPr lang="en-US" altLang="zh-CN" sz="1400" dirty="0"/>
                        <a:t>6) </a:t>
                      </a:r>
                      <a:r>
                        <a:rPr lang="zh-CN" altLang="en-US" sz="1400" dirty="0"/>
                        <a:t>在系统需求与软件需求之间、在系统架构设计与软件需求之间建立了一致性和双向可追溯性；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05629"/>
                  </a:ext>
                </a:extLst>
              </a:tr>
              <a:tr h="939049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15-01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分析报告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 </a:t>
                      </a: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2, 3, 4, 7]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2) </a:t>
                      </a:r>
                      <a:r>
                        <a:rPr lang="zh-CN" altLang="en-US" sz="1400" dirty="0"/>
                        <a:t>将软件需求进行分类，并分析了其正确性和可验证性；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3) </a:t>
                      </a:r>
                      <a:r>
                        <a:rPr lang="zh-CN" altLang="en-US" sz="1400" dirty="0"/>
                        <a:t>分析了软件需求对运行环境的影响；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4) </a:t>
                      </a:r>
                      <a:r>
                        <a:rPr lang="zh-CN" altLang="en-US" sz="1400" dirty="0"/>
                        <a:t>定义了软件需求实现的优先级；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7) </a:t>
                      </a:r>
                      <a:r>
                        <a:rPr lang="zh-CN" altLang="en-US" sz="1400" dirty="0"/>
                        <a:t>从成本、进度和技术影响来评估软件需求；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03606"/>
                  </a:ext>
                </a:extLst>
              </a:tr>
              <a:tr h="547360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17-08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接口需求规范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1, 3]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1) </a:t>
                      </a:r>
                      <a:r>
                        <a:rPr lang="zh-CN" altLang="en-US" sz="1400" dirty="0"/>
                        <a:t>定义了系统中分配给软件要素的软件需求及其接口；</a:t>
                      </a:r>
                    </a:p>
                    <a:p>
                      <a:r>
                        <a:rPr lang="en-US" altLang="zh-CN" sz="1400" dirty="0"/>
                        <a:t>3) </a:t>
                      </a:r>
                      <a:r>
                        <a:rPr lang="zh-CN" altLang="en-US" sz="1400" dirty="0"/>
                        <a:t>分析了软件需求对运行环境的影响；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16880"/>
                  </a:ext>
                </a:extLst>
              </a:tr>
              <a:tr h="547360"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17-11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软件需求规范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→ 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[</a:t>
                      </a:r>
                      <a:r>
                        <a:rPr lang="zh-CN" altLang="en-US" sz="11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成果</a:t>
                      </a:r>
                      <a:r>
                        <a:rPr lang="en-US" altLang="zh-CN" sz="11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1]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1) </a:t>
                      </a:r>
                      <a:r>
                        <a:rPr lang="zh-CN" altLang="en-US" sz="1400" dirty="0"/>
                        <a:t>定义了系统中分配给软件要素的软件需求及其接口；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7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DA318-F288-4676-8CAB-3F2B5C1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SWE.1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关系图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46D97-7E7B-4431-903B-BB02E4B7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0" y="973202"/>
            <a:ext cx="8972197" cy="53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A6A10-8852-4A59-BE4A-2CC41845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SWE.1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总结</a:t>
            </a: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C8329C3E-A5FB-4091-9CEB-7F5AB09F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1042779"/>
            <a:ext cx="11169446" cy="51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60658" y="3021965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8538C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508" y="3543935"/>
            <a:ext cx="508000" cy="54000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B4D3-38B8-475E-BA2D-3DED79E5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Automotive SPICE 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440F204-F9A5-4193-B6C2-FA383A59EB09}"/>
              </a:ext>
            </a:extLst>
          </p:cNvPr>
          <p:cNvSpPr txBox="1">
            <a:spLocks/>
          </p:cNvSpPr>
          <p:nvPr/>
        </p:nvSpPr>
        <p:spPr>
          <a:xfrm>
            <a:off x="597207" y="990107"/>
            <a:ext cx="9603805" cy="5402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00"/>
              </a:spcAft>
              <a:defRPr/>
            </a:pPr>
            <a:r>
              <a:rPr lang="en-US" altLang="zh-CN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Automoive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SPICE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（简称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A-SPICE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70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</a:rPr>
              <a:t>ISO15504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标准的制定项目名称为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软件过程改进和能力测定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OFTWARE </a:t>
            </a:r>
            <a:b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ROCESS 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MPROVEMENT AND 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APABILITY D</a:t>
            </a:r>
            <a:r>
              <a:rPr lang="en-US" altLang="zh-CN" sz="12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TERMINATION)”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，简称为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SPICE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Aft>
                <a:spcPts val="70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</a:rPr>
              <a:t>SIG(AUTOMOTIVE SPECIAL INTEREST GROUP)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在各大汽车厂商的支持下，</a:t>
            </a:r>
            <a:b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SPICE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的基础上开发了通用评估模型。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Automotive SPICE</a:t>
            </a:r>
            <a:r>
              <a:rPr 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实现的目标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SPICE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能够更适应特定的汽车制造上的特殊需求，为了使汽车制造商能够通过一种标准方式，有能力评估他们的供应商。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700"/>
              </a:spcAft>
              <a:defRPr/>
            </a:pP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Automotive SPICE</a:t>
            </a:r>
            <a:r>
              <a:rPr 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现状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70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在汽车工业中，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A-SPICE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正在成为广泛适用的标准。众多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OEM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正在根据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A-SPICE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评估等级评估其电子和软件供应商。</a:t>
            </a:r>
            <a:b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ja-JP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中科创达已获得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Level2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认证；东软睿驰的获取情况不明（暂未找到相关公布消息）。</a:t>
            </a:r>
          </a:p>
          <a:p>
            <a:pPr>
              <a:lnSpc>
                <a:spcPct val="150000"/>
              </a:lnSpc>
              <a:spcAft>
                <a:spcPts val="700"/>
              </a:spcAft>
              <a:defRPr/>
            </a:pP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Automotive SPICE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iAuto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Aft>
                <a:spcPts val="70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满足客户要求（目前已经有客户以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Automoitve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SPICE level2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作为供应商的准入门槛）以及争取更多的市场机会，特别是新能源、自动驾驶等新领域的需求更大</a:t>
            </a:r>
            <a:r>
              <a:rPr 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Aft>
                <a:spcPts val="700"/>
              </a:spcAft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软件的质量很大程度上依赖于“生产软件的过程”的质量，规范该过程能够带来软件质量上的提升。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6B2F-A28A-4D7B-A4B4-54D5A88C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Automotive SPICE </a:t>
            </a:r>
            <a:r>
              <a:rPr lang="zh-CN" altLang="en-US" dirty="0"/>
              <a:t>过程参考模型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D4B032D-F751-401B-B5C3-80E906B954C7}"/>
              </a:ext>
            </a:extLst>
          </p:cNvPr>
          <p:cNvGrpSpPr/>
          <p:nvPr/>
        </p:nvGrpSpPr>
        <p:grpSpPr>
          <a:xfrm>
            <a:off x="309578" y="1204114"/>
            <a:ext cx="7759443" cy="4665754"/>
            <a:chOff x="1299618" y="1020944"/>
            <a:chExt cx="7759443" cy="46657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2A84B8-ED0B-40E9-80D6-280419B4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618" y="1020944"/>
              <a:ext cx="7759443" cy="4665754"/>
            </a:xfrm>
            <a:prstGeom prst="rect">
              <a:avLst/>
            </a:prstGeom>
          </p:spPr>
        </p:pic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187E5E5-A236-4C7E-809D-8FE9F377B3E8}"/>
                </a:ext>
              </a:extLst>
            </p:cNvPr>
            <p:cNvSpPr/>
            <p:nvPr/>
          </p:nvSpPr>
          <p:spPr>
            <a:xfrm>
              <a:off x="4171477" y="1778200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BAD091B-B6D9-43F1-9C81-0DE7941D0407}"/>
                </a:ext>
              </a:extLst>
            </p:cNvPr>
            <p:cNvSpPr/>
            <p:nvPr/>
          </p:nvSpPr>
          <p:spPr>
            <a:xfrm>
              <a:off x="4459904" y="2164867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4560528-4F54-49B5-B95B-9A836D01D2FB}"/>
                </a:ext>
              </a:extLst>
            </p:cNvPr>
            <p:cNvSpPr/>
            <p:nvPr/>
          </p:nvSpPr>
          <p:spPr>
            <a:xfrm>
              <a:off x="4171476" y="2958355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7A660DA-912A-4E39-9E86-5BF30A0BEFC7}"/>
                </a:ext>
              </a:extLst>
            </p:cNvPr>
            <p:cNvSpPr/>
            <p:nvPr/>
          </p:nvSpPr>
          <p:spPr>
            <a:xfrm>
              <a:off x="4459903" y="3353821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B53DD55-AACE-4BD8-ACA8-AD6ECAB90186}"/>
                </a:ext>
              </a:extLst>
            </p:cNvPr>
            <p:cNvSpPr/>
            <p:nvPr/>
          </p:nvSpPr>
          <p:spPr>
            <a:xfrm>
              <a:off x="4891913" y="3740488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911B96-D955-4440-804D-B8D2F6C87C6D}"/>
                </a:ext>
              </a:extLst>
            </p:cNvPr>
            <p:cNvSpPr/>
            <p:nvPr/>
          </p:nvSpPr>
          <p:spPr>
            <a:xfrm>
              <a:off x="6259735" y="3740488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581BF27-EB94-4EF2-9FF4-5E25623C1A7B}"/>
                </a:ext>
              </a:extLst>
            </p:cNvPr>
            <p:cNvSpPr/>
            <p:nvPr/>
          </p:nvSpPr>
          <p:spPr>
            <a:xfrm>
              <a:off x="6694347" y="3338707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31B149-C6FD-4A67-8A8D-F34C5FB5A9B5}"/>
                </a:ext>
              </a:extLst>
            </p:cNvPr>
            <p:cNvSpPr/>
            <p:nvPr/>
          </p:nvSpPr>
          <p:spPr>
            <a:xfrm>
              <a:off x="7085797" y="2950798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01E1C89-8E94-48AE-A9EC-5437228EFFC1}"/>
                </a:ext>
              </a:extLst>
            </p:cNvPr>
            <p:cNvSpPr/>
            <p:nvPr/>
          </p:nvSpPr>
          <p:spPr>
            <a:xfrm>
              <a:off x="6564078" y="2164867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F8F3D35-1E88-46C5-AAAF-AA2F52B4A16A}"/>
                </a:ext>
              </a:extLst>
            </p:cNvPr>
            <p:cNvSpPr/>
            <p:nvPr/>
          </p:nvSpPr>
          <p:spPr>
            <a:xfrm>
              <a:off x="7081121" y="1771791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34ED1CB-A040-4CAD-A168-7FE0CB1FD711}"/>
                </a:ext>
              </a:extLst>
            </p:cNvPr>
            <p:cNvSpPr/>
            <p:nvPr/>
          </p:nvSpPr>
          <p:spPr>
            <a:xfrm>
              <a:off x="8836680" y="1397811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D82ACB7-42FE-49E7-B733-4C89CDF2F396}"/>
                </a:ext>
              </a:extLst>
            </p:cNvPr>
            <p:cNvSpPr/>
            <p:nvPr/>
          </p:nvSpPr>
          <p:spPr>
            <a:xfrm>
              <a:off x="3811259" y="4556647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2668F5B-E194-4DB4-BF66-8DFA0EAA0A28}"/>
                </a:ext>
              </a:extLst>
            </p:cNvPr>
            <p:cNvSpPr/>
            <p:nvPr/>
          </p:nvSpPr>
          <p:spPr>
            <a:xfrm>
              <a:off x="3811258" y="4973914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7F12CF7-5D3F-49E4-8161-7261A66CDA10}"/>
                </a:ext>
              </a:extLst>
            </p:cNvPr>
            <p:cNvSpPr/>
            <p:nvPr/>
          </p:nvSpPr>
          <p:spPr>
            <a:xfrm>
              <a:off x="5022182" y="4973914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A11DC-7434-4C80-9577-7D0BAE2826FD}"/>
                </a:ext>
              </a:extLst>
            </p:cNvPr>
            <p:cNvSpPr/>
            <p:nvPr/>
          </p:nvSpPr>
          <p:spPr>
            <a:xfrm>
              <a:off x="6225549" y="4973914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A30B638-2A90-43E8-B463-A4BEB1CACAB5}"/>
                </a:ext>
              </a:extLst>
            </p:cNvPr>
            <p:cNvSpPr/>
            <p:nvPr/>
          </p:nvSpPr>
          <p:spPr>
            <a:xfrm>
              <a:off x="2405652" y="1778200"/>
              <a:ext cx="130269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B4D94BD-C15E-401F-AB08-029AE2E6D4B0}"/>
              </a:ext>
            </a:extLst>
          </p:cNvPr>
          <p:cNvSpPr/>
          <p:nvPr/>
        </p:nvSpPr>
        <p:spPr>
          <a:xfrm>
            <a:off x="1768274" y="1278940"/>
            <a:ext cx="4617342" cy="1473619"/>
          </a:xfrm>
          <a:prstGeom prst="roundRect">
            <a:avLst>
              <a:gd name="adj" fmla="val 384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29C0A4C-0A79-4D5E-A068-778BA286FFAF}"/>
              </a:ext>
            </a:extLst>
          </p:cNvPr>
          <p:cNvSpPr/>
          <p:nvPr/>
        </p:nvSpPr>
        <p:spPr>
          <a:xfrm>
            <a:off x="409619" y="1946256"/>
            <a:ext cx="1143819" cy="386667"/>
          </a:xfrm>
          <a:prstGeom prst="roundRect">
            <a:avLst>
              <a:gd name="adj" fmla="val 136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A37D10A1-1513-477C-95B7-BF276C6EDD80}"/>
              </a:ext>
            </a:extLst>
          </p:cNvPr>
          <p:cNvSpPr/>
          <p:nvPr/>
        </p:nvSpPr>
        <p:spPr>
          <a:xfrm>
            <a:off x="749527" y="897531"/>
            <a:ext cx="2105170" cy="9905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红框内过程</a:t>
            </a:r>
            <a:r>
              <a:rPr lang="en-US" altLang="zh-CN" sz="1000" dirty="0"/>
              <a:t>A88</a:t>
            </a:r>
            <a:r>
              <a:rPr lang="zh-CN" altLang="en-US" sz="1000" dirty="0"/>
              <a:t>项目不涉及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8DFA32-B3B3-4EE8-9D9C-411D0539C431}"/>
              </a:ext>
            </a:extLst>
          </p:cNvPr>
          <p:cNvSpPr txBox="1"/>
          <p:nvPr/>
        </p:nvSpPr>
        <p:spPr>
          <a:xfrm>
            <a:off x="399368" y="5864183"/>
            <a:ext cx="3492254" cy="584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</a:t>
            </a:r>
            <a:r>
              <a:rPr lang="zh-CN" altLang="en-US" sz="1400" dirty="0"/>
              <a:t>：</a:t>
            </a:r>
            <a:r>
              <a:rPr lang="en-US" altLang="zh-CN" sz="1400" dirty="0"/>
              <a:t>VDA</a:t>
            </a:r>
            <a:r>
              <a:rPr lang="zh-CN" altLang="en-US" sz="1400" dirty="0"/>
              <a:t>过程域</a:t>
            </a:r>
            <a:endParaRPr lang="en-US" altLang="zh-CN" sz="1400" dirty="0"/>
          </a:p>
          <a:p>
            <a:r>
              <a:rPr lang="zh-CN" altLang="en-US" sz="1600" dirty="0"/>
              <a:t>    </a:t>
            </a:r>
            <a:r>
              <a:rPr lang="zh-CN" altLang="en-US" sz="1400" dirty="0"/>
              <a:t>：</a:t>
            </a:r>
            <a:r>
              <a:rPr lang="en-US" altLang="zh-CN" sz="1400" dirty="0"/>
              <a:t>A88</a:t>
            </a:r>
            <a:r>
              <a:rPr lang="zh-CN" altLang="en-US" sz="1400" dirty="0"/>
              <a:t>项目审查范围</a:t>
            </a:r>
            <a:endParaRPr lang="zh-CN" altLang="en-US" sz="16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5164B27-BCE5-45F9-839B-2694C7759EE8}"/>
              </a:ext>
            </a:extLst>
          </p:cNvPr>
          <p:cNvSpPr/>
          <p:nvPr/>
        </p:nvSpPr>
        <p:spPr>
          <a:xfrm>
            <a:off x="526852" y="6003080"/>
            <a:ext cx="130269" cy="1175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表格 7">
            <a:extLst>
              <a:ext uri="{FF2B5EF4-FFF2-40B4-BE49-F238E27FC236}">
                <a16:creationId xmlns:a16="http://schemas.microsoft.com/office/drawing/2014/main" id="{9FC75E49-709C-48BC-9D02-DB3F929E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42686"/>
              </p:ext>
            </p:extLst>
          </p:nvPr>
        </p:nvGraphicFramePr>
        <p:xfrm>
          <a:off x="8306833" y="1023366"/>
          <a:ext cx="3475548" cy="475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32915">
                  <a:extLst>
                    <a:ext uri="{9D8B030D-6E8A-4147-A177-3AD203B41FA5}">
                      <a16:colId xmlns:a16="http://schemas.microsoft.com/office/drawing/2014/main" val="1757616538"/>
                    </a:ext>
                  </a:extLst>
                </a:gridCol>
                <a:gridCol w="1242633">
                  <a:extLst>
                    <a:ext uri="{9D8B030D-6E8A-4147-A177-3AD203B41FA5}">
                      <a16:colId xmlns:a16="http://schemas.microsoft.com/office/drawing/2014/main" val="2233104647"/>
                    </a:ext>
                  </a:extLst>
                </a:gridCol>
              </a:tblGrid>
              <a:tr h="354186">
                <a:tc>
                  <a:txBody>
                    <a:bodyPr/>
                    <a:lstStyle/>
                    <a:p>
                      <a:r>
                        <a:rPr lang="en-US" altLang="zh-CN" dirty="0"/>
                        <a:t>ASPICE</a:t>
                      </a:r>
                      <a:r>
                        <a:rPr lang="zh-CN" altLang="en-US" dirty="0"/>
                        <a:t>过程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iAuto</a:t>
                      </a:r>
                      <a:r>
                        <a:rPr lang="zh-CN" altLang="en-US" dirty="0"/>
                        <a:t>过程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软件需求分析</a:t>
                      </a:r>
                      <a:endParaRPr lang="zh-CN" altLang="en-US" sz="10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需求分析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86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SWE.2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软件架构设计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系统设计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概要设计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基本设计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24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SWE.3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软件详细设计和单元构建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详细设计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Coding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78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SWE.4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软件单元验证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静态解析</a:t>
                      </a:r>
                      <a:endParaRPr lang="en-US" altLang="zh-CN" sz="1100" dirty="0"/>
                    </a:p>
                    <a:p>
                      <a:r>
                        <a:rPr lang="zh-CN" altLang="en-US" sz="1100" dirty="0"/>
                        <a:t>单元测试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9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SWE.5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软件集成和集成测试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结合测试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0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SWE.6 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软件合格性测试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机能测试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91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SUP.1 </a:t>
                      </a:r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质量保证</a:t>
                      </a:r>
                      <a:r>
                        <a:rPr lang="zh-CN" altLang="en-US" sz="1100" b="1" dirty="0"/>
                        <a:t> 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QA</a:t>
                      </a:r>
                      <a:r>
                        <a:rPr lang="zh-CN" altLang="en-US" sz="1100" dirty="0"/>
                        <a:t>质量保证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7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SUP.8 </a:t>
                      </a:r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配置管理</a:t>
                      </a:r>
                      <a:r>
                        <a:rPr lang="zh-CN" altLang="en-US" sz="1100" b="1" dirty="0"/>
                        <a:t> 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配置管理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7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SUP.9 </a:t>
                      </a:r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问题解决管理</a:t>
                      </a:r>
                      <a:r>
                        <a:rPr lang="zh-CN" altLang="en-US" sz="1100" b="1" dirty="0"/>
                        <a:t> 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问题管理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42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SUP.10 </a:t>
                      </a:r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变更请求管理</a:t>
                      </a:r>
                      <a:r>
                        <a:rPr lang="zh-CN" altLang="en-US" sz="1100" b="1" dirty="0"/>
                        <a:t> 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变更管理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39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MAN.3 </a:t>
                      </a:r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项目管理</a:t>
                      </a:r>
                      <a:r>
                        <a:rPr lang="zh-CN" altLang="en-US" sz="1100" b="1" dirty="0"/>
                        <a:t> 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项目管理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376706"/>
                  </a:ext>
                </a:extLst>
              </a:tr>
            </a:tbl>
          </a:graphicData>
        </a:graphic>
      </p:graphicFrame>
      <p:sp>
        <p:nvSpPr>
          <p:cNvPr id="39" name="菱形 38">
            <a:extLst>
              <a:ext uri="{FF2B5EF4-FFF2-40B4-BE49-F238E27FC236}">
                <a16:creationId xmlns:a16="http://schemas.microsoft.com/office/drawing/2014/main" id="{1D02C09F-0DCB-47E8-8484-797FECAC3576}"/>
              </a:ext>
            </a:extLst>
          </p:cNvPr>
          <p:cNvSpPr/>
          <p:nvPr/>
        </p:nvSpPr>
        <p:spPr>
          <a:xfrm>
            <a:off x="3043775" y="3133968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2A97716B-8CD0-44FB-9F50-3451662DFFFA}"/>
              </a:ext>
            </a:extLst>
          </p:cNvPr>
          <p:cNvSpPr/>
          <p:nvPr/>
        </p:nvSpPr>
        <p:spPr>
          <a:xfrm>
            <a:off x="3325076" y="3536991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01D3011B-8F7D-4C15-90C6-0B86F6346686}"/>
              </a:ext>
            </a:extLst>
          </p:cNvPr>
          <p:cNvSpPr/>
          <p:nvPr/>
        </p:nvSpPr>
        <p:spPr>
          <a:xfrm>
            <a:off x="3771604" y="3923658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2C6770E1-9F6E-47F8-815B-5B9C1603A8F1}"/>
              </a:ext>
            </a:extLst>
          </p:cNvPr>
          <p:cNvSpPr/>
          <p:nvPr/>
        </p:nvSpPr>
        <p:spPr>
          <a:xfrm>
            <a:off x="5929004" y="3134336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056DD274-3039-48FB-8D22-1448C5FB6267}"/>
              </a:ext>
            </a:extLst>
          </p:cNvPr>
          <p:cNvSpPr/>
          <p:nvPr/>
        </p:nvSpPr>
        <p:spPr>
          <a:xfrm>
            <a:off x="5559520" y="3516523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618C85E9-4BA3-4839-B383-737B5FFABF69}"/>
              </a:ext>
            </a:extLst>
          </p:cNvPr>
          <p:cNvSpPr/>
          <p:nvPr/>
        </p:nvSpPr>
        <p:spPr>
          <a:xfrm>
            <a:off x="5136019" y="3924026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750CF7F2-8A4B-4236-B082-44576A123B27}"/>
              </a:ext>
            </a:extLst>
          </p:cNvPr>
          <p:cNvSpPr/>
          <p:nvPr/>
        </p:nvSpPr>
        <p:spPr>
          <a:xfrm>
            <a:off x="2687542" y="4734463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E8803257-79FF-4D97-8FC1-79C0A4C2D2D8}"/>
              </a:ext>
            </a:extLst>
          </p:cNvPr>
          <p:cNvSpPr/>
          <p:nvPr/>
        </p:nvSpPr>
        <p:spPr>
          <a:xfrm>
            <a:off x="2675716" y="5168508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AA525DAB-C679-45EA-8C28-F8D7E59D51B1}"/>
              </a:ext>
            </a:extLst>
          </p:cNvPr>
          <p:cNvSpPr/>
          <p:nvPr/>
        </p:nvSpPr>
        <p:spPr>
          <a:xfrm>
            <a:off x="3891622" y="5161911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>
            <a:extLst>
              <a:ext uri="{FF2B5EF4-FFF2-40B4-BE49-F238E27FC236}">
                <a16:creationId xmlns:a16="http://schemas.microsoft.com/office/drawing/2014/main" id="{5674D32A-02D5-4DD7-8EE1-0C14B5DF808E}"/>
              </a:ext>
            </a:extLst>
          </p:cNvPr>
          <p:cNvSpPr/>
          <p:nvPr/>
        </p:nvSpPr>
        <p:spPr>
          <a:xfrm>
            <a:off x="5086201" y="5166896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BE8AD5A8-4F0A-4B3F-B35A-F9B538293D12}"/>
              </a:ext>
            </a:extLst>
          </p:cNvPr>
          <p:cNvSpPr/>
          <p:nvPr/>
        </p:nvSpPr>
        <p:spPr>
          <a:xfrm>
            <a:off x="526852" y="6251118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A81F3E0A-7747-458C-86BC-7CAAB261D24B}"/>
              </a:ext>
            </a:extLst>
          </p:cNvPr>
          <p:cNvSpPr/>
          <p:nvPr/>
        </p:nvSpPr>
        <p:spPr>
          <a:xfrm>
            <a:off x="7697782" y="1580981"/>
            <a:ext cx="130269" cy="11753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4469-43A7-46C4-8835-ED3410CE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ASPICE</a:t>
            </a:r>
            <a:r>
              <a:rPr lang="zh-CN" altLang="en-US" dirty="0"/>
              <a:t>能力级别定义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AE999C-A41D-4118-8DE6-EE7A5AA0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6" y="1052066"/>
            <a:ext cx="8077977" cy="460103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E3ED43-4EAC-4127-8130-1B09C33E42B0}"/>
              </a:ext>
            </a:extLst>
          </p:cNvPr>
          <p:cNvSpPr/>
          <p:nvPr/>
        </p:nvSpPr>
        <p:spPr>
          <a:xfrm>
            <a:off x="621406" y="2537290"/>
            <a:ext cx="8077977" cy="656001"/>
          </a:xfrm>
          <a:prstGeom prst="roundRect">
            <a:avLst>
              <a:gd name="adj" fmla="val 42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2ABB70E-C0B9-46D4-ABD0-2F8CAB07F064}"/>
              </a:ext>
            </a:extLst>
          </p:cNvPr>
          <p:cNvSpPr/>
          <p:nvPr/>
        </p:nvSpPr>
        <p:spPr>
          <a:xfrm>
            <a:off x="8816829" y="2702753"/>
            <a:ext cx="469784" cy="32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E88EBA-0C1B-4F2A-BEE7-5541BC508D59}"/>
              </a:ext>
            </a:extLst>
          </p:cNvPr>
          <p:cNvSpPr txBox="1"/>
          <p:nvPr/>
        </p:nvSpPr>
        <p:spPr>
          <a:xfrm>
            <a:off x="9404059" y="2546960"/>
            <a:ext cx="136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A88</a:t>
            </a:r>
            <a:r>
              <a:rPr lang="zh-CN" altLang="en-US" dirty="0"/>
              <a:t>项目要求达到</a:t>
            </a:r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F5883-50D3-4914-B123-E85C34782DC4}"/>
              </a:ext>
            </a:extLst>
          </p:cNvPr>
          <p:cNvSpPr txBox="1"/>
          <p:nvPr/>
        </p:nvSpPr>
        <p:spPr>
          <a:xfrm>
            <a:off x="621407" y="5830139"/>
            <a:ext cx="8077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★等级要求是累积的，例如，达到</a:t>
            </a:r>
            <a:r>
              <a:rPr lang="en-US" altLang="zh-CN" dirty="0"/>
              <a:t>2</a:t>
            </a:r>
            <a:r>
              <a:rPr lang="zh-CN" altLang="en-US" dirty="0"/>
              <a:t>级的标准的话，</a:t>
            </a:r>
            <a:r>
              <a:rPr lang="en-US" altLang="zh-CN" dirty="0"/>
              <a:t>1</a:t>
            </a:r>
            <a:r>
              <a:rPr lang="zh-CN" altLang="en-US" dirty="0"/>
              <a:t>级的要求必须全部满足</a:t>
            </a:r>
          </a:p>
        </p:txBody>
      </p:sp>
    </p:spTree>
    <p:extLst>
      <p:ext uri="{BB962C8B-B14F-4D97-AF65-F5344CB8AC3E}">
        <p14:creationId xmlns:p14="http://schemas.microsoft.com/office/powerpoint/2010/main" val="11031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D2228-544F-4620-800D-BF038B58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过程能力属性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564E6-EF89-494B-93F8-6F94AB34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09675"/>
            <a:ext cx="9124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167C9-AAC7-46C1-90F7-D79C7F82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评定标准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741600-4FE9-49BD-8E44-60721BD6C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34592"/>
              </p:ext>
            </p:extLst>
          </p:nvPr>
        </p:nvGraphicFramePr>
        <p:xfrm>
          <a:off x="1158860" y="1173480"/>
          <a:ext cx="8956069" cy="3779520"/>
        </p:xfrm>
        <a:graphic>
          <a:graphicData uri="http://schemas.openxmlformats.org/drawingml/2006/table">
            <a:tbl>
              <a:tblPr/>
              <a:tblGrid>
                <a:gridCol w="306298">
                  <a:extLst>
                    <a:ext uri="{9D8B030D-6E8A-4147-A177-3AD203B41FA5}">
                      <a16:colId xmlns:a16="http://schemas.microsoft.com/office/drawing/2014/main" val="4241707985"/>
                    </a:ext>
                  </a:extLst>
                </a:gridCol>
                <a:gridCol w="1147335">
                  <a:extLst>
                    <a:ext uri="{9D8B030D-6E8A-4147-A177-3AD203B41FA5}">
                      <a16:colId xmlns:a16="http://schemas.microsoft.com/office/drawing/2014/main" val="105727953"/>
                    </a:ext>
                  </a:extLst>
                </a:gridCol>
                <a:gridCol w="5168533">
                  <a:extLst>
                    <a:ext uri="{9D8B030D-6E8A-4147-A177-3AD203B41FA5}">
                      <a16:colId xmlns:a16="http://schemas.microsoft.com/office/drawing/2014/main" val="376403077"/>
                    </a:ext>
                  </a:extLst>
                </a:gridCol>
                <a:gridCol w="2333903">
                  <a:extLst>
                    <a:ext uri="{9D8B030D-6E8A-4147-A177-3AD203B41FA5}">
                      <a16:colId xmlns:a16="http://schemas.microsoft.com/office/drawing/2014/main" val="286187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IDFont+F9"/>
                        </a:rPr>
                        <a:t>N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没有达成</a:t>
                      </a:r>
                      <a:endParaRPr lang="zh-CN" alt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在被评估的过程中，有很少或没有证据表明定义的过程属性得到了达成。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0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8"/>
                        </a:rPr>
                        <a:t>～ </a:t>
                      </a:r>
                      <a:r>
                        <a:rPr lang="zh-CN" altLang="en-US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≤ </a:t>
                      </a:r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15%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达成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4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IDFont+F9"/>
                        </a:rPr>
                        <a:t>P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部分达成 </a:t>
                      </a:r>
                      <a:endParaRPr lang="zh-CN" alt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在被评估的过程中，有一些证据表明对定义的过程属性进行了执行，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并得到一些达成。过程属性的达成在某些方面可能是不可预测的。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&gt; 15%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8"/>
                        </a:rPr>
                        <a:t>～ </a:t>
                      </a:r>
                      <a:r>
                        <a:rPr lang="zh-CN" altLang="en-US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≤ </a:t>
                      </a:r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50%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达成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0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IDFont+F9"/>
                        </a:rPr>
                        <a:t>L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主要达成</a:t>
                      </a:r>
                      <a:endParaRPr lang="zh-CN" alt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在被评估的过程中，有证据表明对定义的过程属性有系统地执行，</a:t>
                      </a:r>
                      <a:endParaRPr lang="en-US" altLang="zh-CN" sz="1600" b="0" i="0" dirty="0">
                        <a:solidFill>
                          <a:srgbClr val="000000"/>
                        </a:solidFill>
                        <a:effectLst/>
                        <a:latin typeface="CIDFont+F3"/>
                      </a:endParaRPr>
                    </a:p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并得到显著的达成。过程属性相关的一些弱点可存在于被评估的过程中。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&gt; 50%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8"/>
                        </a:rPr>
                        <a:t>～ </a:t>
                      </a:r>
                      <a:r>
                        <a:rPr lang="zh-CN" altLang="en-US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≤ </a:t>
                      </a:r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85%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达成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4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IDFont+F9"/>
                        </a:rPr>
                        <a:t>F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全部达成</a:t>
                      </a:r>
                      <a:endParaRPr lang="zh-CN" alt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在被评估的过程中，有证据表明对定义的过程属性有完整地和系统地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执行，并得到充分的达成。没有过程属性相关的显著的弱点存在于被评估的过程中。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&gt; 85%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8"/>
                        </a:rPr>
                        <a:t>～ </a:t>
                      </a:r>
                      <a:r>
                        <a:rPr lang="zh-CN" altLang="en-US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≤ </a:t>
                      </a:r>
                      <a:r>
                        <a:rPr lang="en-US" altLang="zh-CN" sz="1400" b="0" i="1" dirty="0">
                          <a:solidFill>
                            <a:srgbClr val="000000"/>
                          </a:solidFill>
                          <a:effectLst/>
                          <a:latin typeface="CIDFont+F7"/>
                        </a:rPr>
                        <a:t>100%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达成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7930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47681AC-BBE4-4339-A496-D03A02D2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263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4C6CBC-4044-42FB-89CE-77F43EAF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940389"/>
            <a:ext cx="9270955" cy="533943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CEDCC9-2DBB-4168-A656-A1D47FE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74" y="285443"/>
            <a:ext cx="10515600" cy="585470"/>
          </a:xfrm>
        </p:spPr>
        <p:txBody>
          <a:bodyPr/>
          <a:lstStyle/>
          <a:p>
            <a:r>
              <a:rPr lang="en-US" altLang="zh-CN" dirty="0"/>
              <a:t>ASPICE</a:t>
            </a:r>
            <a:r>
              <a:rPr lang="zh-CN" altLang="en-US" dirty="0"/>
              <a:t>要求的追溯关系</a:t>
            </a:r>
          </a:p>
        </p:txBody>
      </p:sp>
    </p:spTree>
    <p:extLst>
      <p:ext uri="{BB962C8B-B14F-4D97-AF65-F5344CB8AC3E}">
        <p14:creationId xmlns:p14="http://schemas.microsoft.com/office/powerpoint/2010/main" val="71614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01BF4-2823-4F37-8DE6-358389D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SWE.1</a:t>
            </a:r>
            <a:r>
              <a:rPr lang="zh-CN" altLang="en-US" dirty="0"/>
              <a:t>需求分析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F1D89-F4DC-4DA4-AE1D-965D710B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59334"/>
              </p:ext>
            </p:extLst>
          </p:nvPr>
        </p:nvGraphicFramePr>
        <p:xfrm>
          <a:off x="838899" y="1375796"/>
          <a:ext cx="10150680" cy="3670741"/>
        </p:xfrm>
        <a:graphic>
          <a:graphicData uri="http://schemas.openxmlformats.org/drawingml/2006/table">
            <a:tbl>
              <a:tblPr/>
              <a:tblGrid>
                <a:gridCol w="1900169">
                  <a:extLst>
                    <a:ext uri="{9D8B030D-6E8A-4147-A177-3AD203B41FA5}">
                      <a16:colId xmlns:a16="http://schemas.microsoft.com/office/drawing/2014/main" val="18102058"/>
                    </a:ext>
                  </a:extLst>
                </a:gridCol>
                <a:gridCol w="8250511">
                  <a:extLst>
                    <a:ext uri="{9D8B030D-6E8A-4147-A177-3AD203B41FA5}">
                      <a16:colId xmlns:a16="http://schemas.microsoft.com/office/drawing/2014/main" val="1889835180"/>
                    </a:ext>
                  </a:extLst>
                </a:gridCol>
              </a:tblGrid>
              <a:tr h="361339">
                <a:tc>
                  <a:txBody>
                    <a:bodyPr/>
                    <a:lstStyle/>
                    <a:p>
                      <a:r>
                        <a:rPr lang="zh-CN" altLang="en-US" sz="1600" b="1" i="0" dirty="0">
                          <a:solidFill>
                            <a:srgbClr val="000000"/>
                          </a:solidFill>
                          <a:effectLst/>
                          <a:latin typeface="CIDFont+F5"/>
                        </a:rPr>
                        <a:t>过程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IDFont+F4"/>
                        </a:rPr>
                        <a:t>ID 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IDFont+F4"/>
                        </a:rPr>
                        <a:t>SWE.1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65718"/>
                  </a:ext>
                </a:extLst>
              </a:tr>
              <a:tr h="361339">
                <a:tc>
                  <a:txBody>
                    <a:bodyPr/>
                    <a:lstStyle/>
                    <a:p>
                      <a:r>
                        <a:rPr lang="zh-CN" altLang="en-US" sz="1600" b="1" i="0">
                          <a:solidFill>
                            <a:srgbClr val="000000"/>
                          </a:solidFill>
                          <a:effectLst/>
                          <a:latin typeface="CIDFont+F5"/>
                        </a:rPr>
                        <a:t>过程名称 </a:t>
                      </a:r>
                      <a:endParaRPr lang="zh-CN" altLang="en-US" sz="2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dirty="0">
                          <a:solidFill>
                            <a:srgbClr val="000000"/>
                          </a:solidFill>
                          <a:effectLst/>
                          <a:latin typeface="CIDFont+F5"/>
                        </a:rPr>
                        <a:t>软件需求分析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33909"/>
                  </a:ext>
                </a:extLst>
              </a:tr>
              <a:tr h="418223">
                <a:tc>
                  <a:txBody>
                    <a:bodyPr/>
                    <a:lstStyle/>
                    <a:p>
                      <a:r>
                        <a:rPr lang="zh-CN" altLang="en-US" sz="1600" b="1" i="0" dirty="0">
                          <a:solidFill>
                            <a:srgbClr val="000000"/>
                          </a:solidFill>
                          <a:effectLst/>
                          <a:latin typeface="CIDFont+F5"/>
                        </a:rPr>
                        <a:t>过程目的 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软件需求分析过程的目的是：将系统需求中与软件相关的部分转化为一组软件需求。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004166"/>
                  </a:ext>
                </a:extLst>
              </a:tr>
              <a:tr h="2465608">
                <a:tc>
                  <a:txBody>
                    <a:bodyPr/>
                    <a:lstStyle/>
                    <a:p>
                      <a:r>
                        <a:rPr lang="zh-CN" altLang="en-US" sz="1600" b="1" i="0">
                          <a:solidFill>
                            <a:srgbClr val="000000"/>
                          </a:solidFill>
                          <a:effectLst/>
                          <a:latin typeface="CIDFont+F5"/>
                        </a:rPr>
                        <a:t>过程成果 </a:t>
                      </a:r>
                      <a:endParaRPr lang="zh-CN" altLang="en-US" sz="2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成功实施这个过程的结果如下：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1)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定义了系统中分配给软件要素的软件需求及其接口；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2)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将软件需求进行分类，并分析了其正确性和可验证性；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3)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分析了软件需求对运行环境的影响；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4)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定义了软件需求实现的优先级；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5)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根据需要更新了软件需求；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6)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在系统需求与软件需求之间、在系统架构设计与软件需求之间建立了一致性和双向可追溯性；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7)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从成本、进度和技术影响来评估软件需求；</a:t>
                      </a:r>
                      <a:b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</a:b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CIDFont+F1"/>
                        </a:rPr>
                        <a:t>8) 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CIDFont+F3"/>
                        </a:rPr>
                        <a:t>约定了软件需求，并与所有受影响方沟通。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493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C8EB4B3-6F76-4B04-8315-C46098FF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264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4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AC35-098B-42E8-A4BC-B71F01D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SWE.1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基本实践（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ase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/>
              <a:t>ractices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E3D576-5A6C-4F58-9D82-6DA0CA68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284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734729-36A6-46BD-B6A0-0CE36B92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76524"/>
              </p:ext>
            </p:extLst>
          </p:nvPr>
        </p:nvGraphicFramePr>
        <p:xfrm>
          <a:off x="379095" y="1084096"/>
          <a:ext cx="10979600" cy="4399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21037">
                  <a:extLst>
                    <a:ext uri="{9D8B030D-6E8A-4147-A177-3AD203B41FA5}">
                      <a16:colId xmlns:a16="http://schemas.microsoft.com/office/drawing/2014/main" val="1757616538"/>
                    </a:ext>
                  </a:extLst>
                </a:gridCol>
                <a:gridCol w="5058563">
                  <a:extLst>
                    <a:ext uri="{9D8B030D-6E8A-4147-A177-3AD203B41FA5}">
                      <a16:colId xmlns:a16="http://schemas.microsoft.com/office/drawing/2014/main" val="223310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BP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成果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SWE.1.BP1: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定义软件需求。</a:t>
                      </a:r>
                      <a:endParaRPr lang="en-US" altLang="zh-CN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使用系统需求和系统架构及其变更来识别软件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所需的功能和能力。在软件需求规范中定义</a:t>
                      </a:r>
                      <a:r>
                        <a:rPr lang="zh-CN" altLang="en-US" sz="1100" b="0" dirty="0">
                          <a:solidFill>
                            <a:srgbClr val="FF0000"/>
                          </a:solidFill>
                          <a:effectLst/>
                        </a:rPr>
                        <a:t>功能性和非功能性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软件需求。</a:t>
                      </a:r>
                      <a:endParaRPr lang="zh-CN" altLang="en-US" sz="105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effectLst/>
                        </a:rPr>
                        <a:t>1)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定义了系统中分配给软件要素的软件需求及其接口；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effectLst/>
                        </a:rPr>
                        <a:t>5)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根据需要更新了软件需求；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effectLst/>
                        </a:rPr>
                        <a:t>7)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从成本、进度和技术影响来评估软件需求；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6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SWE.1.BP2: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结构化软件需求。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在软件需求规范中结构化软件需求，例如：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 按项目相关集群进行分组，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 按项目中逻辑顺序排序，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 基于项目相关准则进行分类，</a:t>
                      </a:r>
                      <a:b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 根据利益相关方需要进行优先级排序。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2) </a:t>
                      </a:r>
                      <a:r>
                        <a:rPr lang="zh-CN" altLang="en-US" sz="1100" dirty="0"/>
                        <a:t>将软件需求进行分类，并分析了其正确性和可验证性；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/>
                        <a:t>4) </a:t>
                      </a:r>
                      <a:r>
                        <a:rPr lang="zh-CN" altLang="en-US" sz="1100" dirty="0"/>
                        <a:t>定义了软件需求实现的优先级；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SWE.1.BP3: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分析软件需求。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分析已定义的软件需求，包括其相互依赖关系，以确保正确性、技术可行性和可验证性，并支持风险识别。分析对成本、进度和技术的影响。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2) </a:t>
                      </a:r>
                      <a:r>
                        <a:rPr lang="zh-CN" altLang="en-US" sz="1100" dirty="0"/>
                        <a:t>将软件需求进行分类，并分析了其正确性和可验证性；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/>
                        <a:t>7) </a:t>
                      </a:r>
                      <a:r>
                        <a:rPr lang="zh-CN" altLang="en-US" sz="1100" dirty="0"/>
                        <a:t>从成本、进度和技术影响来评估软件需求；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8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SWE.1.BP4: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分析对运行环境的影响。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分析软件需求对系统要素接口及运行环境的影响。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3) </a:t>
                      </a:r>
                      <a:r>
                        <a:rPr lang="zh-CN" altLang="en-US" sz="1100" dirty="0"/>
                        <a:t>分析了软件需求对运行环境的影响；</a:t>
                      </a:r>
                      <a:endParaRPr lang="en-US" altLang="zh-CN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7) </a:t>
                      </a:r>
                      <a:r>
                        <a:rPr lang="zh-CN" altLang="en-US" sz="1100" dirty="0"/>
                        <a:t>从成本、进度和技术影响来评估软件需求；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SWE.1.BP5: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制订验证准则。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对每个软件需求制订验证准则，定义定性的和定量的措施以用于需求验证。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2) </a:t>
                      </a:r>
                      <a:r>
                        <a:rPr lang="zh-CN" altLang="en-US" sz="1100" dirty="0"/>
                        <a:t>将软件需求进行分类，并分析了其正确性和可验证性；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/>
                        <a:t>7) </a:t>
                      </a:r>
                      <a:r>
                        <a:rPr lang="zh-CN" altLang="en-US" sz="1100" dirty="0"/>
                        <a:t>从成本、进度和技术影响来评估软件需求；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0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SWE.1.BP6: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建立双向可追溯性。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建立系统需求与软件需求之间的双向可追溯性，建立系统架构设计与软件需求之间的双向追溯性。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6) </a:t>
                      </a:r>
                      <a:r>
                        <a:rPr lang="zh-CN" altLang="en-US" sz="1100" dirty="0"/>
                        <a:t>在系统需求与软件需求之间、在系统架构设计与软件需求之间建立了一致性和双向可追溯性；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1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SWE.1.BP7: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确保一致性。 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确保系统需求与软件需求之间的一致性，确保系统架构与软件需求之间的一致性。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6) </a:t>
                      </a:r>
                      <a:r>
                        <a:rPr lang="zh-CN" altLang="en-US" sz="1100" dirty="0"/>
                        <a:t>在系统需求与软件需求之间、在系统架构设计与软件需求之间建立了一致性和双向可追溯性；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effectLst/>
                        </a:rPr>
                        <a:t>SWE.1.BP8: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沟通约定的软件需求。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effectLst/>
                        </a:rPr>
                        <a:t>与所有相关方沟通约定的软件需求及对软件需求的更新。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8) </a:t>
                      </a:r>
                      <a:r>
                        <a:rPr lang="zh-CN" altLang="en-US" sz="1100" dirty="0"/>
                        <a:t>约定了软件需求，并与所有受影响方沟通。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6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8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hkotzc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hkotzc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hkotzc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hkotzc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A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hkotzc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1607</Words>
  <Application>Microsoft Office PowerPoint</Application>
  <PresentationFormat>宽屏</PresentationFormat>
  <Paragraphs>133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CIDFont+F1</vt:lpstr>
      <vt:lpstr>CIDFont+F3</vt:lpstr>
      <vt:lpstr>CIDFont+F4</vt:lpstr>
      <vt:lpstr>CIDFont+F5</vt:lpstr>
      <vt:lpstr>CIDFont+F7</vt:lpstr>
      <vt:lpstr>CIDFont+F8</vt:lpstr>
      <vt:lpstr>CIDFont+F9</vt:lpstr>
      <vt:lpstr>Meiryo UI</vt:lpstr>
      <vt:lpstr>Microsoft YaHei</vt:lpstr>
      <vt:lpstr>Microsoft YaHei</vt:lpstr>
      <vt:lpstr>Arial</vt:lpstr>
      <vt:lpstr>Berlin Sans FB</vt:lpstr>
      <vt:lpstr>Calibri</vt:lpstr>
      <vt:lpstr>Wingdings</vt:lpstr>
      <vt:lpstr>Office 主题</vt:lpstr>
      <vt:lpstr>1_Office 主题</vt:lpstr>
      <vt:lpstr>3_Office 主题</vt:lpstr>
      <vt:lpstr>2_Office 主题</vt:lpstr>
      <vt:lpstr>iAuto</vt:lpstr>
      <vt:lpstr>PowerPoint 演示文稿</vt:lpstr>
      <vt:lpstr>Automotive SPICE 简介</vt:lpstr>
      <vt:lpstr>Automotive SPICE 过程参考模型</vt:lpstr>
      <vt:lpstr>ASPICE能力级别定义</vt:lpstr>
      <vt:lpstr>过程能力属性</vt:lpstr>
      <vt:lpstr>评定标准</vt:lpstr>
      <vt:lpstr>ASPICE要求的追溯关系</vt:lpstr>
      <vt:lpstr>SWE.1需求分析</vt:lpstr>
      <vt:lpstr>SWE.1需求分析-基本实践（Base Practices）</vt:lpstr>
      <vt:lpstr>SWE.1需求分析-输出工作产品</vt:lpstr>
      <vt:lpstr>SWE.1需求分析-关系图</vt:lpstr>
      <vt:lpstr>SWE.1需求分析-总结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shengnw</dc:creator>
  <cp:lastModifiedBy>王 吉锋</cp:lastModifiedBy>
  <cp:revision>735</cp:revision>
  <dcterms:created xsi:type="dcterms:W3CDTF">2020-12-14T01:36:04Z</dcterms:created>
  <dcterms:modified xsi:type="dcterms:W3CDTF">2021-10-22T03:46:35Z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