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1" r:id="rId3"/>
    <p:sldMasterId id="2147483663" r:id="rId4"/>
    <p:sldMasterId id="2147483665" r:id="rId5"/>
  </p:sldMasterIdLst>
  <p:notesMasterIdLst>
    <p:notesMasterId r:id="rId26"/>
  </p:notesMasterIdLst>
  <p:sldIdLst>
    <p:sldId id="256" r:id="rId6"/>
    <p:sldId id="7013" r:id="rId7"/>
    <p:sldId id="7012" r:id="rId8"/>
    <p:sldId id="7014" r:id="rId9"/>
    <p:sldId id="7021" r:id="rId10"/>
    <p:sldId id="7015" r:id="rId11"/>
    <p:sldId id="7011" r:id="rId12"/>
    <p:sldId id="7016" r:id="rId13"/>
    <p:sldId id="7017" r:id="rId14"/>
    <p:sldId id="7019" r:id="rId15"/>
    <p:sldId id="7018" r:id="rId16"/>
    <p:sldId id="7022" r:id="rId17"/>
    <p:sldId id="7023" r:id="rId18"/>
    <p:sldId id="7024" r:id="rId19"/>
    <p:sldId id="7026" r:id="rId20"/>
    <p:sldId id="7027" r:id="rId21"/>
    <p:sldId id="7028" r:id="rId22"/>
    <p:sldId id="7029" r:id="rId23"/>
    <p:sldId id="7031" r:id="rId24"/>
    <p:sldId id="6943" r:id="rId2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38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ngjian" initials="w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538C"/>
    <a:srgbClr val="99999D"/>
    <a:srgbClr val="FFFFFF"/>
    <a:srgbClr val="08528C"/>
    <a:srgbClr val="7F7F7F"/>
    <a:srgbClr val="5A9BD5"/>
    <a:srgbClr val="1E4E7A"/>
    <a:srgbClr val="8496B1"/>
    <a:srgbClr val="0A538C"/>
    <a:srgbClr val="ABD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5" autoAdjust="0"/>
    <p:restoredTop sz="94660"/>
  </p:normalViewPr>
  <p:slideViewPr>
    <p:cSldViewPr snapToGrid="0">
      <p:cViewPr varScale="1">
        <p:scale>
          <a:sx n="114" d="100"/>
          <a:sy n="114" d="100"/>
        </p:scale>
        <p:origin x="756" y="96"/>
      </p:cViewPr>
      <p:guideLst>
        <p:guide orient="horz" pos="1872"/>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6" name="标题占位符 1"/>
          <p:cNvSpPr>
            <a:spLocks noGrp="1"/>
          </p:cNvSpPr>
          <p:nvPr>
            <p:ph type="title" hasCustomPrompt="1"/>
          </p:nvPr>
        </p:nvSpPr>
        <p:spPr>
          <a:xfrm>
            <a:off x="379095" y="289560"/>
            <a:ext cx="10515600" cy="585470"/>
          </a:xfrm>
          <a:prstGeom prst="rect">
            <a:avLst/>
          </a:prstGeom>
        </p:spPr>
        <p:txBody>
          <a:bodyPr vert="horz" lIns="91440" tIns="45720" rIns="91440" bIns="45720" rtlCol="0" anchor="ctr">
            <a:normAutofit/>
          </a:bodyPr>
          <a:lstStyle/>
          <a:p>
            <a:r>
              <a:rPr lang="zh-CN" altLang="en-US"/>
              <a:t>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6" name="标题占位符 1"/>
          <p:cNvSpPr>
            <a:spLocks noGrp="1"/>
          </p:cNvSpPr>
          <p:nvPr>
            <p:ph type="title" hasCustomPrompt="1"/>
          </p:nvPr>
        </p:nvSpPr>
        <p:spPr>
          <a:xfrm>
            <a:off x="379095" y="289560"/>
            <a:ext cx="10515600" cy="585470"/>
          </a:xfrm>
          <a:prstGeom prst="rect">
            <a:avLst/>
          </a:prstGeom>
        </p:spPr>
        <p:txBody>
          <a:bodyPr vert="horz" lIns="91440" tIns="45720" rIns="91440" bIns="45720" rtlCol="0" anchor="ctr">
            <a:normAutofit/>
          </a:bodyPr>
          <a:lstStyle/>
          <a:p>
            <a:r>
              <a:rPr lang="zh-CN" altLang="en-US"/>
              <a:t>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6" name="标题占位符 1"/>
          <p:cNvSpPr>
            <a:spLocks noGrp="1"/>
          </p:cNvSpPr>
          <p:nvPr>
            <p:ph type="title" hasCustomPrompt="1"/>
          </p:nvPr>
        </p:nvSpPr>
        <p:spPr>
          <a:xfrm>
            <a:off x="379095" y="289560"/>
            <a:ext cx="10515600" cy="585470"/>
          </a:xfrm>
          <a:prstGeom prst="rect">
            <a:avLst/>
          </a:prstGeom>
        </p:spPr>
        <p:txBody>
          <a:bodyPr vert="horz" lIns="91440" tIns="45720" rIns="91440" bIns="45720" rtlCol="0" anchor="ctr">
            <a:normAutofit/>
          </a:bodyPr>
          <a:lstStyle/>
          <a:p>
            <a:r>
              <a:rPr lang="zh-CN" altLang="en-US"/>
              <a:t>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Auto">
    <p:spTree>
      <p:nvGrpSpPr>
        <p:cNvPr id="1" name=""/>
        <p:cNvGrpSpPr/>
        <p:nvPr/>
      </p:nvGrpSpPr>
      <p:grpSpPr>
        <a:xfrm>
          <a:off x="0" y="0"/>
          <a:ext cx="0" cy="0"/>
          <a:chOff x="0" y="0"/>
          <a:chExt cx="0" cy="0"/>
        </a:xfrm>
      </p:grpSpPr>
      <p:sp>
        <p:nvSpPr>
          <p:cNvPr id="4" name="正方形/長方形 3"/>
          <p:cNvSpPr/>
          <p:nvPr userDrawn="1"/>
        </p:nvSpPr>
        <p:spPr>
          <a:xfrm>
            <a:off x="0" y="3429005"/>
            <a:ext cx="12192000" cy="1181081"/>
          </a:xfrm>
          <a:prstGeom prst="rect">
            <a:avLst/>
          </a:prstGeom>
          <a:solidFill>
            <a:schemeClr val="bg1">
              <a:lumMod val="95000"/>
            </a:schemeClr>
          </a:solidFill>
          <a:ln>
            <a:noFill/>
          </a:ln>
          <a:effectLst>
            <a:outerShdw blurRad="88900" dist="12700" dir="5400000" algn="t" rotWithShape="0">
              <a:schemeClr val="tx1">
                <a:alpha val="30000"/>
              </a:schemeClr>
            </a:outerShdw>
          </a:effectLst>
        </p:spPr>
        <p:style>
          <a:lnRef idx="2">
            <a:schemeClr val="dk1"/>
          </a:lnRef>
          <a:fillRef idx="1">
            <a:schemeClr val="lt1"/>
          </a:fillRef>
          <a:effectRef idx="0">
            <a:schemeClr val="dk1"/>
          </a:effectRef>
          <a:fontRef idx="none"/>
        </p:style>
        <p:txBody>
          <a:bodyPr lIns="115214" tIns="57607" rIns="115214" bIns="57607" anchor="ctr"/>
          <a:lstStyle/>
          <a:p>
            <a:pPr algn="ctr" defTabSz="1151890">
              <a:spcBef>
                <a:spcPct val="0"/>
              </a:spcBef>
              <a:defRPr/>
            </a:pPr>
            <a:endParaRPr lang="ja-JP" altLang="en-US" sz="4000">
              <a:solidFill>
                <a:srgbClr val="333333"/>
              </a:solidFill>
              <a:cs typeface="Meiryo UI" panose="020B0604030504040204" pitchFamily="50" charset="-128"/>
            </a:endParaRPr>
          </a:p>
        </p:txBody>
      </p:sp>
      <p:sp>
        <p:nvSpPr>
          <p:cNvPr id="5" name="正方形/長方形 4"/>
          <p:cNvSpPr/>
          <p:nvPr userDrawn="1"/>
        </p:nvSpPr>
        <p:spPr>
          <a:xfrm>
            <a:off x="0" y="3"/>
            <a:ext cx="12192000" cy="3504603"/>
          </a:xfrm>
          <a:prstGeom prst="rect">
            <a:avLst/>
          </a:prstGeom>
          <a:solidFill>
            <a:srgbClr val="005493">
              <a:alpha val="89804"/>
            </a:srgbClr>
          </a:solidFill>
          <a:ln>
            <a:noFill/>
          </a:ln>
          <a:effectLst>
            <a:outerShdw blurRad="88900" dist="12700" dir="5400000" algn="t" rotWithShape="0">
              <a:schemeClr val="tx1">
                <a:alpha val="75000"/>
              </a:schemeClr>
            </a:outerShdw>
          </a:effectLst>
        </p:spPr>
        <p:style>
          <a:lnRef idx="2">
            <a:schemeClr val="dk1"/>
          </a:lnRef>
          <a:fillRef idx="1">
            <a:schemeClr val="lt1"/>
          </a:fillRef>
          <a:effectRef idx="0">
            <a:schemeClr val="dk1"/>
          </a:effectRef>
          <a:fontRef idx="none"/>
        </p:style>
        <p:txBody>
          <a:bodyPr lIns="115214" tIns="57607" rIns="115214" bIns="57607" anchor="ctr"/>
          <a:lstStyle/>
          <a:p>
            <a:pPr algn="ctr" defTabSz="1151890">
              <a:spcBef>
                <a:spcPct val="0"/>
              </a:spcBef>
              <a:defRPr/>
            </a:pPr>
            <a:endParaRPr lang="ja-JP" altLang="en-US" sz="4000">
              <a:solidFill>
                <a:srgbClr val="333333"/>
              </a:solidFill>
              <a:cs typeface="Meiryo UI" panose="020B0604030504040204" pitchFamily="50" charset="-128"/>
            </a:endParaRPr>
          </a:p>
        </p:txBody>
      </p:sp>
      <p:sp>
        <p:nvSpPr>
          <p:cNvPr id="15" name="タイトル 1"/>
          <p:cNvSpPr>
            <a:spLocks noGrp="1"/>
          </p:cNvSpPr>
          <p:nvPr>
            <p:ph type="ctrTitle"/>
          </p:nvPr>
        </p:nvSpPr>
        <p:spPr>
          <a:xfrm>
            <a:off x="912143" y="2277542"/>
            <a:ext cx="10367735" cy="1151467"/>
          </a:xfrm>
        </p:spPr>
        <p:txBody>
          <a:bodyPr bIns="272160" anchor="b"/>
          <a:lstStyle>
            <a:lvl1pPr algn="ctr">
              <a:defRPr lang="ja-JP" altLang="en-US" sz="3600" dirty="0">
                <a:solidFill>
                  <a:schemeClr val="bg1"/>
                </a:solidFill>
                <a:effectLst>
                  <a:glow rad="63500">
                    <a:schemeClr val="tx1">
                      <a:alpha val="20000"/>
                    </a:schemeClr>
                  </a:glow>
                </a:effectLst>
              </a:defRPr>
            </a:lvl1pPr>
          </a:lstStyle>
          <a:p>
            <a:r>
              <a:rPr lang="ja-JP" altLang="en-US"/>
              <a:t>マスター タイトルの書式設定</a:t>
            </a:r>
            <a:endParaRPr lang="ja-JP" altLang="en-US" dirty="0"/>
          </a:p>
        </p:txBody>
      </p:sp>
      <p:sp>
        <p:nvSpPr>
          <p:cNvPr id="16" name="サブタイトル 2"/>
          <p:cNvSpPr>
            <a:spLocks noGrp="1"/>
          </p:cNvSpPr>
          <p:nvPr>
            <p:ph type="subTitle" idx="1"/>
          </p:nvPr>
        </p:nvSpPr>
        <p:spPr>
          <a:xfrm>
            <a:off x="912133" y="3657629"/>
            <a:ext cx="10367736" cy="952581"/>
          </a:xfrm>
        </p:spPr>
        <p:txBody>
          <a:bodyPr>
            <a:normAutofit/>
          </a:bodyPr>
          <a:lstStyle>
            <a:lvl1pPr marL="0" indent="0" algn="ctr">
              <a:buNone/>
              <a:defRPr sz="1800" b="1">
                <a:solidFill>
                  <a:schemeClr val="tx1">
                    <a:tint val="75000"/>
                  </a:schemeClr>
                </a:solidFill>
              </a:defRPr>
            </a:lvl1pPr>
            <a:lvl2pPr marL="575945" indent="0" algn="ctr">
              <a:buNone/>
              <a:defRPr>
                <a:solidFill>
                  <a:schemeClr val="tx1">
                    <a:tint val="75000"/>
                  </a:schemeClr>
                </a:solidFill>
              </a:defRPr>
            </a:lvl2pPr>
            <a:lvl3pPr marL="1151890" indent="0" algn="ctr">
              <a:buNone/>
              <a:defRPr>
                <a:solidFill>
                  <a:schemeClr val="tx1">
                    <a:tint val="75000"/>
                  </a:schemeClr>
                </a:solidFill>
              </a:defRPr>
            </a:lvl3pPr>
            <a:lvl4pPr marL="1728470" indent="0" algn="ctr">
              <a:buNone/>
              <a:defRPr>
                <a:solidFill>
                  <a:schemeClr val="tx1">
                    <a:tint val="75000"/>
                  </a:schemeClr>
                </a:solidFill>
              </a:defRPr>
            </a:lvl4pPr>
            <a:lvl5pPr marL="2304415" indent="0" algn="ctr">
              <a:buNone/>
              <a:defRPr>
                <a:solidFill>
                  <a:schemeClr val="tx1">
                    <a:tint val="75000"/>
                  </a:schemeClr>
                </a:solidFill>
              </a:defRPr>
            </a:lvl5pPr>
            <a:lvl6pPr marL="2880360" indent="0" algn="ctr">
              <a:buNone/>
              <a:defRPr>
                <a:solidFill>
                  <a:schemeClr val="tx1">
                    <a:tint val="75000"/>
                  </a:schemeClr>
                </a:solidFill>
              </a:defRPr>
            </a:lvl6pPr>
            <a:lvl7pPr marL="3456305" indent="0" algn="ctr">
              <a:buNone/>
              <a:defRPr>
                <a:solidFill>
                  <a:schemeClr val="tx1">
                    <a:tint val="75000"/>
                  </a:schemeClr>
                </a:solidFill>
              </a:defRPr>
            </a:lvl7pPr>
            <a:lvl8pPr marL="4032250" indent="0" algn="ctr">
              <a:buNone/>
              <a:defRPr>
                <a:solidFill>
                  <a:schemeClr val="tx1">
                    <a:tint val="75000"/>
                  </a:schemeClr>
                </a:solidFill>
              </a:defRPr>
            </a:lvl8pPr>
            <a:lvl9pPr marL="4608830" indent="0" algn="ctr">
              <a:buNone/>
              <a:defRPr>
                <a:solidFill>
                  <a:schemeClr val="tx1">
                    <a:tint val="75000"/>
                  </a:schemeClr>
                </a:solidFill>
              </a:defRPr>
            </a:lvl9pPr>
          </a:lstStyle>
          <a:p>
            <a:r>
              <a:rPr lang="ja-JP" altLang="en-US"/>
              <a:t>マスター サブタイトルの書式設定</a:t>
            </a:r>
            <a:endParaRPr lang="ja-JP" altLang="en-US" dirty="0"/>
          </a:p>
        </p:txBody>
      </p:sp>
      <p:pic>
        <p:nvPicPr>
          <p:cNvPr id="9" name="图片 8"/>
          <p:cNvPicPr>
            <a:picLocks noChangeAspect="1"/>
          </p:cNvPicPr>
          <p:nvPr userDrawn="1"/>
        </p:nvPicPr>
        <p:blipFill>
          <a:blip r:embed="rId2" cstate="screen">
            <a:biLevel thresh="25000"/>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a:ext>
            </a:extLst>
          </a:blip>
          <a:stretch>
            <a:fillRect/>
          </a:stretch>
        </p:blipFill>
        <p:spPr>
          <a:xfrm>
            <a:off x="623392" y="545783"/>
            <a:ext cx="2592288" cy="395324"/>
          </a:xfrm>
          <a:prstGeom prst="rect">
            <a:avLst/>
          </a:prstGeom>
        </p:spPr>
      </p:pic>
      <p:sp>
        <p:nvSpPr>
          <p:cNvPr id="7" name="文本框 6"/>
          <p:cNvSpPr txBox="1"/>
          <p:nvPr userDrawn="1"/>
        </p:nvSpPr>
        <p:spPr>
          <a:xfrm>
            <a:off x="0" y="6581006"/>
            <a:ext cx="1505540" cy="276999"/>
          </a:xfrm>
          <a:prstGeom prst="rect">
            <a:avLst/>
          </a:prstGeom>
          <a:noFill/>
        </p:spPr>
        <p:txBody>
          <a:bodyPr wrap="none" rtlCol="0">
            <a:spAutoFit/>
          </a:bodyPr>
          <a:lstStyle/>
          <a:p>
            <a:r>
              <a:rPr lang="en-US" altLang="zh-CN" sz="1200" dirty="0">
                <a:solidFill>
                  <a:schemeClr val="bg1">
                    <a:lumMod val="75000"/>
                  </a:schemeClr>
                </a:solidFill>
              </a:rPr>
              <a:t>iAuto Confidential</a:t>
            </a:r>
            <a:endParaRPr lang="zh-CN" altLang="en-US" sz="1200" dirty="0">
              <a:solidFill>
                <a:schemeClr val="bg1">
                  <a:lumMod val="75000"/>
                </a:scheme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Auto ">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4" name="文本框 3"/>
          <p:cNvSpPr txBox="1"/>
          <p:nvPr userDrawn="1"/>
        </p:nvSpPr>
        <p:spPr>
          <a:xfrm>
            <a:off x="0" y="6581006"/>
            <a:ext cx="1505540" cy="276999"/>
          </a:xfrm>
          <a:prstGeom prst="rect">
            <a:avLst/>
          </a:prstGeom>
          <a:noFill/>
        </p:spPr>
        <p:txBody>
          <a:bodyPr wrap="none" rtlCol="0">
            <a:spAutoFit/>
          </a:bodyPr>
          <a:lstStyle/>
          <a:p>
            <a:r>
              <a:rPr lang="en-US" altLang="zh-CN" sz="1200" dirty="0">
                <a:solidFill>
                  <a:schemeClr val="bg1">
                    <a:lumMod val="75000"/>
                  </a:schemeClr>
                </a:solidFill>
              </a:rPr>
              <a:t>iAuto Confidential</a:t>
            </a:r>
            <a:endParaRPr lang="zh-CN" altLang="en-US" sz="1200" dirty="0">
              <a:solidFill>
                <a:schemeClr val="bg1">
                  <a:lumMod val="75000"/>
                </a:scheme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iAuto  ">
    <p:spTree>
      <p:nvGrpSpPr>
        <p:cNvPr id="1" name=""/>
        <p:cNvGrpSpPr/>
        <p:nvPr/>
      </p:nvGrpSpPr>
      <p:grpSpPr>
        <a:xfrm>
          <a:off x="0" y="0"/>
          <a:ext cx="0" cy="0"/>
          <a:chOff x="0" y="0"/>
          <a:chExt cx="0" cy="0"/>
        </a:xfrm>
      </p:grpSpPr>
      <p:sp>
        <p:nvSpPr>
          <p:cNvPr id="3" name="正方形/長方形 2"/>
          <p:cNvSpPr/>
          <p:nvPr userDrawn="1"/>
        </p:nvSpPr>
        <p:spPr>
          <a:xfrm>
            <a:off x="912137" y="10"/>
            <a:ext cx="11279867" cy="757707"/>
          </a:xfrm>
          <a:prstGeom prst="rect">
            <a:avLst/>
          </a:prstGeom>
          <a:solidFill>
            <a:schemeClr val="bg1">
              <a:lumMod val="95000"/>
            </a:schemeClr>
          </a:solidFill>
          <a:ln>
            <a:noFill/>
          </a:ln>
          <a:effectLst>
            <a:outerShdw blurRad="88900" dist="12700" dir="5400000" algn="t" rotWithShape="0">
              <a:schemeClr val="tx1">
                <a:alpha val="30000"/>
              </a:schemeClr>
            </a:outerShdw>
          </a:effectLst>
        </p:spPr>
        <p:style>
          <a:lnRef idx="2">
            <a:schemeClr val="dk1"/>
          </a:lnRef>
          <a:fillRef idx="1">
            <a:schemeClr val="lt1"/>
          </a:fillRef>
          <a:effectRef idx="0">
            <a:schemeClr val="dk1"/>
          </a:effectRef>
          <a:fontRef idx="none"/>
        </p:style>
        <p:txBody>
          <a:bodyPr lIns="115214" tIns="57607" rIns="115214" bIns="57607" anchor="ctr"/>
          <a:lstStyle/>
          <a:p>
            <a:pPr algn="ctr" defTabSz="1151890">
              <a:spcBef>
                <a:spcPct val="0"/>
              </a:spcBef>
              <a:defRPr/>
            </a:pPr>
            <a:endParaRPr lang="ja-JP" altLang="en-US" sz="4000">
              <a:solidFill>
                <a:srgbClr val="333333"/>
              </a:solidFill>
              <a:cs typeface="Meiryo UI" panose="020B0604030504040204" pitchFamily="50" charset="-128"/>
            </a:endParaRPr>
          </a:p>
        </p:txBody>
      </p:sp>
      <p:sp>
        <p:nvSpPr>
          <p:cNvPr id="2" name="タイトル 1"/>
          <p:cNvSpPr>
            <a:spLocks noGrp="1"/>
          </p:cNvSpPr>
          <p:nvPr>
            <p:ph type="title"/>
          </p:nvPr>
        </p:nvSpPr>
        <p:spPr>
          <a:xfrm>
            <a:off x="1199557" y="49581"/>
            <a:ext cx="9696979" cy="707323"/>
          </a:xfrm>
        </p:spPr>
        <p:txBody>
          <a:bodyPr/>
          <a:lstStyle>
            <a:lvl1pPr algn="l">
              <a:defRPr lang="ja-JP" altLang="en-US" dirty="0"/>
            </a:lvl1pPr>
          </a:lstStyle>
          <a:p>
            <a:r>
              <a:rPr lang="ja-JP" altLang="en-US" dirty="0"/>
              <a:t>マスター タイトルの書式設定</a:t>
            </a:r>
          </a:p>
        </p:txBody>
      </p:sp>
      <p:sp>
        <p:nvSpPr>
          <p:cNvPr id="9" name="正方形/長方形 8"/>
          <p:cNvSpPr/>
          <p:nvPr userDrawn="1"/>
        </p:nvSpPr>
        <p:spPr>
          <a:xfrm>
            <a:off x="0" y="10"/>
            <a:ext cx="987088" cy="757707"/>
          </a:xfrm>
          <a:prstGeom prst="rect">
            <a:avLst/>
          </a:prstGeom>
          <a:solidFill>
            <a:srgbClr val="005493"/>
          </a:solidFill>
          <a:ln>
            <a:noFill/>
          </a:ln>
          <a:effectLst>
            <a:outerShdw blurRad="88900" dist="12700" dir="5400000" algn="t" rotWithShape="0">
              <a:schemeClr val="tx1">
                <a:alpha val="30000"/>
              </a:schemeClr>
            </a:outerShdw>
          </a:effectLst>
        </p:spPr>
        <p:style>
          <a:lnRef idx="2">
            <a:schemeClr val="dk1"/>
          </a:lnRef>
          <a:fillRef idx="1">
            <a:schemeClr val="lt1"/>
          </a:fillRef>
          <a:effectRef idx="0">
            <a:schemeClr val="dk1"/>
          </a:effectRef>
          <a:fontRef idx="none"/>
        </p:style>
        <p:txBody>
          <a:bodyPr anchor="ctr"/>
          <a:lstStyle/>
          <a:p>
            <a:pPr algn="ctr" defTabSz="1151890">
              <a:spcBef>
                <a:spcPct val="0"/>
              </a:spcBef>
              <a:defRPr/>
            </a:pPr>
            <a:endParaRPr lang="ja-JP" altLang="en-US" sz="4000">
              <a:solidFill>
                <a:srgbClr val="333333"/>
              </a:solidFill>
              <a:cs typeface="Meiryo UI" panose="020B0604030504040204" pitchFamily="50" charset="-128"/>
            </a:endParaRPr>
          </a:p>
        </p:txBody>
      </p:sp>
      <p:pic>
        <p:nvPicPr>
          <p:cNvPr id="8" name="图片 7"/>
          <p:cNvPicPr>
            <a:picLocks noChangeAspect="1"/>
          </p:cNvPicPr>
          <p:nvPr userDrawn="1"/>
        </p:nvPicPr>
        <p:blipFill rotWithShape="1">
          <a:blip r:embed="rId2" cstate="screen">
            <a:biLevel thresh="25000"/>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a:ext>
            </a:extLst>
          </a:blip>
          <a:srcRect t="-1" b="-13840"/>
          <a:stretch>
            <a:fillRect/>
          </a:stretch>
        </p:blipFill>
        <p:spPr>
          <a:xfrm>
            <a:off x="47331" y="260653"/>
            <a:ext cx="874825" cy="201597"/>
          </a:xfrm>
          <a:prstGeom prst="rect">
            <a:avLst/>
          </a:prstGeom>
        </p:spPr>
      </p:pic>
      <p:sp>
        <p:nvSpPr>
          <p:cNvPr id="4" name="文本框 3"/>
          <p:cNvSpPr txBox="1"/>
          <p:nvPr userDrawn="1"/>
        </p:nvSpPr>
        <p:spPr>
          <a:xfrm>
            <a:off x="0" y="6581006"/>
            <a:ext cx="1505540" cy="276999"/>
          </a:xfrm>
          <a:prstGeom prst="rect">
            <a:avLst/>
          </a:prstGeom>
          <a:noFill/>
        </p:spPr>
        <p:txBody>
          <a:bodyPr wrap="none" rtlCol="0">
            <a:spAutoFit/>
          </a:bodyPr>
          <a:lstStyle/>
          <a:p>
            <a:r>
              <a:rPr lang="en-US" altLang="zh-CN" sz="1200" dirty="0">
                <a:solidFill>
                  <a:schemeClr val="bg1">
                    <a:lumMod val="75000"/>
                  </a:schemeClr>
                </a:solidFill>
              </a:rPr>
              <a:t>iAuto Confidential</a:t>
            </a:r>
            <a:endParaRPr lang="zh-CN" altLang="en-US" sz="1200" dirty="0">
              <a:solidFill>
                <a:schemeClr val="bg1">
                  <a:lumMod val="75000"/>
                </a:scheme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iAuto    ">
    <p:spTree>
      <p:nvGrpSpPr>
        <p:cNvPr id="1" name=""/>
        <p:cNvGrpSpPr/>
        <p:nvPr/>
      </p:nvGrpSpPr>
      <p:grpSpPr>
        <a:xfrm>
          <a:off x="0" y="0"/>
          <a:ext cx="0" cy="0"/>
          <a:chOff x="0" y="0"/>
          <a:chExt cx="0" cy="0"/>
        </a:xfrm>
      </p:grpSpPr>
      <p:sp>
        <p:nvSpPr>
          <p:cNvPr id="4" name="正方形/長方形 3"/>
          <p:cNvSpPr/>
          <p:nvPr userDrawn="1"/>
        </p:nvSpPr>
        <p:spPr>
          <a:xfrm>
            <a:off x="912137" y="10"/>
            <a:ext cx="11279867" cy="757707"/>
          </a:xfrm>
          <a:prstGeom prst="rect">
            <a:avLst/>
          </a:prstGeom>
          <a:solidFill>
            <a:schemeClr val="bg1">
              <a:lumMod val="95000"/>
            </a:schemeClr>
          </a:solidFill>
          <a:ln>
            <a:noFill/>
          </a:ln>
          <a:effectLst>
            <a:outerShdw blurRad="88900" dist="12700" dir="5400000" algn="t" rotWithShape="0">
              <a:schemeClr val="tx1">
                <a:alpha val="30000"/>
              </a:schemeClr>
            </a:outerShdw>
          </a:effectLst>
        </p:spPr>
        <p:style>
          <a:lnRef idx="2">
            <a:schemeClr val="dk1"/>
          </a:lnRef>
          <a:fillRef idx="1">
            <a:schemeClr val="lt1"/>
          </a:fillRef>
          <a:effectRef idx="0">
            <a:schemeClr val="dk1"/>
          </a:effectRef>
          <a:fontRef idx="none"/>
        </p:style>
        <p:txBody>
          <a:bodyPr lIns="115214" tIns="57607" rIns="115214" bIns="57607" anchor="ctr"/>
          <a:lstStyle/>
          <a:p>
            <a:pPr algn="ctr" defTabSz="1151890">
              <a:spcBef>
                <a:spcPct val="0"/>
              </a:spcBef>
              <a:defRPr/>
            </a:pPr>
            <a:endParaRPr lang="ja-JP" altLang="en-US" sz="4000">
              <a:solidFill>
                <a:srgbClr val="333333"/>
              </a:solidFill>
              <a:cs typeface="Meiryo UI" panose="020B0604030504040204" pitchFamily="50" charset="-128"/>
            </a:endParaRPr>
          </a:p>
        </p:txBody>
      </p:sp>
      <p:sp>
        <p:nvSpPr>
          <p:cNvPr id="2" name="タイトル 1"/>
          <p:cNvSpPr>
            <a:spLocks noGrp="1"/>
          </p:cNvSpPr>
          <p:nvPr>
            <p:ph type="title"/>
          </p:nvPr>
        </p:nvSpPr>
        <p:spPr>
          <a:xfrm>
            <a:off x="1199557" y="49581"/>
            <a:ext cx="9696979" cy="707323"/>
          </a:xfrm>
          <a:noFill/>
        </p:spPr>
        <p:txBody>
          <a:bodyPr/>
          <a:lstStyle>
            <a:lvl1pPr algn="l">
              <a:defRPr lang="ja-JP" altLang="en-US"/>
            </a:lvl1pPr>
          </a:lstStyle>
          <a:p>
            <a:r>
              <a:rPr lang="ja-JP" altLang="en-US" dirty="0"/>
              <a:t>マスター タイトルの書式設定</a:t>
            </a:r>
          </a:p>
        </p:txBody>
      </p:sp>
      <p:sp>
        <p:nvSpPr>
          <p:cNvPr id="3" name="コンテンツ プレースホルダー 2"/>
          <p:cNvSpPr>
            <a:spLocks noGrp="1"/>
          </p:cNvSpPr>
          <p:nvPr>
            <p:ph idx="1"/>
          </p:nvPr>
        </p:nvSpPr>
        <p:spPr>
          <a:xfrm>
            <a:off x="911424" y="1028737"/>
            <a:ext cx="10368293" cy="5473667"/>
          </a:xfrm>
        </p:spPr>
        <p:txBody>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ja-JP" altLang="en-US" dirty="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2" name="正方形/長方形 8"/>
          <p:cNvSpPr/>
          <p:nvPr userDrawn="1"/>
        </p:nvSpPr>
        <p:spPr>
          <a:xfrm>
            <a:off x="0" y="10"/>
            <a:ext cx="987088" cy="757707"/>
          </a:xfrm>
          <a:prstGeom prst="rect">
            <a:avLst/>
          </a:prstGeom>
          <a:solidFill>
            <a:srgbClr val="005493"/>
          </a:solidFill>
          <a:ln>
            <a:noFill/>
          </a:ln>
          <a:effectLst>
            <a:outerShdw blurRad="88900" dist="12700" dir="5400000" algn="t" rotWithShape="0">
              <a:schemeClr val="tx1">
                <a:alpha val="30000"/>
              </a:schemeClr>
            </a:outerShdw>
          </a:effectLst>
        </p:spPr>
        <p:style>
          <a:lnRef idx="2">
            <a:schemeClr val="dk1"/>
          </a:lnRef>
          <a:fillRef idx="1">
            <a:schemeClr val="lt1"/>
          </a:fillRef>
          <a:effectRef idx="0">
            <a:schemeClr val="dk1"/>
          </a:effectRef>
          <a:fontRef idx="none"/>
        </p:style>
        <p:txBody>
          <a:bodyPr anchor="ctr"/>
          <a:lstStyle/>
          <a:p>
            <a:pPr algn="ctr" defTabSz="1151890">
              <a:spcBef>
                <a:spcPct val="0"/>
              </a:spcBef>
              <a:defRPr/>
            </a:pPr>
            <a:endParaRPr lang="ja-JP" altLang="en-US" sz="4000">
              <a:solidFill>
                <a:srgbClr val="333333"/>
              </a:solidFill>
              <a:cs typeface="Meiryo UI" panose="020B0604030504040204" pitchFamily="50" charset="-128"/>
            </a:endParaRPr>
          </a:p>
        </p:txBody>
      </p:sp>
      <p:pic>
        <p:nvPicPr>
          <p:cNvPr id="9" name="图片 8"/>
          <p:cNvPicPr>
            <a:picLocks noChangeAspect="1"/>
          </p:cNvPicPr>
          <p:nvPr userDrawn="1"/>
        </p:nvPicPr>
        <p:blipFill rotWithShape="1">
          <a:blip r:embed="rId2" cstate="screen">
            <a:biLevel thresh="25000"/>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a:ext>
            </a:extLst>
          </a:blip>
          <a:srcRect t="-1" b="-13840"/>
          <a:stretch>
            <a:fillRect/>
          </a:stretch>
        </p:blipFill>
        <p:spPr>
          <a:xfrm>
            <a:off x="47331" y="260653"/>
            <a:ext cx="874825" cy="201597"/>
          </a:xfrm>
          <a:prstGeom prst="rect">
            <a:avLst/>
          </a:prstGeom>
        </p:spPr>
      </p:pic>
      <p:sp>
        <p:nvSpPr>
          <p:cNvPr id="8" name="文本框 7"/>
          <p:cNvSpPr txBox="1"/>
          <p:nvPr userDrawn="1"/>
        </p:nvSpPr>
        <p:spPr>
          <a:xfrm>
            <a:off x="0" y="6581006"/>
            <a:ext cx="1505540" cy="276999"/>
          </a:xfrm>
          <a:prstGeom prst="rect">
            <a:avLst/>
          </a:prstGeom>
          <a:noFill/>
        </p:spPr>
        <p:txBody>
          <a:bodyPr wrap="none" rtlCol="0">
            <a:spAutoFit/>
          </a:bodyPr>
          <a:lstStyle/>
          <a:p>
            <a:r>
              <a:rPr lang="en-US" altLang="zh-CN" sz="1200" dirty="0">
                <a:solidFill>
                  <a:schemeClr val="bg1">
                    <a:lumMod val="75000"/>
                  </a:schemeClr>
                </a:solidFill>
              </a:rPr>
              <a:t>iAuto Confidential</a:t>
            </a:r>
            <a:endParaRPr lang="zh-CN" altLang="en-US" sz="1200" dirty="0">
              <a:solidFill>
                <a:schemeClr val="bg1">
                  <a:lumMod val="75000"/>
                </a:scheme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iAuto        ">
    <p:spTree>
      <p:nvGrpSpPr>
        <p:cNvPr id="1" name=""/>
        <p:cNvGrpSpPr/>
        <p:nvPr/>
      </p:nvGrpSpPr>
      <p:grpSpPr>
        <a:xfrm>
          <a:off x="0" y="0"/>
          <a:ext cx="0" cy="0"/>
          <a:chOff x="0" y="0"/>
          <a:chExt cx="0" cy="0"/>
        </a:xfrm>
      </p:grpSpPr>
      <p:sp>
        <p:nvSpPr>
          <p:cNvPr id="5" name="正方形/長方形 4"/>
          <p:cNvSpPr/>
          <p:nvPr userDrawn="1"/>
        </p:nvSpPr>
        <p:spPr>
          <a:xfrm>
            <a:off x="912137" y="10"/>
            <a:ext cx="11279867" cy="757707"/>
          </a:xfrm>
          <a:prstGeom prst="rect">
            <a:avLst/>
          </a:prstGeom>
          <a:solidFill>
            <a:schemeClr val="bg1">
              <a:lumMod val="95000"/>
            </a:schemeClr>
          </a:solidFill>
          <a:ln>
            <a:noFill/>
          </a:ln>
          <a:effectLst>
            <a:outerShdw blurRad="88900" dist="12700" dir="5400000" algn="t" rotWithShape="0">
              <a:schemeClr val="tx1">
                <a:alpha val="30000"/>
              </a:schemeClr>
            </a:outerShdw>
          </a:effectLst>
        </p:spPr>
        <p:style>
          <a:lnRef idx="2">
            <a:schemeClr val="dk1"/>
          </a:lnRef>
          <a:fillRef idx="1">
            <a:schemeClr val="lt1"/>
          </a:fillRef>
          <a:effectRef idx="0">
            <a:schemeClr val="dk1"/>
          </a:effectRef>
          <a:fontRef idx="none"/>
        </p:style>
        <p:txBody>
          <a:bodyPr lIns="115214" tIns="57607" rIns="115214" bIns="57607" anchor="ctr"/>
          <a:lstStyle/>
          <a:p>
            <a:pPr algn="ctr" defTabSz="1151890">
              <a:spcBef>
                <a:spcPct val="0"/>
              </a:spcBef>
              <a:defRPr/>
            </a:pPr>
            <a:endParaRPr lang="ja-JP" altLang="en-US" sz="4000">
              <a:solidFill>
                <a:srgbClr val="333333"/>
              </a:solidFill>
              <a:cs typeface="Meiryo UI" panose="020B0604030504040204" pitchFamily="50" charset="-128"/>
            </a:endParaRPr>
          </a:p>
        </p:txBody>
      </p:sp>
      <p:sp>
        <p:nvSpPr>
          <p:cNvPr id="2" name="タイトル 1"/>
          <p:cNvSpPr>
            <a:spLocks noGrp="1"/>
          </p:cNvSpPr>
          <p:nvPr>
            <p:ph type="title"/>
          </p:nvPr>
        </p:nvSpPr>
        <p:spPr>
          <a:xfrm>
            <a:off x="1199555" y="49581"/>
            <a:ext cx="10177032" cy="707323"/>
          </a:xfrm>
        </p:spPr>
        <p:txBody>
          <a:bodyPr/>
          <a:lstStyle>
            <a:lvl1pPr algn="l">
              <a:defRPr lang="ja-JP" altLang="en-US" dirty="0"/>
            </a:lvl1pPr>
          </a:lstStyle>
          <a:p>
            <a:r>
              <a:rPr lang="ja-JP" altLang="en-US" dirty="0"/>
              <a:t>マスター タイトルの書式設定</a:t>
            </a:r>
          </a:p>
        </p:txBody>
      </p:sp>
      <p:sp>
        <p:nvSpPr>
          <p:cNvPr id="3" name="コンテンツ プレースホルダー 2"/>
          <p:cNvSpPr>
            <a:spLocks noGrp="1"/>
          </p:cNvSpPr>
          <p:nvPr>
            <p:ph sz="half" idx="1"/>
          </p:nvPr>
        </p:nvSpPr>
        <p:spPr>
          <a:xfrm>
            <a:off x="911424" y="1028733"/>
            <a:ext cx="5184576" cy="5472608"/>
          </a:xfrm>
        </p:spPr>
        <p:txBody>
          <a:bodyPr>
            <a:norm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ja-JP" altLang="en-US" dirty="0"/>
            </a:lvl5pPr>
            <a:lvl6pPr>
              <a:defRPr sz="2300"/>
            </a:lvl6pPr>
            <a:lvl7pPr>
              <a:defRPr sz="2300"/>
            </a:lvl7pPr>
            <a:lvl8pPr>
              <a:defRPr sz="2300"/>
            </a:lvl8pPr>
            <a:lvl9pPr>
              <a:defRPr sz="23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6096000" y="1028733"/>
            <a:ext cx="5183717" cy="5472608"/>
          </a:xfrm>
        </p:spPr>
        <p:txBody>
          <a:bodyPr>
            <a:norm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ja-JP" altLang="en-US" dirty="0"/>
            </a:lvl5pPr>
            <a:lvl6pPr>
              <a:defRPr sz="2300"/>
            </a:lvl6pPr>
            <a:lvl7pPr>
              <a:defRPr sz="2300"/>
            </a:lvl7pPr>
            <a:lvl8pPr>
              <a:defRPr sz="2300"/>
            </a:lvl8pPr>
            <a:lvl9pPr>
              <a:defRPr sz="23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4" name="正方形/長方形 8"/>
          <p:cNvSpPr/>
          <p:nvPr userDrawn="1"/>
        </p:nvSpPr>
        <p:spPr>
          <a:xfrm>
            <a:off x="0" y="10"/>
            <a:ext cx="987088" cy="757707"/>
          </a:xfrm>
          <a:prstGeom prst="rect">
            <a:avLst/>
          </a:prstGeom>
          <a:solidFill>
            <a:srgbClr val="005493"/>
          </a:solidFill>
          <a:ln>
            <a:noFill/>
          </a:ln>
          <a:effectLst>
            <a:outerShdw blurRad="88900" dist="12700" dir="5400000" algn="t" rotWithShape="0">
              <a:schemeClr val="tx1">
                <a:alpha val="30000"/>
              </a:schemeClr>
            </a:outerShdw>
          </a:effectLst>
        </p:spPr>
        <p:style>
          <a:lnRef idx="2">
            <a:schemeClr val="dk1"/>
          </a:lnRef>
          <a:fillRef idx="1">
            <a:schemeClr val="lt1"/>
          </a:fillRef>
          <a:effectRef idx="0">
            <a:schemeClr val="dk1"/>
          </a:effectRef>
          <a:fontRef idx="none"/>
        </p:style>
        <p:txBody>
          <a:bodyPr anchor="ctr"/>
          <a:lstStyle/>
          <a:p>
            <a:pPr algn="ctr" defTabSz="1151890">
              <a:spcBef>
                <a:spcPct val="0"/>
              </a:spcBef>
              <a:defRPr/>
            </a:pPr>
            <a:endParaRPr lang="ja-JP" altLang="en-US" sz="4000">
              <a:solidFill>
                <a:srgbClr val="333333"/>
              </a:solidFill>
              <a:cs typeface="Meiryo UI" panose="020B0604030504040204" pitchFamily="50" charset="-128"/>
            </a:endParaRPr>
          </a:p>
        </p:txBody>
      </p:sp>
      <p:pic>
        <p:nvPicPr>
          <p:cNvPr id="10" name="图片 9"/>
          <p:cNvPicPr>
            <a:picLocks noChangeAspect="1"/>
          </p:cNvPicPr>
          <p:nvPr userDrawn="1"/>
        </p:nvPicPr>
        <p:blipFill rotWithShape="1">
          <a:blip r:embed="rId2" cstate="screen">
            <a:biLevel thresh="25000"/>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a:ext>
            </a:extLst>
          </a:blip>
          <a:srcRect t="-1" b="-13840"/>
          <a:stretch>
            <a:fillRect/>
          </a:stretch>
        </p:blipFill>
        <p:spPr>
          <a:xfrm>
            <a:off x="47331" y="260653"/>
            <a:ext cx="874825" cy="201597"/>
          </a:xfrm>
          <a:prstGeom prst="rect">
            <a:avLst/>
          </a:prstGeom>
        </p:spPr>
      </p:pic>
      <p:sp>
        <p:nvSpPr>
          <p:cNvPr id="9" name="文本框 8"/>
          <p:cNvSpPr txBox="1"/>
          <p:nvPr userDrawn="1"/>
        </p:nvSpPr>
        <p:spPr>
          <a:xfrm>
            <a:off x="0" y="6581006"/>
            <a:ext cx="1505540" cy="276999"/>
          </a:xfrm>
          <a:prstGeom prst="rect">
            <a:avLst/>
          </a:prstGeom>
          <a:noFill/>
        </p:spPr>
        <p:txBody>
          <a:bodyPr wrap="none" rtlCol="0">
            <a:spAutoFit/>
          </a:bodyPr>
          <a:lstStyle/>
          <a:p>
            <a:r>
              <a:rPr lang="en-US" altLang="zh-CN" sz="1200" dirty="0">
                <a:solidFill>
                  <a:schemeClr val="bg1">
                    <a:lumMod val="75000"/>
                  </a:schemeClr>
                </a:solidFill>
              </a:rPr>
              <a:t>iAuto Confidential</a:t>
            </a:r>
            <a:endParaRPr lang="zh-CN" altLang="en-US" sz="1200" dirty="0">
              <a:solidFill>
                <a:schemeClr val="bg1">
                  <a:lumMod val="75000"/>
                </a:scheme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iAuto                ">
    <p:spTree>
      <p:nvGrpSpPr>
        <p:cNvPr id="1" name=""/>
        <p:cNvGrpSpPr/>
        <p:nvPr/>
      </p:nvGrpSpPr>
      <p:grpSpPr>
        <a:xfrm>
          <a:off x="0" y="0"/>
          <a:ext cx="0" cy="0"/>
          <a:chOff x="0" y="0"/>
          <a:chExt cx="0" cy="0"/>
        </a:xfrm>
      </p:grpSpPr>
      <p:sp>
        <p:nvSpPr>
          <p:cNvPr id="3" name="文本框 2"/>
          <p:cNvSpPr txBox="1"/>
          <p:nvPr userDrawn="1"/>
        </p:nvSpPr>
        <p:spPr>
          <a:xfrm>
            <a:off x="0" y="6581006"/>
            <a:ext cx="1505540" cy="276999"/>
          </a:xfrm>
          <a:prstGeom prst="rect">
            <a:avLst/>
          </a:prstGeom>
          <a:noFill/>
        </p:spPr>
        <p:txBody>
          <a:bodyPr wrap="none" rtlCol="0">
            <a:spAutoFit/>
          </a:bodyPr>
          <a:lstStyle/>
          <a:p>
            <a:r>
              <a:rPr lang="en-US" altLang="zh-CN" sz="1200" dirty="0">
                <a:solidFill>
                  <a:schemeClr val="bg1">
                    <a:lumMod val="75000"/>
                  </a:schemeClr>
                </a:solidFill>
              </a:rPr>
              <a:t>iAuto Confidential</a:t>
            </a:r>
            <a:endParaRPr lang="zh-CN" altLang="en-US" sz="1200" dirty="0">
              <a:solidFill>
                <a:schemeClr val="bg1">
                  <a:lumMod val="75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Auto            ">
    <p:spTree>
      <p:nvGrpSpPr>
        <p:cNvPr id="1" name=""/>
        <p:cNvGrpSpPr/>
        <p:nvPr/>
      </p:nvGrpSpPr>
      <p:grpSpPr>
        <a:xfrm>
          <a:off x="0" y="0"/>
          <a:ext cx="0" cy="0"/>
          <a:chOff x="0" y="0"/>
          <a:chExt cx="0" cy="0"/>
        </a:xfrm>
      </p:grpSpPr>
      <p:sp>
        <p:nvSpPr>
          <p:cNvPr id="4" name="正方形/長方形 3"/>
          <p:cNvSpPr/>
          <p:nvPr userDrawn="1"/>
        </p:nvSpPr>
        <p:spPr>
          <a:xfrm>
            <a:off x="10" y="5"/>
            <a:ext cx="2832145" cy="6858000"/>
          </a:xfrm>
          <a:prstGeom prst="rect">
            <a:avLst/>
          </a:prstGeom>
          <a:solidFill>
            <a:srgbClr val="005493"/>
          </a:solidFill>
          <a:ln>
            <a:noFill/>
          </a:ln>
          <a:effectLst/>
        </p:spPr>
        <p:style>
          <a:lnRef idx="2">
            <a:schemeClr val="dk1"/>
          </a:lnRef>
          <a:fillRef idx="1">
            <a:schemeClr val="lt1"/>
          </a:fillRef>
          <a:effectRef idx="0">
            <a:schemeClr val="dk1"/>
          </a:effectRef>
          <a:fontRef idx="none"/>
        </p:style>
        <p:txBody>
          <a:bodyPr lIns="115214" tIns="57607" rIns="115214" bIns="57607" anchor="ctr"/>
          <a:lstStyle/>
          <a:p>
            <a:pPr algn="ctr" defTabSz="1151890">
              <a:spcBef>
                <a:spcPct val="0"/>
              </a:spcBef>
              <a:defRPr/>
            </a:pPr>
            <a:endParaRPr lang="ja-JP" altLang="en-US" sz="4000">
              <a:solidFill>
                <a:srgbClr val="333333"/>
              </a:solidFill>
              <a:cs typeface="Meiryo UI" panose="020B0604030504040204" pitchFamily="50" charset="-128"/>
            </a:endParaRPr>
          </a:p>
        </p:txBody>
      </p:sp>
      <p:sp>
        <p:nvSpPr>
          <p:cNvPr id="5" name="テキスト プレースホルダー 4"/>
          <p:cNvSpPr>
            <a:spLocks noGrp="1"/>
          </p:cNvSpPr>
          <p:nvPr>
            <p:ph type="body" sz="quarter" idx="10"/>
          </p:nvPr>
        </p:nvSpPr>
        <p:spPr>
          <a:xfrm>
            <a:off x="2831637" y="976199"/>
            <a:ext cx="9360363" cy="2127146"/>
          </a:xfrm>
        </p:spPr>
        <p:txBody>
          <a:bodyPr lIns="504000" anchor="ctr">
            <a:spAutoFit/>
          </a:bodyPr>
          <a:lstStyle>
            <a:lvl1pPr>
              <a:defRPr lang="ja-JP" altLang="en-US" b="1" smtClean="0"/>
            </a:lvl1pPr>
            <a:lvl2pPr>
              <a:defRPr lang="ja-JP" altLang="en-US" b="1" smtClean="0"/>
            </a:lvl2pPr>
            <a:lvl3pPr>
              <a:defRPr lang="ja-JP" altLang="en-US" b="1" smtClean="0"/>
            </a:lvl3pPr>
            <a:lvl4pPr>
              <a:defRPr lang="ja-JP" altLang="en-US" b="1" smtClean="0"/>
            </a:lvl4pPr>
            <a:lvl5pPr>
              <a:defRPr lang="ja-JP" altLang="en-US" b="1"/>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9" name="テキスト プレースホルダー 4"/>
          <p:cNvSpPr>
            <a:spLocks noGrp="1"/>
          </p:cNvSpPr>
          <p:nvPr>
            <p:ph type="body" sz="quarter" idx="11"/>
          </p:nvPr>
        </p:nvSpPr>
        <p:spPr>
          <a:xfrm>
            <a:off x="2831637" y="3416696"/>
            <a:ext cx="9360363" cy="2127146"/>
          </a:xfrm>
          <a:gradFill flip="none" rotWithShape="1">
            <a:gsLst>
              <a:gs pos="0">
                <a:srgbClr val="005493"/>
              </a:gs>
              <a:gs pos="100000">
                <a:srgbClr val="005493">
                  <a:alpha val="0"/>
                </a:srgbClr>
              </a:gs>
              <a:gs pos="81000">
                <a:srgbClr val="005493">
                  <a:alpha val="19000"/>
                </a:srgbClr>
              </a:gs>
              <a:gs pos="57000">
                <a:srgbClr val="005493">
                  <a:alpha val="43000"/>
                </a:srgbClr>
              </a:gs>
            </a:gsLst>
            <a:lin ang="0" scaled="1"/>
            <a:tileRect/>
          </a:gradFill>
        </p:spPr>
        <p:txBody>
          <a:bodyPr lIns="504000" anchor="ctr">
            <a:spAutoFit/>
          </a:bodyPr>
          <a:lstStyle>
            <a:lvl1pPr>
              <a:buClr>
                <a:schemeClr val="bg1"/>
              </a:buClr>
              <a:defRPr lang="ja-JP" altLang="en-US" b="1" smtClean="0">
                <a:solidFill>
                  <a:schemeClr val="bg1"/>
                </a:solidFill>
              </a:defRPr>
            </a:lvl1pPr>
            <a:lvl2pPr>
              <a:buClr>
                <a:schemeClr val="bg1"/>
              </a:buClr>
              <a:defRPr lang="ja-JP" altLang="en-US" b="1" smtClean="0">
                <a:solidFill>
                  <a:schemeClr val="bg1"/>
                </a:solidFill>
              </a:defRPr>
            </a:lvl2pPr>
            <a:lvl3pPr>
              <a:buClr>
                <a:schemeClr val="bg1"/>
              </a:buClr>
              <a:defRPr lang="ja-JP" altLang="en-US" b="1" smtClean="0">
                <a:solidFill>
                  <a:schemeClr val="bg1"/>
                </a:solidFill>
              </a:defRPr>
            </a:lvl3pPr>
            <a:lvl4pPr>
              <a:defRPr lang="ja-JP" altLang="en-US" b="1" smtClean="0">
                <a:solidFill>
                  <a:schemeClr val="bg1"/>
                </a:solidFill>
              </a:defRPr>
            </a:lvl4pPr>
            <a:lvl5pPr>
              <a:defRPr lang="ja-JP" altLang="en-US" b="1">
                <a:solidFill>
                  <a:schemeClr val="bg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pic>
        <p:nvPicPr>
          <p:cNvPr id="6" name="图片 5"/>
          <p:cNvPicPr>
            <a:picLocks noChangeAspect="1"/>
          </p:cNvPicPr>
          <p:nvPr userDrawn="1"/>
        </p:nvPicPr>
        <p:blipFill>
          <a:blip r:embed="rId2" cstate="screen">
            <a:biLevel thresh="25000"/>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a:ext>
            </a:extLst>
          </a:blip>
          <a:stretch>
            <a:fillRect/>
          </a:stretch>
        </p:blipFill>
        <p:spPr>
          <a:xfrm>
            <a:off x="322072" y="622288"/>
            <a:ext cx="2188013" cy="333672"/>
          </a:xfrm>
          <a:prstGeom prst="rect">
            <a:avLst/>
          </a:prstGeom>
        </p:spPr>
      </p:pic>
      <p:sp>
        <p:nvSpPr>
          <p:cNvPr id="8" name="文本框 7"/>
          <p:cNvSpPr txBox="1"/>
          <p:nvPr userDrawn="1"/>
        </p:nvSpPr>
        <p:spPr>
          <a:xfrm>
            <a:off x="0" y="6581006"/>
            <a:ext cx="1505540" cy="276999"/>
          </a:xfrm>
          <a:prstGeom prst="rect">
            <a:avLst/>
          </a:prstGeom>
          <a:noFill/>
        </p:spPr>
        <p:txBody>
          <a:bodyPr wrap="none" rtlCol="0">
            <a:spAutoFit/>
          </a:bodyPr>
          <a:lstStyle/>
          <a:p>
            <a:r>
              <a:rPr lang="en-US" altLang="zh-CN" sz="1200" dirty="0">
                <a:solidFill>
                  <a:schemeClr val="bg1">
                    <a:lumMod val="75000"/>
                  </a:schemeClr>
                </a:solidFill>
              </a:rPr>
              <a:t>iAuto Confidential</a:t>
            </a:r>
            <a:endParaRPr lang="zh-CN" altLang="en-US" sz="1200" dirty="0">
              <a:solidFill>
                <a:schemeClr val="bg1">
                  <a:lumMod val="75000"/>
                </a:scheme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iAuto                     ">
    <p:bg>
      <p:bgPr>
        <a:solidFill>
          <a:srgbClr val="F2F2F2"/>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duotone>
              <a:prstClr val="black"/>
              <a:schemeClr val="tx1">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Lst>
          </a:blip>
          <a:stretch>
            <a:fillRect/>
          </a:stretch>
        </p:blipFill>
        <p:spPr>
          <a:xfrm>
            <a:off x="1679509" y="2708920"/>
            <a:ext cx="9072331" cy="138353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2021/11/15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1"/>
          <p:cNvPicPr>
            <a:picLocks noChangeAspect="1"/>
          </p:cNvPicPr>
          <p:nvPr userDrawn="1"/>
        </p:nvPicPr>
        <p:blipFill>
          <a:blip r:embed="rId12"/>
          <a:stretch>
            <a:fillRect/>
          </a:stretch>
        </p:blipFill>
        <p:spPr>
          <a:xfrm>
            <a:off x="0" y="0"/>
            <a:ext cx="12188825" cy="6856095"/>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图片 7" descr="2"/>
          <p:cNvPicPr>
            <a:picLocks noChangeAspect="1"/>
          </p:cNvPicPr>
          <p:nvPr userDrawn="1"/>
        </p:nvPicPr>
        <p:blipFill>
          <a:blip r:embed="rId13"/>
          <a:stretch>
            <a:fillRect/>
          </a:stretch>
        </p:blipFill>
        <p:spPr>
          <a:xfrm>
            <a:off x="496570" y="603885"/>
            <a:ext cx="2136140" cy="2882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79095" y="289560"/>
            <a:ext cx="10515600" cy="585470"/>
          </a:xfrm>
          <a:prstGeom prst="rect">
            <a:avLst/>
          </a:prstGeom>
        </p:spPr>
        <p:txBody>
          <a:bodyPr vert="horz" lIns="91440" tIns="45720" rIns="91440" bIns="45720" rtlCol="0" anchor="ctr">
            <a:normAutofit/>
          </a:bodyPr>
          <a:lstStyle/>
          <a:p>
            <a:r>
              <a:rPr lang="zh-CN" altLang="en-US"/>
              <a:t>标题</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矩形 19"/>
          <p:cNvSpPr/>
          <p:nvPr userDrawn="1"/>
        </p:nvSpPr>
        <p:spPr>
          <a:xfrm>
            <a:off x="515620" y="6468360"/>
            <a:ext cx="11160000" cy="7200"/>
          </a:xfrm>
          <a:prstGeom prst="rect">
            <a:avLst/>
          </a:prstGeom>
          <a:solidFill>
            <a:srgbClr val="DDE1E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latin typeface="Arial" panose="020B0604020202090204" pitchFamily="34" charset="0"/>
              <a:ea typeface="微软雅黑" panose="020B0503020204020204" charset="-122"/>
            </a:endParaRPr>
          </a:p>
        </p:txBody>
      </p:sp>
      <p:sp>
        <p:nvSpPr>
          <p:cNvPr id="11" name="文本框 10"/>
          <p:cNvSpPr txBox="1"/>
          <p:nvPr userDrawn="1"/>
        </p:nvSpPr>
        <p:spPr>
          <a:xfrm>
            <a:off x="395605" y="6530658"/>
            <a:ext cx="2540000" cy="229870"/>
          </a:xfrm>
          <a:prstGeom prst="rect">
            <a:avLst/>
          </a:prstGeom>
          <a:noFill/>
        </p:spPr>
        <p:txBody>
          <a:bodyPr wrap="square" rtlCol="0" anchor="t">
            <a:spAutoFit/>
          </a:bodyPr>
          <a:lstStyle/>
          <a:p>
            <a:r>
              <a:rPr lang="zh-CN" altLang="en-US" sz="900" b="1">
                <a:solidFill>
                  <a:srgbClr val="EE6767"/>
                </a:solidFill>
                <a:latin typeface="Arial" panose="020B0604020202090204" pitchFamily="34" charset="0"/>
                <a:ea typeface="微软雅黑" panose="020B0503020204020204" charset="-122"/>
              </a:rPr>
              <a:t>Confidential</a:t>
            </a:r>
          </a:p>
        </p:txBody>
      </p:sp>
      <p:sp>
        <p:nvSpPr>
          <p:cNvPr id="12" name="文本框 11"/>
          <p:cNvSpPr txBox="1"/>
          <p:nvPr userDrawn="1"/>
        </p:nvSpPr>
        <p:spPr>
          <a:xfrm>
            <a:off x="6501765" y="6546215"/>
            <a:ext cx="5297170" cy="229870"/>
          </a:xfrm>
          <a:prstGeom prst="rect">
            <a:avLst/>
          </a:prstGeom>
          <a:noFill/>
        </p:spPr>
        <p:txBody>
          <a:bodyPr wrap="square" rtlCol="0" anchor="t">
            <a:spAutoFit/>
          </a:bodyPr>
          <a:lstStyle/>
          <a:p>
            <a:pPr algn="r"/>
            <a:r>
              <a:rPr lang="zh-CN" altLang="en-US" sz="900" b="1" dirty="0">
                <a:solidFill>
                  <a:srgbClr val="175D93"/>
                </a:solidFill>
                <a:latin typeface="Arial" panose="020B0604020202090204" pitchFamily="34" charset="0"/>
                <a:ea typeface="微软雅黑" panose="020B0503020204020204" charset="-122"/>
              </a:rPr>
              <a:t>  iAuto (Shanghai) Co., Ltd.</a:t>
            </a:r>
          </a:p>
        </p:txBody>
      </p:sp>
      <p:sp>
        <p:nvSpPr>
          <p:cNvPr id="10" name="矩形 9"/>
          <p:cNvSpPr/>
          <p:nvPr userDrawn="1"/>
        </p:nvSpPr>
        <p:spPr>
          <a:xfrm>
            <a:off x="485140" y="824230"/>
            <a:ext cx="259715" cy="36000"/>
          </a:xfrm>
          <a:prstGeom prst="rect">
            <a:avLst/>
          </a:prstGeom>
          <a:solidFill>
            <a:srgbClr val="08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17" name="图片 16" descr="3"/>
          <p:cNvPicPr>
            <a:picLocks noChangeAspect="1"/>
          </p:cNvPicPr>
          <p:nvPr userDrawn="1"/>
        </p:nvPicPr>
        <p:blipFill>
          <a:blip r:embed="rId3"/>
          <a:stretch>
            <a:fillRect/>
          </a:stretch>
        </p:blipFill>
        <p:spPr>
          <a:xfrm>
            <a:off x="10074819" y="450564"/>
            <a:ext cx="1515600" cy="203773"/>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3000" b="1" i="0" kern="1200">
          <a:solidFill>
            <a:srgbClr val="08538C"/>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平行四边形 17"/>
          <p:cNvSpPr/>
          <p:nvPr userDrawn="1"/>
        </p:nvSpPr>
        <p:spPr>
          <a:xfrm>
            <a:off x="10772775" y="295275"/>
            <a:ext cx="1419225" cy="547669"/>
          </a:xfrm>
          <a:prstGeom prst="parallelogram">
            <a:avLst>
              <a:gd name="adj" fmla="val 0"/>
            </a:avLst>
          </a:prstGeom>
          <a:solidFill>
            <a:srgbClr val="08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79095" y="289560"/>
            <a:ext cx="10515600" cy="585470"/>
          </a:xfrm>
          <a:prstGeom prst="rect">
            <a:avLst/>
          </a:prstGeom>
        </p:spPr>
        <p:txBody>
          <a:bodyPr vert="horz" lIns="91440" tIns="45720" rIns="91440" bIns="45720" rtlCol="0" anchor="ctr">
            <a:normAutofit/>
          </a:bodyPr>
          <a:lstStyle/>
          <a:p>
            <a:r>
              <a:rPr lang="zh-CN" altLang="en-US"/>
              <a:t>标题</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矩形 19"/>
          <p:cNvSpPr/>
          <p:nvPr userDrawn="1"/>
        </p:nvSpPr>
        <p:spPr>
          <a:xfrm>
            <a:off x="515620" y="6468360"/>
            <a:ext cx="11160000" cy="7200"/>
          </a:xfrm>
          <a:prstGeom prst="rect">
            <a:avLst/>
          </a:prstGeom>
          <a:solidFill>
            <a:srgbClr val="DDE1E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latin typeface="Arial" panose="020B0604020202090204" pitchFamily="34" charset="0"/>
              <a:ea typeface="微软雅黑" panose="020B0503020204020204" charset="-122"/>
            </a:endParaRPr>
          </a:p>
        </p:txBody>
      </p:sp>
      <p:sp>
        <p:nvSpPr>
          <p:cNvPr id="11" name="文本框 10"/>
          <p:cNvSpPr txBox="1"/>
          <p:nvPr userDrawn="1"/>
        </p:nvSpPr>
        <p:spPr>
          <a:xfrm>
            <a:off x="395605" y="6530658"/>
            <a:ext cx="2540000" cy="229870"/>
          </a:xfrm>
          <a:prstGeom prst="rect">
            <a:avLst/>
          </a:prstGeom>
          <a:noFill/>
        </p:spPr>
        <p:txBody>
          <a:bodyPr wrap="square" rtlCol="0" anchor="t">
            <a:spAutoFit/>
          </a:bodyPr>
          <a:lstStyle/>
          <a:p>
            <a:r>
              <a:rPr lang="zh-CN" altLang="en-US" sz="900" b="1">
                <a:solidFill>
                  <a:srgbClr val="EE6767"/>
                </a:solidFill>
                <a:latin typeface="Arial" panose="020B0604020202090204" pitchFamily="34" charset="0"/>
                <a:ea typeface="微软雅黑" panose="020B0503020204020204" charset="-122"/>
              </a:rPr>
              <a:t>Confidential</a:t>
            </a:r>
          </a:p>
        </p:txBody>
      </p:sp>
      <p:sp>
        <p:nvSpPr>
          <p:cNvPr id="12" name="文本框 11"/>
          <p:cNvSpPr txBox="1"/>
          <p:nvPr userDrawn="1"/>
        </p:nvSpPr>
        <p:spPr>
          <a:xfrm>
            <a:off x="6501765" y="6546215"/>
            <a:ext cx="5297170" cy="229870"/>
          </a:xfrm>
          <a:prstGeom prst="rect">
            <a:avLst/>
          </a:prstGeom>
          <a:noFill/>
        </p:spPr>
        <p:txBody>
          <a:bodyPr wrap="square" rtlCol="0" anchor="t">
            <a:spAutoFit/>
          </a:bodyPr>
          <a:lstStyle/>
          <a:p>
            <a:pPr algn="r"/>
            <a:r>
              <a:rPr lang="zh-CN" altLang="en-US" sz="900" b="1" dirty="0">
                <a:solidFill>
                  <a:srgbClr val="175D93"/>
                </a:solidFill>
                <a:latin typeface="Arial" panose="020B0604020202090204" pitchFamily="34" charset="0"/>
                <a:ea typeface="微软雅黑" panose="020B0503020204020204" charset="-122"/>
              </a:rPr>
              <a:t> iAuto (Shanghai) Co., Ltd.</a:t>
            </a:r>
          </a:p>
        </p:txBody>
      </p:sp>
      <p:sp>
        <p:nvSpPr>
          <p:cNvPr id="10" name="矩形 9"/>
          <p:cNvSpPr/>
          <p:nvPr userDrawn="1"/>
        </p:nvSpPr>
        <p:spPr>
          <a:xfrm>
            <a:off x="485140" y="824230"/>
            <a:ext cx="259715" cy="36000"/>
          </a:xfrm>
          <a:prstGeom prst="rect">
            <a:avLst/>
          </a:prstGeom>
          <a:solidFill>
            <a:srgbClr val="08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17" name="图片 16" descr="3"/>
          <p:cNvPicPr>
            <a:picLocks noChangeAspect="1"/>
          </p:cNvPicPr>
          <p:nvPr userDrawn="1"/>
        </p:nvPicPr>
        <p:blipFill>
          <a:blip r:embed="rId3"/>
          <a:stretch>
            <a:fillRect/>
          </a:stretch>
        </p:blipFill>
        <p:spPr>
          <a:xfrm>
            <a:off x="9020175" y="450564"/>
            <a:ext cx="1515600" cy="20377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3000" b="1" i="0" kern="1200">
          <a:solidFill>
            <a:srgbClr val="08538C"/>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矩形 19"/>
          <p:cNvSpPr/>
          <p:nvPr userDrawn="1"/>
        </p:nvSpPr>
        <p:spPr>
          <a:xfrm>
            <a:off x="515620" y="6468360"/>
            <a:ext cx="11160000" cy="7200"/>
          </a:xfrm>
          <a:prstGeom prst="rect">
            <a:avLst/>
          </a:prstGeom>
          <a:solidFill>
            <a:srgbClr val="DDE1E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latin typeface="Arial" panose="020B0604020202090204" pitchFamily="34" charset="0"/>
              <a:ea typeface="微软雅黑" panose="020B0503020204020204" charset="-122"/>
            </a:endParaRPr>
          </a:p>
        </p:txBody>
      </p:sp>
      <p:sp>
        <p:nvSpPr>
          <p:cNvPr id="11" name="文本框 10"/>
          <p:cNvSpPr txBox="1"/>
          <p:nvPr userDrawn="1"/>
        </p:nvSpPr>
        <p:spPr>
          <a:xfrm>
            <a:off x="395605" y="6530658"/>
            <a:ext cx="2540000" cy="229870"/>
          </a:xfrm>
          <a:prstGeom prst="rect">
            <a:avLst/>
          </a:prstGeom>
          <a:noFill/>
        </p:spPr>
        <p:txBody>
          <a:bodyPr wrap="square" rtlCol="0" anchor="t">
            <a:spAutoFit/>
          </a:bodyPr>
          <a:lstStyle/>
          <a:p>
            <a:r>
              <a:rPr lang="zh-CN" altLang="en-US" sz="900" b="1">
                <a:solidFill>
                  <a:srgbClr val="EE6767"/>
                </a:solidFill>
                <a:latin typeface="Arial" panose="020B0604020202090204" pitchFamily="34" charset="0"/>
                <a:ea typeface="微软雅黑" panose="020B0503020204020204" charset="-122"/>
              </a:rPr>
              <a:t>Confidential</a:t>
            </a:r>
          </a:p>
        </p:txBody>
      </p:sp>
      <p:sp>
        <p:nvSpPr>
          <p:cNvPr id="12" name="文本框 11"/>
          <p:cNvSpPr txBox="1"/>
          <p:nvPr userDrawn="1"/>
        </p:nvSpPr>
        <p:spPr>
          <a:xfrm>
            <a:off x="6501765" y="6546215"/>
            <a:ext cx="5297170" cy="229870"/>
          </a:xfrm>
          <a:prstGeom prst="rect">
            <a:avLst/>
          </a:prstGeom>
          <a:noFill/>
        </p:spPr>
        <p:txBody>
          <a:bodyPr wrap="square" rtlCol="0" anchor="t">
            <a:spAutoFit/>
          </a:bodyPr>
          <a:lstStyle/>
          <a:p>
            <a:pPr algn="r"/>
            <a:r>
              <a:rPr lang="zh-CN" altLang="en-US" sz="900" b="1" dirty="0">
                <a:solidFill>
                  <a:srgbClr val="175D93"/>
                </a:solidFill>
                <a:latin typeface="Arial" panose="020B0604020202090204" pitchFamily="34" charset="0"/>
                <a:ea typeface="微软雅黑" panose="020B0503020204020204" charset="-122"/>
              </a:rPr>
              <a:t>iAuto (Shanghai) Co., Ltd.</a:t>
            </a:r>
          </a:p>
        </p:txBody>
      </p:sp>
    </p:spTree>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3000" b="1" i="0" kern="1200">
          <a:solidFill>
            <a:srgbClr val="08538C"/>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a:xfrm>
            <a:off x="0" y="6569034"/>
            <a:ext cx="12192000" cy="2889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defTabSz="1151890">
              <a:defRPr/>
            </a:pPr>
            <a:endParaRPr lang="ja-JP" altLang="en-US" sz="2300">
              <a:solidFill>
                <a:prstClr val="white"/>
              </a:solidFill>
            </a:endParaRPr>
          </a:p>
        </p:txBody>
      </p:sp>
      <p:sp>
        <p:nvSpPr>
          <p:cNvPr id="2" name="タイトル プレースホルダー 1"/>
          <p:cNvSpPr>
            <a:spLocks noGrp="1"/>
          </p:cNvSpPr>
          <p:nvPr>
            <p:ph type="title"/>
          </p:nvPr>
        </p:nvSpPr>
        <p:spPr>
          <a:xfrm>
            <a:off x="912132" y="50402"/>
            <a:ext cx="10367736" cy="786268"/>
          </a:xfrm>
          <a:prstGeom prst="rect">
            <a:avLst/>
          </a:prstGeom>
          <a:noFill/>
          <a:ln>
            <a:noFill/>
          </a:ln>
        </p:spPr>
        <p:style>
          <a:lnRef idx="2">
            <a:schemeClr val="dk1"/>
          </a:lnRef>
          <a:fillRef idx="1">
            <a:schemeClr val="lt1"/>
          </a:fillRef>
          <a:effectRef idx="0">
            <a:schemeClr val="dk1"/>
          </a:effectRef>
          <a:fontRef idx="none"/>
        </p:style>
        <p:txBody>
          <a:bodyPr vert="horz" lIns="115214" tIns="57607" rIns="115214" bIns="57607" rtlCol="0" anchor="ctr">
            <a:noAutofit/>
          </a:bodyPr>
          <a:lstStyle/>
          <a:p>
            <a:r>
              <a:rPr lang="ja-JP" altLang="en-US" dirty="0"/>
              <a:t>マスター タイトルの書式設定</a:t>
            </a:r>
          </a:p>
        </p:txBody>
      </p:sp>
      <p:sp>
        <p:nvSpPr>
          <p:cNvPr id="1028" name="テキスト プレースホルダー 2"/>
          <p:cNvSpPr>
            <a:spLocks noGrp="1"/>
          </p:cNvSpPr>
          <p:nvPr>
            <p:ph type="body" idx="1"/>
          </p:nvPr>
        </p:nvSpPr>
        <p:spPr bwMode="auto">
          <a:xfrm>
            <a:off x="912132" y="1028207"/>
            <a:ext cx="10367736" cy="5184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5214" tIns="57607" rIns="115214" bIns="57607" numCol="1" anchor="t" anchorCtr="0" compatLnSpc="1"/>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1" name="日付プレースホルダー 3"/>
          <p:cNvSpPr txBox="1"/>
          <p:nvPr/>
        </p:nvSpPr>
        <p:spPr>
          <a:xfrm>
            <a:off x="10451729" y="6555601"/>
            <a:ext cx="1404315" cy="268809"/>
          </a:xfrm>
          <a:prstGeom prst="rect">
            <a:avLst/>
          </a:prstGeom>
        </p:spPr>
        <p:txBody>
          <a:bodyPr lIns="115214" tIns="57607" rIns="115214" bIns="57607" anchor="ctr"/>
          <a:lstStyle>
            <a:defPPr>
              <a:defRPr lang="ja-JP"/>
            </a:defPPr>
            <a:lvl1pPr marL="0" algn="l" defTabSz="914400" rtl="0" eaLnBrk="1" latinLnBrk="0" hangingPunct="1">
              <a:defRPr kumimoji="1" sz="1000" kern="1200">
                <a:solidFill>
                  <a:schemeClr val="tx1">
                    <a:tint val="75000"/>
                  </a:schemeClr>
                </a:solidFill>
                <a:latin typeface="Berlin Sans FB" panose="020E0602020502020306" pitchFamily="34" charset="0"/>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F99CF784-636E-47A7-BA00-A2D8C6F0546B}" type="datetime1">
              <a:rPr lang="ja-JP" altLang="en-US" sz="1100" smtClean="0">
                <a:solidFill>
                  <a:srgbClr val="333333">
                    <a:tint val="75000"/>
                  </a:srgbClr>
                </a:solidFill>
              </a:rPr>
              <a:t>2021/11/15</a:t>
            </a:fld>
            <a:endParaRPr lang="ja-JP" altLang="en-US" sz="1100" dirty="0">
              <a:solidFill>
                <a:srgbClr val="333333">
                  <a:tint val="75000"/>
                </a:srgbClr>
              </a:solidFill>
            </a:endParaRPr>
          </a:p>
        </p:txBody>
      </p:sp>
      <p:sp>
        <p:nvSpPr>
          <p:cNvPr id="10" name="スライド番号プレースホルダー 5"/>
          <p:cNvSpPr txBox="1"/>
          <p:nvPr/>
        </p:nvSpPr>
        <p:spPr>
          <a:xfrm>
            <a:off x="11582235" y="6402715"/>
            <a:ext cx="480000" cy="359533"/>
          </a:xfrm>
          <a:prstGeom prst="ellipse">
            <a:avLst/>
          </a:prstGeom>
          <a:solidFill>
            <a:schemeClr val="accent1"/>
          </a:solidFill>
          <a:ln w="25400" cap="flat" cmpd="sng" algn="ctr">
            <a:noFill/>
            <a:prstDash val="solid"/>
          </a:ln>
          <a:effectLst>
            <a:outerShdw blurRad="88900" dist="12700" dir="5400000" algn="t" rotWithShape="0">
              <a:schemeClr val="tx1">
                <a:alpha val="30000"/>
              </a:schemeClr>
            </a:outerShdw>
          </a:effectLst>
        </p:spPr>
        <p:txBody>
          <a:bodyPr wrap="none" lIns="115214" tIns="57607" rIns="115214" bIns="57607" anchor="ctr"/>
          <a:lstStyle>
            <a:defPPr>
              <a:defRPr lang="ja-JP"/>
            </a:defPPr>
            <a:lvl1pPr marL="0" algn="ctr" defTabSz="914400" rtl="0" eaLnBrk="1" latinLnBrk="0" hangingPunct="1">
              <a:defRPr kumimoji="1" lang="ja-JP" altLang="en-US" sz="1200" kern="1200">
                <a:solidFill>
                  <a:schemeClr val="bg1"/>
                </a:solidFill>
                <a:latin typeface="Berlin Sans FB" panose="020E0602020502020306" pitchFamily="34" charset="0"/>
                <a:ea typeface="+mj-ea"/>
                <a:cs typeface="+mj-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4B645CE2-AA0B-45FC-800A-C1CDCB5B1417}" type="slidenum">
              <a:rPr lang="en-US" altLang="ja-JP" sz="1300" smtClean="0">
                <a:solidFill>
                  <a:prstClr val="white"/>
                </a:solidFill>
              </a:rPr>
              <a:t>‹#›</a:t>
            </a:fld>
            <a:endParaRPr lang="en-US" altLang="ja-JP" sz="1300"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dt="0"/>
  <p:txStyles>
    <p:titleStyle>
      <a:lvl1pPr algn="ctr" defTabSz="1150620" rtl="0" eaLnBrk="0" fontAlgn="base" hangingPunct="0">
        <a:spcBef>
          <a:spcPct val="0"/>
        </a:spcBef>
        <a:spcAft>
          <a:spcPct val="0"/>
        </a:spcAft>
        <a:defRPr kumimoji="1" sz="3000" b="1" kern="1200">
          <a:solidFill>
            <a:schemeClr val="tx1"/>
          </a:solidFill>
          <a:latin typeface="+mj-lt"/>
          <a:ea typeface="+mj-ea"/>
          <a:cs typeface="Meiryo UI" panose="020B0604030504040204" pitchFamily="50" charset="-128"/>
        </a:defRPr>
      </a:lvl1pPr>
      <a:lvl2pPr algn="ctr" defTabSz="1150620" rtl="0" eaLnBrk="0" fontAlgn="base" hangingPunct="0">
        <a:spcBef>
          <a:spcPct val="0"/>
        </a:spcBef>
        <a:spcAft>
          <a:spcPct val="0"/>
        </a:spcAft>
        <a:defRPr kumimoji="1" sz="3000"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algn="ctr" defTabSz="1150620" rtl="0" eaLnBrk="0" fontAlgn="base" hangingPunct="0">
        <a:spcBef>
          <a:spcPct val="0"/>
        </a:spcBef>
        <a:spcAft>
          <a:spcPct val="0"/>
        </a:spcAft>
        <a:defRPr kumimoji="1" sz="3000"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algn="ctr" defTabSz="1150620" rtl="0" eaLnBrk="0" fontAlgn="base" hangingPunct="0">
        <a:spcBef>
          <a:spcPct val="0"/>
        </a:spcBef>
        <a:spcAft>
          <a:spcPct val="0"/>
        </a:spcAft>
        <a:defRPr kumimoji="1" sz="3000"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algn="ctr" defTabSz="1150620" rtl="0" eaLnBrk="0" fontAlgn="base" hangingPunct="0">
        <a:spcBef>
          <a:spcPct val="0"/>
        </a:spcBef>
        <a:spcAft>
          <a:spcPct val="0"/>
        </a:spcAft>
        <a:defRPr kumimoji="1" sz="3000"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457200" algn="ctr" defTabSz="1150620" rtl="0" fontAlgn="base">
        <a:spcBef>
          <a:spcPct val="0"/>
        </a:spcBef>
        <a:spcAft>
          <a:spcPct val="0"/>
        </a:spcAft>
        <a:defRPr kumimoji="1" sz="3000"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6pPr>
      <a:lvl7pPr marL="914400" algn="ctr" defTabSz="1150620" rtl="0" fontAlgn="base">
        <a:spcBef>
          <a:spcPct val="0"/>
        </a:spcBef>
        <a:spcAft>
          <a:spcPct val="0"/>
        </a:spcAft>
        <a:defRPr kumimoji="1" sz="3000"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7pPr>
      <a:lvl8pPr marL="1371600" algn="ctr" defTabSz="1150620" rtl="0" fontAlgn="base">
        <a:spcBef>
          <a:spcPct val="0"/>
        </a:spcBef>
        <a:spcAft>
          <a:spcPct val="0"/>
        </a:spcAft>
        <a:defRPr kumimoji="1" sz="3000"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8pPr>
      <a:lvl9pPr marL="1828800" algn="ctr" defTabSz="1150620" rtl="0" fontAlgn="base">
        <a:spcBef>
          <a:spcPct val="0"/>
        </a:spcBef>
        <a:spcAft>
          <a:spcPct val="0"/>
        </a:spcAft>
        <a:defRPr kumimoji="1" sz="3000"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9pPr>
    </p:titleStyle>
    <p:bodyStyle>
      <a:lvl1pPr marL="431800" indent="-431800" algn="l" defTabSz="1150620" rtl="0" eaLnBrk="0" fontAlgn="base" hangingPunct="0">
        <a:spcBef>
          <a:spcPct val="0"/>
        </a:spcBef>
        <a:spcAft>
          <a:spcPts val="750"/>
        </a:spcAft>
        <a:buClr>
          <a:schemeClr val="accent1"/>
        </a:buClr>
        <a:buFont typeface="Wingdings" panose="05000000000000000000" pitchFamily="2" charset="2"/>
        <a:buChar char="l"/>
        <a:defRPr kumimoji="1" sz="2500" kern="1200">
          <a:solidFill>
            <a:schemeClr val="tx1"/>
          </a:solidFill>
          <a:latin typeface="+mn-lt"/>
          <a:ea typeface="+mn-ea"/>
          <a:cs typeface="Meiryo UI" panose="020B0604030504040204" pitchFamily="50" charset="-128"/>
        </a:defRPr>
      </a:lvl1pPr>
      <a:lvl2pPr marL="935355" indent="-358775" algn="l" defTabSz="1150620" rtl="0" eaLnBrk="0" fontAlgn="base" hangingPunct="0">
        <a:spcBef>
          <a:spcPct val="0"/>
        </a:spcBef>
        <a:spcAft>
          <a:spcPts val="750"/>
        </a:spcAft>
        <a:buClr>
          <a:schemeClr val="accent1"/>
        </a:buClr>
        <a:buSzPct val="90000"/>
        <a:buFont typeface="Wingdings" panose="05000000000000000000" pitchFamily="2" charset="2"/>
        <a:buChar char=""/>
        <a:defRPr kumimoji="1" sz="2300" kern="1200">
          <a:solidFill>
            <a:schemeClr val="tx1"/>
          </a:solidFill>
          <a:latin typeface="+mn-lt"/>
          <a:ea typeface="+mn-ea"/>
          <a:cs typeface="Meiryo UI" panose="020B0604030504040204" pitchFamily="50" charset="-128"/>
        </a:defRPr>
      </a:lvl2pPr>
      <a:lvl3pPr marL="1440180" indent="-287655" algn="l" defTabSz="1150620" rtl="0" eaLnBrk="0" fontAlgn="base" hangingPunct="0">
        <a:spcBef>
          <a:spcPct val="0"/>
        </a:spcBef>
        <a:spcAft>
          <a:spcPts val="750"/>
        </a:spcAft>
        <a:buClr>
          <a:schemeClr val="accent1"/>
        </a:buClr>
        <a:buFont typeface="Arial" panose="020B0604020202090204" pitchFamily="34" charset="0"/>
        <a:buChar char="•"/>
        <a:defRPr kumimoji="1" sz="2000" kern="1200">
          <a:solidFill>
            <a:schemeClr val="tx1"/>
          </a:solidFill>
          <a:latin typeface="+mn-lt"/>
          <a:ea typeface="+mn-ea"/>
          <a:cs typeface="Meiryo UI" panose="020B0604030504040204" pitchFamily="50" charset="-128"/>
        </a:defRPr>
      </a:lvl3pPr>
      <a:lvl4pPr marL="2016125" indent="-287655" algn="l" defTabSz="1150620" rtl="0" eaLnBrk="0" fontAlgn="base" hangingPunct="0">
        <a:spcBef>
          <a:spcPct val="0"/>
        </a:spcBef>
        <a:spcAft>
          <a:spcPts val="750"/>
        </a:spcAft>
        <a:buFont typeface="Arial" panose="020B0604020202090204" pitchFamily="34" charset="0"/>
        <a:buChar char="–"/>
        <a:defRPr kumimoji="1" kern="1200">
          <a:solidFill>
            <a:schemeClr val="tx1"/>
          </a:solidFill>
          <a:latin typeface="+mn-lt"/>
          <a:ea typeface="+mn-ea"/>
          <a:cs typeface="Meiryo UI" panose="020B0604030504040204" pitchFamily="50" charset="-128"/>
        </a:defRPr>
      </a:lvl4pPr>
      <a:lvl5pPr marL="2590800" indent="-287655" algn="l" defTabSz="1150620" rtl="0" eaLnBrk="0" fontAlgn="base" hangingPunct="0">
        <a:spcBef>
          <a:spcPct val="0"/>
        </a:spcBef>
        <a:spcAft>
          <a:spcPts val="750"/>
        </a:spcAft>
        <a:buFont typeface="Arial" panose="020B0604020202090204" pitchFamily="34" charset="0"/>
        <a:buChar char="»"/>
        <a:defRPr kumimoji="1" kern="1200">
          <a:solidFill>
            <a:schemeClr val="tx1"/>
          </a:solidFill>
          <a:latin typeface="+mn-lt"/>
          <a:ea typeface="+mn-ea"/>
          <a:cs typeface="Meiryo UI" panose="020B0604030504040204" pitchFamily="50" charset="-128"/>
        </a:defRPr>
      </a:lvl5pPr>
      <a:lvl6pPr marL="3168650" indent="-288290" algn="l" defTabSz="1151890" rtl="0" eaLnBrk="1" latinLnBrk="0" hangingPunct="1">
        <a:spcBef>
          <a:spcPct val="20000"/>
        </a:spcBef>
        <a:buFont typeface="Arial" panose="020B0604020202090204" pitchFamily="34" charset="0"/>
        <a:buChar char="•"/>
        <a:defRPr kumimoji="1" sz="2500" kern="1200">
          <a:solidFill>
            <a:schemeClr val="tx1"/>
          </a:solidFill>
          <a:latin typeface="+mn-lt"/>
          <a:ea typeface="+mn-ea"/>
          <a:cs typeface="+mn-cs"/>
        </a:defRPr>
      </a:lvl6pPr>
      <a:lvl7pPr marL="3744595" indent="-288290" algn="l" defTabSz="1151890" rtl="0" eaLnBrk="1" latinLnBrk="0" hangingPunct="1">
        <a:spcBef>
          <a:spcPct val="20000"/>
        </a:spcBef>
        <a:buFont typeface="Arial" panose="020B0604020202090204" pitchFamily="34" charset="0"/>
        <a:buChar char="•"/>
        <a:defRPr kumimoji="1" sz="2500" kern="1200">
          <a:solidFill>
            <a:schemeClr val="tx1"/>
          </a:solidFill>
          <a:latin typeface="+mn-lt"/>
          <a:ea typeface="+mn-ea"/>
          <a:cs typeface="+mn-cs"/>
        </a:defRPr>
      </a:lvl7pPr>
      <a:lvl8pPr marL="4320540" indent="-288290" algn="l" defTabSz="1151890" rtl="0" eaLnBrk="1" latinLnBrk="0" hangingPunct="1">
        <a:spcBef>
          <a:spcPct val="20000"/>
        </a:spcBef>
        <a:buFont typeface="Arial" panose="020B0604020202090204" pitchFamily="34" charset="0"/>
        <a:buChar char="•"/>
        <a:defRPr kumimoji="1" sz="2500" kern="1200">
          <a:solidFill>
            <a:schemeClr val="tx1"/>
          </a:solidFill>
          <a:latin typeface="+mn-lt"/>
          <a:ea typeface="+mn-ea"/>
          <a:cs typeface="+mn-cs"/>
        </a:defRPr>
      </a:lvl8pPr>
      <a:lvl9pPr marL="4896485" indent="-288290" algn="l" defTabSz="1151890" rtl="0" eaLnBrk="1" latinLnBrk="0" hangingPunct="1">
        <a:spcBef>
          <a:spcPct val="20000"/>
        </a:spcBef>
        <a:buFont typeface="Arial" panose="020B0604020202090204" pitchFamily="34" charset="0"/>
        <a:buChar char="•"/>
        <a:defRPr kumimoji="1" sz="2500" kern="1200">
          <a:solidFill>
            <a:schemeClr val="tx1"/>
          </a:solidFill>
          <a:latin typeface="+mn-lt"/>
          <a:ea typeface="+mn-ea"/>
          <a:cs typeface="+mn-cs"/>
        </a:defRPr>
      </a:lvl9pPr>
    </p:bodyStyle>
    <p:otherStyle>
      <a:defPPr>
        <a:defRPr lang="ja-JP"/>
      </a:defPPr>
      <a:lvl1pPr marL="0" algn="l" defTabSz="1151890" rtl="0" eaLnBrk="1" latinLnBrk="0" hangingPunct="1">
        <a:defRPr kumimoji="1" sz="2300" kern="1200">
          <a:solidFill>
            <a:schemeClr val="tx1"/>
          </a:solidFill>
          <a:latin typeface="+mn-lt"/>
          <a:ea typeface="+mn-ea"/>
          <a:cs typeface="+mn-cs"/>
        </a:defRPr>
      </a:lvl1pPr>
      <a:lvl2pPr marL="575945" algn="l" defTabSz="1151890" rtl="0" eaLnBrk="1" latinLnBrk="0" hangingPunct="1">
        <a:defRPr kumimoji="1" sz="2300" kern="1200">
          <a:solidFill>
            <a:schemeClr val="tx1"/>
          </a:solidFill>
          <a:latin typeface="+mn-lt"/>
          <a:ea typeface="+mn-ea"/>
          <a:cs typeface="+mn-cs"/>
        </a:defRPr>
      </a:lvl2pPr>
      <a:lvl3pPr marL="1151890" algn="l" defTabSz="1151890" rtl="0" eaLnBrk="1" latinLnBrk="0" hangingPunct="1">
        <a:defRPr kumimoji="1" sz="2300" kern="1200">
          <a:solidFill>
            <a:schemeClr val="tx1"/>
          </a:solidFill>
          <a:latin typeface="+mn-lt"/>
          <a:ea typeface="+mn-ea"/>
          <a:cs typeface="+mn-cs"/>
        </a:defRPr>
      </a:lvl3pPr>
      <a:lvl4pPr marL="1728470" algn="l" defTabSz="1151890" rtl="0" eaLnBrk="1" latinLnBrk="0" hangingPunct="1">
        <a:defRPr kumimoji="1" sz="2300" kern="1200">
          <a:solidFill>
            <a:schemeClr val="tx1"/>
          </a:solidFill>
          <a:latin typeface="+mn-lt"/>
          <a:ea typeface="+mn-ea"/>
          <a:cs typeface="+mn-cs"/>
        </a:defRPr>
      </a:lvl4pPr>
      <a:lvl5pPr marL="2304415" algn="l" defTabSz="1151890" rtl="0" eaLnBrk="1" latinLnBrk="0" hangingPunct="1">
        <a:defRPr kumimoji="1" sz="2300" kern="1200">
          <a:solidFill>
            <a:schemeClr val="tx1"/>
          </a:solidFill>
          <a:latin typeface="+mn-lt"/>
          <a:ea typeface="+mn-ea"/>
          <a:cs typeface="+mn-cs"/>
        </a:defRPr>
      </a:lvl5pPr>
      <a:lvl6pPr marL="2880360" algn="l" defTabSz="1151890" rtl="0" eaLnBrk="1" latinLnBrk="0" hangingPunct="1">
        <a:defRPr kumimoji="1" sz="2300" kern="1200">
          <a:solidFill>
            <a:schemeClr val="tx1"/>
          </a:solidFill>
          <a:latin typeface="+mn-lt"/>
          <a:ea typeface="+mn-ea"/>
          <a:cs typeface="+mn-cs"/>
        </a:defRPr>
      </a:lvl6pPr>
      <a:lvl7pPr marL="3456305" algn="l" defTabSz="1151890" rtl="0" eaLnBrk="1" latinLnBrk="0" hangingPunct="1">
        <a:defRPr kumimoji="1" sz="2300" kern="1200">
          <a:solidFill>
            <a:schemeClr val="tx1"/>
          </a:solidFill>
          <a:latin typeface="+mn-lt"/>
          <a:ea typeface="+mn-ea"/>
          <a:cs typeface="+mn-cs"/>
        </a:defRPr>
      </a:lvl7pPr>
      <a:lvl8pPr marL="4032250" algn="l" defTabSz="1151890" rtl="0" eaLnBrk="1" latinLnBrk="0" hangingPunct="1">
        <a:defRPr kumimoji="1" sz="2300" kern="1200">
          <a:solidFill>
            <a:schemeClr val="tx1"/>
          </a:solidFill>
          <a:latin typeface="+mn-lt"/>
          <a:ea typeface="+mn-ea"/>
          <a:cs typeface="+mn-cs"/>
        </a:defRPr>
      </a:lvl8pPr>
      <a:lvl9pPr marL="4608830" algn="l" defTabSz="1151890" rtl="0" eaLnBrk="1" latinLnBrk="0" hangingPunct="1">
        <a:defRPr kumimoji="1"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227445"/>
            <a:ext cx="12185650" cy="6336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cs typeface="+mn-ea"/>
              <a:sym typeface="+mn-lt"/>
            </a:endParaRPr>
          </a:p>
        </p:txBody>
      </p:sp>
      <p:sp>
        <p:nvSpPr>
          <p:cNvPr id="6" name="文本框 5"/>
          <p:cNvSpPr txBox="1"/>
          <p:nvPr/>
        </p:nvSpPr>
        <p:spPr>
          <a:xfrm>
            <a:off x="353695" y="1887855"/>
            <a:ext cx="3414717" cy="769441"/>
          </a:xfrm>
          <a:prstGeom prst="rect">
            <a:avLst/>
          </a:prstGeom>
          <a:noFill/>
        </p:spPr>
        <p:txBody>
          <a:bodyPr wrap="none" rtlCol="0">
            <a:spAutoFit/>
          </a:bodyPr>
          <a:lstStyle/>
          <a:p>
            <a:pPr algn="l"/>
            <a:r>
              <a:rPr lang="en-US" altLang="zh-CN" sz="4400" b="1" dirty="0">
                <a:solidFill>
                  <a:srgbClr val="71DFFF"/>
                </a:solidFill>
                <a:cs typeface="+mn-ea"/>
                <a:sym typeface="+mn-lt"/>
              </a:rPr>
              <a:t>ASPICE</a:t>
            </a:r>
            <a:r>
              <a:rPr lang="zh-CN" altLang="en-US" sz="4400" b="1" dirty="0">
                <a:solidFill>
                  <a:srgbClr val="71DFFF"/>
                </a:solidFill>
                <a:cs typeface="+mn-ea"/>
                <a:sym typeface="+mn-lt"/>
              </a:rPr>
              <a:t>培训</a:t>
            </a:r>
          </a:p>
        </p:txBody>
      </p:sp>
      <p:sp>
        <p:nvSpPr>
          <p:cNvPr id="7" name="文本框 6"/>
          <p:cNvSpPr txBox="1"/>
          <p:nvPr/>
        </p:nvSpPr>
        <p:spPr>
          <a:xfrm>
            <a:off x="382905" y="2587625"/>
            <a:ext cx="2552700" cy="398780"/>
          </a:xfrm>
          <a:prstGeom prst="rect">
            <a:avLst/>
          </a:prstGeom>
          <a:noFill/>
        </p:spPr>
        <p:txBody>
          <a:bodyPr wrap="square" rtlCol="0">
            <a:spAutoFit/>
          </a:bodyPr>
          <a:lstStyle/>
          <a:p>
            <a:pPr algn="dist"/>
            <a:r>
              <a:rPr lang="en-US" altLang="zh-CN" sz="2000" dirty="0">
                <a:solidFill>
                  <a:schemeClr val="bg1"/>
                </a:solidFill>
                <a:cs typeface="+mn-ea"/>
                <a:sym typeface="+mn-lt"/>
              </a:rPr>
              <a:t>SWE.1</a:t>
            </a:r>
            <a:r>
              <a:rPr lang="zh-CN" altLang="en-US" sz="2000" dirty="0">
                <a:solidFill>
                  <a:schemeClr val="bg1"/>
                </a:solidFill>
                <a:cs typeface="+mn-ea"/>
                <a:sym typeface="+mn-lt"/>
              </a:rPr>
              <a:t>软件需求分析</a:t>
            </a:r>
          </a:p>
        </p:txBody>
      </p:sp>
      <p:sp>
        <p:nvSpPr>
          <p:cNvPr id="9" name="矩形 8"/>
          <p:cNvSpPr/>
          <p:nvPr/>
        </p:nvSpPr>
        <p:spPr>
          <a:xfrm>
            <a:off x="467360" y="3140075"/>
            <a:ext cx="7466400" cy="648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cs typeface="+mn-ea"/>
              <a:sym typeface="+mn-lt"/>
            </a:endParaRPr>
          </a:p>
        </p:txBody>
      </p:sp>
      <p:sp>
        <p:nvSpPr>
          <p:cNvPr id="11" name="文本框 10"/>
          <p:cNvSpPr txBox="1"/>
          <p:nvPr/>
        </p:nvSpPr>
        <p:spPr>
          <a:xfrm>
            <a:off x="395605" y="6431598"/>
            <a:ext cx="2540000" cy="245110"/>
          </a:xfrm>
          <a:prstGeom prst="rect">
            <a:avLst/>
          </a:prstGeom>
          <a:noFill/>
        </p:spPr>
        <p:txBody>
          <a:bodyPr wrap="square" rtlCol="0" anchor="t">
            <a:spAutoFit/>
          </a:bodyPr>
          <a:lstStyle/>
          <a:p>
            <a:r>
              <a:rPr lang="zh-CN" altLang="en-US" sz="1000" b="1">
                <a:solidFill>
                  <a:srgbClr val="EE6767"/>
                </a:solidFill>
                <a:cs typeface="+mn-ea"/>
                <a:sym typeface="+mn-lt"/>
              </a:rPr>
              <a:t>Confidential</a:t>
            </a:r>
          </a:p>
        </p:txBody>
      </p:sp>
      <p:sp>
        <p:nvSpPr>
          <p:cNvPr id="12" name="文本框 11"/>
          <p:cNvSpPr txBox="1"/>
          <p:nvPr/>
        </p:nvSpPr>
        <p:spPr>
          <a:xfrm>
            <a:off x="6501765" y="6447155"/>
            <a:ext cx="5297170" cy="245110"/>
          </a:xfrm>
          <a:prstGeom prst="rect">
            <a:avLst/>
          </a:prstGeom>
          <a:noFill/>
        </p:spPr>
        <p:txBody>
          <a:bodyPr wrap="square" rtlCol="0" anchor="t">
            <a:spAutoFit/>
          </a:bodyPr>
          <a:lstStyle/>
          <a:p>
            <a:pPr algn="r"/>
            <a:r>
              <a:rPr lang="zh-CN" altLang="en-US" sz="1000" b="1" dirty="0">
                <a:solidFill>
                  <a:srgbClr val="175D93"/>
                </a:solidFill>
                <a:cs typeface="+mn-ea"/>
                <a:sym typeface="+mn-lt"/>
              </a:rPr>
              <a:t>iAuto (Shanghai) Co., Ltd.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89668-38EF-4283-8297-D8FABB4D62B3}"/>
              </a:ext>
            </a:extLst>
          </p:cNvPr>
          <p:cNvSpPr>
            <a:spLocks noGrp="1"/>
          </p:cNvSpPr>
          <p:nvPr>
            <p:ph type="title"/>
          </p:nvPr>
        </p:nvSpPr>
        <p:spPr/>
        <p:txBody>
          <a:bodyPr/>
          <a:lstStyle/>
          <a:p>
            <a:r>
              <a:rPr lang="en-US" altLang="zh-CN" dirty="0"/>
              <a:t>SWE.1</a:t>
            </a:r>
            <a:r>
              <a:rPr lang="zh-CN" altLang="en-US" dirty="0"/>
              <a:t>需求分析</a:t>
            </a:r>
            <a:r>
              <a:rPr lang="en-US" altLang="zh-CN" dirty="0"/>
              <a:t>-</a:t>
            </a:r>
            <a:r>
              <a:rPr lang="zh-CN" altLang="en-US" dirty="0"/>
              <a:t>输出工作产品</a:t>
            </a:r>
          </a:p>
        </p:txBody>
      </p:sp>
      <p:sp>
        <p:nvSpPr>
          <p:cNvPr id="4" name="Rectangle 1">
            <a:extLst>
              <a:ext uri="{FF2B5EF4-FFF2-40B4-BE49-F238E27FC236}">
                <a16:creationId xmlns:a16="http://schemas.microsoft.com/office/drawing/2014/main" id="{1AFCDFDB-0306-4AA4-A3AC-3ED9652B2941}"/>
              </a:ext>
            </a:extLst>
          </p:cNvPr>
          <p:cNvSpPr>
            <a:spLocks noChangeArrowheads="1"/>
          </p:cNvSpPr>
          <p:nvPr/>
        </p:nvSpPr>
        <p:spPr bwMode="auto">
          <a:xfrm>
            <a:off x="3738563" y="3368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5" name="表格 7">
            <a:extLst>
              <a:ext uri="{FF2B5EF4-FFF2-40B4-BE49-F238E27FC236}">
                <a16:creationId xmlns:a16="http://schemas.microsoft.com/office/drawing/2014/main" id="{1C163362-7E8D-44EA-BE67-687BE4144EB0}"/>
              </a:ext>
            </a:extLst>
          </p:cNvPr>
          <p:cNvGraphicFramePr>
            <a:graphicFrameLocks noGrp="1"/>
          </p:cNvGraphicFramePr>
          <p:nvPr>
            <p:extLst>
              <p:ext uri="{D42A27DB-BD31-4B8C-83A1-F6EECF244321}">
                <p14:modId xmlns:p14="http://schemas.microsoft.com/office/powerpoint/2010/main" val="1794713160"/>
              </p:ext>
            </p:extLst>
          </p:nvPr>
        </p:nvGraphicFramePr>
        <p:xfrm>
          <a:off x="538486" y="1177916"/>
          <a:ext cx="10023253" cy="4662779"/>
        </p:xfrm>
        <a:graphic>
          <a:graphicData uri="http://schemas.openxmlformats.org/drawingml/2006/table">
            <a:tbl>
              <a:tblPr firstRow="1" bandRow="1">
                <a:tableStyleId>{8799B23B-EC83-4686-B30A-512413B5E67A}</a:tableStyleId>
              </a:tblPr>
              <a:tblGrid>
                <a:gridCol w="2774989">
                  <a:extLst>
                    <a:ext uri="{9D8B030D-6E8A-4147-A177-3AD203B41FA5}">
                      <a16:colId xmlns:a16="http://schemas.microsoft.com/office/drawing/2014/main" val="1757616538"/>
                    </a:ext>
                  </a:extLst>
                </a:gridCol>
                <a:gridCol w="7248264">
                  <a:extLst>
                    <a:ext uri="{9D8B030D-6E8A-4147-A177-3AD203B41FA5}">
                      <a16:colId xmlns:a16="http://schemas.microsoft.com/office/drawing/2014/main" val="2233104647"/>
                    </a:ext>
                  </a:extLst>
                </a:gridCol>
              </a:tblGrid>
              <a:tr h="391739">
                <a:tc>
                  <a:txBody>
                    <a:bodyPr/>
                    <a:lstStyle/>
                    <a:p>
                      <a:r>
                        <a:rPr lang="zh-CN" altLang="en-US" dirty="0"/>
                        <a:t>工作产品</a:t>
                      </a:r>
                    </a:p>
                  </a:txBody>
                  <a:tcPr>
                    <a:solidFill>
                      <a:schemeClr val="accent5">
                        <a:lumMod val="20000"/>
                        <a:lumOff val="80000"/>
                      </a:schemeClr>
                    </a:solidFill>
                  </a:tcPr>
                </a:tc>
                <a:tc>
                  <a:txBody>
                    <a:bodyPr/>
                    <a:lstStyle/>
                    <a:p>
                      <a:r>
                        <a:rPr lang="zh-CN" altLang="en-US" dirty="0"/>
                        <a:t>对应成果</a:t>
                      </a:r>
                    </a:p>
                  </a:txBody>
                  <a:tcPr>
                    <a:solidFill>
                      <a:schemeClr val="accent5">
                        <a:lumMod val="20000"/>
                        <a:lumOff val="80000"/>
                      </a:schemeClr>
                    </a:solidFill>
                  </a:tcPr>
                </a:tc>
                <a:extLst>
                  <a:ext uri="{0D108BD9-81ED-4DB2-BD59-A6C34878D82A}">
                    <a16:rowId xmlns:a16="http://schemas.microsoft.com/office/drawing/2014/main" val="266959414"/>
                  </a:ext>
                </a:extLst>
              </a:tr>
              <a:tr h="405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rgbClr val="000000"/>
                          </a:solidFill>
                          <a:effectLst/>
                          <a:latin typeface="CIDFont+F1"/>
                        </a:rPr>
                        <a:t>13-04 </a:t>
                      </a:r>
                      <a:r>
                        <a:rPr lang="zh-CN" altLang="en-US" sz="1400" b="0" i="0" dirty="0">
                          <a:solidFill>
                            <a:srgbClr val="000000"/>
                          </a:solidFill>
                          <a:effectLst/>
                          <a:latin typeface="CIDFont+F3"/>
                        </a:rPr>
                        <a:t>沟通记录 </a:t>
                      </a:r>
                      <a:r>
                        <a:rPr lang="zh-CN" altLang="en-US" sz="1400" b="0" i="0" dirty="0">
                          <a:solidFill>
                            <a:srgbClr val="000000"/>
                          </a:solidFill>
                          <a:effectLst/>
                          <a:latin typeface="CIDFont+F1"/>
                        </a:rPr>
                        <a:t>→ </a:t>
                      </a:r>
                      <a:r>
                        <a:rPr lang="en-US" altLang="zh-CN" sz="1100" b="0" i="0" dirty="0">
                          <a:solidFill>
                            <a:srgbClr val="000000"/>
                          </a:solidFill>
                          <a:effectLst/>
                          <a:latin typeface="CIDFont+F1"/>
                        </a:rPr>
                        <a:t>[</a:t>
                      </a:r>
                      <a:r>
                        <a:rPr lang="zh-CN" altLang="en-US" sz="1100" b="0" i="0" dirty="0">
                          <a:solidFill>
                            <a:srgbClr val="000000"/>
                          </a:solidFill>
                          <a:effectLst/>
                          <a:latin typeface="CIDFont+F3"/>
                        </a:rPr>
                        <a:t>成果 </a:t>
                      </a:r>
                      <a:r>
                        <a:rPr lang="en-US" altLang="zh-CN" sz="1100" b="0" i="0" dirty="0">
                          <a:solidFill>
                            <a:srgbClr val="000000"/>
                          </a:solidFill>
                          <a:effectLst/>
                          <a:latin typeface="CIDFont+F1"/>
                        </a:rPr>
                        <a:t>8]</a:t>
                      </a:r>
                      <a:endParaRPr lang="zh-CN" alt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dirty="0">
                          <a:solidFill>
                            <a:srgbClr val="000000"/>
                          </a:solidFill>
                          <a:effectLst/>
                        </a:rPr>
                        <a:t>8) </a:t>
                      </a:r>
                      <a:r>
                        <a:rPr lang="zh-CN" altLang="en-US" sz="1400" b="0" dirty="0">
                          <a:solidFill>
                            <a:srgbClr val="000000"/>
                          </a:solidFill>
                          <a:effectLst/>
                        </a:rPr>
                        <a:t>约定了软件需求，并与所有受影响方沟通。</a:t>
                      </a:r>
                      <a:endParaRPr lang="zh-CN" altLang="en-US" sz="1400" dirty="0">
                        <a:effectLst/>
                      </a:endParaRPr>
                    </a:p>
                  </a:txBody>
                  <a:tcPr/>
                </a:tc>
                <a:extLst>
                  <a:ext uri="{0D108BD9-81ED-4DB2-BD59-A6C34878D82A}">
                    <a16:rowId xmlns:a16="http://schemas.microsoft.com/office/drawing/2014/main" val="3574866913"/>
                  </a:ext>
                </a:extLst>
              </a:tr>
              <a:tr h="547360">
                <a:tc>
                  <a:txBody>
                    <a:bodyPr/>
                    <a:lstStyle/>
                    <a:p>
                      <a:r>
                        <a:rPr lang="en-US" altLang="zh-CN" sz="1400" b="0" i="0" dirty="0">
                          <a:solidFill>
                            <a:srgbClr val="000000"/>
                          </a:solidFill>
                          <a:effectLst/>
                          <a:latin typeface="CIDFont+F1"/>
                        </a:rPr>
                        <a:t>13-19 </a:t>
                      </a:r>
                      <a:r>
                        <a:rPr lang="zh-CN" altLang="en-US" sz="1400" b="0" i="0" dirty="0">
                          <a:solidFill>
                            <a:srgbClr val="000000"/>
                          </a:solidFill>
                          <a:effectLst/>
                          <a:latin typeface="CIDFont+F3"/>
                        </a:rPr>
                        <a:t>评审记录 </a:t>
                      </a:r>
                      <a:r>
                        <a:rPr lang="zh-CN" altLang="en-US" sz="1400" b="0" i="0" dirty="0">
                          <a:solidFill>
                            <a:srgbClr val="000000"/>
                          </a:solidFill>
                          <a:effectLst/>
                          <a:latin typeface="CIDFont+F1"/>
                        </a:rPr>
                        <a:t>→ </a:t>
                      </a:r>
                      <a:r>
                        <a:rPr lang="en-US" altLang="zh-CN" sz="1100" b="0" i="0" dirty="0">
                          <a:solidFill>
                            <a:srgbClr val="000000"/>
                          </a:solidFill>
                          <a:effectLst/>
                          <a:latin typeface="CIDFont+F1"/>
                        </a:rPr>
                        <a:t>[</a:t>
                      </a:r>
                      <a:r>
                        <a:rPr lang="zh-CN" altLang="en-US" sz="1100" b="0" i="0" dirty="0">
                          <a:solidFill>
                            <a:srgbClr val="000000"/>
                          </a:solidFill>
                          <a:effectLst/>
                          <a:latin typeface="CIDFont+F3"/>
                        </a:rPr>
                        <a:t>成果</a:t>
                      </a:r>
                      <a:r>
                        <a:rPr lang="en-US" altLang="zh-CN" sz="1100" b="0" i="0" dirty="0">
                          <a:solidFill>
                            <a:srgbClr val="000000"/>
                          </a:solidFill>
                          <a:effectLst/>
                          <a:latin typeface="CIDFont+F1"/>
                        </a:rPr>
                        <a:t>6]</a:t>
                      </a:r>
                      <a:endParaRPr lang="zh-CN" altLang="en-US" sz="2400" dirty="0">
                        <a:effectLst/>
                      </a:endParaRPr>
                    </a:p>
                  </a:txBody>
                  <a:tcPr anchor="ctr"/>
                </a:tc>
                <a:tc>
                  <a:txBody>
                    <a:bodyPr/>
                    <a:lstStyle/>
                    <a:p>
                      <a:r>
                        <a:rPr lang="en-US" altLang="zh-CN" sz="1400" dirty="0"/>
                        <a:t>6) </a:t>
                      </a:r>
                      <a:r>
                        <a:rPr lang="zh-CN" altLang="en-US" sz="1400" dirty="0"/>
                        <a:t>在系统需求与软件需求之间、在系统架构设计与软件需求之间建立了一致性和双向可追溯性；</a:t>
                      </a:r>
                    </a:p>
                  </a:txBody>
                  <a:tcPr/>
                </a:tc>
                <a:extLst>
                  <a:ext uri="{0D108BD9-81ED-4DB2-BD59-A6C34878D82A}">
                    <a16:rowId xmlns:a16="http://schemas.microsoft.com/office/drawing/2014/main" val="2711245642"/>
                  </a:ext>
                </a:extLst>
              </a:tr>
              <a:tr h="547360">
                <a:tc>
                  <a:txBody>
                    <a:bodyPr/>
                    <a:lstStyle/>
                    <a:p>
                      <a:r>
                        <a:rPr lang="en-US" altLang="zh-CN" sz="1400" b="0" i="0" dirty="0">
                          <a:solidFill>
                            <a:srgbClr val="000000"/>
                          </a:solidFill>
                          <a:effectLst/>
                          <a:latin typeface="CIDFont+F1"/>
                        </a:rPr>
                        <a:t>13-21 </a:t>
                      </a:r>
                      <a:r>
                        <a:rPr lang="zh-CN" altLang="en-US" sz="1400" b="0" i="0" dirty="0">
                          <a:solidFill>
                            <a:srgbClr val="000000"/>
                          </a:solidFill>
                          <a:effectLst/>
                          <a:latin typeface="CIDFont+F3"/>
                        </a:rPr>
                        <a:t>变更控制记录 </a:t>
                      </a:r>
                      <a:r>
                        <a:rPr lang="zh-CN" altLang="en-US" sz="1400" b="0" i="0" dirty="0">
                          <a:solidFill>
                            <a:srgbClr val="000000"/>
                          </a:solidFill>
                          <a:effectLst/>
                          <a:latin typeface="CIDFont+F1"/>
                        </a:rPr>
                        <a:t>→ </a:t>
                      </a:r>
                      <a:r>
                        <a:rPr lang="en-US" altLang="zh-CN" sz="1100" b="0" i="0" dirty="0">
                          <a:solidFill>
                            <a:srgbClr val="000000"/>
                          </a:solidFill>
                          <a:effectLst/>
                          <a:latin typeface="CIDFont+F1"/>
                        </a:rPr>
                        <a:t>[</a:t>
                      </a:r>
                      <a:r>
                        <a:rPr lang="zh-CN" altLang="en-US" sz="1100" b="0" i="0" dirty="0">
                          <a:solidFill>
                            <a:srgbClr val="000000"/>
                          </a:solidFill>
                          <a:effectLst/>
                          <a:latin typeface="CIDFont+F3"/>
                        </a:rPr>
                        <a:t>成果</a:t>
                      </a:r>
                      <a:r>
                        <a:rPr lang="en-US" altLang="zh-CN" sz="1100" b="0" i="0" dirty="0">
                          <a:solidFill>
                            <a:srgbClr val="000000"/>
                          </a:solidFill>
                          <a:effectLst/>
                          <a:latin typeface="CIDFont+F1"/>
                        </a:rPr>
                        <a:t>5, 7]</a:t>
                      </a:r>
                      <a:endParaRPr lang="zh-CN" altLang="en-US" sz="2400"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5) </a:t>
                      </a:r>
                      <a:r>
                        <a:rPr lang="zh-CN" altLang="en-US" sz="1400" dirty="0"/>
                        <a:t>根据需要更新了软件需求；</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7) </a:t>
                      </a:r>
                      <a:r>
                        <a:rPr lang="zh-CN" altLang="en-US" sz="1400" dirty="0"/>
                        <a:t>从成本、进度和技术影响来评估软件需求；</a:t>
                      </a:r>
                      <a:endParaRPr lang="zh-CN" altLang="en-US" sz="1800" dirty="0"/>
                    </a:p>
                  </a:txBody>
                  <a:tcPr/>
                </a:tc>
                <a:extLst>
                  <a:ext uri="{0D108BD9-81ED-4DB2-BD59-A6C34878D82A}">
                    <a16:rowId xmlns:a16="http://schemas.microsoft.com/office/drawing/2014/main" val="3779786185"/>
                  </a:ext>
                </a:extLst>
              </a:tr>
              <a:tr h="727006">
                <a:tc>
                  <a:txBody>
                    <a:bodyPr/>
                    <a:lstStyle/>
                    <a:p>
                      <a:r>
                        <a:rPr lang="en-US" altLang="zh-CN" sz="1400" b="0" i="0" dirty="0">
                          <a:solidFill>
                            <a:srgbClr val="000000"/>
                          </a:solidFill>
                          <a:effectLst/>
                          <a:latin typeface="CIDFont+F1"/>
                        </a:rPr>
                        <a:t>13-22 </a:t>
                      </a:r>
                      <a:r>
                        <a:rPr lang="zh-CN" altLang="en-US" sz="1400" b="0" i="0" dirty="0">
                          <a:solidFill>
                            <a:srgbClr val="000000"/>
                          </a:solidFill>
                          <a:effectLst/>
                          <a:latin typeface="CIDFont+F3"/>
                        </a:rPr>
                        <a:t>追溯记录 </a:t>
                      </a:r>
                      <a:r>
                        <a:rPr lang="zh-CN" altLang="en-US" sz="1400" b="0" i="0" dirty="0">
                          <a:solidFill>
                            <a:srgbClr val="000000"/>
                          </a:solidFill>
                          <a:effectLst/>
                          <a:latin typeface="CIDFont+F1"/>
                        </a:rPr>
                        <a:t>→ </a:t>
                      </a:r>
                      <a:r>
                        <a:rPr lang="en-US" altLang="zh-CN" sz="1100" b="0" i="0" dirty="0">
                          <a:solidFill>
                            <a:srgbClr val="000000"/>
                          </a:solidFill>
                          <a:effectLst/>
                          <a:latin typeface="CIDFont+F1"/>
                        </a:rPr>
                        <a:t>[</a:t>
                      </a:r>
                      <a:r>
                        <a:rPr lang="zh-CN" altLang="en-US" sz="1100" b="0" i="0" dirty="0">
                          <a:solidFill>
                            <a:srgbClr val="000000"/>
                          </a:solidFill>
                          <a:effectLst/>
                          <a:latin typeface="CIDFont+F3"/>
                        </a:rPr>
                        <a:t>成果</a:t>
                      </a:r>
                      <a:r>
                        <a:rPr lang="en-US" altLang="zh-CN" sz="1100" b="0" i="0" dirty="0">
                          <a:solidFill>
                            <a:srgbClr val="000000"/>
                          </a:solidFill>
                          <a:effectLst/>
                          <a:latin typeface="CIDFont+F1"/>
                        </a:rPr>
                        <a:t>1, 6]</a:t>
                      </a:r>
                      <a:endParaRPr lang="zh-CN" altLang="en-US" sz="2400" dirty="0">
                        <a:effectLst/>
                      </a:endParaRPr>
                    </a:p>
                  </a:txBody>
                  <a:tcPr anchor="ctr"/>
                </a:tc>
                <a:tc>
                  <a:txBody>
                    <a:bodyPr/>
                    <a:lstStyle/>
                    <a:p>
                      <a:pPr marL="342900" indent="-342900">
                        <a:buAutoNum type="arabicParenR"/>
                      </a:pPr>
                      <a:r>
                        <a:rPr lang="zh-CN" altLang="en-US" sz="1400" dirty="0"/>
                        <a:t>定义了系统中分配给软件要素的软件需求及其接口；</a:t>
                      </a:r>
                      <a:endParaRPr lang="en-US" altLang="zh-CN" sz="1400" dirty="0"/>
                    </a:p>
                    <a:p>
                      <a:pPr marL="0" indent="0">
                        <a:buNone/>
                      </a:pPr>
                      <a:r>
                        <a:rPr lang="en-US" altLang="zh-CN" sz="1400" dirty="0"/>
                        <a:t>6) </a:t>
                      </a:r>
                      <a:r>
                        <a:rPr lang="zh-CN" altLang="en-US" sz="1400" dirty="0"/>
                        <a:t>在系统需求与软件需求之间、在系统架构设计与软件需求之间建立了一致性和双向可追溯性；</a:t>
                      </a:r>
                    </a:p>
                  </a:txBody>
                  <a:tcPr/>
                </a:tc>
                <a:extLst>
                  <a:ext uri="{0D108BD9-81ED-4DB2-BD59-A6C34878D82A}">
                    <a16:rowId xmlns:a16="http://schemas.microsoft.com/office/drawing/2014/main" val="3039905629"/>
                  </a:ext>
                </a:extLst>
              </a:tr>
              <a:tr h="939049">
                <a:tc>
                  <a:txBody>
                    <a:bodyPr/>
                    <a:lstStyle/>
                    <a:p>
                      <a:r>
                        <a:rPr lang="en-US" altLang="zh-CN" sz="1400" b="0" i="0" dirty="0">
                          <a:solidFill>
                            <a:srgbClr val="000000"/>
                          </a:solidFill>
                          <a:effectLst/>
                          <a:latin typeface="CIDFont+F1"/>
                        </a:rPr>
                        <a:t>15-01 </a:t>
                      </a:r>
                      <a:r>
                        <a:rPr lang="zh-CN" altLang="en-US" sz="1400" b="0" i="0" dirty="0">
                          <a:solidFill>
                            <a:srgbClr val="000000"/>
                          </a:solidFill>
                          <a:effectLst/>
                          <a:latin typeface="CIDFont+F3"/>
                        </a:rPr>
                        <a:t>分析报告 </a:t>
                      </a:r>
                      <a:r>
                        <a:rPr lang="zh-CN" altLang="en-US" sz="1400" b="0" i="0" dirty="0">
                          <a:solidFill>
                            <a:srgbClr val="000000"/>
                          </a:solidFill>
                          <a:effectLst/>
                          <a:latin typeface="CIDFont+F1"/>
                        </a:rPr>
                        <a:t>→ </a:t>
                      </a:r>
                      <a:r>
                        <a:rPr lang="en-US" altLang="zh-CN" sz="1100" b="0" i="0" dirty="0">
                          <a:solidFill>
                            <a:srgbClr val="000000"/>
                          </a:solidFill>
                          <a:effectLst/>
                          <a:latin typeface="微软雅黑 (正文)"/>
                        </a:rPr>
                        <a:t>[</a:t>
                      </a:r>
                      <a:r>
                        <a:rPr lang="zh-CN" altLang="en-US" sz="1100" b="0" i="0" dirty="0">
                          <a:solidFill>
                            <a:srgbClr val="000000"/>
                          </a:solidFill>
                          <a:effectLst/>
                          <a:latin typeface="微软雅黑 (正文)"/>
                        </a:rPr>
                        <a:t>成果 </a:t>
                      </a:r>
                      <a:r>
                        <a:rPr lang="en-US" altLang="zh-CN" sz="1100" b="0" i="0" dirty="0">
                          <a:solidFill>
                            <a:srgbClr val="000000"/>
                          </a:solidFill>
                          <a:effectLst/>
                          <a:latin typeface="微软雅黑 (正文)"/>
                        </a:rPr>
                        <a:t>2, 3, 4, 7]</a:t>
                      </a:r>
                      <a:endParaRPr lang="zh-CN" altLang="en-US" sz="1100" dirty="0">
                        <a:effectLst/>
                        <a:latin typeface="微软雅黑 (正文)"/>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2) </a:t>
                      </a:r>
                      <a:r>
                        <a:rPr lang="zh-CN" altLang="en-US" sz="1400" dirty="0"/>
                        <a:t>将软件需求进行分类，并分析了其正确性和可验证性；</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3) </a:t>
                      </a:r>
                      <a:r>
                        <a:rPr lang="zh-CN" altLang="en-US" sz="1400" dirty="0"/>
                        <a:t>分析了软件需求对运行环境的影响；</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4) </a:t>
                      </a:r>
                      <a:r>
                        <a:rPr lang="zh-CN" altLang="en-US" sz="1400" dirty="0"/>
                        <a:t>定义了软件需求实现的优先级；</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7) </a:t>
                      </a:r>
                      <a:r>
                        <a:rPr lang="zh-CN" altLang="en-US" sz="1400" dirty="0"/>
                        <a:t>从成本、进度和技术影响来评估软件需求；</a:t>
                      </a:r>
                      <a:endParaRPr lang="zh-CN" altLang="en-US" sz="1800" dirty="0"/>
                    </a:p>
                  </a:txBody>
                  <a:tcPr/>
                </a:tc>
                <a:extLst>
                  <a:ext uri="{0D108BD9-81ED-4DB2-BD59-A6C34878D82A}">
                    <a16:rowId xmlns:a16="http://schemas.microsoft.com/office/drawing/2014/main" val="3218403606"/>
                  </a:ext>
                </a:extLst>
              </a:tr>
              <a:tr h="547360">
                <a:tc>
                  <a:txBody>
                    <a:bodyPr/>
                    <a:lstStyle/>
                    <a:p>
                      <a:r>
                        <a:rPr lang="en-US" altLang="zh-CN" sz="1400" b="0" i="0" dirty="0">
                          <a:solidFill>
                            <a:srgbClr val="000000"/>
                          </a:solidFill>
                          <a:effectLst/>
                          <a:latin typeface="CIDFont+F1"/>
                        </a:rPr>
                        <a:t>17-08 </a:t>
                      </a:r>
                      <a:r>
                        <a:rPr lang="zh-CN" altLang="en-US" sz="1400" b="0" i="0" dirty="0">
                          <a:solidFill>
                            <a:srgbClr val="000000"/>
                          </a:solidFill>
                          <a:effectLst/>
                          <a:latin typeface="CIDFont+F3"/>
                        </a:rPr>
                        <a:t>接口需求规范 </a:t>
                      </a:r>
                      <a:r>
                        <a:rPr lang="zh-CN" altLang="en-US" sz="1400" b="0" i="0" dirty="0">
                          <a:solidFill>
                            <a:srgbClr val="000000"/>
                          </a:solidFill>
                          <a:effectLst/>
                          <a:latin typeface="CIDFont+F1"/>
                        </a:rPr>
                        <a:t>→ </a:t>
                      </a:r>
                      <a:r>
                        <a:rPr lang="en-US" altLang="zh-CN" sz="1100" b="0" i="0" dirty="0">
                          <a:solidFill>
                            <a:srgbClr val="000000"/>
                          </a:solidFill>
                          <a:effectLst/>
                          <a:latin typeface="CIDFont+F1"/>
                        </a:rPr>
                        <a:t>[</a:t>
                      </a:r>
                      <a:r>
                        <a:rPr lang="zh-CN" altLang="en-US" sz="1100" b="0" i="0" dirty="0">
                          <a:solidFill>
                            <a:srgbClr val="000000"/>
                          </a:solidFill>
                          <a:effectLst/>
                          <a:latin typeface="CIDFont+F3"/>
                        </a:rPr>
                        <a:t>成果</a:t>
                      </a:r>
                      <a:r>
                        <a:rPr lang="en-US" altLang="zh-CN" sz="1100" b="0" i="0" dirty="0">
                          <a:solidFill>
                            <a:srgbClr val="000000"/>
                          </a:solidFill>
                          <a:effectLst/>
                          <a:latin typeface="CIDFont+F1"/>
                        </a:rPr>
                        <a:t>1, 3]</a:t>
                      </a:r>
                      <a:endParaRPr lang="zh-CN" altLang="en-US" sz="2400" dirty="0">
                        <a:effectLst/>
                      </a:endParaRPr>
                    </a:p>
                  </a:txBody>
                  <a:tcPr anchor="ctr"/>
                </a:tc>
                <a:tc>
                  <a:txBody>
                    <a:bodyPr/>
                    <a:lstStyle/>
                    <a:p>
                      <a:r>
                        <a:rPr lang="en-US" altLang="zh-CN" sz="1400" dirty="0"/>
                        <a:t>1) </a:t>
                      </a:r>
                      <a:r>
                        <a:rPr lang="zh-CN" altLang="en-US" sz="1400" dirty="0"/>
                        <a:t>定义了系统中分配给软件要素的软件需求及其接口；</a:t>
                      </a:r>
                    </a:p>
                    <a:p>
                      <a:r>
                        <a:rPr lang="en-US" altLang="zh-CN" sz="1400" dirty="0"/>
                        <a:t>3) </a:t>
                      </a:r>
                      <a:r>
                        <a:rPr lang="zh-CN" altLang="en-US" sz="1400" dirty="0"/>
                        <a:t>分析了软件需求对运行环境的影响；</a:t>
                      </a:r>
                    </a:p>
                  </a:txBody>
                  <a:tcPr/>
                </a:tc>
                <a:extLst>
                  <a:ext uri="{0D108BD9-81ED-4DB2-BD59-A6C34878D82A}">
                    <a16:rowId xmlns:a16="http://schemas.microsoft.com/office/drawing/2014/main" val="1580916880"/>
                  </a:ext>
                </a:extLst>
              </a:tr>
              <a:tr h="547360">
                <a:tc>
                  <a:txBody>
                    <a:bodyPr/>
                    <a:lstStyle/>
                    <a:p>
                      <a:r>
                        <a:rPr lang="en-US" altLang="zh-CN" sz="1400" b="0" i="0" dirty="0">
                          <a:solidFill>
                            <a:srgbClr val="000000"/>
                          </a:solidFill>
                          <a:effectLst/>
                          <a:latin typeface="CIDFont+F1"/>
                        </a:rPr>
                        <a:t>17-11 </a:t>
                      </a:r>
                      <a:r>
                        <a:rPr lang="zh-CN" altLang="en-US" sz="1400" b="0" i="0" dirty="0">
                          <a:solidFill>
                            <a:srgbClr val="000000"/>
                          </a:solidFill>
                          <a:effectLst/>
                          <a:latin typeface="CIDFont+F3"/>
                        </a:rPr>
                        <a:t>软件需求规范 </a:t>
                      </a:r>
                      <a:r>
                        <a:rPr lang="zh-CN" altLang="en-US" sz="1400" b="0" i="0" dirty="0">
                          <a:solidFill>
                            <a:srgbClr val="000000"/>
                          </a:solidFill>
                          <a:effectLst/>
                          <a:latin typeface="CIDFont+F1"/>
                        </a:rPr>
                        <a:t>→ </a:t>
                      </a:r>
                      <a:r>
                        <a:rPr lang="en-US" altLang="zh-CN" sz="1100" b="0" i="0" dirty="0">
                          <a:solidFill>
                            <a:srgbClr val="000000"/>
                          </a:solidFill>
                          <a:effectLst/>
                          <a:latin typeface="CIDFont+F1"/>
                        </a:rPr>
                        <a:t>[</a:t>
                      </a:r>
                      <a:r>
                        <a:rPr lang="zh-CN" altLang="en-US" sz="1100" b="0" i="0" dirty="0">
                          <a:solidFill>
                            <a:srgbClr val="000000"/>
                          </a:solidFill>
                          <a:effectLst/>
                          <a:latin typeface="CIDFont+F3"/>
                        </a:rPr>
                        <a:t>成果</a:t>
                      </a:r>
                      <a:r>
                        <a:rPr lang="en-US" altLang="zh-CN" sz="1100" b="0" i="0" dirty="0">
                          <a:solidFill>
                            <a:srgbClr val="000000"/>
                          </a:solidFill>
                          <a:effectLst/>
                          <a:latin typeface="CIDFont+F1"/>
                        </a:rPr>
                        <a:t>1]</a:t>
                      </a:r>
                      <a:endParaRPr lang="zh-CN" altLang="en-US" sz="2400"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1) </a:t>
                      </a:r>
                      <a:r>
                        <a:rPr lang="zh-CN" altLang="en-US" sz="1400" dirty="0"/>
                        <a:t>定义了系统中分配给软件要素的软件需求及其接口；</a:t>
                      </a:r>
                    </a:p>
                  </a:txBody>
                  <a:tcPr/>
                </a:tc>
                <a:extLst>
                  <a:ext uri="{0D108BD9-81ED-4DB2-BD59-A6C34878D82A}">
                    <a16:rowId xmlns:a16="http://schemas.microsoft.com/office/drawing/2014/main" val="4259212821"/>
                  </a:ext>
                </a:extLst>
              </a:tr>
            </a:tbl>
          </a:graphicData>
        </a:graphic>
      </p:graphicFrame>
    </p:spTree>
    <p:extLst>
      <p:ext uri="{BB962C8B-B14F-4D97-AF65-F5344CB8AC3E}">
        <p14:creationId xmlns:p14="http://schemas.microsoft.com/office/powerpoint/2010/main" val="58697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A6A10-8852-4A59-BE4A-2CC418454C5A}"/>
              </a:ext>
            </a:extLst>
          </p:cNvPr>
          <p:cNvSpPr>
            <a:spLocks noGrp="1"/>
          </p:cNvSpPr>
          <p:nvPr>
            <p:ph type="title"/>
          </p:nvPr>
        </p:nvSpPr>
        <p:spPr/>
        <p:txBody>
          <a:bodyPr/>
          <a:lstStyle/>
          <a:p>
            <a:r>
              <a:rPr lang="en-US" altLang="zh-CN" dirty="0"/>
              <a:t>SWE.1</a:t>
            </a:r>
            <a:r>
              <a:rPr lang="zh-CN" altLang="en-US" dirty="0"/>
              <a:t>需求分析</a:t>
            </a:r>
            <a:r>
              <a:rPr lang="en-US" altLang="zh-CN" dirty="0"/>
              <a:t>-</a:t>
            </a:r>
            <a:r>
              <a:rPr lang="zh-CN" altLang="en-US" dirty="0"/>
              <a:t>总结</a:t>
            </a:r>
          </a:p>
        </p:txBody>
      </p:sp>
      <p:pic>
        <p:nvPicPr>
          <p:cNvPr id="3" name="图片 2" descr="图形用户界面&#10;&#10;描述已自动生成">
            <a:extLst>
              <a:ext uri="{FF2B5EF4-FFF2-40B4-BE49-F238E27FC236}">
                <a16:creationId xmlns:a16="http://schemas.microsoft.com/office/drawing/2014/main" id="{C8329C3E-A5FB-4091-9CEB-7F5AB09FA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77" y="1042779"/>
            <a:ext cx="11169446" cy="5131231"/>
          </a:xfrm>
          <a:prstGeom prst="rect">
            <a:avLst/>
          </a:prstGeom>
        </p:spPr>
      </p:pic>
    </p:spTree>
    <p:extLst>
      <p:ext uri="{BB962C8B-B14F-4D97-AF65-F5344CB8AC3E}">
        <p14:creationId xmlns:p14="http://schemas.microsoft.com/office/powerpoint/2010/main" val="163910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A255B-68CC-4960-861A-DF38B5C1ED1C}"/>
              </a:ext>
            </a:extLst>
          </p:cNvPr>
          <p:cNvSpPr>
            <a:spLocks noGrp="1"/>
          </p:cNvSpPr>
          <p:nvPr>
            <p:ph type="title"/>
          </p:nvPr>
        </p:nvSpPr>
        <p:spPr/>
        <p:txBody>
          <a:bodyPr/>
          <a:lstStyle/>
          <a:p>
            <a:r>
              <a:rPr lang="en-US" altLang="zh-CN" dirty="0"/>
              <a:t>SWE.5</a:t>
            </a:r>
            <a:r>
              <a:rPr lang="zh-CN" altLang="en-US" dirty="0"/>
              <a:t>软件集成和集成测试</a:t>
            </a:r>
          </a:p>
        </p:txBody>
      </p:sp>
      <p:graphicFrame>
        <p:nvGraphicFramePr>
          <p:cNvPr id="5" name="表格 4">
            <a:extLst>
              <a:ext uri="{FF2B5EF4-FFF2-40B4-BE49-F238E27FC236}">
                <a16:creationId xmlns:a16="http://schemas.microsoft.com/office/drawing/2014/main" id="{BA615246-DD88-49BE-8250-2C6642DE6A6A}"/>
              </a:ext>
            </a:extLst>
          </p:cNvPr>
          <p:cNvGraphicFramePr>
            <a:graphicFrameLocks noGrp="1"/>
          </p:cNvGraphicFramePr>
          <p:nvPr>
            <p:extLst>
              <p:ext uri="{D42A27DB-BD31-4B8C-83A1-F6EECF244321}">
                <p14:modId xmlns:p14="http://schemas.microsoft.com/office/powerpoint/2010/main" val="2230645945"/>
              </p:ext>
            </p:extLst>
          </p:nvPr>
        </p:nvGraphicFramePr>
        <p:xfrm>
          <a:off x="744015" y="1243734"/>
          <a:ext cx="10150680" cy="4563158"/>
        </p:xfrm>
        <a:graphic>
          <a:graphicData uri="http://schemas.openxmlformats.org/drawingml/2006/table">
            <a:tbl>
              <a:tblPr/>
              <a:tblGrid>
                <a:gridCol w="1900169">
                  <a:extLst>
                    <a:ext uri="{9D8B030D-6E8A-4147-A177-3AD203B41FA5}">
                      <a16:colId xmlns:a16="http://schemas.microsoft.com/office/drawing/2014/main" val="2033478252"/>
                    </a:ext>
                  </a:extLst>
                </a:gridCol>
                <a:gridCol w="8250511">
                  <a:extLst>
                    <a:ext uri="{9D8B030D-6E8A-4147-A177-3AD203B41FA5}">
                      <a16:colId xmlns:a16="http://schemas.microsoft.com/office/drawing/2014/main" val="898452581"/>
                    </a:ext>
                  </a:extLst>
                </a:gridCol>
              </a:tblGrid>
              <a:tr h="361339">
                <a:tc>
                  <a:txBody>
                    <a:bodyPr/>
                    <a:lstStyle/>
                    <a:p>
                      <a:r>
                        <a:rPr lang="zh-CN" altLang="en-US" sz="1600" b="1" i="0" dirty="0">
                          <a:solidFill>
                            <a:srgbClr val="000000"/>
                          </a:solidFill>
                          <a:effectLst/>
                          <a:latin typeface="CIDFont+F5"/>
                        </a:rPr>
                        <a:t>过程 </a:t>
                      </a:r>
                      <a:r>
                        <a:rPr lang="en-US" sz="1600" b="1" i="0" dirty="0">
                          <a:solidFill>
                            <a:srgbClr val="000000"/>
                          </a:solidFill>
                          <a:effectLst/>
                          <a:latin typeface="CIDFont+F4"/>
                        </a:rPr>
                        <a:t>ID </a:t>
                      </a:r>
                      <a:endParaRPr 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dirty="0">
                          <a:solidFill>
                            <a:srgbClr val="000000"/>
                          </a:solidFill>
                          <a:effectLst/>
                          <a:latin typeface="CIDFont+F4"/>
                        </a:rPr>
                        <a:t>SWE.5</a:t>
                      </a:r>
                      <a:endParaRPr 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9932114"/>
                  </a:ext>
                </a:extLst>
              </a:tr>
              <a:tr h="361339">
                <a:tc>
                  <a:txBody>
                    <a:bodyPr/>
                    <a:lstStyle/>
                    <a:p>
                      <a:r>
                        <a:rPr lang="zh-CN" altLang="en-US" sz="1600" b="1" i="0" dirty="0">
                          <a:solidFill>
                            <a:srgbClr val="000000"/>
                          </a:solidFill>
                          <a:effectLst/>
                          <a:latin typeface="CIDFont+F5"/>
                        </a:rPr>
                        <a:t>过程名称 </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1"/>
                        <a:t>软件集成和集成测试</a:t>
                      </a:r>
                      <a:endParaRPr lang="zh-CN" altLang="en-US" sz="2800" b="1"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3915021"/>
                  </a:ext>
                </a:extLst>
              </a:tr>
              <a:tr h="418223">
                <a:tc>
                  <a:txBody>
                    <a:bodyPr/>
                    <a:lstStyle/>
                    <a:p>
                      <a:r>
                        <a:rPr lang="zh-CN" altLang="en-US" sz="1600" b="1" i="0" dirty="0">
                          <a:solidFill>
                            <a:srgbClr val="000000"/>
                          </a:solidFill>
                          <a:effectLst/>
                          <a:latin typeface="CIDFont+F5"/>
                        </a:rPr>
                        <a:t>过程目的 </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dirty="0"/>
                        <a:t>软件集成和集成测试过程的目的是：将软件单元集成到更大的软件项，直 至与软件架构设计相一致的完整的集成软件，并确保集成的软件项得到测 试，以提供集成的软件项符合软件架构设计（包括软件单元之间和软件项 之间的接口）的证据。 </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005768"/>
                  </a:ext>
                </a:extLst>
              </a:tr>
              <a:tr h="2465608">
                <a:tc>
                  <a:txBody>
                    <a:bodyPr/>
                    <a:lstStyle/>
                    <a:p>
                      <a:r>
                        <a:rPr lang="zh-CN" altLang="en-US" sz="1600" b="1" i="0" dirty="0">
                          <a:solidFill>
                            <a:srgbClr val="000000"/>
                          </a:solidFill>
                          <a:effectLst/>
                          <a:latin typeface="CIDFont+F5"/>
                        </a:rPr>
                        <a:t>过程成果 </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dirty="0"/>
                        <a:t>成功实施本过程的结果如下： </a:t>
                      </a:r>
                      <a:endParaRPr lang="en-US" altLang="zh-CN" sz="1600" dirty="0"/>
                    </a:p>
                    <a:p>
                      <a:r>
                        <a:rPr lang="en-US" altLang="zh-CN" sz="1600" dirty="0"/>
                        <a:t>1) </a:t>
                      </a:r>
                      <a:r>
                        <a:rPr lang="zh-CN" altLang="en-US" sz="1600" dirty="0"/>
                        <a:t>制订了与项目计划、发布计划和软件架构设计相一致的软件集成策略， 以集成软件项； </a:t>
                      </a:r>
                      <a:r>
                        <a:rPr lang="en-US" altLang="zh-CN" sz="1600" dirty="0"/>
                        <a:t>2) </a:t>
                      </a:r>
                      <a:r>
                        <a:rPr lang="zh-CN" altLang="en-US" sz="1600" dirty="0"/>
                        <a:t>制订了包括软件回归测试策略在内的软件集成测试策略，以测试软件单 元之间和软件项之间的交互； </a:t>
                      </a:r>
                      <a:endParaRPr lang="en-US" altLang="zh-CN" sz="1600" dirty="0"/>
                    </a:p>
                    <a:p>
                      <a:r>
                        <a:rPr lang="en-US" altLang="zh-CN" sz="1600" dirty="0"/>
                        <a:t>3) </a:t>
                      </a:r>
                      <a:r>
                        <a:rPr lang="zh-CN" altLang="en-US" sz="1600" dirty="0"/>
                        <a:t>根据软件集成测试策略，开发了软件集成测试规范，以适于提供集成的 软件项符合软件架构设计（包括软件单元之间和软件项之间的接口）的 证据； </a:t>
                      </a:r>
                      <a:endParaRPr lang="en-US" altLang="zh-CN" sz="1600" dirty="0"/>
                    </a:p>
                    <a:p>
                      <a:r>
                        <a:rPr lang="en-US" altLang="zh-CN" sz="1600" dirty="0"/>
                        <a:t>4) </a:t>
                      </a:r>
                      <a:r>
                        <a:rPr lang="zh-CN" altLang="en-US" sz="1600" dirty="0"/>
                        <a:t>根据集成策略集成了软件单元和软件项直至完整的集成软件； </a:t>
                      </a:r>
                      <a:endParaRPr lang="en-US" altLang="zh-CN" sz="1600" dirty="0"/>
                    </a:p>
                    <a:p>
                      <a:r>
                        <a:rPr lang="en-US" altLang="zh-CN" sz="1600" dirty="0"/>
                        <a:t>5) </a:t>
                      </a:r>
                      <a:r>
                        <a:rPr lang="zh-CN" altLang="en-US" sz="1600" dirty="0"/>
                        <a:t>根据软件集成测试策略和发布计划，选择了软件集成测试规范中的测试 用例； </a:t>
                      </a:r>
                      <a:endParaRPr lang="en-US" altLang="zh-CN" sz="1600" dirty="0"/>
                    </a:p>
                    <a:p>
                      <a:r>
                        <a:rPr lang="en-US" altLang="zh-CN" sz="1600" dirty="0"/>
                        <a:t>6) </a:t>
                      </a:r>
                      <a:r>
                        <a:rPr lang="zh-CN" altLang="en-US" sz="1600" dirty="0"/>
                        <a:t>使用选定的测试用例测试了集成的软件项，并记录了测试结果； </a:t>
                      </a:r>
                      <a:endParaRPr lang="en-US" altLang="zh-CN" sz="1600" dirty="0"/>
                    </a:p>
                    <a:p>
                      <a:r>
                        <a:rPr lang="en-US" altLang="zh-CN" sz="1600" dirty="0"/>
                        <a:t>7) </a:t>
                      </a:r>
                      <a:r>
                        <a:rPr lang="zh-CN" altLang="en-US" sz="1600" dirty="0"/>
                        <a:t>建立了软件架构设计要素与软件集成测试规范中的测试用例之间的一致 性和双向可追溯性，并建立了测试用例与测试结果之间的一致性和双向 可追溯性； </a:t>
                      </a:r>
                      <a:endParaRPr lang="en-US" altLang="zh-CN" sz="1600" dirty="0"/>
                    </a:p>
                    <a:p>
                      <a:r>
                        <a:rPr lang="en-US" altLang="zh-CN" sz="1600" dirty="0"/>
                        <a:t>8) </a:t>
                      </a:r>
                      <a:r>
                        <a:rPr lang="zh-CN" altLang="en-US" sz="1600" dirty="0"/>
                        <a:t>总结了软件集成测试结果，并与所有受影响方沟通。</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353849"/>
                  </a:ext>
                </a:extLst>
              </a:tr>
            </a:tbl>
          </a:graphicData>
        </a:graphic>
      </p:graphicFrame>
    </p:spTree>
    <p:extLst>
      <p:ext uri="{BB962C8B-B14F-4D97-AF65-F5344CB8AC3E}">
        <p14:creationId xmlns:p14="http://schemas.microsoft.com/office/powerpoint/2010/main" val="2791967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DAC35-098B-42E8-A4BC-B71F01DD9D30}"/>
              </a:ext>
            </a:extLst>
          </p:cNvPr>
          <p:cNvSpPr>
            <a:spLocks noGrp="1"/>
          </p:cNvSpPr>
          <p:nvPr>
            <p:ph type="title"/>
          </p:nvPr>
        </p:nvSpPr>
        <p:spPr/>
        <p:txBody>
          <a:bodyPr/>
          <a:lstStyle/>
          <a:p>
            <a:r>
              <a:rPr lang="en-US" altLang="zh-CN" dirty="0"/>
              <a:t>SWE.5</a:t>
            </a:r>
            <a:r>
              <a:rPr lang="zh-CN" altLang="en-US" dirty="0"/>
              <a:t>软件集成和集成测试</a:t>
            </a:r>
            <a:r>
              <a:rPr lang="en-US" altLang="zh-CN" dirty="0"/>
              <a:t>-</a:t>
            </a:r>
            <a:r>
              <a:rPr lang="zh-CN" altLang="en-US" dirty="0"/>
              <a:t>基本实践（</a:t>
            </a:r>
            <a:r>
              <a:rPr lang="en-US" altLang="zh-CN" dirty="0">
                <a:solidFill>
                  <a:srgbClr val="FF0000"/>
                </a:solidFill>
              </a:rPr>
              <a:t>B</a:t>
            </a:r>
            <a:r>
              <a:rPr lang="en-US" altLang="zh-CN" dirty="0"/>
              <a:t>ase </a:t>
            </a:r>
            <a:r>
              <a:rPr lang="en-US" altLang="zh-CN" dirty="0">
                <a:solidFill>
                  <a:srgbClr val="FF0000"/>
                </a:solidFill>
              </a:rPr>
              <a:t>P</a:t>
            </a:r>
            <a:r>
              <a:rPr lang="en-US" altLang="zh-CN" dirty="0"/>
              <a:t>ractices</a:t>
            </a:r>
            <a:r>
              <a:rPr lang="zh-CN" altLang="en-US" dirty="0"/>
              <a:t>）</a:t>
            </a:r>
          </a:p>
        </p:txBody>
      </p:sp>
      <p:sp>
        <p:nvSpPr>
          <p:cNvPr id="6" name="Rectangle 2">
            <a:extLst>
              <a:ext uri="{FF2B5EF4-FFF2-40B4-BE49-F238E27FC236}">
                <a16:creationId xmlns:a16="http://schemas.microsoft.com/office/drawing/2014/main" id="{D2E3D576-5A6C-4F58-9D82-6DA0CA68212E}"/>
              </a:ext>
            </a:extLst>
          </p:cNvPr>
          <p:cNvSpPr>
            <a:spLocks noChangeArrowheads="1"/>
          </p:cNvSpPr>
          <p:nvPr/>
        </p:nvSpPr>
        <p:spPr bwMode="auto">
          <a:xfrm>
            <a:off x="3743325" y="3284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7" name="表格 7">
            <a:extLst>
              <a:ext uri="{FF2B5EF4-FFF2-40B4-BE49-F238E27FC236}">
                <a16:creationId xmlns:a16="http://schemas.microsoft.com/office/drawing/2014/main" id="{00734729-36A6-46BD-B6A0-0CE36B92137E}"/>
              </a:ext>
            </a:extLst>
          </p:cNvPr>
          <p:cNvGraphicFramePr>
            <a:graphicFrameLocks noGrp="1"/>
          </p:cNvGraphicFramePr>
          <p:nvPr>
            <p:extLst>
              <p:ext uri="{D42A27DB-BD31-4B8C-83A1-F6EECF244321}">
                <p14:modId xmlns:p14="http://schemas.microsoft.com/office/powerpoint/2010/main" val="3217175111"/>
              </p:ext>
            </p:extLst>
          </p:nvPr>
        </p:nvGraphicFramePr>
        <p:xfrm>
          <a:off x="379095" y="1084096"/>
          <a:ext cx="10979600" cy="4643120"/>
        </p:xfrm>
        <a:graphic>
          <a:graphicData uri="http://schemas.openxmlformats.org/drawingml/2006/table">
            <a:tbl>
              <a:tblPr firstRow="1" bandRow="1">
                <a:tableStyleId>{8799B23B-EC83-4686-B30A-512413B5E67A}</a:tableStyleId>
              </a:tblPr>
              <a:tblGrid>
                <a:gridCol w="5921037">
                  <a:extLst>
                    <a:ext uri="{9D8B030D-6E8A-4147-A177-3AD203B41FA5}">
                      <a16:colId xmlns:a16="http://schemas.microsoft.com/office/drawing/2014/main" val="1757616538"/>
                    </a:ext>
                  </a:extLst>
                </a:gridCol>
                <a:gridCol w="5058563">
                  <a:extLst>
                    <a:ext uri="{9D8B030D-6E8A-4147-A177-3AD203B41FA5}">
                      <a16:colId xmlns:a16="http://schemas.microsoft.com/office/drawing/2014/main" val="2233104647"/>
                    </a:ext>
                  </a:extLst>
                </a:gridCol>
              </a:tblGrid>
              <a:tr h="370840">
                <a:tc>
                  <a:txBody>
                    <a:bodyPr/>
                    <a:lstStyle/>
                    <a:p>
                      <a:r>
                        <a:rPr lang="en-US" altLang="zh-CN" dirty="0"/>
                        <a:t>BP</a:t>
                      </a:r>
                      <a:endParaRPr lang="zh-CN" altLang="en-US" dirty="0"/>
                    </a:p>
                  </a:txBody>
                  <a:tcPr>
                    <a:solidFill>
                      <a:schemeClr val="accent5">
                        <a:lumMod val="20000"/>
                        <a:lumOff val="80000"/>
                      </a:schemeClr>
                    </a:solidFill>
                  </a:tcPr>
                </a:tc>
                <a:tc>
                  <a:txBody>
                    <a:bodyPr/>
                    <a:lstStyle/>
                    <a:p>
                      <a:r>
                        <a:rPr lang="zh-CN" altLang="en-US" dirty="0"/>
                        <a:t>成果</a:t>
                      </a:r>
                    </a:p>
                  </a:txBody>
                  <a:tcPr>
                    <a:solidFill>
                      <a:schemeClr val="accent5">
                        <a:lumMod val="20000"/>
                        <a:lumOff val="80000"/>
                      </a:schemeClr>
                    </a:solidFill>
                  </a:tcPr>
                </a:tc>
                <a:extLst>
                  <a:ext uri="{0D108BD9-81ED-4DB2-BD59-A6C34878D82A}">
                    <a16:rowId xmlns:a16="http://schemas.microsoft.com/office/drawing/2014/main" val="266959414"/>
                  </a:ext>
                </a:extLst>
              </a:tr>
              <a:tr h="0">
                <a:tc>
                  <a:txBody>
                    <a:bodyPr/>
                    <a:lstStyle/>
                    <a:p>
                      <a:r>
                        <a:rPr lang="en-US" altLang="zh-CN" sz="1100" b="1" i="0" dirty="0">
                          <a:solidFill>
                            <a:srgbClr val="000000"/>
                          </a:solidFill>
                          <a:effectLst/>
                          <a:latin typeface="CIDFont+F4"/>
                        </a:rPr>
                        <a:t>SWE.5.BP1: </a:t>
                      </a:r>
                      <a:r>
                        <a:rPr lang="zh-CN" altLang="en-US" sz="1100" b="1" i="0" dirty="0">
                          <a:solidFill>
                            <a:srgbClr val="000000"/>
                          </a:solidFill>
                          <a:effectLst/>
                          <a:latin typeface="CIDFont+F5"/>
                        </a:rPr>
                        <a:t>制订软件集成策略。</a:t>
                      </a:r>
                      <a:r>
                        <a:rPr lang="zh-CN" altLang="en-US" sz="1100" b="0" i="0" dirty="0">
                          <a:solidFill>
                            <a:srgbClr val="000000"/>
                          </a:solidFill>
                          <a:effectLst/>
                          <a:latin typeface="CIDFont+F3"/>
                        </a:rPr>
                        <a:t>制订与项目计划和发布计划相一致的软件项集成策略。基于软件架构设计识别软件项，并定义其集成顺序。</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a:t>
                      </a:r>
                      <a:r>
                        <a:rPr lang="en-US" altLang="zh-CN" sz="1000" b="0" i="0" dirty="0">
                          <a:solidFill>
                            <a:srgbClr val="000000"/>
                          </a:solidFill>
                          <a:effectLst/>
                          <a:latin typeface="CIDFont+F1"/>
                        </a:rPr>
                        <a:t>1]</a:t>
                      </a:r>
                      <a:endParaRPr lang="zh-CN" altLang="en-US" dirty="0">
                        <a:effectLst/>
                      </a:endParaRPr>
                    </a:p>
                  </a:txBody>
                  <a:tcPr anchor="ctr"/>
                </a:tc>
                <a:tc>
                  <a:txBody>
                    <a:bodyPr/>
                    <a:lstStyle/>
                    <a:p>
                      <a:r>
                        <a:rPr lang="en-US" altLang="zh-CN" sz="1100" b="0" i="0" dirty="0">
                          <a:solidFill>
                            <a:srgbClr val="000000"/>
                          </a:solidFill>
                          <a:effectLst/>
                          <a:latin typeface="CIDFont+F1"/>
                        </a:rPr>
                        <a:t>1) </a:t>
                      </a:r>
                      <a:r>
                        <a:rPr lang="zh-CN" altLang="en-US" sz="1100" b="0" i="0" dirty="0">
                          <a:solidFill>
                            <a:srgbClr val="000000"/>
                          </a:solidFill>
                          <a:effectLst/>
                          <a:latin typeface="CIDFont+F3"/>
                        </a:rPr>
                        <a:t>制订了与项目计划、发布计划和软件架构设计相一致的软件集成策略，以集成软件项；</a:t>
                      </a:r>
                      <a:endParaRPr lang="zh-CN" altLang="en-US" dirty="0">
                        <a:effectLst/>
                      </a:endParaRPr>
                    </a:p>
                  </a:txBody>
                  <a:tcPr anchor="ctr"/>
                </a:tc>
                <a:extLst>
                  <a:ext uri="{0D108BD9-81ED-4DB2-BD59-A6C34878D82A}">
                    <a16:rowId xmlns:a16="http://schemas.microsoft.com/office/drawing/2014/main" val="3574866913"/>
                  </a:ext>
                </a:extLst>
              </a:tr>
              <a:tr h="370840">
                <a:tc>
                  <a:txBody>
                    <a:bodyPr/>
                    <a:lstStyle/>
                    <a:p>
                      <a:r>
                        <a:rPr lang="en-US" altLang="zh-CN" sz="1100" b="1" i="0" dirty="0">
                          <a:solidFill>
                            <a:srgbClr val="000000"/>
                          </a:solidFill>
                          <a:effectLst/>
                          <a:latin typeface="CIDFont+F4"/>
                        </a:rPr>
                        <a:t>SWE.5.BP2: </a:t>
                      </a:r>
                      <a:r>
                        <a:rPr lang="zh-CN" altLang="en-US" sz="1100" b="1" i="0" dirty="0">
                          <a:solidFill>
                            <a:srgbClr val="000000"/>
                          </a:solidFill>
                          <a:effectLst/>
                          <a:latin typeface="CIDFont+F5"/>
                        </a:rPr>
                        <a:t>制订包含回归测试策略在内的软件集成测试策略。</a:t>
                      </a:r>
                      <a:r>
                        <a:rPr lang="zh-CN" altLang="en-US" sz="1100" b="0" i="0" dirty="0">
                          <a:solidFill>
                            <a:srgbClr val="000000"/>
                          </a:solidFill>
                          <a:effectLst/>
                          <a:latin typeface="CIDFont+F3"/>
                        </a:rPr>
                        <a:t>遵循集成策略，制订集成的软件项的测试策略。该策略包括当软件项发生变更时，对集成的软件项实施再测试的回归测试策略。</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2]</a:t>
                      </a:r>
                      <a:endParaRPr lang="zh-CN" altLang="en-US" dirty="0">
                        <a:effectLst/>
                      </a:endParaRPr>
                    </a:p>
                  </a:txBody>
                  <a:tcPr anchor="ctr"/>
                </a:tc>
                <a:tc>
                  <a:txBody>
                    <a:bodyPr/>
                    <a:lstStyle/>
                    <a:p>
                      <a:r>
                        <a:rPr lang="en-US" altLang="zh-CN" sz="1100" b="0" i="0" dirty="0">
                          <a:solidFill>
                            <a:srgbClr val="000000"/>
                          </a:solidFill>
                          <a:effectLst/>
                          <a:latin typeface="CIDFont+F1"/>
                        </a:rPr>
                        <a:t>2) </a:t>
                      </a:r>
                      <a:r>
                        <a:rPr lang="zh-CN" altLang="en-US" sz="1100" b="0" i="0" dirty="0">
                          <a:solidFill>
                            <a:srgbClr val="000000"/>
                          </a:solidFill>
                          <a:effectLst/>
                          <a:latin typeface="CIDFont+F3"/>
                        </a:rPr>
                        <a:t>制订了包括软件回归测试策略在内的软件集成测试策略，以测试软件单元之间和软件项之间的交互；</a:t>
                      </a:r>
                      <a:endParaRPr lang="zh-CN" altLang="en-US" dirty="0">
                        <a:effectLst/>
                      </a:endParaRPr>
                    </a:p>
                  </a:txBody>
                  <a:tcPr anchor="ctr"/>
                </a:tc>
                <a:extLst>
                  <a:ext uri="{0D108BD9-81ED-4DB2-BD59-A6C34878D82A}">
                    <a16:rowId xmlns:a16="http://schemas.microsoft.com/office/drawing/2014/main" val="2711245642"/>
                  </a:ext>
                </a:extLst>
              </a:tr>
              <a:tr h="370840">
                <a:tc>
                  <a:txBody>
                    <a:bodyPr/>
                    <a:lstStyle/>
                    <a:p>
                      <a:r>
                        <a:rPr lang="en-US" altLang="zh-CN" sz="1100" b="1" i="0" dirty="0">
                          <a:solidFill>
                            <a:srgbClr val="000000"/>
                          </a:solidFill>
                          <a:effectLst/>
                          <a:latin typeface="CIDFont+F4"/>
                        </a:rPr>
                        <a:t>SWE.5.BP3: </a:t>
                      </a:r>
                      <a:r>
                        <a:rPr lang="zh-CN" altLang="en-US" sz="1100" b="1" i="0" dirty="0">
                          <a:solidFill>
                            <a:srgbClr val="000000"/>
                          </a:solidFill>
                          <a:effectLst/>
                          <a:latin typeface="CIDFont+F5"/>
                        </a:rPr>
                        <a:t>开发软件集成测试规范。</a:t>
                      </a:r>
                      <a:r>
                        <a:rPr lang="zh-CN" altLang="en-US" sz="1100" b="0" i="0" dirty="0">
                          <a:solidFill>
                            <a:srgbClr val="000000"/>
                          </a:solidFill>
                          <a:effectLst/>
                          <a:latin typeface="CIDFont+F3"/>
                        </a:rPr>
                        <a:t>根据软件集成测试策略，为各集成的软件项开发测试规范（包括各集成的软件项的测试用例）。测试规范应适于提供集成的软件项符合软件架构设计的证据。</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3]</a:t>
                      </a:r>
                      <a:endParaRPr lang="zh-CN" altLang="en-US" dirty="0">
                        <a:effectLst/>
                      </a:endParaRPr>
                    </a:p>
                  </a:txBody>
                  <a:tcPr anchor="ctr"/>
                </a:tc>
                <a:tc>
                  <a:txBody>
                    <a:bodyPr/>
                    <a:lstStyle/>
                    <a:p>
                      <a:r>
                        <a:rPr lang="en-US" altLang="zh-CN" sz="1100" b="0" i="0" dirty="0">
                          <a:solidFill>
                            <a:srgbClr val="000000"/>
                          </a:solidFill>
                          <a:effectLst/>
                          <a:latin typeface="CIDFont+F1"/>
                        </a:rPr>
                        <a:t>3) </a:t>
                      </a:r>
                      <a:r>
                        <a:rPr lang="zh-CN" altLang="en-US" sz="1100" b="0" i="0" dirty="0">
                          <a:solidFill>
                            <a:srgbClr val="000000"/>
                          </a:solidFill>
                          <a:effectLst/>
                          <a:latin typeface="CIDFont+F3"/>
                        </a:rPr>
                        <a:t>根据软件集成测试策略，开发了软件集成测试规范，以适于提供集成的软件项符合软件架构设计（包括软件单元之间和软件项之间的接口）的证据；</a:t>
                      </a:r>
                      <a:endParaRPr lang="zh-CN" altLang="en-US" dirty="0">
                        <a:effectLst/>
                      </a:endParaRPr>
                    </a:p>
                  </a:txBody>
                  <a:tcPr anchor="ctr"/>
                </a:tc>
                <a:extLst>
                  <a:ext uri="{0D108BD9-81ED-4DB2-BD59-A6C34878D82A}">
                    <a16:rowId xmlns:a16="http://schemas.microsoft.com/office/drawing/2014/main" val="3779786185"/>
                  </a:ext>
                </a:extLst>
              </a:tr>
              <a:tr h="370840">
                <a:tc>
                  <a:txBody>
                    <a:bodyPr/>
                    <a:lstStyle/>
                    <a:p>
                      <a:r>
                        <a:rPr lang="en-US" altLang="zh-CN" sz="1100" b="1" i="0" dirty="0">
                          <a:solidFill>
                            <a:srgbClr val="000000"/>
                          </a:solidFill>
                          <a:effectLst/>
                          <a:latin typeface="CIDFont+F4"/>
                        </a:rPr>
                        <a:t>SWE.5.BP4: </a:t>
                      </a:r>
                      <a:r>
                        <a:rPr lang="zh-CN" altLang="en-US" sz="1100" b="1" i="0" dirty="0">
                          <a:solidFill>
                            <a:srgbClr val="000000"/>
                          </a:solidFill>
                          <a:effectLst/>
                          <a:latin typeface="CIDFont+F5"/>
                        </a:rPr>
                        <a:t>集成软件单元和软件项。</a:t>
                      </a:r>
                      <a:r>
                        <a:rPr lang="zh-CN" altLang="en-US" sz="1100" b="0" i="0" dirty="0">
                          <a:solidFill>
                            <a:srgbClr val="000000"/>
                          </a:solidFill>
                          <a:effectLst/>
                          <a:latin typeface="CIDFont+F3"/>
                        </a:rPr>
                        <a:t>根据软件集成策略，将软件单元集成到软件项，进而将软件项集成到集成软件。</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4]</a:t>
                      </a:r>
                      <a:endParaRPr lang="zh-CN" altLang="en-US" dirty="0">
                        <a:effectLst/>
                      </a:endParaRPr>
                    </a:p>
                  </a:txBody>
                  <a:tcPr anchor="ctr"/>
                </a:tc>
                <a:tc>
                  <a:txBody>
                    <a:bodyPr/>
                    <a:lstStyle/>
                    <a:p>
                      <a:r>
                        <a:rPr lang="en-US" altLang="zh-CN" sz="1100" b="0" i="0" dirty="0">
                          <a:solidFill>
                            <a:srgbClr val="000000"/>
                          </a:solidFill>
                          <a:effectLst/>
                          <a:latin typeface="CIDFont+F1"/>
                        </a:rPr>
                        <a:t>4) </a:t>
                      </a:r>
                      <a:r>
                        <a:rPr lang="zh-CN" altLang="en-US" sz="1100" b="0" i="0" dirty="0">
                          <a:solidFill>
                            <a:srgbClr val="000000"/>
                          </a:solidFill>
                          <a:effectLst/>
                          <a:latin typeface="CIDFont+F3"/>
                        </a:rPr>
                        <a:t>根据集成策略集成了软件单元和软件项直至完整的集成软件；</a:t>
                      </a:r>
                      <a:endParaRPr lang="zh-CN" altLang="en-US" dirty="0">
                        <a:effectLst/>
                      </a:endParaRPr>
                    </a:p>
                  </a:txBody>
                  <a:tcPr anchor="ctr"/>
                </a:tc>
                <a:extLst>
                  <a:ext uri="{0D108BD9-81ED-4DB2-BD59-A6C34878D82A}">
                    <a16:rowId xmlns:a16="http://schemas.microsoft.com/office/drawing/2014/main" val="3039905629"/>
                  </a:ext>
                </a:extLst>
              </a:tr>
              <a:tr h="370840">
                <a:tc>
                  <a:txBody>
                    <a:bodyPr/>
                    <a:lstStyle/>
                    <a:p>
                      <a:r>
                        <a:rPr lang="en-US" altLang="zh-CN" sz="1100" b="1" i="0" dirty="0">
                          <a:solidFill>
                            <a:srgbClr val="000000"/>
                          </a:solidFill>
                          <a:effectLst/>
                          <a:latin typeface="CIDFont+F4"/>
                        </a:rPr>
                        <a:t>SWE.5.BP5: </a:t>
                      </a:r>
                      <a:r>
                        <a:rPr lang="zh-CN" altLang="en-US" sz="1100" b="1" i="0" dirty="0">
                          <a:solidFill>
                            <a:srgbClr val="000000"/>
                          </a:solidFill>
                          <a:effectLst/>
                          <a:latin typeface="CIDFont+F5"/>
                        </a:rPr>
                        <a:t>选择测试用例。</a:t>
                      </a:r>
                      <a:r>
                        <a:rPr lang="zh-CN" altLang="en-US" sz="1100" b="0" i="0" dirty="0">
                          <a:solidFill>
                            <a:srgbClr val="000000"/>
                          </a:solidFill>
                          <a:effectLst/>
                          <a:latin typeface="CIDFont+F3"/>
                        </a:rPr>
                        <a:t>从软件集成测试规范中选择测试用例。根据软件合格性测试策略和发布计划，选定的测试用例应具备足够的覆盖率。</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5]</a:t>
                      </a:r>
                      <a:endParaRPr lang="zh-CN" altLang="en-US" dirty="0">
                        <a:effectLst/>
                      </a:endParaRPr>
                    </a:p>
                  </a:txBody>
                  <a:tcPr anchor="ctr"/>
                </a:tc>
                <a:tc>
                  <a:txBody>
                    <a:bodyPr/>
                    <a:lstStyle/>
                    <a:p>
                      <a:r>
                        <a:rPr lang="en-US" altLang="zh-CN" sz="1100" b="0" i="0" dirty="0">
                          <a:solidFill>
                            <a:srgbClr val="000000"/>
                          </a:solidFill>
                          <a:effectLst/>
                          <a:latin typeface="CIDFont+F1"/>
                        </a:rPr>
                        <a:t>5) </a:t>
                      </a:r>
                      <a:r>
                        <a:rPr lang="zh-CN" altLang="en-US" sz="1100" b="0" i="0" dirty="0">
                          <a:solidFill>
                            <a:srgbClr val="000000"/>
                          </a:solidFill>
                          <a:effectLst/>
                          <a:latin typeface="CIDFont+F3"/>
                        </a:rPr>
                        <a:t>根据软件集成测试策略和发布计划，选择了软件集成测试规范中的测试用例；</a:t>
                      </a:r>
                      <a:endParaRPr lang="zh-CN" altLang="en-US" dirty="0">
                        <a:effectLst/>
                      </a:endParaRPr>
                    </a:p>
                  </a:txBody>
                  <a:tcPr anchor="ctr"/>
                </a:tc>
                <a:extLst>
                  <a:ext uri="{0D108BD9-81ED-4DB2-BD59-A6C34878D82A}">
                    <a16:rowId xmlns:a16="http://schemas.microsoft.com/office/drawing/2014/main" val="3218403606"/>
                  </a:ext>
                </a:extLst>
              </a:tr>
              <a:tr h="370840">
                <a:tc>
                  <a:txBody>
                    <a:bodyPr/>
                    <a:lstStyle/>
                    <a:p>
                      <a:r>
                        <a:rPr lang="en-US" altLang="zh-CN" sz="1100" b="1" i="0" dirty="0">
                          <a:solidFill>
                            <a:srgbClr val="000000"/>
                          </a:solidFill>
                          <a:effectLst/>
                          <a:latin typeface="CIDFont+F4"/>
                        </a:rPr>
                        <a:t>SWE.5.BP6: </a:t>
                      </a:r>
                      <a:r>
                        <a:rPr lang="zh-CN" altLang="en-US" sz="1100" b="1" i="0" dirty="0">
                          <a:solidFill>
                            <a:srgbClr val="000000"/>
                          </a:solidFill>
                          <a:effectLst/>
                          <a:latin typeface="CIDFont+F5"/>
                        </a:rPr>
                        <a:t>执行软件集成测试。</a:t>
                      </a:r>
                      <a:r>
                        <a:rPr lang="zh-CN" altLang="en-US" sz="1100" b="0" i="0" dirty="0">
                          <a:solidFill>
                            <a:srgbClr val="000000"/>
                          </a:solidFill>
                          <a:effectLst/>
                          <a:latin typeface="CIDFont+F3"/>
                        </a:rPr>
                        <a:t>使用选定的测试用例执行软件集成测试，并记录集成测试结果和日志。</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6]</a:t>
                      </a:r>
                      <a:endParaRPr lang="zh-CN" altLang="en-US" dirty="0">
                        <a:effectLst/>
                      </a:endParaRPr>
                    </a:p>
                  </a:txBody>
                  <a:tcPr anchor="ctr"/>
                </a:tc>
                <a:tc>
                  <a:txBody>
                    <a:bodyPr/>
                    <a:lstStyle/>
                    <a:p>
                      <a:r>
                        <a:rPr lang="en-US" altLang="zh-CN" sz="1100" b="0" i="0" dirty="0">
                          <a:solidFill>
                            <a:srgbClr val="000000"/>
                          </a:solidFill>
                          <a:effectLst/>
                          <a:latin typeface="CIDFont+F1"/>
                        </a:rPr>
                        <a:t>6) </a:t>
                      </a:r>
                      <a:r>
                        <a:rPr lang="zh-CN" altLang="en-US" sz="1100" b="0" i="0" dirty="0">
                          <a:solidFill>
                            <a:srgbClr val="000000"/>
                          </a:solidFill>
                          <a:effectLst/>
                          <a:latin typeface="CIDFont+F3"/>
                        </a:rPr>
                        <a:t>使用选定的测试用例测试了集成的软件项，并记录了测试结果；</a:t>
                      </a:r>
                      <a:endParaRPr lang="zh-CN" altLang="en-US" dirty="0">
                        <a:effectLst/>
                      </a:endParaRPr>
                    </a:p>
                  </a:txBody>
                  <a:tcPr anchor="ctr"/>
                </a:tc>
                <a:extLst>
                  <a:ext uri="{0D108BD9-81ED-4DB2-BD59-A6C34878D82A}">
                    <a16:rowId xmlns:a16="http://schemas.microsoft.com/office/drawing/2014/main" val="1580916880"/>
                  </a:ext>
                </a:extLst>
              </a:tr>
              <a:tr h="370840">
                <a:tc>
                  <a:txBody>
                    <a:bodyPr/>
                    <a:lstStyle/>
                    <a:p>
                      <a:r>
                        <a:rPr lang="en-US" altLang="zh-CN" sz="1100" b="1" i="0" dirty="0">
                          <a:solidFill>
                            <a:srgbClr val="000000"/>
                          </a:solidFill>
                          <a:effectLst/>
                          <a:latin typeface="CIDFont+F4"/>
                        </a:rPr>
                        <a:t>SWE.5.BP7: </a:t>
                      </a:r>
                      <a:r>
                        <a:rPr lang="zh-CN" altLang="en-US" sz="1100" b="1" i="0" dirty="0">
                          <a:solidFill>
                            <a:srgbClr val="000000"/>
                          </a:solidFill>
                          <a:effectLst/>
                          <a:latin typeface="CIDFont+F5"/>
                        </a:rPr>
                        <a:t>建立双向可追溯性。</a:t>
                      </a:r>
                      <a:r>
                        <a:rPr lang="zh-CN" altLang="en-US" sz="1100" b="0" i="0" dirty="0">
                          <a:solidFill>
                            <a:srgbClr val="000000"/>
                          </a:solidFill>
                          <a:effectLst/>
                          <a:latin typeface="CIDFont+F3"/>
                        </a:rPr>
                        <a:t>建立软件架构设计要素与软件集成测试规范中的测试用例之间的双向可追溯性。建立软件集成测试规范中的测试用例与软件集成测试结果之间的双向可追溯性。</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7]</a:t>
                      </a:r>
                      <a:endParaRPr lang="zh-CN" altLang="en-US" dirty="0">
                        <a:effectLst/>
                      </a:endParaRPr>
                    </a:p>
                  </a:txBody>
                  <a:tcPr anchor="ctr"/>
                </a:tc>
                <a:tc>
                  <a:txBody>
                    <a:bodyPr/>
                    <a:lstStyle/>
                    <a:p>
                      <a:r>
                        <a:rPr lang="en-US" altLang="zh-CN" sz="1100" b="0" i="0" dirty="0">
                          <a:solidFill>
                            <a:srgbClr val="000000"/>
                          </a:solidFill>
                          <a:effectLst/>
                          <a:latin typeface="CIDFont+F1"/>
                        </a:rPr>
                        <a:t>7) </a:t>
                      </a:r>
                      <a:r>
                        <a:rPr lang="zh-CN" altLang="en-US" sz="1100" b="0" i="0" dirty="0">
                          <a:solidFill>
                            <a:srgbClr val="000000"/>
                          </a:solidFill>
                          <a:effectLst/>
                          <a:latin typeface="CIDFont+F3"/>
                        </a:rPr>
                        <a:t>建立了软件架构设计要素与软件集成测试规范中的测试用例之间的一致性和双向可追溯性，并建立了测试用例与测试结果之间的一致性和双向可追溯性；</a:t>
                      </a:r>
                      <a:endParaRPr lang="zh-CN" altLang="en-US" dirty="0">
                        <a:effectLst/>
                      </a:endParaRPr>
                    </a:p>
                  </a:txBody>
                  <a:tcPr anchor="ctr"/>
                </a:tc>
                <a:extLst>
                  <a:ext uri="{0D108BD9-81ED-4DB2-BD59-A6C34878D82A}">
                    <a16:rowId xmlns:a16="http://schemas.microsoft.com/office/drawing/2014/main" val="4259212821"/>
                  </a:ext>
                </a:extLst>
              </a:tr>
              <a:tr h="370840">
                <a:tc>
                  <a:txBody>
                    <a:bodyPr/>
                    <a:lstStyle/>
                    <a:p>
                      <a:r>
                        <a:rPr lang="en-US" altLang="zh-CN" sz="1100" b="1" i="0" dirty="0">
                          <a:solidFill>
                            <a:srgbClr val="000000"/>
                          </a:solidFill>
                          <a:effectLst/>
                          <a:latin typeface="CIDFont+F4"/>
                        </a:rPr>
                        <a:t>SWE.5.BP8: </a:t>
                      </a:r>
                      <a:r>
                        <a:rPr lang="zh-CN" altLang="en-US" sz="1100" b="1" i="0" dirty="0">
                          <a:solidFill>
                            <a:srgbClr val="000000"/>
                          </a:solidFill>
                          <a:effectLst/>
                          <a:latin typeface="CIDFont+F5"/>
                        </a:rPr>
                        <a:t>确保一致性。</a:t>
                      </a:r>
                      <a:r>
                        <a:rPr lang="zh-CN" altLang="en-US" sz="1100" b="0" i="0" dirty="0">
                          <a:solidFill>
                            <a:srgbClr val="000000"/>
                          </a:solidFill>
                          <a:effectLst/>
                          <a:latin typeface="CIDFont+F3"/>
                        </a:rPr>
                        <a:t>确保软件架构设计要素与软件集成测试规范中的测试用例之间的一致性。</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7]</a:t>
                      </a:r>
                      <a:endParaRPr lang="zh-CN" altLang="en-US" dirty="0">
                        <a:effectLst/>
                      </a:endParaRPr>
                    </a:p>
                  </a:txBody>
                  <a:tcPr anchor="ctr"/>
                </a:tc>
                <a:tc>
                  <a:txBody>
                    <a:bodyPr/>
                    <a:lstStyle/>
                    <a:p>
                      <a:r>
                        <a:rPr lang="en-US" altLang="zh-CN" sz="1100" b="0" i="0" dirty="0">
                          <a:solidFill>
                            <a:srgbClr val="000000"/>
                          </a:solidFill>
                          <a:effectLst/>
                          <a:latin typeface="CIDFont+F1"/>
                        </a:rPr>
                        <a:t>7) </a:t>
                      </a:r>
                      <a:r>
                        <a:rPr lang="zh-CN" altLang="en-US" sz="1100" b="0" i="0" dirty="0">
                          <a:solidFill>
                            <a:srgbClr val="000000"/>
                          </a:solidFill>
                          <a:effectLst/>
                          <a:latin typeface="CIDFont+F3"/>
                        </a:rPr>
                        <a:t>建立了软件架构设计要素与软件集成测试规范中的测试用例之间的一致性和双向可追溯性，并建立了测试用例与测试结果之间的一致性和双向可追溯性；</a:t>
                      </a:r>
                      <a:endParaRPr lang="zh-CN" altLang="en-US" dirty="0">
                        <a:effectLst/>
                      </a:endParaRPr>
                    </a:p>
                  </a:txBody>
                  <a:tcPr anchor="ctr"/>
                </a:tc>
                <a:extLst>
                  <a:ext uri="{0D108BD9-81ED-4DB2-BD59-A6C34878D82A}">
                    <a16:rowId xmlns:a16="http://schemas.microsoft.com/office/drawing/2014/main" val="1405463040"/>
                  </a:ext>
                </a:extLst>
              </a:tr>
              <a:tr h="370840">
                <a:tc>
                  <a:txBody>
                    <a:bodyPr/>
                    <a:lstStyle/>
                    <a:p>
                      <a:r>
                        <a:rPr lang="en-US" altLang="zh-CN" sz="1100" b="1" i="0" dirty="0">
                          <a:solidFill>
                            <a:srgbClr val="000000"/>
                          </a:solidFill>
                          <a:effectLst/>
                          <a:latin typeface="CIDFont+F4"/>
                        </a:rPr>
                        <a:t>SWE.5.BP9: </a:t>
                      </a:r>
                      <a:r>
                        <a:rPr lang="zh-CN" altLang="en-US" sz="1100" b="1" i="0" dirty="0">
                          <a:solidFill>
                            <a:srgbClr val="000000"/>
                          </a:solidFill>
                          <a:effectLst/>
                          <a:latin typeface="CIDFont+F5"/>
                        </a:rPr>
                        <a:t>总结和沟通测试结果。</a:t>
                      </a:r>
                      <a:r>
                        <a:rPr lang="zh-CN" altLang="en-US" sz="1100" b="0" i="0" dirty="0">
                          <a:solidFill>
                            <a:srgbClr val="000000"/>
                          </a:solidFill>
                          <a:effectLst/>
                          <a:latin typeface="CIDFont+F3"/>
                        </a:rPr>
                        <a:t>总结软件集成测试结果，并与所有受影响方沟通。</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8]</a:t>
                      </a:r>
                      <a:endParaRPr lang="zh-CN" altLang="en-US" dirty="0">
                        <a:effectLst/>
                      </a:endParaRPr>
                    </a:p>
                  </a:txBody>
                  <a:tcPr anchor="ctr"/>
                </a:tc>
                <a:tc>
                  <a:txBody>
                    <a:bodyPr/>
                    <a:lstStyle/>
                    <a:p>
                      <a:r>
                        <a:rPr lang="en-US" altLang="zh-CN" sz="1100" b="0" i="0" dirty="0">
                          <a:solidFill>
                            <a:srgbClr val="000000"/>
                          </a:solidFill>
                          <a:effectLst/>
                          <a:latin typeface="CIDFont+F1"/>
                        </a:rPr>
                        <a:t>8) </a:t>
                      </a:r>
                      <a:r>
                        <a:rPr lang="zh-CN" altLang="en-US" sz="1100" b="0" i="0" dirty="0">
                          <a:solidFill>
                            <a:srgbClr val="000000"/>
                          </a:solidFill>
                          <a:effectLst/>
                          <a:latin typeface="CIDFont+F3"/>
                        </a:rPr>
                        <a:t>总结了软件集成测试结果，并与所有受影响方沟通。</a:t>
                      </a:r>
                      <a:endParaRPr lang="zh-CN" altLang="en-US" dirty="0">
                        <a:effectLst/>
                      </a:endParaRPr>
                    </a:p>
                  </a:txBody>
                  <a:tcPr anchor="ctr"/>
                </a:tc>
                <a:extLst>
                  <a:ext uri="{0D108BD9-81ED-4DB2-BD59-A6C34878D82A}">
                    <a16:rowId xmlns:a16="http://schemas.microsoft.com/office/drawing/2014/main" val="516954603"/>
                  </a:ext>
                </a:extLst>
              </a:tr>
            </a:tbl>
          </a:graphicData>
        </a:graphic>
      </p:graphicFrame>
    </p:spTree>
    <p:extLst>
      <p:ext uri="{BB962C8B-B14F-4D97-AF65-F5344CB8AC3E}">
        <p14:creationId xmlns:p14="http://schemas.microsoft.com/office/powerpoint/2010/main" val="23583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89668-38EF-4283-8297-D8FABB4D62B3}"/>
              </a:ext>
            </a:extLst>
          </p:cNvPr>
          <p:cNvSpPr>
            <a:spLocks noGrp="1"/>
          </p:cNvSpPr>
          <p:nvPr>
            <p:ph type="title"/>
          </p:nvPr>
        </p:nvSpPr>
        <p:spPr/>
        <p:txBody>
          <a:bodyPr/>
          <a:lstStyle/>
          <a:p>
            <a:r>
              <a:rPr lang="en-US" altLang="zh-CN" dirty="0"/>
              <a:t>SWE.5</a:t>
            </a:r>
            <a:r>
              <a:rPr lang="zh-CN" altLang="en-US" dirty="0"/>
              <a:t>软件集成和集成测试</a:t>
            </a:r>
            <a:r>
              <a:rPr lang="en-US" altLang="zh-CN" dirty="0"/>
              <a:t>-</a:t>
            </a:r>
            <a:r>
              <a:rPr lang="zh-CN" altLang="en-US" dirty="0"/>
              <a:t>输出工作产品</a:t>
            </a:r>
          </a:p>
        </p:txBody>
      </p:sp>
      <p:sp>
        <p:nvSpPr>
          <p:cNvPr id="4" name="Rectangle 1">
            <a:extLst>
              <a:ext uri="{FF2B5EF4-FFF2-40B4-BE49-F238E27FC236}">
                <a16:creationId xmlns:a16="http://schemas.microsoft.com/office/drawing/2014/main" id="{1AFCDFDB-0306-4AA4-A3AC-3ED9652B2941}"/>
              </a:ext>
            </a:extLst>
          </p:cNvPr>
          <p:cNvSpPr>
            <a:spLocks noChangeArrowheads="1"/>
          </p:cNvSpPr>
          <p:nvPr/>
        </p:nvSpPr>
        <p:spPr bwMode="auto">
          <a:xfrm>
            <a:off x="3738563" y="3368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5" name="表格 7">
            <a:extLst>
              <a:ext uri="{FF2B5EF4-FFF2-40B4-BE49-F238E27FC236}">
                <a16:creationId xmlns:a16="http://schemas.microsoft.com/office/drawing/2014/main" id="{1C163362-7E8D-44EA-BE67-687BE4144EB0}"/>
              </a:ext>
            </a:extLst>
          </p:cNvPr>
          <p:cNvGraphicFramePr>
            <a:graphicFrameLocks noGrp="1"/>
          </p:cNvGraphicFramePr>
          <p:nvPr>
            <p:extLst>
              <p:ext uri="{D42A27DB-BD31-4B8C-83A1-F6EECF244321}">
                <p14:modId xmlns:p14="http://schemas.microsoft.com/office/powerpoint/2010/main" val="2591365905"/>
              </p:ext>
            </p:extLst>
          </p:nvPr>
        </p:nvGraphicFramePr>
        <p:xfrm>
          <a:off x="561158" y="1034953"/>
          <a:ext cx="10023253" cy="5305699"/>
        </p:xfrm>
        <a:graphic>
          <a:graphicData uri="http://schemas.openxmlformats.org/drawingml/2006/table">
            <a:tbl>
              <a:tblPr firstRow="1" bandRow="1">
                <a:tableStyleId>{8799B23B-EC83-4686-B30A-512413B5E67A}</a:tableStyleId>
              </a:tblPr>
              <a:tblGrid>
                <a:gridCol w="2774989">
                  <a:extLst>
                    <a:ext uri="{9D8B030D-6E8A-4147-A177-3AD203B41FA5}">
                      <a16:colId xmlns:a16="http://schemas.microsoft.com/office/drawing/2014/main" val="1757616538"/>
                    </a:ext>
                  </a:extLst>
                </a:gridCol>
                <a:gridCol w="7248264">
                  <a:extLst>
                    <a:ext uri="{9D8B030D-6E8A-4147-A177-3AD203B41FA5}">
                      <a16:colId xmlns:a16="http://schemas.microsoft.com/office/drawing/2014/main" val="2233104647"/>
                    </a:ext>
                  </a:extLst>
                </a:gridCol>
              </a:tblGrid>
              <a:tr h="391739">
                <a:tc>
                  <a:txBody>
                    <a:bodyPr/>
                    <a:lstStyle/>
                    <a:p>
                      <a:r>
                        <a:rPr lang="zh-CN" altLang="en-US" dirty="0">
                          <a:latin typeface="+mj-ea"/>
                          <a:ea typeface="+mj-ea"/>
                        </a:rPr>
                        <a:t>工作产品</a:t>
                      </a:r>
                    </a:p>
                  </a:txBody>
                  <a:tcPr>
                    <a:solidFill>
                      <a:schemeClr val="accent5">
                        <a:lumMod val="20000"/>
                        <a:lumOff val="80000"/>
                      </a:schemeClr>
                    </a:solidFill>
                  </a:tcPr>
                </a:tc>
                <a:tc>
                  <a:txBody>
                    <a:bodyPr/>
                    <a:lstStyle/>
                    <a:p>
                      <a:r>
                        <a:rPr lang="zh-CN" altLang="en-US" dirty="0">
                          <a:latin typeface="+mj-ea"/>
                          <a:ea typeface="+mj-ea"/>
                        </a:rPr>
                        <a:t>对应成果</a:t>
                      </a:r>
                    </a:p>
                  </a:txBody>
                  <a:tcPr>
                    <a:solidFill>
                      <a:schemeClr val="accent5">
                        <a:lumMod val="20000"/>
                        <a:lumOff val="80000"/>
                      </a:schemeClr>
                    </a:solidFill>
                  </a:tcPr>
                </a:tc>
                <a:extLst>
                  <a:ext uri="{0D108BD9-81ED-4DB2-BD59-A6C34878D82A}">
                    <a16:rowId xmlns:a16="http://schemas.microsoft.com/office/drawing/2014/main" val="266959414"/>
                  </a:ext>
                </a:extLst>
              </a:tr>
              <a:tr h="356766">
                <a:tc>
                  <a:txBody>
                    <a:bodyPr/>
                    <a:lstStyle/>
                    <a:p>
                      <a:r>
                        <a:rPr lang="en-US" altLang="zh-CN" sz="1400" b="0" i="0" dirty="0">
                          <a:solidFill>
                            <a:srgbClr val="000000"/>
                          </a:solidFill>
                          <a:effectLst/>
                          <a:latin typeface="+mj-ea"/>
                          <a:ea typeface="+mj-ea"/>
                        </a:rPr>
                        <a:t>01-03 </a:t>
                      </a:r>
                      <a:r>
                        <a:rPr lang="zh-CN" altLang="en-US" sz="1400" b="0" i="0" dirty="0">
                          <a:solidFill>
                            <a:srgbClr val="000000"/>
                          </a:solidFill>
                          <a:effectLst/>
                          <a:latin typeface="+mj-ea"/>
                          <a:ea typeface="+mj-ea"/>
                        </a:rPr>
                        <a:t>软件项 </a:t>
                      </a:r>
                      <a:r>
                        <a:rPr lang="zh-CN" altLang="en-US" sz="1100" b="1" i="0" dirty="0">
                          <a:solidFill>
                            <a:srgbClr val="000000"/>
                          </a:solidFill>
                          <a:effectLst/>
                          <a:latin typeface="+mj-ea"/>
                          <a:ea typeface="+mj-ea"/>
                        </a:rPr>
                        <a:t>→ </a:t>
                      </a:r>
                      <a:r>
                        <a:rPr lang="en-US" altLang="zh-CN" sz="1000" b="0" i="0" dirty="0">
                          <a:solidFill>
                            <a:srgbClr val="000000"/>
                          </a:solidFill>
                          <a:effectLst/>
                          <a:latin typeface="+mj-ea"/>
                          <a:ea typeface="+mj-ea"/>
                        </a:rPr>
                        <a:t>[</a:t>
                      </a:r>
                      <a:r>
                        <a:rPr lang="zh-CN" altLang="en-US" sz="1000" b="0" i="0" dirty="0">
                          <a:solidFill>
                            <a:srgbClr val="000000"/>
                          </a:solidFill>
                          <a:effectLst/>
                          <a:latin typeface="+mj-ea"/>
                          <a:ea typeface="+mj-ea"/>
                        </a:rPr>
                        <a:t>成果 </a:t>
                      </a:r>
                      <a:r>
                        <a:rPr lang="en-US" altLang="zh-CN" sz="1000" b="0" i="0" dirty="0">
                          <a:solidFill>
                            <a:srgbClr val="000000"/>
                          </a:solidFill>
                          <a:effectLst/>
                          <a:latin typeface="+mj-ea"/>
                          <a:ea typeface="+mj-ea"/>
                        </a:rPr>
                        <a:t>4]</a:t>
                      </a:r>
                      <a:endParaRPr lang="zh-CN" altLang="en-US" dirty="0">
                        <a:effectLst/>
                        <a:latin typeface="+mj-ea"/>
                        <a:ea typeface="+mj-ea"/>
                      </a:endParaRPr>
                    </a:p>
                  </a:txBody>
                  <a:tcPr anchor="ctr"/>
                </a:tc>
                <a:tc>
                  <a:txBody>
                    <a:bodyPr/>
                    <a:lstStyle/>
                    <a:p>
                      <a:r>
                        <a:rPr lang="en-US" altLang="zh-CN" sz="1400" b="0" i="0" dirty="0">
                          <a:solidFill>
                            <a:srgbClr val="000000"/>
                          </a:solidFill>
                          <a:effectLst/>
                          <a:latin typeface="+mj-ea"/>
                          <a:ea typeface="+mj-ea"/>
                        </a:rPr>
                        <a:t>4) </a:t>
                      </a:r>
                      <a:r>
                        <a:rPr lang="zh-CN" altLang="en-US" sz="1400" b="0" i="0" dirty="0">
                          <a:solidFill>
                            <a:srgbClr val="000000"/>
                          </a:solidFill>
                          <a:effectLst/>
                          <a:latin typeface="+mj-ea"/>
                          <a:ea typeface="+mj-ea"/>
                        </a:rPr>
                        <a:t>根据集成策略集成了软件单元和软件项直至完整的集成软件；</a:t>
                      </a:r>
                      <a:endParaRPr lang="zh-CN" altLang="en-US" sz="1400" dirty="0">
                        <a:effectLst/>
                        <a:latin typeface="+mj-ea"/>
                        <a:ea typeface="+mj-ea"/>
                      </a:endParaRPr>
                    </a:p>
                  </a:txBody>
                  <a:tcPr/>
                </a:tc>
                <a:extLst>
                  <a:ext uri="{0D108BD9-81ED-4DB2-BD59-A6C34878D82A}">
                    <a16:rowId xmlns:a16="http://schemas.microsoft.com/office/drawing/2014/main" val="3574866913"/>
                  </a:ext>
                </a:extLst>
              </a:tr>
              <a:tr h="380902">
                <a:tc>
                  <a:txBody>
                    <a:bodyPr/>
                    <a:lstStyle/>
                    <a:p>
                      <a:r>
                        <a:rPr lang="en-US" altLang="zh-CN" sz="1400" b="0" i="0" dirty="0">
                          <a:solidFill>
                            <a:srgbClr val="000000"/>
                          </a:solidFill>
                          <a:effectLst/>
                          <a:latin typeface="+mj-ea"/>
                          <a:ea typeface="+mj-ea"/>
                        </a:rPr>
                        <a:t>01-50 </a:t>
                      </a:r>
                      <a:r>
                        <a:rPr lang="zh-CN" altLang="en-US" sz="1400" b="0" i="0" dirty="0">
                          <a:solidFill>
                            <a:srgbClr val="000000"/>
                          </a:solidFill>
                          <a:effectLst/>
                          <a:latin typeface="+mj-ea"/>
                          <a:ea typeface="+mj-ea"/>
                        </a:rPr>
                        <a:t>集成软件 </a:t>
                      </a:r>
                      <a:r>
                        <a:rPr lang="zh-CN" altLang="en-US" sz="1100" b="1" i="0" dirty="0">
                          <a:solidFill>
                            <a:srgbClr val="000000"/>
                          </a:solidFill>
                          <a:effectLst/>
                          <a:latin typeface="+mj-ea"/>
                          <a:ea typeface="+mj-ea"/>
                        </a:rPr>
                        <a:t>→ </a:t>
                      </a:r>
                      <a:r>
                        <a:rPr lang="en-US" altLang="zh-CN" sz="1000" b="0" i="0" dirty="0">
                          <a:solidFill>
                            <a:srgbClr val="000000"/>
                          </a:solidFill>
                          <a:effectLst/>
                          <a:latin typeface="+mj-ea"/>
                          <a:ea typeface="+mj-ea"/>
                        </a:rPr>
                        <a:t>[</a:t>
                      </a:r>
                      <a:r>
                        <a:rPr lang="zh-CN" altLang="en-US" sz="1000" b="0" i="0" dirty="0">
                          <a:solidFill>
                            <a:srgbClr val="000000"/>
                          </a:solidFill>
                          <a:effectLst/>
                          <a:latin typeface="+mj-ea"/>
                          <a:ea typeface="+mj-ea"/>
                        </a:rPr>
                        <a:t>成果 </a:t>
                      </a:r>
                      <a:r>
                        <a:rPr lang="en-US" altLang="zh-CN" sz="1000" b="0" i="0" dirty="0">
                          <a:solidFill>
                            <a:srgbClr val="000000"/>
                          </a:solidFill>
                          <a:effectLst/>
                          <a:latin typeface="+mj-ea"/>
                          <a:ea typeface="+mj-ea"/>
                        </a:rPr>
                        <a:t>4]</a:t>
                      </a:r>
                      <a:endParaRPr lang="zh-CN" altLang="en-US" dirty="0">
                        <a:effectLst/>
                        <a:latin typeface="+mj-ea"/>
                        <a:ea typeface="+mj-ea"/>
                      </a:endParaRPr>
                    </a:p>
                  </a:txBody>
                  <a:tcPr anchor="ctr"/>
                </a:tc>
                <a:tc>
                  <a:txBody>
                    <a:bodyPr/>
                    <a:lstStyle/>
                    <a:p>
                      <a:r>
                        <a:rPr lang="en-US" altLang="zh-CN" sz="1400" b="0" i="0" dirty="0">
                          <a:solidFill>
                            <a:srgbClr val="000000"/>
                          </a:solidFill>
                          <a:effectLst/>
                          <a:latin typeface="+mj-ea"/>
                          <a:ea typeface="+mj-ea"/>
                        </a:rPr>
                        <a:t>4) </a:t>
                      </a:r>
                      <a:r>
                        <a:rPr lang="zh-CN" altLang="en-US" sz="1400" b="0" i="0" dirty="0">
                          <a:solidFill>
                            <a:srgbClr val="000000"/>
                          </a:solidFill>
                          <a:effectLst/>
                          <a:latin typeface="+mj-ea"/>
                          <a:ea typeface="+mj-ea"/>
                        </a:rPr>
                        <a:t>根据集成策略集成了软件单元和软件项直至完整的集成软件；</a:t>
                      </a:r>
                      <a:endParaRPr lang="zh-CN" altLang="en-US" sz="1400" dirty="0">
                        <a:effectLst/>
                        <a:latin typeface="+mj-ea"/>
                        <a:ea typeface="+mj-ea"/>
                      </a:endParaRPr>
                    </a:p>
                  </a:txBody>
                  <a:tcPr/>
                </a:tc>
                <a:extLst>
                  <a:ext uri="{0D108BD9-81ED-4DB2-BD59-A6C34878D82A}">
                    <a16:rowId xmlns:a16="http://schemas.microsoft.com/office/drawing/2014/main" val="2711245642"/>
                  </a:ext>
                </a:extLst>
              </a:tr>
              <a:tr h="547360">
                <a:tc>
                  <a:txBody>
                    <a:bodyPr/>
                    <a:lstStyle/>
                    <a:p>
                      <a:r>
                        <a:rPr lang="en-US" altLang="zh-CN" sz="1400" b="0" i="0" dirty="0">
                          <a:solidFill>
                            <a:srgbClr val="000000"/>
                          </a:solidFill>
                          <a:effectLst/>
                          <a:latin typeface="+mj-ea"/>
                          <a:ea typeface="+mj-ea"/>
                        </a:rPr>
                        <a:t>08-50 </a:t>
                      </a:r>
                      <a:r>
                        <a:rPr lang="zh-CN" altLang="en-US" sz="1400" b="0" i="0" dirty="0">
                          <a:solidFill>
                            <a:srgbClr val="000000"/>
                          </a:solidFill>
                          <a:effectLst/>
                          <a:latin typeface="+mj-ea"/>
                          <a:ea typeface="+mj-ea"/>
                        </a:rPr>
                        <a:t>测试规范 </a:t>
                      </a:r>
                      <a:r>
                        <a:rPr lang="zh-CN" altLang="en-US" sz="1100" b="1" i="0" dirty="0">
                          <a:solidFill>
                            <a:srgbClr val="000000"/>
                          </a:solidFill>
                          <a:effectLst/>
                          <a:latin typeface="+mj-ea"/>
                          <a:ea typeface="+mj-ea"/>
                        </a:rPr>
                        <a:t>→ </a:t>
                      </a:r>
                      <a:r>
                        <a:rPr lang="en-US" altLang="zh-CN" sz="1000" b="0" i="0" dirty="0">
                          <a:solidFill>
                            <a:srgbClr val="000000"/>
                          </a:solidFill>
                          <a:effectLst/>
                          <a:latin typeface="+mj-ea"/>
                          <a:ea typeface="+mj-ea"/>
                        </a:rPr>
                        <a:t>[</a:t>
                      </a:r>
                      <a:r>
                        <a:rPr lang="zh-CN" altLang="en-US" sz="1000" b="0" i="0" dirty="0">
                          <a:solidFill>
                            <a:srgbClr val="000000"/>
                          </a:solidFill>
                          <a:effectLst/>
                          <a:latin typeface="+mj-ea"/>
                          <a:ea typeface="+mj-ea"/>
                        </a:rPr>
                        <a:t>成果 </a:t>
                      </a:r>
                      <a:r>
                        <a:rPr lang="en-US" altLang="zh-CN" sz="1000" b="0" i="0" dirty="0">
                          <a:solidFill>
                            <a:srgbClr val="000000"/>
                          </a:solidFill>
                          <a:effectLst/>
                          <a:latin typeface="+mj-ea"/>
                          <a:ea typeface="+mj-ea"/>
                        </a:rPr>
                        <a:t>3, 5]</a:t>
                      </a:r>
                      <a:endParaRPr lang="zh-CN" altLang="en-US" dirty="0">
                        <a:effectLst/>
                        <a:latin typeface="+mj-ea"/>
                        <a:ea typeface="+mj-ea"/>
                      </a:endParaRPr>
                    </a:p>
                  </a:txBody>
                  <a:tcPr anchor="ctr"/>
                </a:tc>
                <a:tc>
                  <a:txBody>
                    <a:bodyPr/>
                    <a:lstStyle/>
                    <a:p>
                      <a:r>
                        <a:rPr lang="en-US" altLang="zh-CN" sz="1400" b="0" i="0" dirty="0">
                          <a:solidFill>
                            <a:srgbClr val="000000"/>
                          </a:solidFill>
                          <a:effectLst/>
                          <a:latin typeface="+mj-ea"/>
                          <a:ea typeface="+mj-ea"/>
                        </a:rPr>
                        <a:t>3) </a:t>
                      </a:r>
                      <a:r>
                        <a:rPr lang="zh-CN" altLang="en-US" sz="1400" b="0" i="0" dirty="0">
                          <a:solidFill>
                            <a:srgbClr val="000000"/>
                          </a:solidFill>
                          <a:effectLst/>
                          <a:latin typeface="+mj-ea"/>
                          <a:ea typeface="+mj-ea"/>
                        </a:rPr>
                        <a:t>根据软件集成测试策略，开发了软件集成测试规范，以适于提供集成的软件项符合软件架构设计（包括软件单元之间和软件项之间的接口）的证据；</a:t>
                      </a:r>
                      <a:endParaRPr lang="zh-CN" altLang="en-US" sz="1400" dirty="0">
                        <a:effectLst/>
                        <a:latin typeface="+mj-ea"/>
                        <a:ea typeface="+mj-ea"/>
                      </a:endParaRPr>
                    </a:p>
                    <a:p>
                      <a:r>
                        <a:rPr lang="en-US" altLang="zh-CN" sz="1400" b="0" i="0" dirty="0">
                          <a:solidFill>
                            <a:srgbClr val="000000"/>
                          </a:solidFill>
                          <a:effectLst/>
                          <a:latin typeface="+mj-ea"/>
                          <a:ea typeface="+mj-ea"/>
                        </a:rPr>
                        <a:t>5) </a:t>
                      </a:r>
                      <a:r>
                        <a:rPr lang="zh-CN" altLang="en-US" sz="1400" b="0" i="0" dirty="0">
                          <a:solidFill>
                            <a:srgbClr val="000000"/>
                          </a:solidFill>
                          <a:effectLst/>
                          <a:latin typeface="+mj-ea"/>
                          <a:ea typeface="+mj-ea"/>
                        </a:rPr>
                        <a:t>根据软件集成测试策略和发布计划，选择了软件集成测试规范中的测试用例；</a:t>
                      </a:r>
                      <a:endParaRPr lang="zh-CN" altLang="en-US" sz="1400" dirty="0">
                        <a:effectLst/>
                        <a:latin typeface="+mj-ea"/>
                        <a:ea typeface="+mj-ea"/>
                      </a:endParaRPr>
                    </a:p>
                  </a:txBody>
                  <a:tcPr/>
                </a:tc>
                <a:extLst>
                  <a:ext uri="{0D108BD9-81ED-4DB2-BD59-A6C34878D82A}">
                    <a16:rowId xmlns:a16="http://schemas.microsoft.com/office/drawing/2014/main" val="3779786185"/>
                  </a:ext>
                </a:extLst>
              </a:tr>
              <a:tr h="727006">
                <a:tc>
                  <a:txBody>
                    <a:bodyPr/>
                    <a:lstStyle/>
                    <a:p>
                      <a:r>
                        <a:rPr lang="en-US" altLang="zh-CN" sz="1400" b="0" i="0" dirty="0">
                          <a:solidFill>
                            <a:srgbClr val="000000"/>
                          </a:solidFill>
                          <a:effectLst/>
                          <a:latin typeface="+mj-ea"/>
                          <a:ea typeface="+mj-ea"/>
                        </a:rPr>
                        <a:t>08-52 </a:t>
                      </a:r>
                      <a:r>
                        <a:rPr lang="zh-CN" altLang="en-US" sz="1400" b="0" i="0" dirty="0">
                          <a:solidFill>
                            <a:srgbClr val="000000"/>
                          </a:solidFill>
                          <a:effectLst/>
                          <a:latin typeface="+mj-ea"/>
                          <a:ea typeface="+mj-ea"/>
                        </a:rPr>
                        <a:t>测试计划 </a:t>
                      </a:r>
                      <a:r>
                        <a:rPr lang="zh-CN" altLang="en-US" sz="1100" b="1" i="0" dirty="0">
                          <a:solidFill>
                            <a:srgbClr val="000000"/>
                          </a:solidFill>
                          <a:effectLst/>
                          <a:latin typeface="+mj-ea"/>
                          <a:ea typeface="+mj-ea"/>
                        </a:rPr>
                        <a:t>→ </a:t>
                      </a:r>
                      <a:r>
                        <a:rPr lang="en-US" altLang="zh-CN" sz="1000" b="0" i="0" dirty="0">
                          <a:solidFill>
                            <a:srgbClr val="000000"/>
                          </a:solidFill>
                          <a:effectLst/>
                          <a:latin typeface="+mj-ea"/>
                          <a:ea typeface="+mj-ea"/>
                        </a:rPr>
                        <a:t>[</a:t>
                      </a:r>
                      <a:r>
                        <a:rPr lang="zh-CN" altLang="en-US" sz="1000" b="0" i="0" dirty="0">
                          <a:solidFill>
                            <a:srgbClr val="000000"/>
                          </a:solidFill>
                          <a:effectLst/>
                          <a:latin typeface="+mj-ea"/>
                          <a:ea typeface="+mj-ea"/>
                        </a:rPr>
                        <a:t>成果 </a:t>
                      </a:r>
                      <a:r>
                        <a:rPr lang="en-US" altLang="zh-CN" sz="1000" b="0" i="0" dirty="0">
                          <a:solidFill>
                            <a:srgbClr val="000000"/>
                          </a:solidFill>
                          <a:effectLst/>
                          <a:latin typeface="+mj-ea"/>
                          <a:ea typeface="+mj-ea"/>
                        </a:rPr>
                        <a:t>1, 2]</a:t>
                      </a:r>
                      <a:endParaRPr lang="zh-CN" altLang="en-US" dirty="0">
                        <a:effectLst/>
                        <a:latin typeface="+mj-ea"/>
                        <a:ea typeface="+mj-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rgbClr val="000000"/>
                          </a:solidFill>
                          <a:effectLst/>
                          <a:latin typeface="+mj-ea"/>
                          <a:ea typeface="+mj-ea"/>
                        </a:rPr>
                        <a:t>1) </a:t>
                      </a:r>
                      <a:r>
                        <a:rPr lang="zh-CN" altLang="en-US" sz="1400" b="0" i="0" dirty="0">
                          <a:solidFill>
                            <a:srgbClr val="000000"/>
                          </a:solidFill>
                          <a:effectLst/>
                          <a:latin typeface="+mj-ea"/>
                          <a:ea typeface="+mj-ea"/>
                        </a:rPr>
                        <a:t>制订了与项目计划、发布计划和软件架构设计相一致的软件集成策略，以集成软件项；</a:t>
                      </a:r>
                      <a:endParaRPr lang="zh-CN" altLang="en-US" sz="1400" dirty="0">
                        <a:effectLst/>
                        <a:latin typeface="+mj-ea"/>
                        <a:ea typeface="+mj-ea"/>
                      </a:endParaRPr>
                    </a:p>
                    <a:p>
                      <a:r>
                        <a:rPr lang="en-US" altLang="zh-CN" sz="1400" b="0" i="0" dirty="0">
                          <a:solidFill>
                            <a:srgbClr val="000000"/>
                          </a:solidFill>
                          <a:effectLst/>
                          <a:latin typeface="+mj-ea"/>
                          <a:ea typeface="+mj-ea"/>
                        </a:rPr>
                        <a:t>2) </a:t>
                      </a:r>
                      <a:r>
                        <a:rPr lang="zh-CN" altLang="en-US" sz="1400" b="0" i="0" dirty="0">
                          <a:solidFill>
                            <a:srgbClr val="000000"/>
                          </a:solidFill>
                          <a:effectLst/>
                          <a:latin typeface="+mj-ea"/>
                          <a:ea typeface="+mj-ea"/>
                        </a:rPr>
                        <a:t>制订了包括软件回归测试策略在内的软件集成测试策略，以测试软件单元之间和软件项之间的交互；</a:t>
                      </a:r>
                      <a:endParaRPr lang="zh-CN" altLang="en-US" sz="1400" dirty="0">
                        <a:effectLst/>
                        <a:latin typeface="+mj-ea"/>
                        <a:ea typeface="+mj-ea"/>
                      </a:endParaRPr>
                    </a:p>
                  </a:txBody>
                  <a:tcPr/>
                </a:tc>
                <a:extLst>
                  <a:ext uri="{0D108BD9-81ED-4DB2-BD59-A6C34878D82A}">
                    <a16:rowId xmlns:a16="http://schemas.microsoft.com/office/drawing/2014/main" val="3039905629"/>
                  </a:ext>
                </a:extLst>
              </a:tr>
              <a:tr h="368852">
                <a:tc>
                  <a:txBody>
                    <a:bodyPr/>
                    <a:lstStyle/>
                    <a:p>
                      <a:r>
                        <a:rPr lang="en-US" altLang="zh-CN" sz="1400" b="0" i="0" dirty="0">
                          <a:solidFill>
                            <a:srgbClr val="000000"/>
                          </a:solidFill>
                          <a:effectLst/>
                          <a:latin typeface="+mj-ea"/>
                          <a:ea typeface="+mj-ea"/>
                        </a:rPr>
                        <a:t>13-04 </a:t>
                      </a:r>
                      <a:r>
                        <a:rPr lang="zh-CN" altLang="en-US" sz="1400" b="0" i="0" dirty="0">
                          <a:solidFill>
                            <a:srgbClr val="000000"/>
                          </a:solidFill>
                          <a:effectLst/>
                          <a:latin typeface="+mj-ea"/>
                          <a:ea typeface="+mj-ea"/>
                        </a:rPr>
                        <a:t>沟通记录 </a:t>
                      </a:r>
                      <a:r>
                        <a:rPr lang="zh-CN" altLang="en-US" sz="1100" b="1" i="0" dirty="0">
                          <a:solidFill>
                            <a:srgbClr val="000000"/>
                          </a:solidFill>
                          <a:effectLst/>
                          <a:latin typeface="+mj-ea"/>
                          <a:ea typeface="+mj-ea"/>
                        </a:rPr>
                        <a:t>→ </a:t>
                      </a:r>
                      <a:r>
                        <a:rPr lang="en-US" altLang="zh-CN" sz="1000" b="0" i="0" dirty="0">
                          <a:solidFill>
                            <a:srgbClr val="000000"/>
                          </a:solidFill>
                          <a:effectLst/>
                          <a:latin typeface="+mj-ea"/>
                          <a:ea typeface="+mj-ea"/>
                        </a:rPr>
                        <a:t>[</a:t>
                      </a:r>
                      <a:r>
                        <a:rPr lang="zh-CN" altLang="en-US" sz="1000" b="0" i="0" dirty="0">
                          <a:solidFill>
                            <a:srgbClr val="000000"/>
                          </a:solidFill>
                          <a:effectLst/>
                          <a:latin typeface="+mj-ea"/>
                          <a:ea typeface="+mj-ea"/>
                        </a:rPr>
                        <a:t>成果 </a:t>
                      </a:r>
                      <a:r>
                        <a:rPr lang="en-US" altLang="zh-CN" sz="1000" b="0" i="0" dirty="0">
                          <a:solidFill>
                            <a:srgbClr val="000000"/>
                          </a:solidFill>
                          <a:effectLst/>
                          <a:latin typeface="+mj-ea"/>
                          <a:ea typeface="+mj-ea"/>
                        </a:rPr>
                        <a:t>8]</a:t>
                      </a:r>
                      <a:endParaRPr lang="zh-CN" altLang="en-US" dirty="0">
                        <a:effectLst/>
                        <a:latin typeface="+mj-ea"/>
                        <a:ea typeface="+mj-ea"/>
                      </a:endParaRPr>
                    </a:p>
                  </a:txBody>
                  <a:tcPr anchor="ctr"/>
                </a:tc>
                <a:tc>
                  <a:txBody>
                    <a:bodyPr/>
                    <a:lstStyle/>
                    <a:p>
                      <a:r>
                        <a:rPr lang="en-US" altLang="zh-CN" sz="1400" dirty="0">
                          <a:latin typeface="+mj-ea"/>
                          <a:ea typeface="+mj-ea"/>
                        </a:rPr>
                        <a:t>8) </a:t>
                      </a:r>
                      <a:r>
                        <a:rPr lang="zh-CN" altLang="en-US" sz="1400" dirty="0">
                          <a:latin typeface="+mj-ea"/>
                          <a:ea typeface="+mj-ea"/>
                        </a:rPr>
                        <a:t>总结了软件集成测试结果，并与所有受影响方沟通。</a:t>
                      </a:r>
                      <a:endParaRPr lang="zh-CN" altLang="en-US" sz="2400" dirty="0">
                        <a:effectLst/>
                        <a:latin typeface="+mj-ea"/>
                        <a:ea typeface="+mj-ea"/>
                      </a:endParaRPr>
                    </a:p>
                  </a:txBody>
                  <a:tcPr/>
                </a:tc>
                <a:extLst>
                  <a:ext uri="{0D108BD9-81ED-4DB2-BD59-A6C34878D82A}">
                    <a16:rowId xmlns:a16="http://schemas.microsoft.com/office/drawing/2014/main" val="3218403606"/>
                  </a:ext>
                </a:extLst>
              </a:tr>
              <a:tr h="547360">
                <a:tc>
                  <a:txBody>
                    <a:bodyPr/>
                    <a:lstStyle/>
                    <a:p>
                      <a:r>
                        <a:rPr lang="en-US" altLang="zh-CN" sz="1400" b="0" i="0" dirty="0">
                          <a:solidFill>
                            <a:srgbClr val="000000"/>
                          </a:solidFill>
                          <a:effectLst/>
                          <a:latin typeface="+mj-ea"/>
                          <a:ea typeface="+mj-ea"/>
                        </a:rPr>
                        <a:t>13-19 </a:t>
                      </a:r>
                      <a:r>
                        <a:rPr lang="zh-CN" altLang="en-US" sz="1400" b="0" i="0" dirty="0">
                          <a:solidFill>
                            <a:srgbClr val="000000"/>
                          </a:solidFill>
                          <a:effectLst/>
                          <a:latin typeface="+mj-ea"/>
                          <a:ea typeface="+mj-ea"/>
                        </a:rPr>
                        <a:t>评审记录 </a:t>
                      </a:r>
                      <a:r>
                        <a:rPr lang="zh-CN" altLang="en-US" sz="1100" b="1" i="0" dirty="0">
                          <a:solidFill>
                            <a:srgbClr val="000000"/>
                          </a:solidFill>
                          <a:effectLst/>
                          <a:latin typeface="+mj-ea"/>
                          <a:ea typeface="+mj-ea"/>
                        </a:rPr>
                        <a:t>→ </a:t>
                      </a:r>
                      <a:r>
                        <a:rPr lang="en-US" altLang="zh-CN" sz="1000" b="0" i="0" dirty="0">
                          <a:solidFill>
                            <a:srgbClr val="000000"/>
                          </a:solidFill>
                          <a:effectLst/>
                          <a:latin typeface="+mj-ea"/>
                          <a:ea typeface="+mj-ea"/>
                        </a:rPr>
                        <a:t>[</a:t>
                      </a:r>
                      <a:r>
                        <a:rPr lang="zh-CN" altLang="en-US" sz="1000" b="0" i="0" dirty="0">
                          <a:solidFill>
                            <a:srgbClr val="000000"/>
                          </a:solidFill>
                          <a:effectLst/>
                          <a:latin typeface="+mj-ea"/>
                          <a:ea typeface="+mj-ea"/>
                        </a:rPr>
                        <a:t>成果 </a:t>
                      </a:r>
                      <a:r>
                        <a:rPr lang="en-US" altLang="zh-CN" sz="1000" b="0" i="0" dirty="0">
                          <a:solidFill>
                            <a:srgbClr val="000000"/>
                          </a:solidFill>
                          <a:effectLst/>
                          <a:latin typeface="+mj-ea"/>
                          <a:ea typeface="+mj-ea"/>
                        </a:rPr>
                        <a:t>7]</a:t>
                      </a:r>
                      <a:endParaRPr lang="zh-CN" altLang="en-US" dirty="0">
                        <a:effectLst/>
                        <a:latin typeface="+mj-ea"/>
                        <a:ea typeface="+mj-ea"/>
                      </a:endParaRPr>
                    </a:p>
                  </a:txBody>
                  <a:tcPr anchor="ctr"/>
                </a:tc>
                <a:tc>
                  <a:txBody>
                    <a:bodyPr/>
                    <a:lstStyle/>
                    <a:p>
                      <a:r>
                        <a:rPr lang="en-US" altLang="zh-CN" sz="1400" dirty="0">
                          <a:latin typeface="+mj-ea"/>
                          <a:ea typeface="+mj-ea"/>
                        </a:rPr>
                        <a:t>7) </a:t>
                      </a:r>
                      <a:r>
                        <a:rPr lang="zh-CN" altLang="en-US" sz="1400" dirty="0">
                          <a:latin typeface="+mj-ea"/>
                          <a:ea typeface="+mj-ea"/>
                        </a:rPr>
                        <a:t>建立了软件架构设计要素与软件集成测试规范中的测试用例之间的一致 性和双向可追溯性，并建立了测试用例与测试结果之间的一致性和双向 可追溯性； </a:t>
                      </a:r>
                      <a:endParaRPr lang="en-US" altLang="zh-CN" sz="1400" dirty="0">
                        <a:latin typeface="+mj-ea"/>
                        <a:ea typeface="+mj-ea"/>
                      </a:endParaRPr>
                    </a:p>
                  </a:txBody>
                  <a:tcPr/>
                </a:tc>
                <a:extLst>
                  <a:ext uri="{0D108BD9-81ED-4DB2-BD59-A6C34878D82A}">
                    <a16:rowId xmlns:a16="http://schemas.microsoft.com/office/drawing/2014/main" val="1580916880"/>
                  </a:ext>
                </a:extLst>
              </a:tr>
              <a:tr h="366877">
                <a:tc>
                  <a:txBody>
                    <a:bodyPr/>
                    <a:lstStyle/>
                    <a:p>
                      <a:r>
                        <a:rPr lang="en-US" altLang="zh-CN" sz="1400" b="0" i="0" dirty="0">
                          <a:solidFill>
                            <a:srgbClr val="000000"/>
                          </a:solidFill>
                          <a:effectLst/>
                          <a:latin typeface="+mj-ea"/>
                          <a:ea typeface="+mj-ea"/>
                        </a:rPr>
                        <a:t>13-22 </a:t>
                      </a:r>
                      <a:r>
                        <a:rPr lang="zh-CN" altLang="en-US" sz="1400" b="0" i="0" dirty="0">
                          <a:solidFill>
                            <a:srgbClr val="000000"/>
                          </a:solidFill>
                          <a:effectLst/>
                          <a:latin typeface="+mj-ea"/>
                          <a:ea typeface="+mj-ea"/>
                        </a:rPr>
                        <a:t>追溯记录 </a:t>
                      </a:r>
                      <a:r>
                        <a:rPr lang="zh-CN" altLang="en-US" sz="1100" b="1" i="0" dirty="0">
                          <a:solidFill>
                            <a:srgbClr val="000000"/>
                          </a:solidFill>
                          <a:effectLst/>
                          <a:latin typeface="+mj-ea"/>
                          <a:ea typeface="+mj-ea"/>
                        </a:rPr>
                        <a:t>→ </a:t>
                      </a:r>
                      <a:r>
                        <a:rPr lang="en-US" altLang="zh-CN" sz="1000" b="0" i="0" dirty="0">
                          <a:solidFill>
                            <a:srgbClr val="000000"/>
                          </a:solidFill>
                          <a:effectLst/>
                          <a:latin typeface="+mj-ea"/>
                          <a:ea typeface="+mj-ea"/>
                        </a:rPr>
                        <a:t>[</a:t>
                      </a:r>
                      <a:r>
                        <a:rPr lang="zh-CN" altLang="en-US" sz="1000" b="0" i="0" dirty="0">
                          <a:solidFill>
                            <a:srgbClr val="000000"/>
                          </a:solidFill>
                          <a:effectLst/>
                          <a:latin typeface="+mj-ea"/>
                          <a:ea typeface="+mj-ea"/>
                        </a:rPr>
                        <a:t>成果 </a:t>
                      </a:r>
                      <a:r>
                        <a:rPr lang="en-US" altLang="zh-CN" sz="1000" b="0" i="0" dirty="0">
                          <a:solidFill>
                            <a:srgbClr val="000000"/>
                          </a:solidFill>
                          <a:effectLst/>
                          <a:latin typeface="+mj-ea"/>
                          <a:ea typeface="+mj-ea"/>
                        </a:rPr>
                        <a:t>7]</a:t>
                      </a:r>
                      <a:endParaRPr lang="zh-CN" altLang="en-US" dirty="0">
                        <a:effectLst/>
                        <a:latin typeface="+mj-ea"/>
                        <a:ea typeface="+mj-ea"/>
                      </a:endParaRPr>
                    </a:p>
                  </a:txBody>
                  <a:tcPr anchor="ctr"/>
                </a:tc>
                <a:tc>
                  <a:txBody>
                    <a:bodyPr/>
                    <a:lstStyle/>
                    <a:p>
                      <a:r>
                        <a:rPr lang="en-US" altLang="zh-CN" sz="1400" dirty="0">
                          <a:latin typeface="+mj-ea"/>
                          <a:ea typeface="+mj-ea"/>
                        </a:rPr>
                        <a:t>7) </a:t>
                      </a:r>
                      <a:r>
                        <a:rPr lang="zh-CN" altLang="en-US" sz="1400" dirty="0">
                          <a:latin typeface="+mj-ea"/>
                          <a:ea typeface="+mj-ea"/>
                        </a:rPr>
                        <a:t>建立了软件架构设计要素与软件集成测试规范中的测试用例之间的一致 性和双向可追溯性，并建立了测试用例与测试结果之间的一致性和双向 可追溯性； </a:t>
                      </a:r>
                      <a:endParaRPr lang="en-US" altLang="zh-CN" sz="1400" dirty="0">
                        <a:latin typeface="+mj-ea"/>
                        <a:ea typeface="+mj-ea"/>
                      </a:endParaRPr>
                    </a:p>
                  </a:txBody>
                  <a:tcPr/>
                </a:tc>
                <a:extLst>
                  <a:ext uri="{0D108BD9-81ED-4DB2-BD59-A6C34878D82A}">
                    <a16:rowId xmlns:a16="http://schemas.microsoft.com/office/drawing/2014/main" val="4259212821"/>
                  </a:ext>
                </a:extLst>
              </a:tr>
              <a:tr h="547360">
                <a:tc>
                  <a:txBody>
                    <a:bodyPr/>
                    <a:lstStyle/>
                    <a:p>
                      <a:r>
                        <a:rPr lang="en-US" altLang="zh-CN" sz="1400" b="0" i="0" dirty="0">
                          <a:solidFill>
                            <a:srgbClr val="000000"/>
                          </a:solidFill>
                          <a:effectLst/>
                          <a:latin typeface="+mj-ea"/>
                          <a:ea typeface="+mj-ea"/>
                        </a:rPr>
                        <a:t>13-50 </a:t>
                      </a:r>
                      <a:r>
                        <a:rPr lang="zh-CN" altLang="en-US" sz="1400" b="0" i="0" dirty="0">
                          <a:solidFill>
                            <a:srgbClr val="000000"/>
                          </a:solidFill>
                          <a:effectLst/>
                          <a:latin typeface="+mj-ea"/>
                          <a:ea typeface="+mj-ea"/>
                        </a:rPr>
                        <a:t>测试结果 </a:t>
                      </a:r>
                      <a:r>
                        <a:rPr lang="zh-CN" altLang="en-US" sz="1100" b="1" i="0" dirty="0">
                          <a:solidFill>
                            <a:srgbClr val="000000"/>
                          </a:solidFill>
                          <a:effectLst/>
                          <a:latin typeface="+mj-ea"/>
                          <a:ea typeface="+mj-ea"/>
                        </a:rPr>
                        <a:t>→ </a:t>
                      </a:r>
                      <a:r>
                        <a:rPr lang="en-US" altLang="zh-CN" sz="1000" b="0" i="0" dirty="0">
                          <a:solidFill>
                            <a:srgbClr val="000000"/>
                          </a:solidFill>
                          <a:effectLst/>
                          <a:latin typeface="+mj-ea"/>
                          <a:ea typeface="+mj-ea"/>
                        </a:rPr>
                        <a:t>[</a:t>
                      </a:r>
                      <a:r>
                        <a:rPr lang="zh-CN" altLang="en-US" sz="1000" b="0" i="0" dirty="0">
                          <a:solidFill>
                            <a:srgbClr val="000000"/>
                          </a:solidFill>
                          <a:effectLst/>
                          <a:latin typeface="+mj-ea"/>
                          <a:ea typeface="+mj-ea"/>
                        </a:rPr>
                        <a:t>成果 </a:t>
                      </a:r>
                      <a:r>
                        <a:rPr lang="en-US" altLang="zh-CN" sz="1000" b="0" i="0" dirty="0">
                          <a:solidFill>
                            <a:srgbClr val="000000"/>
                          </a:solidFill>
                          <a:effectLst/>
                          <a:latin typeface="+mj-ea"/>
                          <a:ea typeface="+mj-ea"/>
                        </a:rPr>
                        <a:t>6, 8]</a:t>
                      </a:r>
                      <a:endParaRPr lang="zh-CN" altLang="en-US" dirty="0">
                        <a:effectLst/>
                        <a:latin typeface="+mj-ea"/>
                        <a:ea typeface="+mj-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j-ea"/>
                          <a:ea typeface="+mj-ea"/>
                        </a:rPr>
                        <a:t>6) </a:t>
                      </a:r>
                      <a:r>
                        <a:rPr lang="zh-CN" altLang="en-US" sz="1400" dirty="0">
                          <a:latin typeface="+mj-ea"/>
                          <a:ea typeface="+mj-ea"/>
                        </a:rPr>
                        <a:t>使用选定的测试用例测试了集成的软件项，并记录了测试结果； </a:t>
                      </a:r>
                      <a:endParaRPr lang="en-US" altLang="zh-CN" sz="1400" dirty="0">
                        <a:latin typeface="+mj-ea"/>
                        <a:ea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j-ea"/>
                          <a:ea typeface="+mj-ea"/>
                        </a:rPr>
                        <a:t>8) </a:t>
                      </a:r>
                      <a:r>
                        <a:rPr lang="zh-CN" altLang="en-US" sz="1400" dirty="0">
                          <a:latin typeface="+mj-ea"/>
                          <a:ea typeface="+mj-ea"/>
                        </a:rPr>
                        <a:t>总结了软件集成测试结果，并与所有受影响方沟通。</a:t>
                      </a:r>
                      <a:endParaRPr lang="zh-CN" altLang="en-US" sz="2400" dirty="0">
                        <a:effectLst/>
                        <a:latin typeface="+mj-ea"/>
                        <a:ea typeface="+mj-ea"/>
                      </a:endParaRPr>
                    </a:p>
                  </a:txBody>
                  <a:tcPr/>
                </a:tc>
                <a:extLst>
                  <a:ext uri="{0D108BD9-81ED-4DB2-BD59-A6C34878D82A}">
                    <a16:rowId xmlns:a16="http://schemas.microsoft.com/office/drawing/2014/main" val="550220453"/>
                  </a:ext>
                </a:extLst>
              </a:tr>
              <a:tr h="547360">
                <a:tc>
                  <a:txBody>
                    <a:bodyPr/>
                    <a:lstStyle/>
                    <a:p>
                      <a:r>
                        <a:rPr lang="en-US" altLang="zh-CN" sz="1400" b="0" i="0" dirty="0">
                          <a:solidFill>
                            <a:srgbClr val="000000"/>
                          </a:solidFill>
                          <a:effectLst/>
                          <a:latin typeface="+mj-ea"/>
                          <a:ea typeface="+mj-ea"/>
                        </a:rPr>
                        <a:t>17-02 </a:t>
                      </a:r>
                      <a:r>
                        <a:rPr lang="zh-CN" altLang="en-US" sz="1400" b="0" i="0" dirty="0">
                          <a:solidFill>
                            <a:srgbClr val="000000"/>
                          </a:solidFill>
                          <a:effectLst/>
                          <a:latin typeface="+mj-ea"/>
                          <a:ea typeface="+mj-ea"/>
                        </a:rPr>
                        <a:t>编译清单 </a:t>
                      </a:r>
                      <a:r>
                        <a:rPr lang="zh-CN" altLang="en-US" sz="1100" b="1" i="0" dirty="0">
                          <a:solidFill>
                            <a:srgbClr val="000000"/>
                          </a:solidFill>
                          <a:effectLst/>
                          <a:latin typeface="+mj-ea"/>
                          <a:ea typeface="+mj-ea"/>
                        </a:rPr>
                        <a:t>→ </a:t>
                      </a:r>
                      <a:r>
                        <a:rPr lang="en-US" altLang="zh-CN" sz="1000" b="0" i="0" dirty="0">
                          <a:solidFill>
                            <a:srgbClr val="000000"/>
                          </a:solidFill>
                          <a:effectLst/>
                          <a:latin typeface="+mj-ea"/>
                          <a:ea typeface="+mj-ea"/>
                        </a:rPr>
                        <a:t>[</a:t>
                      </a:r>
                      <a:r>
                        <a:rPr lang="zh-CN" altLang="en-US" sz="1000" b="0" i="0" dirty="0">
                          <a:solidFill>
                            <a:srgbClr val="000000"/>
                          </a:solidFill>
                          <a:effectLst/>
                          <a:latin typeface="+mj-ea"/>
                          <a:ea typeface="+mj-ea"/>
                        </a:rPr>
                        <a:t>成果 </a:t>
                      </a:r>
                      <a:r>
                        <a:rPr lang="en-US" altLang="zh-CN" sz="1000" b="0" i="0" dirty="0">
                          <a:solidFill>
                            <a:srgbClr val="000000"/>
                          </a:solidFill>
                          <a:effectLst/>
                          <a:latin typeface="+mj-ea"/>
                          <a:ea typeface="+mj-ea"/>
                        </a:rPr>
                        <a:t>4, 7]</a:t>
                      </a:r>
                      <a:endParaRPr lang="zh-CN" altLang="en-US" dirty="0">
                        <a:effectLst/>
                        <a:latin typeface="+mj-ea"/>
                        <a:ea typeface="+mj-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rgbClr val="000000"/>
                          </a:solidFill>
                          <a:effectLst/>
                          <a:latin typeface="+mj-ea"/>
                          <a:ea typeface="+mj-ea"/>
                        </a:rPr>
                        <a:t>4) </a:t>
                      </a:r>
                      <a:r>
                        <a:rPr lang="zh-CN" altLang="en-US" sz="1400" b="0" i="0" dirty="0">
                          <a:solidFill>
                            <a:srgbClr val="000000"/>
                          </a:solidFill>
                          <a:effectLst/>
                          <a:latin typeface="+mj-ea"/>
                          <a:ea typeface="+mj-ea"/>
                        </a:rPr>
                        <a:t>根据集成策略集成了软件单元和软件项直至完整的集成软件；</a:t>
                      </a:r>
                      <a:endParaRPr lang="zh-CN" altLang="en-US" sz="1400" dirty="0">
                        <a:effectLst/>
                        <a:latin typeface="+mj-ea"/>
                        <a:ea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j-ea"/>
                          <a:ea typeface="+mj-ea"/>
                        </a:rPr>
                        <a:t>7) </a:t>
                      </a:r>
                      <a:r>
                        <a:rPr lang="zh-CN" altLang="en-US" sz="1400" dirty="0">
                          <a:latin typeface="+mj-ea"/>
                          <a:ea typeface="+mj-ea"/>
                        </a:rPr>
                        <a:t>建立了软件架构设计要素与软件集成测试规范中的测试用例之间的一致 性和双向可追溯性，并建立了测试用例与测试结果之间的一致性和双向 可追溯性； </a:t>
                      </a:r>
                      <a:endParaRPr lang="en-US" altLang="zh-CN" sz="1400" dirty="0">
                        <a:latin typeface="+mj-ea"/>
                        <a:ea typeface="+mj-ea"/>
                      </a:endParaRPr>
                    </a:p>
                  </a:txBody>
                  <a:tcPr/>
                </a:tc>
                <a:extLst>
                  <a:ext uri="{0D108BD9-81ED-4DB2-BD59-A6C34878D82A}">
                    <a16:rowId xmlns:a16="http://schemas.microsoft.com/office/drawing/2014/main" val="3434144326"/>
                  </a:ext>
                </a:extLst>
              </a:tr>
            </a:tbl>
          </a:graphicData>
        </a:graphic>
      </p:graphicFrame>
    </p:spTree>
    <p:extLst>
      <p:ext uri="{BB962C8B-B14F-4D97-AF65-F5344CB8AC3E}">
        <p14:creationId xmlns:p14="http://schemas.microsoft.com/office/powerpoint/2010/main" val="84913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A6A10-8852-4A59-BE4A-2CC418454C5A}"/>
              </a:ext>
            </a:extLst>
          </p:cNvPr>
          <p:cNvSpPr>
            <a:spLocks noGrp="1"/>
          </p:cNvSpPr>
          <p:nvPr>
            <p:ph type="title"/>
          </p:nvPr>
        </p:nvSpPr>
        <p:spPr/>
        <p:txBody>
          <a:bodyPr/>
          <a:lstStyle/>
          <a:p>
            <a:r>
              <a:rPr lang="en-US" altLang="zh-CN" dirty="0"/>
              <a:t>SWE.5</a:t>
            </a:r>
            <a:r>
              <a:rPr lang="zh-CN" altLang="en-US" dirty="0"/>
              <a:t>软件集成和集成测试</a:t>
            </a:r>
            <a:r>
              <a:rPr lang="en-US" altLang="zh-CN" dirty="0"/>
              <a:t>-</a:t>
            </a:r>
            <a:r>
              <a:rPr lang="zh-CN" altLang="en-US" dirty="0"/>
              <a:t>总结</a:t>
            </a:r>
          </a:p>
        </p:txBody>
      </p:sp>
      <p:pic>
        <p:nvPicPr>
          <p:cNvPr id="5" name="图片 4">
            <a:extLst>
              <a:ext uri="{FF2B5EF4-FFF2-40B4-BE49-F238E27FC236}">
                <a16:creationId xmlns:a16="http://schemas.microsoft.com/office/drawing/2014/main" id="{78A1EB22-9996-4F60-9933-62E2689DE831}"/>
              </a:ext>
            </a:extLst>
          </p:cNvPr>
          <p:cNvPicPr>
            <a:picLocks noChangeAspect="1"/>
          </p:cNvPicPr>
          <p:nvPr/>
        </p:nvPicPr>
        <p:blipFill>
          <a:blip r:embed="rId2"/>
          <a:stretch>
            <a:fillRect/>
          </a:stretch>
        </p:blipFill>
        <p:spPr>
          <a:xfrm>
            <a:off x="121920" y="1032060"/>
            <a:ext cx="11495314" cy="5357460"/>
          </a:xfrm>
          <a:prstGeom prst="rect">
            <a:avLst/>
          </a:prstGeom>
        </p:spPr>
      </p:pic>
    </p:spTree>
    <p:extLst>
      <p:ext uri="{BB962C8B-B14F-4D97-AF65-F5344CB8AC3E}">
        <p14:creationId xmlns:p14="http://schemas.microsoft.com/office/powerpoint/2010/main" val="322684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A255B-68CC-4960-861A-DF38B5C1ED1C}"/>
              </a:ext>
            </a:extLst>
          </p:cNvPr>
          <p:cNvSpPr>
            <a:spLocks noGrp="1"/>
          </p:cNvSpPr>
          <p:nvPr>
            <p:ph type="title"/>
          </p:nvPr>
        </p:nvSpPr>
        <p:spPr/>
        <p:txBody>
          <a:bodyPr/>
          <a:lstStyle/>
          <a:p>
            <a:r>
              <a:rPr lang="en-US" altLang="zh-CN" dirty="0"/>
              <a:t>SWE.6 </a:t>
            </a:r>
            <a:r>
              <a:rPr lang="zh-CN" altLang="en-US" dirty="0"/>
              <a:t>软件合格性测试</a:t>
            </a:r>
          </a:p>
        </p:txBody>
      </p:sp>
      <p:graphicFrame>
        <p:nvGraphicFramePr>
          <p:cNvPr id="5" name="表格 4">
            <a:extLst>
              <a:ext uri="{FF2B5EF4-FFF2-40B4-BE49-F238E27FC236}">
                <a16:creationId xmlns:a16="http://schemas.microsoft.com/office/drawing/2014/main" id="{BA615246-DD88-49BE-8250-2C6642DE6A6A}"/>
              </a:ext>
            </a:extLst>
          </p:cNvPr>
          <p:cNvGraphicFramePr>
            <a:graphicFrameLocks noGrp="1"/>
          </p:cNvGraphicFramePr>
          <p:nvPr>
            <p:extLst>
              <p:ext uri="{D42A27DB-BD31-4B8C-83A1-F6EECF244321}">
                <p14:modId xmlns:p14="http://schemas.microsoft.com/office/powerpoint/2010/main" val="385987644"/>
              </p:ext>
            </p:extLst>
          </p:nvPr>
        </p:nvGraphicFramePr>
        <p:xfrm>
          <a:off x="744015" y="1243734"/>
          <a:ext cx="10150680" cy="3670741"/>
        </p:xfrm>
        <a:graphic>
          <a:graphicData uri="http://schemas.openxmlformats.org/drawingml/2006/table">
            <a:tbl>
              <a:tblPr/>
              <a:tblGrid>
                <a:gridCol w="1900169">
                  <a:extLst>
                    <a:ext uri="{9D8B030D-6E8A-4147-A177-3AD203B41FA5}">
                      <a16:colId xmlns:a16="http://schemas.microsoft.com/office/drawing/2014/main" val="2033478252"/>
                    </a:ext>
                  </a:extLst>
                </a:gridCol>
                <a:gridCol w="8250511">
                  <a:extLst>
                    <a:ext uri="{9D8B030D-6E8A-4147-A177-3AD203B41FA5}">
                      <a16:colId xmlns:a16="http://schemas.microsoft.com/office/drawing/2014/main" val="898452581"/>
                    </a:ext>
                  </a:extLst>
                </a:gridCol>
              </a:tblGrid>
              <a:tr h="361339">
                <a:tc>
                  <a:txBody>
                    <a:bodyPr/>
                    <a:lstStyle/>
                    <a:p>
                      <a:r>
                        <a:rPr lang="zh-CN" altLang="en-US" sz="1600" b="1" i="0" dirty="0">
                          <a:solidFill>
                            <a:srgbClr val="000000"/>
                          </a:solidFill>
                          <a:effectLst/>
                          <a:latin typeface="CIDFont+F5"/>
                        </a:rPr>
                        <a:t>过程 </a:t>
                      </a:r>
                      <a:r>
                        <a:rPr lang="en-US" sz="1600" b="1" i="0" dirty="0">
                          <a:solidFill>
                            <a:srgbClr val="000000"/>
                          </a:solidFill>
                          <a:effectLst/>
                          <a:latin typeface="CIDFont+F4"/>
                        </a:rPr>
                        <a:t>ID </a:t>
                      </a:r>
                      <a:endParaRPr 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altLang="zh-CN" sz="1600" dirty="0"/>
                        <a:t>SWE.6</a:t>
                      </a:r>
                      <a:endParaRPr 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9932114"/>
                  </a:ext>
                </a:extLst>
              </a:tr>
              <a:tr h="361339">
                <a:tc>
                  <a:txBody>
                    <a:bodyPr/>
                    <a:lstStyle/>
                    <a:p>
                      <a:r>
                        <a:rPr lang="zh-CN" altLang="en-US" sz="1600" b="1" i="0" dirty="0">
                          <a:solidFill>
                            <a:srgbClr val="000000"/>
                          </a:solidFill>
                          <a:effectLst/>
                          <a:latin typeface="CIDFont+F5"/>
                        </a:rPr>
                        <a:t>过程名称 </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dirty="0"/>
                        <a:t>软件合格性测试</a:t>
                      </a:r>
                      <a:endParaRPr lang="zh-CN" altLang="en-US" sz="2800" b="1"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3915021"/>
                  </a:ext>
                </a:extLst>
              </a:tr>
              <a:tr h="418223">
                <a:tc>
                  <a:txBody>
                    <a:bodyPr/>
                    <a:lstStyle/>
                    <a:p>
                      <a:r>
                        <a:rPr lang="zh-CN" altLang="en-US" sz="1600" b="1" i="0" dirty="0">
                          <a:solidFill>
                            <a:srgbClr val="000000"/>
                          </a:solidFill>
                          <a:effectLst/>
                          <a:latin typeface="CIDFont+F5"/>
                        </a:rPr>
                        <a:t>过程目的 </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dirty="0"/>
                        <a:t>软件合格性测试的目的是：确保集成软件得到测试，以提供符合软件需求的证据。</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005768"/>
                  </a:ext>
                </a:extLst>
              </a:tr>
              <a:tr h="2465608">
                <a:tc>
                  <a:txBody>
                    <a:bodyPr/>
                    <a:lstStyle/>
                    <a:p>
                      <a:r>
                        <a:rPr lang="zh-CN" altLang="en-US" sz="1600" b="1" i="0" dirty="0">
                          <a:solidFill>
                            <a:srgbClr val="000000"/>
                          </a:solidFill>
                          <a:effectLst/>
                          <a:latin typeface="CIDFont+F5"/>
                        </a:rPr>
                        <a:t>过程成果 </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dirty="0"/>
                        <a:t>成功实施本过程的结果如下：</a:t>
                      </a:r>
                    </a:p>
                    <a:p>
                      <a:r>
                        <a:rPr lang="en-US" altLang="zh-CN" sz="1600" dirty="0"/>
                        <a:t>1) </a:t>
                      </a:r>
                      <a:r>
                        <a:rPr lang="zh-CN" altLang="en-US" sz="1600" dirty="0"/>
                        <a:t>制订了与项目计划和发布计划相一致的包括回归测试策略在内的软件合格性测试策略，以测试集成软件；</a:t>
                      </a:r>
                    </a:p>
                    <a:p>
                      <a:r>
                        <a:rPr lang="en-US" altLang="zh-CN" sz="1600" dirty="0"/>
                        <a:t>2) </a:t>
                      </a:r>
                      <a:r>
                        <a:rPr lang="zh-CN" altLang="en-US" sz="1600" dirty="0"/>
                        <a:t>根据软件合格性测试策略，开发了集成软件的软件合格性测试规范，以适于提供符合软件需求的证据；</a:t>
                      </a:r>
                    </a:p>
                    <a:p>
                      <a:r>
                        <a:rPr lang="en-US" altLang="zh-CN" sz="1600" dirty="0"/>
                        <a:t>3) </a:t>
                      </a:r>
                      <a:r>
                        <a:rPr lang="zh-CN" altLang="en-US" sz="1600" dirty="0"/>
                        <a:t>根据软件合格性测试策略和发布计划，选择了软件合格性测试规范中的测试用例；</a:t>
                      </a:r>
                    </a:p>
                    <a:p>
                      <a:r>
                        <a:rPr lang="en-US" altLang="zh-CN" sz="1600" dirty="0"/>
                        <a:t>4) </a:t>
                      </a:r>
                      <a:r>
                        <a:rPr lang="zh-CN" altLang="en-US" sz="1600" dirty="0"/>
                        <a:t>使用选定的测试用例测试了集成软件，并记录了软件合格性测试结果；</a:t>
                      </a:r>
                    </a:p>
                    <a:p>
                      <a:r>
                        <a:rPr lang="en-US" altLang="zh-CN" sz="1600" dirty="0"/>
                        <a:t>5) </a:t>
                      </a:r>
                      <a:r>
                        <a:rPr lang="zh-CN" altLang="en-US" sz="1600" dirty="0"/>
                        <a:t>建立了软件需求与软件合格性测试规范中的测试用例之间的一致性和双向可追溯性，建立了测试用例与测试结果之间的一致性和双向的可追溯性；</a:t>
                      </a:r>
                    </a:p>
                    <a:p>
                      <a:r>
                        <a:rPr lang="en-US" altLang="zh-CN" sz="1600" dirty="0"/>
                        <a:t>6) </a:t>
                      </a:r>
                      <a:r>
                        <a:rPr lang="zh-CN" altLang="en-US" sz="1600" dirty="0"/>
                        <a:t>总结了软件合格性测试结果，并与所有受影响方沟通。</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353849"/>
                  </a:ext>
                </a:extLst>
              </a:tr>
            </a:tbl>
          </a:graphicData>
        </a:graphic>
      </p:graphicFrame>
    </p:spTree>
    <p:extLst>
      <p:ext uri="{BB962C8B-B14F-4D97-AF65-F5344CB8AC3E}">
        <p14:creationId xmlns:p14="http://schemas.microsoft.com/office/powerpoint/2010/main" val="486435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DAC35-098B-42E8-A4BC-B71F01DD9D30}"/>
              </a:ext>
            </a:extLst>
          </p:cNvPr>
          <p:cNvSpPr>
            <a:spLocks noGrp="1"/>
          </p:cNvSpPr>
          <p:nvPr>
            <p:ph type="title"/>
          </p:nvPr>
        </p:nvSpPr>
        <p:spPr/>
        <p:txBody>
          <a:bodyPr/>
          <a:lstStyle/>
          <a:p>
            <a:r>
              <a:rPr lang="en-US" altLang="zh-CN" dirty="0"/>
              <a:t>SWE.6 </a:t>
            </a:r>
            <a:r>
              <a:rPr lang="zh-CN" altLang="en-US" dirty="0"/>
              <a:t>软件合格性测试</a:t>
            </a:r>
            <a:r>
              <a:rPr lang="en-US" altLang="zh-CN" dirty="0"/>
              <a:t>-</a:t>
            </a:r>
            <a:r>
              <a:rPr lang="zh-CN" altLang="en-US" dirty="0"/>
              <a:t>基本实践（</a:t>
            </a:r>
            <a:r>
              <a:rPr lang="en-US" altLang="zh-CN" dirty="0">
                <a:solidFill>
                  <a:srgbClr val="FF0000"/>
                </a:solidFill>
              </a:rPr>
              <a:t>B</a:t>
            </a:r>
            <a:r>
              <a:rPr lang="en-US" altLang="zh-CN" dirty="0"/>
              <a:t>ase </a:t>
            </a:r>
            <a:r>
              <a:rPr lang="en-US" altLang="zh-CN" dirty="0">
                <a:solidFill>
                  <a:srgbClr val="FF0000"/>
                </a:solidFill>
              </a:rPr>
              <a:t>P</a:t>
            </a:r>
            <a:r>
              <a:rPr lang="en-US" altLang="zh-CN" dirty="0"/>
              <a:t>ractices</a:t>
            </a:r>
            <a:r>
              <a:rPr lang="zh-CN" altLang="en-US" dirty="0"/>
              <a:t>）</a:t>
            </a:r>
          </a:p>
        </p:txBody>
      </p:sp>
      <p:sp>
        <p:nvSpPr>
          <p:cNvPr id="6" name="Rectangle 2">
            <a:extLst>
              <a:ext uri="{FF2B5EF4-FFF2-40B4-BE49-F238E27FC236}">
                <a16:creationId xmlns:a16="http://schemas.microsoft.com/office/drawing/2014/main" id="{D2E3D576-5A6C-4F58-9D82-6DA0CA68212E}"/>
              </a:ext>
            </a:extLst>
          </p:cNvPr>
          <p:cNvSpPr>
            <a:spLocks noChangeArrowheads="1"/>
          </p:cNvSpPr>
          <p:nvPr/>
        </p:nvSpPr>
        <p:spPr bwMode="auto">
          <a:xfrm>
            <a:off x="3743325" y="3284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7" name="表格 7">
            <a:extLst>
              <a:ext uri="{FF2B5EF4-FFF2-40B4-BE49-F238E27FC236}">
                <a16:creationId xmlns:a16="http://schemas.microsoft.com/office/drawing/2014/main" id="{00734729-36A6-46BD-B6A0-0CE36B92137E}"/>
              </a:ext>
            </a:extLst>
          </p:cNvPr>
          <p:cNvGraphicFramePr>
            <a:graphicFrameLocks noGrp="1"/>
          </p:cNvGraphicFramePr>
          <p:nvPr>
            <p:extLst>
              <p:ext uri="{D42A27DB-BD31-4B8C-83A1-F6EECF244321}">
                <p14:modId xmlns:p14="http://schemas.microsoft.com/office/powerpoint/2010/main" val="879436777"/>
              </p:ext>
            </p:extLst>
          </p:nvPr>
        </p:nvGraphicFramePr>
        <p:xfrm>
          <a:off x="379095" y="1161734"/>
          <a:ext cx="10979600" cy="3718560"/>
        </p:xfrm>
        <a:graphic>
          <a:graphicData uri="http://schemas.openxmlformats.org/drawingml/2006/table">
            <a:tbl>
              <a:tblPr firstRow="1" bandRow="1">
                <a:tableStyleId>{8799B23B-EC83-4686-B30A-512413B5E67A}</a:tableStyleId>
              </a:tblPr>
              <a:tblGrid>
                <a:gridCol w="5921037">
                  <a:extLst>
                    <a:ext uri="{9D8B030D-6E8A-4147-A177-3AD203B41FA5}">
                      <a16:colId xmlns:a16="http://schemas.microsoft.com/office/drawing/2014/main" val="1757616538"/>
                    </a:ext>
                  </a:extLst>
                </a:gridCol>
                <a:gridCol w="5058563">
                  <a:extLst>
                    <a:ext uri="{9D8B030D-6E8A-4147-A177-3AD203B41FA5}">
                      <a16:colId xmlns:a16="http://schemas.microsoft.com/office/drawing/2014/main" val="2233104647"/>
                    </a:ext>
                  </a:extLst>
                </a:gridCol>
              </a:tblGrid>
              <a:tr h="370840">
                <a:tc>
                  <a:txBody>
                    <a:bodyPr/>
                    <a:lstStyle/>
                    <a:p>
                      <a:r>
                        <a:rPr lang="en-US" altLang="zh-CN" dirty="0"/>
                        <a:t>BP</a:t>
                      </a:r>
                      <a:endParaRPr lang="zh-CN" altLang="en-US" dirty="0"/>
                    </a:p>
                  </a:txBody>
                  <a:tcPr>
                    <a:solidFill>
                      <a:schemeClr val="accent5">
                        <a:lumMod val="20000"/>
                        <a:lumOff val="80000"/>
                      </a:schemeClr>
                    </a:solidFill>
                  </a:tcPr>
                </a:tc>
                <a:tc>
                  <a:txBody>
                    <a:bodyPr/>
                    <a:lstStyle/>
                    <a:p>
                      <a:r>
                        <a:rPr lang="zh-CN" altLang="en-US" dirty="0"/>
                        <a:t>成果</a:t>
                      </a:r>
                    </a:p>
                  </a:txBody>
                  <a:tcPr>
                    <a:solidFill>
                      <a:schemeClr val="accent5">
                        <a:lumMod val="20000"/>
                        <a:lumOff val="80000"/>
                      </a:schemeClr>
                    </a:solidFill>
                  </a:tcPr>
                </a:tc>
                <a:extLst>
                  <a:ext uri="{0D108BD9-81ED-4DB2-BD59-A6C34878D82A}">
                    <a16:rowId xmlns:a16="http://schemas.microsoft.com/office/drawing/2014/main" val="266959414"/>
                  </a:ext>
                </a:extLst>
              </a:tr>
              <a:tr h="0">
                <a:tc>
                  <a:txBody>
                    <a:bodyPr/>
                    <a:lstStyle/>
                    <a:p>
                      <a:r>
                        <a:rPr lang="en-US" altLang="zh-CN" sz="1100" b="1" i="0" dirty="0">
                          <a:solidFill>
                            <a:srgbClr val="000000"/>
                          </a:solidFill>
                          <a:effectLst/>
                          <a:latin typeface="CIDFont+F4"/>
                        </a:rPr>
                        <a:t>SWE.6.BP1: </a:t>
                      </a:r>
                      <a:r>
                        <a:rPr lang="zh-CN" altLang="en-US" sz="1100" b="1" i="0" dirty="0">
                          <a:solidFill>
                            <a:srgbClr val="000000"/>
                          </a:solidFill>
                          <a:effectLst/>
                          <a:latin typeface="CIDFont+F5"/>
                        </a:rPr>
                        <a:t>制订包括回归测试策略在内的软件合格性测试策略。</a:t>
                      </a:r>
                      <a:r>
                        <a:rPr lang="zh-CN" altLang="en-US" sz="1100" b="0" i="0" dirty="0">
                          <a:solidFill>
                            <a:srgbClr val="000000"/>
                          </a:solidFill>
                          <a:effectLst/>
                          <a:latin typeface="CIDFont+F3"/>
                        </a:rPr>
                        <a:t>制订与项目计划和发布计划相一致的软件合格性测试策略。该策略包括当软件项发生变更时，对集成软件实施再测试的回归测试策略。</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1]</a:t>
                      </a:r>
                      <a:endParaRPr lang="zh-CN" altLang="en-US" dirty="0">
                        <a:effectLst/>
                      </a:endParaRPr>
                    </a:p>
                  </a:txBody>
                  <a:tcPr anchor="ctr"/>
                </a:tc>
                <a:tc>
                  <a:txBody>
                    <a:bodyPr/>
                    <a:lstStyle/>
                    <a:p>
                      <a:r>
                        <a:rPr lang="en-US" altLang="zh-CN" sz="1100" b="0" i="0" dirty="0">
                          <a:solidFill>
                            <a:srgbClr val="000000"/>
                          </a:solidFill>
                          <a:effectLst/>
                          <a:latin typeface="CIDFont+F1"/>
                        </a:rPr>
                        <a:t>1) </a:t>
                      </a:r>
                      <a:r>
                        <a:rPr lang="zh-CN" altLang="en-US" sz="1100" b="0" i="0" dirty="0">
                          <a:solidFill>
                            <a:srgbClr val="000000"/>
                          </a:solidFill>
                          <a:effectLst/>
                          <a:latin typeface="CIDFont+F3"/>
                        </a:rPr>
                        <a:t>制订了与项目计划和发布计划相一致的包括回归测试策略在内的软件合格性测试策略，以测试集成软件；</a:t>
                      </a:r>
                      <a:endParaRPr lang="zh-CN" altLang="en-US" dirty="0">
                        <a:effectLst/>
                      </a:endParaRPr>
                    </a:p>
                  </a:txBody>
                  <a:tcPr anchor="ctr"/>
                </a:tc>
                <a:extLst>
                  <a:ext uri="{0D108BD9-81ED-4DB2-BD59-A6C34878D82A}">
                    <a16:rowId xmlns:a16="http://schemas.microsoft.com/office/drawing/2014/main" val="3574866913"/>
                  </a:ext>
                </a:extLst>
              </a:tr>
              <a:tr h="370840">
                <a:tc>
                  <a:txBody>
                    <a:bodyPr/>
                    <a:lstStyle/>
                    <a:p>
                      <a:r>
                        <a:rPr lang="en-US" altLang="zh-CN" sz="1100" b="1" i="0" dirty="0">
                          <a:solidFill>
                            <a:srgbClr val="000000"/>
                          </a:solidFill>
                          <a:effectLst/>
                          <a:latin typeface="CIDFont+F4"/>
                        </a:rPr>
                        <a:t>SWE.6.BP2: </a:t>
                      </a:r>
                      <a:r>
                        <a:rPr lang="zh-CN" altLang="en-US" sz="1100" b="1" i="0" dirty="0">
                          <a:solidFill>
                            <a:srgbClr val="000000"/>
                          </a:solidFill>
                          <a:effectLst/>
                          <a:latin typeface="CIDFont+F5"/>
                        </a:rPr>
                        <a:t>开发软件合格性测试规范。</a:t>
                      </a:r>
                      <a:r>
                        <a:rPr lang="zh-CN" altLang="en-US" sz="1100" b="0" i="0" dirty="0">
                          <a:solidFill>
                            <a:srgbClr val="000000"/>
                          </a:solidFill>
                          <a:effectLst/>
                          <a:latin typeface="CIDFont+F3"/>
                        </a:rPr>
                        <a:t>根据软件合格性测试策略，基于验证准则，开发包含测试用例在内的软件合格性测试规范。测试规范应适于提供集成软件符合软件需求的证据。</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2]</a:t>
                      </a:r>
                      <a:endParaRPr lang="zh-CN" altLang="en-US" dirty="0">
                        <a:effectLst/>
                      </a:endParaRPr>
                    </a:p>
                  </a:txBody>
                  <a:tcPr anchor="ctr"/>
                </a:tc>
                <a:tc>
                  <a:txBody>
                    <a:bodyPr/>
                    <a:lstStyle/>
                    <a:p>
                      <a:r>
                        <a:rPr lang="en-US" altLang="zh-CN" sz="1100" dirty="0"/>
                        <a:t>2) </a:t>
                      </a:r>
                      <a:r>
                        <a:rPr lang="zh-CN" altLang="en-US" sz="1100" dirty="0"/>
                        <a:t>根据软件合格性测试策略，开发了集成软件的软件合格性测试规范，以适于提供符合软件需求的证据；</a:t>
                      </a:r>
                    </a:p>
                  </a:txBody>
                  <a:tcPr anchor="ctr"/>
                </a:tc>
                <a:extLst>
                  <a:ext uri="{0D108BD9-81ED-4DB2-BD59-A6C34878D82A}">
                    <a16:rowId xmlns:a16="http://schemas.microsoft.com/office/drawing/2014/main" val="2711245642"/>
                  </a:ext>
                </a:extLst>
              </a:tr>
              <a:tr h="370840">
                <a:tc>
                  <a:txBody>
                    <a:bodyPr/>
                    <a:lstStyle/>
                    <a:p>
                      <a:r>
                        <a:rPr lang="en-US" altLang="zh-CN" sz="1100" b="1" i="0" dirty="0">
                          <a:solidFill>
                            <a:srgbClr val="000000"/>
                          </a:solidFill>
                          <a:effectLst/>
                          <a:latin typeface="CIDFont+F4"/>
                        </a:rPr>
                        <a:t>SWE.6.BP3: </a:t>
                      </a:r>
                      <a:r>
                        <a:rPr lang="zh-CN" altLang="en-US" sz="1100" b="1" i="0" dirty="0">
                          <a:solidFill>
                            <a:srgbClr val="000000"/>
                          </a:solidFill>
                          <a:effectLst/>
                          <a:latin typeface="CIDFont+F5"/>
                        </a:rPr>
                        <a:t>选择测试用例。</a:t>
                      </a:r>
                      <a:r>
                        <a:rPr lang="zh-CN" altLang="en-US" sz="1100" b="0" i="0" dirty="0">
                          <a:solidFill>
                            <a:srgbClr val="000000"/>
                          </a:solidFill>
                          <a:effectLst/>
                          <a:latin typeface="CIDFont+F3"/>
                        </a:rPr>
                        <a:t>从测试规范中选择测试用例。根据软件合格性测试策略和发布计划，选定的测试用例应具备足够的覆盖率。</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3]</a:t>
                      </a:r>
                      <a:endParaRPr lang="zh-CN" altLang="en-US" dirty="0">
                        <a:effectLst/>
                      </a:endParaRPr>
                    </a:p>
                  </a:txBody>
                  <a:tcPr anchor="ctr"/>
                </a:tc>
                <a:tc>
                  <a:txBody>
                    <a:bodyPr/>
                    <a:lstStyle/>
                    <a:p>
                      <a:r>
                        <a:rPr lang="en-US" altLang="zh-CN" sz="1100" dirty="0"/>
                        <a:t>3) </a:t>
                      </a:r>
                      <a:r>
                        <a:rPr lang="zh-CN" altLang="en-US" sz="1100" dirty="0"/>
                        <a:t>根据软件合格性测试策略和发布计划，选择了软件合格性测试规范中的测试用例；</a:t>
                      </a:r>
                    </a:p>
                  </a:txBody>
                  <a:tcPr anchor="ctr"/>
                </a:tc>
                <a:extLst>
                  <a:ext uri="{0D108BD9-81ED-4DB2-BD59-A6C34878D82A}">
                    <a16:rowId xmlns:a16="http://schemas.microsoft.com/office/drawing/2014/main" val="3779786185"/>
                  </a:ext>
                </a:extLst>
              </a:tr>
              <a:tr h="370840">
                <a:tc>
                  <a:txBody>
                    <a:bodyPr/>
                    <a:lstStyle/>
                    <a:p>
                      <a:r>
                        <a:rPr lang="en-US" altLang="zh-CN" sz="1100" b="1" i="0" dirty="0">
                          <a:solidFill>
                            <a:srgbClr val="000000"/>
                          </a:solidFill>
                          <a:effectLst/>
                          <a:latin typeface="CIDFont+F4"/>
                        </a:rPr>
                        <a:t>SWE.6.BP4: </a:t>
                      </a:r>
                      <a:r>
                        <a:rPr lang="zh-CN" altLang="en-US" sz="1100" b="1" i="0" dirty="0">
                          <a:solidFill>
                            <a:srgbClr val="000000"/>
                          </a:solidFill>
                          <a:effectLst/>
                          <a:latin typeface="CIDFont+F5"/>
                        </a:rPr>
                        <a:t>测试集成软件。</a:t>
                      </a:r>
                      <a:r>
                        <a:rPr lang="zh-CN" altLang="en-US" sz="1100" b="0" i="0" dirty="0">
                          <a:solidFill>
                            <a:srgbClr val="000000"/>
                          </a:solidFill>
                          <a:effectLst/>
                          <a:latin typeface="CIDFont+F3"/>
                        </a:rPr>
                        <a:t>使用选定的测试用例测试集成软件。记录测试结果和日志。</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4]</a:t>
                      </a:r>
                      <a:endParaRPr lang="zh-CN" altLang="en-US" dirty="0">
                        <a:effectLst/>
                      </a:endParaRPr>
                    </a:p>
                  </a:txBody>
                  <a:tcPr anchor="ctr"/>
                </a:tc>
                <a:tc>
                  <a:txBody>
                    <a:bodyPr/>
                    <a:lstStyle/>
                    <a:p>
                      <a:r>
                        <a:rPr lang="en-US" altLang="zh-CN" sz="1100" dirty="0"/>
                        <a:t>4) </a:t>
                      </a:r>
                      <a:r>
                        <a:rPr lang="zh-CN" altLang="en-US" sz="1100" dirty="0"/>
                        <a:t>使用选定的测试用例测试了集成软件，并记录了软件合格性测试结果；</a:t>
                      </a:r>
                    </a:p>
                  </a:txBody>
                  <a:tcPr anchor="ctr"/>
                </a:tc>
                <a:extLst>
                  <a:ext uri="{0D108BD9-81ED-4DB2-BD59-A6C34878D82A}">
                    <a16:rowId xmlns:a16="http://schemas.microsoft.com/office/drawing/2014/main" val="3039905629"/>
                  </a:ext>
                </a:extLst>
              </a:tr>
              <a:tr h="370840">
                <a:tc>
                  <a:txBody>
                    <a:bodyPr/>
                    <a:lstStyle/>
                    <a:p>
                      <a:r>
                        <a:rPr lang="en-US" altLang="zh-CN" sz="1100" b="1" i="0" dirty="0">
                          <a:solidFill>
                            <a:srgbClr val="000000"/>
                          </a:solidFill>
                          <a:effectLst/>
                          <a:latin typeface="CIDFont+F4"/>
                        </a:rPr>
                        <a:t>SWE.6.BP5: </a:t>
                      </a:r>
                      <a:r>
                        <a:rPr lang="zh-CN" altLang="en-US" sz="1100" b="1" i="0" dirty="0">
                          <a:solidFill>
                            <a:srgbClr val="000000"/>
                          </a:solidFill>
                          <a:effectLst/>
                          <a:latin typeface="CIDFont+F5"/>
                        </a:rPr>
                        <a:t>建立双向可追溯性。</a:t>
                      </a:r>
                      <a:r>
                        <a:rPr lang="zh-CN" altLang="en-US" sz="1100" b="0" i="0" dirty="0">
                          <a:solidFill>
                            <a:srgbClr val="000000"/>
                          </a:solidFill>
                          <a:effectLst/>
                          <a:latin typeface="CIDFont+F3"/>
                        </a:rPr>
                        <a:t>建立软件需求与软件合格性测试规范中的测试用例之间的双向可追溯性。建立软件合格性测试规范中的测试用例与软件合格性测试结果之间的双向可追溯性。</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5]</a:t>
                      </a:r>
                      <a:endParaRPr lang="zh-CN" altLang="en-US" dirty="0">
                        <a:effectLst/>
                      </a:endParaRPr>
                    </a:p>
                  </a:txBody>
                  <a:tcPr anchor="ctr"/>
                </a:tc>
                <a:tc>
                  <a:txBody>
                    <a:bodyPr/>
                    <a:lstStyle/>
                    <a:p>
                      <a:r>
                        <a:rPr lang="en-US" altLang="zh-CN" sz="1100" dirty="0"/>
                        <a:t>5) </a:t>
                      </a:r>
                      <a:r>
                        <a:rPr lang="zh-CN" altLang="en-US" sz="1100" dirty="0"/>
                        <a:t>建立了软件需求与软件合格性测试规范中的测试用例之间的一致性和双向可追溯性，建立了测试用例与测试结果之间的一致性和双向的可追溯性；</a:t>
                      </a:r>
                    </a:p>
                  </a:txBody>
                  <a:tcPr anchor="ctr"/>
                </a:tc>
                <a:extLst>
                  <a:ext uri="{0D108BD9-81ED-4DB2-BD59-A6C34878D82A}">
                    <a16:rowId xmlns:a16="http://schemas.microsoft.com/office/drawing/2014/main" val="3218403606"/>
                  </a:ext>
                </a:extLst>
              </a:tr>
              <a:tr h="370840">
                <a:tc>
                  <a:txBody>
                    <a:bodyPr/>
                    <a:lstStyle/>
                    <a:p>
                      <a:r>
                        <a:rPr lang="en-US" altLang="zh-CN" sz="1100" b="1" i="0" dirty="0">
                          <a:solidFill>
                            <a:srgbClr val="000000"/>
                          </a:solidFill>
                          <a:effectLst/>
                          <a:latin typeface="CIDFont+F4"/>
                        </a:rPr>
                        <a:t>SWE.6.BP6: </a:t>
                      </a:r>
                      <a:r>
                        <a:rPr lang="zh-CN" altLang="en-US" sz="1100" b="1" i="0" dirty="0">
                          <a:solidFill>
                            <a:srgbClr val="000000"/>
                          </a:solidFill>
                          <a:effectLst/>
                          <a:latin typeface="CIDFont+F5"/>
                        </a:rPr>
                        <a:t>确保一致性。</a:t>
                      </a:r>
                      <a:r>
                        <a:rPr lang="zh-CN" altLang="en-US" sz="1100" b="0" i="0" dirty="0">
                          <a:solidFill>
                            <a:srgbClr val="000000"/>
                          </a:solidFill>
                          <a:effectLst/>
                          <a:latin typeface="CIDFont+F3"/>
                        </a:rPr>
                        <a:t>确保软件需求与软件合格性测试规范中的测试用例的一致性。</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5]</a:t>
                      </a:r>
                      <a:endParaRPr lang="zh-CN" altLang="en-US" dirty="0">
                        <a:effectLst/>
                      </a:endParaRPr>
                    </a:p>
                  </a:txBody>
                  <a:tcPr anchor="ctr"/>
                </a:tc>
                <a:tc>
                  <a:txBody>
                    <a:bodyPr/>
                    <a:lstStyle/>
                    <a:p>
                      <a:r>
                        <a:rPr lang="en-US" altLang="zh-CN" sz="1100" dirty="0"/>
                        <a:t>5) </a:t>
                      </a:r>
                      <a:r>
                        <a:rPr lang="zh-CN" altLang="en-US" sz="1100" dirty="0"/>
                        <a:t>建立了软件需求与软件合格性测试规范中的测试用例之间的一致性和双向可追溯性，建立了测试用例与测试结果之间的一致性和双向的可追溯性；</a:t>
                      </a:r>
                    </a:p>
                  </a:txBody>
                  <a:tcPr anchor="ctr"/>
                </a:tc>
                <a:extLst>
                  <a:ext uri="{0D108BD9-81ED-4DB2-BD59-A6C34878D82A}">
                    <a16:rowId xmlns:a16="http://schemas.microsoft.com/office/drawing/2014/main" val="1580916880"/>
                  </a:ext>
                </a:extLst>
              </a:tr>
              <a:tr h="370840">
                <a:tc>
                  <a:txBody>
                    <a:bodyPr/>
                    <a:lstStyle/>
                    <a:p>
                      <a:r>
                        <a:rPr lang="en-US" altLang="zh-CN" sz="1100" b="1" i="0" dirty="0">
                          <a:solidFill>
                            <a:srgbClr val="000000"/>
                          </a:solidFill>
                          <a:effectLst/>
                          <a:latin typeface="CIDFont+F4"/>
                        </a:rPr>
                        <a:t>SWE.6.BP7: </a:t>
                      </a:r>
                      <a:r>
                        <a:rPr lang="zh-CN" altLang="en-US" sz="1100" b="1" i="0" dirty="0">
                          <a:solidFill>
                            <a:srgbClr val="000000"/>
                          </a:solidFill>
                          <a:effectLst/>
                          <a:latin typeface="CIDFont+F5"/>
                        </a:rPr>
                        <a:t>总结和沟通结果。</a:t>
                      </a:r>
                      <a:r>
                        <a:rPr lang="zh-CN" altLang="en-US" sz="1100" b="0" i="0" dirty="0">
                          <a:solidFill>
                            <a:srgbClr val="000000"/>
                          </a:solidFill>
                          <a:effectLst/>
                          <a:latin typeface="CIDFont+F3"/>
                        </a:rPr>
                        <a:t>总结软件合格性测试结果，并与所有受影响方沟通。</a:t>
                      </a:r>
                      <a:r>
                        <a:rPr lang="en-US" altLang="zh-CN" sz="1000" b="0" i="0" dirty="0">
                          <a:solidFill>
                            <a:srgbClr val="000000"/>
                          </a:solidFill>
                          <a:effectLst/>
                          <a:latin typeface="CIDFont+F1"/>
                        </a:rPr>
                        <a:t>[</a:t>
                      </a:r>
                      <a:r>
                        <a:rPr lang="zh-CN" altLang="en-US" sz="1000" b="0" i="0" dirty="0">
                          <a:solidFill>
                            <a:srgbClr val="000000"/>
                          </a:solidFill>
                          <a:effectLst/>
                          <a:latin typeface="CIDFont+F3"/>
                        </a:rPr>
                        <a:t>成果 </a:t>
                      </a:r>
                      <a:r>
                        <a:rPr lang="en-US" altLang="zh-CN" sz="1000" b="0" i="0" dirty="0">
                          <a:solidFill>
                            <a:srgbClr val="000000"/>
                          </a:solidFill>
                          <a:effectLst/>
                          <a:latin typeface="CIDFont+F1"/>
                        </a:rPr>
                        <a:t>6]</a:t>
                      </a:r>
                      <a:endParaRPr lang="zh-CN" altLang="en-US" dirty="0">
                        <a:effectLst/>
                      </a:endParaRPr>
                    </a:p>
                  </a:txBody>
                  <a:tcPr anchor="ctr"/>
                </a:tc>
                <a:tc>
                  <a:txBody>
                    <a:bodyPr/>
                    <a:lstStyle/>
                    <a:p>
                      <a:r>
                        <a:rPr lang="en-US" altLang="zh-CN" sz="1100" dirty="0"/>
                        <a:t>6) </a:t>
                      </a:r>
                      <a:r>
                        <a:rPr lang="zh-CN" altLang="en-US" sz="1100" dirty="0"/>
                        <a:t>总结了软件合格性测试结果，并与所有受影响方沟通。</a:t>
                      </a:r>
                      <a:endParaRPr lang="zh-CN" altLang="en-US" sz="1800" dirty="0">
                        <a:effectLst/>
                      </a:endParaRPr>
                    </a:p>
                  </a:txBody>
                  <a:tcPr anchor="ctr"/>
                </a:tc>
                <a:extLst>
                  <a:ext uri="{0D108BD9-81ED-4DB2-BD59-A6C34878D82A}">
                    <a16:rowId xmlns:a16="http://schemas.microsoft.com/office/drawing/2014/main" val="4259212821"/>
                  </a:ext>
                </a:extLst>
              </a:tr>
            </a:tbl>
          </a:graphicData>
        </a:graphic>
      </p:graphicFrame>
    </p:spTree>
    <p:extLst>
      <p:ext uri="{BB962C8B-B14F-4D97-AF65-F5344CB8AC3E}">
        <p14:creationId xmlns:p14="http://schemas.microsoft.com/office/powerpoint/2010/main" val="231029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89668-38EF-4283-8297-D8FABB4D62B3}"/>
              </a:ext>
            </a:extLst>
          </p:cNvPr>
          <p:cNvSpPr>
            <a:spLocks noGrp="1"/>
          </p:cNvSpPr>
          <p:nvPr>
            <p:ph type="title"/>
          </p:nvPr>
        </p:nvSpPr>
        <p:spPr/>
        <p:txBody>
          <a:bodyPr/>
          <a:lstStyle/>
          <a:p>
            <a:r>
              <a:rPr lang="en-US" altLang="zh-CN" dirty="0"/>
              <a:t>SWE.6 </a:t>
            </a:r>
            <a:r>
              <a:rPr lang="zh-CN" altLang="en-US" dirty="0"/>
              <a:t>软件合格性测试</a:t>
            </a:r>
            <a:r>
              <a:rPr lang="en-US" altLang="zh-CN" dirty="0"/>
              <a:t>-</a:t>
            </a:r>
            <a:r>
              <a:rPr lang="zh-CN" altLang="en-US" dirty="0"/>
              <a:t>输出工作产品</a:t>
            </a:r>
          </a:p>
        </p:txBody>
      </p:sp>
      <p:sp>
        <p:nvSpPr>
          <p:cNvPr id="4" name="Rectangle 1">
            <a:extLst>
              <a:ext uri="{FF2B5EF4-FFF2-40B4-BE49-F238E27FC236}">
                <a16:creationId xmlns:a16="http://schemas.microsoft.com/office/drawing/2014/main" id="{1AFCDFDB-0306-4AA4-A3AC-3ED9652B2941}"/>
              </a:ext>
            </a:extLst>
          </p:cNvPr>
          <p:cNvSpPr>
            <a:spLocks noChangeArrowheads="1"/>
          </p:cNvSpPr>
          <p:nvPr/>
        </p:nvSpPr>
        <p:spPr bwMode="auto">
          <a:xfrm>
            <a:off x="3738563" y="3368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5" name="表格 7">
            <a:extLst>
              <a:ext uri="{FF2B5EF4-FFF2-40B4-BE49-F238E27FC236}">
                <a16:creationId xmlns:a16="http://schemas.microsoft.com/office/drawing/2014/main" id="{1C163362-7E8D-44EA-BE67-687BE4144EB0}"/>
              </a:ext>
            </a:extLst>
          </p:cNvPr>
          <p:cNvGraphicFramePr>
            <a:graphicFrameLocks noGrp="1"/>
          </p:cNvGraphicFramePr>
          <p:nvPr>
            <p:extLst>
              <p:ext uri="{D42A27DB-BD31-4B8C-83A1-F6EECF244321}">
                <p14:modId xmlns:p14="http://schemas.microsoft.com/office/powerpoint/2010/main" val="3821110849"/>
              </p:ext>
            </p:extLst>
          </p:nvPr>
        </p:nvGraphicFramePr>
        <p:xfrm>
          <a:off x="561158" y="1034953"/>
          <a:ext cx="10023253" cy="3584650"/>
        </p:xfrm>
        <a:graphic>
          <a:graphicData uri="http://schemas.openxmlformats.org/drawingml/2006/table">
            <a:tbl>
              <a:tblPr firstRow="1" bandRow="1">
                <a:tableStyleId>{8799B23B-EC83-4686-B30A-512413B5E67A}</a:tableStyleId>
              </a:tblPr>
              <a:tblGrid>
                <a:gridCol w="2774989">
                  <a:extLst>
                    <a:ext uri="{9D8B030D-6E8A-4147-A177-3AD203B41FA5}">
                      <a16:colId xmlns:a16="http://schemas.microsoft.com/office/drawing/2014/main" val="1757616538"/>
                    </a:ext>
                  </a:extLst>
                </a:gridCol>
                <a:gridCol w="7248264">
                  <a:extLst>
                    <a:ext uri="{9D8B030D-6E8A-4147-A177-3AD203B41FA5}">
                      <a16:colId xmlns:a16="http://schemas.microsoft.com/office/drawing/2014/main" val="2233104647"/>
                    </a:ext>
                  </a:extLst>
                </a:gridCol>
              </a:tblGrid>
              <a:tr h="391739">
                <a:tc>
                  <a:txBody>
                    <a:bodyPr/>
                    <a:lstStyle/>
                    <a:p>
                      <a:r>
                        <a:rPr lang="zh-CN" altLang="en-US" dirty="0">
                          <a:latin typeface="+mj-ea"/>
                          <a:ea typeface="+mj-ea"/>
                        </a:rPr>
                        <a:t>工作产品</a:t>
                      </a:r>
                    </a:p>
                  </a:txBody>
                  <a:tcPr>
                    <a:solidFill>
                      <a:schemeClr val="accent5">
                        <a:lumMod val="20000"/>
                        <a:lumOff val="80000"/>
                      </a:schemeClr>
                    </a:solidFill>
                  </a:tcPr>
                </a:tc>
                <a:tc>
                  <a:txBody>
                    <a:bodyPr/>
                    <a:lstStyle/>
                    <a:p>
                      <a:r>
                        <a:rPr lang="zh-CN" altLang="en-US" dirty="0">
                          <a:latin typeface="+mj-ea"/>
                          <a:ea typeface="+mj-ea"/>
                        </a:rPr>
                        <a:t>对应成果</a:t>
                      </a:r>
                    </a:p>
                  </a:txBody>
                  <a:tcPr>
                    <a:solidFill>
                      <a:schemeClr val="accent5">
                        <a:lumMod val="20000"/>
                        <a:lumOff val="80000"/>
                      </a:schemeClr>
                    </a:solidFill>
                  </a:tcPr>
                </a:tc>
                <a:extLst>
                  <a:ext uri="{0D108BD9-81ED-4DB2-BD59-A6C34878D82A}">
                    <a16:rowId xmlns:a16="http://schemas.microsoft.com/office/drawing/2014/main" val="266959414"/>
                  </a:ext>
                </a:extLst>
              </a:tr>
              <a:tr h="356766">
                <a:tc>
                  <a:txBody>
                    <a:bodyPr/>
                    <a:lstStyle/>
                    <a:p>
                      <a:r>
                        <a:rPr lang="en-US" altLang="zh-CN" sz="1400" b="0" i="0" dirty="0">
                          <a:solidFill>
                            <a:srgbClr val="000000"/>
                          </a:solidFill>
                          <a:effectLst/>
                          <a:latin typeface="微软雅黑 (标题)"/>
                          <a:ea typeface="+mj-ea"/>
                        </a:rPr>
                        <a:t>08-50 </a:t>
                      </a:r>
                      <a:r>
                        <a:rPr lang="zh-CN" altLang="en-US" sz="1400" b="0" i="0" dirty="0">
                          <a:solidFill>
                            <a:srgbClr val="000000"/>
                          </a:solidFill>
                          <a:effectLst/>
                          <a:latin typeface="微软雅黑 (标题)"/>
                          <a:ea typeface="+mj-ea"/>
                        </a:rPr>
                        <a:t>测试规范 </a:t>
                      </a:r>
                      <a:r>
                        <a:rPr lang="zh-CN" altLang="en-US" sz="1100" b="0" i="0" dirty="0">
                          <a:solidFill>
                            <a:srgbClr val="000000"/>
                          </a:solidFill>
                          <a:effectLst/>
                          <a:latin typeface="微软雅黑 (标题)"/>
                          <a:ea typeface="+mj-ea"/>
                        </a:rPr>
                        <a:t>→ </a:t>
                      </a:r>
                      <a:r>
                        <a:rPr lang="en-US" altLang="zh-CN" sz="1100" b="0" i="0" dirty="0">
                          <a:solidFill>
                            <a:srgbClr val="000000"/>
                          </a:solidFill>
                          <a:effectLst/>
                          <a:latin typeface="微软雅黑 (标题)"/>
                          <a:ea typeface="+mj-ea"/>
                        </a:rPr>
                        <a:t>[</a:t>
                      </a:r>
                      <a:r>
                        <a:rPr lang="zh-CN" altLang="en-US" sz="1100" b="0" i="0" dirty="0">
                          <a:solidFill>
                            <a:srgbClr val="000000"/>
                          </a:solidFill>
                          <a:effectLst/>
                          <a:latin typeface="微软雅黑 (标题)"/>
                          <a:ea typeface="+mj-ea"/>
                        </a:rPr>
                        <a:t>成果 </a:t>
                      </a:r>
                      <a:r>
                        <a:rPr lang="en-US" altLang="zh-CN" sz="1100" b="0" i="0" dirty="0">
                          <a:solidFill>
                            <a:srgbClr val="000000"/>
                          </a:solidFill>
                          <a:effectLst/>
                          <a:latin typeface="微软雅黑 (标题)"/>
                          <a:ea typeface="+mj-ea"/>
                        </a:rPr>
                        <a:t>2, 3]</a:t>
                      </a:r>
                    </a:p>
                  </a:txBody>
                  <a:tcPr anchor="ctr"/>
                </a:tc>
                <a:tc>
                  <a:txBody>
                    <a:bodyPr/>
                    <a:lstStyle/>
                    <a:p>
                      <a:r>
                        <a:rPr lang="en-US" altLang="zh-CN" sz="1400" dirty="0"/>
                        <a:t>2) </a:t>
                      </a:r>
                      <a:r>
                        <a:rPr lang="zh-CN" altLang="en-US" sz="1400" dirty="0"/>
                        <a:t>根据软件合格性测试策略，开发了集成软件的软件合格性测试规范，以适于提供符合软件需求的证据；</a:t>
                      </a:r>
                      <a:endParaRPr lang="en-US" altLang="zh-CN"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3) </a:t>
                      </a:r>
                      <a:r>
                        <a:rPr lang="zh-CN" altLang="en-US" sz="1400" dirty="0"/>
                        <a:t>根据软件合格性测试策略和发布计划，选择了软件合格性测试规范中的测试用例；</a:t>
                      </a:r>
                    </a:p>
                  </a:txBody>
                  <a:tcPr/>
                </a:tc>
                <a:extLst>
                  <a:ext uri="{0D108BD9-81ED-4DB2-BD59-A6C34878D82A}">
                    <a16:rowId xmlns:a16="http://schemas.microsoft.com/office/drawing/2014/main" val="3574866913"/>
                  </a:ext>
                </a:extLst>
              </a:tr>
              <a:tr h="380902">
                <a:tc>
                  <a:txBody>
                    <a:bodyPr/>
                    <a:lstStyle/>
                    <a:p>
                      <a:r>
                        <a:rPr lang="en-US" altLang="zh-CN" sz="1400" b="0" i="0" kern="1200" dirty="0">
                          <a:solidFill>
                            <a:srgbClr val="000000"/>
                          </a:solidFill>
                          <a:effectLst/>
                          <a:latin typeface="微软雅黑 (标题)"/>
                          <a:ea typeface="+mn-ea"/>
                          <a:cs typeface="+mn-cs"/>
                        </a:rPr>
                        <a:t>08-52 </a:t>
                      </a:r>
                      <a:r>
                        <a:rPr lang="zh-CN" altLang="en-US" sz="1400" b="0" i="0" kern="1200" dirty="0">
                          <a:solidFill>
                            <a:srgbClr val="000000"/>
                          </a:solidFill>
                          <a:effectLst/>
                          <a:latin typeface="微软雅黑 (标题)"/>
                          <a:ea typeface="+mn-ea"/>
                          <a:cs typeface="+mn-cs"/>
                        </a:rPr>
                        <a:t>测试计划 </a:t>
                      </a:r>
                      <a:r>
                        <a:rPr lang="zh-CN" altLang="en-US" sz="1100" b="0" i="0" kern="1200" dirty="0">
                          <a:solidFill>
                            <a:srgbClr val="000000"/>
                          </a:solidFill>
                          <a:effectLst/>
                          <a:latin typeface="微软雅黑 (标题)"/>
                          <a:ea typeface="+mn-ea"/>
                          <a:cs typeface="+mn-cs"/>
                        </a:rPr>
                        <a:t>→ </a:t>
                      </a:r>
                      <a:r>
                        <a:rPr lang="en-US" altLang="zh-CN" sz="1100" b="0" i="0" kern="1200" dirty="0">
                          <a:solidFill>
                            <a:srgbClr val="000000"/>
                          </a:solidFill>
                          <a:effectLst/>
                          <a:latin typeface="微软雅黑 (标题)"/>
                          <a:ea typeface="+mn-ea"/>
                          <a:cs typeface="+mn-cs"/>
                        </a:rPr>
                        <a:t>[</a:t>
                      </a:r>
                      <a:r>
                        <a:rPr lang="zh-CN" altLang="en-US" sz="1100" b="0" i="0" kern="1200" dirty="0">
                          <a:solidFill>
                            <a:srgbClr val="000000"/>
                          </a:solidFill>
                          <a:effectLst/>
                          <a:latin typeface="微软雅黑 (标题)"/>
                          <a:ea typeface="+mn-ea"/>
                          <a:cs typeface="+mn-cs"/>
                        </a:rPr>
                        <a:t>成果 </a:t>
                      </a:r>
                      <a:r>
                        <a:rPr lang="en-US" altLang="zh-CN" sz="1100" b="0" i="0" kern="1200" dirty="0">
                          <a:solidFill>
                            <a:srgbClr val="000000"/>
                          </a:solidFill>
                          <a:effectLst/>
                          <a:latin typeface="微软雅黑 (标题)"/>
                          <a:ea typeface="+mn-ea"/>
                          <a:cs typeface="+mn-cs"/>
                        </a:rPr>
                        <a:t>1]</a:t>
                      </a:r>
                    </a:p>
                  </a:txBody>
                  <a:tcPr anchor="ctr"/>
                </a:tc>
                <a:tc>
                  <a:txBody>
                    <a:bodyPr/>
                    <a:lstStyle/>
                    <a:p>
                      <a:r>
                        <a:rPr lang="en-US" altLang="zh-CN" sz="1400" b="0" i="0" dirty="0">
                          <a:solidFill>
                            <a:srgbClr val="000000"/>
                          </a:solidFill>
                          <a:effectLst/>
                          <a:latin typeface="CIDFont+F1"/>
                        </a:rPr>
                        <a:t>1) </a:t>
                      </a:r>
                      <a:r>
                        <a:rPr lang="zh-CN" altLang="en-US" sz="1400" b="0" i="0" dirty="0">
                          <a:solidFill>
                            <a:srgbClr val="000000"/>
                          </a:solidFill>
                          <a:effectLst/>
                          <a:latin typeface="CIDFont+F3"/>
                        </a:rPr>
                        <a:t>制订了与项目计划和发布计划相一致的包括回归测试策略在内的软件合格性测试策略，以测试集成软件；</a:t>
                      </a:r>
                      <a:endParaRPr lang="zh-CN" altLang="en-US" sz="1400" dirty="0">
                        <a:effectLst/>
                      </a:endParaRPr>
                    </a:p>
                  </a:txBody>
                  <a:tcPr/>
                </a:tc>
                <a:extLst>
                  <a:ext uri="{0D108BD9-81ED-4DB2-BD59-A6C34878D82A}">
                    <a16:rowId xmlns:a16="http://schemas.microsoft.com/office/drawing/2014/main" val="2711245642"/>
                  </a:ext>
                </a:extLst>
              </a:tr>
              <a:tr h="334247">
                <a:tc>
                  <a:txBody>
                    <a:bodyPr/>
                    <a:lstStyle/>
                    <a:p>
                      <a:r>
                        <a:rPr lang="en-US" altLang="zh-CN" sz="1400" b="0" i="0" kern="1200" dirty="0">
                          <a:solidFill>
                            <a:srgbClr val="000000"/>
                          </a:solidFill>
                          <a:effectLst/>
                          <a:latin typeface="微软雅黑 (标题)"/>
                          <a:ea typeface="+mn-ea"/>
                          <a:cs typeface="+mn-cs"/>
                        </a:rPr>
                        <a:t>13-04 </a:t>
                      </a:r>
                      <a:r>
                        <a:rPr lang="zh-CN" altLang="en-US" sz="1400" b="0" i="0" kern="1200" dirty="0">
                          <a:solidFill>
                            <a:srgbClr val="000000"/>
                          </a:solidFill>
                          <a:effectLst/>
                          <a:latin typeface="微软雅黑 (标题)"/>
                          <a:ea typeface="+mn-ea"/>
                          <a:cs typeface="+mn-cs"/>
                        </a:rPr>
                        <a:t>沟通记录 </a:t>
                      </a:r>
                      <a:r>
                        <a:rPr lang="zh-CN" altLang="en-US" sz="1100" b="0" i="0" kern="1200" dirty="0">
                          <a:solidFill>
                            <a:srgbClr val="000000"/>
                          </a:solidFill>
                          <a:effectLst/>
                          <a:latin typeface="微软雅黑 (标题)"/>
                          <a:ea typeface="+mn-ea"/>
                          <a:cs typeface="+mn-cs"/>
                        </a:rPr>
                        <a:t>→ </a:t>
                      </a:r>
                      <a:r>
                        <a:rPr lang="en-US" altLang="zh-CN" sz="1100" b="0" i="0" kern="1200" dirty="0">
                          <a:solidFill>
                            <a:srgbClr val="000000"/>
                          </a:solidFill>
                          <a:effectLst/>
                          <a:latin typeface="微软雅黑 (标题)"/>
                          <a:ea typeface="+mn-ea"/>
                          <a:cs typeface="+mn-cs"/>
                        </a:rPr>
                        <a:t>[</a:t>
                      </a:r>
                      <a:r>
                        <a:rPr lang="zh-CN" altLang="en-US" sz="1100" b="0" i="0" kern="1200" dirty="0">
                          <a:solidFill>
                            <a:srgbClr val="000000"/>
                          </a:solidFill>
                          <a:effectLst/>
                          <a:latin typeface="微软雅黑 (标题)"/>
                          <a:ea typeface="+mn-ea"/>
                          <a:cs typeface="+mn-cs"/>
                        </a:rPr>
                        <a:t>成果 </a:t>
                      </a:r>
                      <a:r>
                        <a:rPr lang="en-US" altLang="zh-CN" sz="1100" b="0" i="0" kern="1200" dirty="0">
                          <a:solidFill>
                            <a:srgbClr val="000000"/>
                          </a:solidFill>
                          <a:effectLst/>
                          <a:latin typeface="微软雅黑 (标题)"/>
                          <a:ea typeface="+mn-ea"/>
                          <a:cs typeface="+mn-cs"/>
                        </a:rPr>
                        <a:t>6]</a:t>
                      </a:r>
                    </a:p>
                  </a:txBody>
                  <a:tcPr anchor="ctr"/>
                </a:tc>
                <a:tc>
                  <a:txBody>
                    <a:bodyPr/>
                    <a:lstStyle/>
                    <a:p>
                      <a:r>
                        <a:rPr lang="en-US" altLang="zh-CN" sz="1400" dirty="0"/>
                        <a:t>6) </a:t>
                      </a:r>
                      <a:r>
                        <a:rPr lang="zh-CN" altLang="en-US" sz="1400" dirty="0"/>
                        <a:t>总结了软件合格性测试结果，并与所有受影响方沟通。</a:t>
                      </a:r>
                      <a:endParaRPr lang="zh-CN" altLang="en-US" sz="2400" dirty="0">
                        <a:effectLst/>
                      </a:endParaRPr>
                    </a:p>
                  </a:txBody>
                  <a:tcPr/>
                </a:tc>
                <a:extLst>
                  <a:ext uri="{0D108BD9-81ED-4DB2-BD59-A6C34878D82A}">
                    <a16:rowId xmlns:a16="http://schemas.microsoft.com/office/drawing/2014/main" val="3779786185"/>
                  </a:ext>
                </a:extLst>
              </a:tr>
              <a:tr h="543464">
                <a:tc>
                  <a:txBody>
                    <a:bodyPr/>
                    <a:lstStyle/>
                    <a:p>
                      <a:r>
                        <a:rPr lang="en-US" altLang="zh-CN" sz="1400" b="0" i="0" kern="1200" dirty="0">
                          <a:solidFill>
                            <a:srgbClr val="000000"/>
                          </a:solidFill>
                          <a:effectLst/>
                          <a:latin typeface="微软雅黑 (标题)"/>
                          <a:ea typeface="+mn-ea"/>
                          <a:cs typeface="+mn-cs"/>
                        </a:rPr>
                        <a:t>13-19 </a:t>
                      </a:r>
                      <a:r>
                        <a:rPr lang="zh-CN" altLang="en-US" sz="1400" b="0" i="0" kern="1200" dirty="0">
                          <a:solidFill>
                            <a:srgbClr val="000000"/>
                          </a:solidFill>
                          <a:effectLst/>
                          <a:latin typeface="微软雅黑 (标题)"/>
                          <a:ea typeface="+mn-ea"/>
                          <a:cs typeface="+mn-cs"/>
                        </a:rPr>
                        <a:t>评审记录 </a:t>
                      </a:r>
                      <a:r>
                        <a:rPr lang="zh-CN" altLang="en-US" sz="1100" b="0" i="0" kern="1200" dirty="0">
                          <a:solidFill>
                            <a:srgbClr val="000000"/>
                          </a:solidFill>
                          <a:effectLst/>
                          <a:latin typeface="微软雅黑 (标题)"/>
                          <a:ea typeface="+mn-ea"/>
                          <a:cs typeface="+mn-cs"/>
                        </a:rPr>
                        <a:t>→ </a:t>
                      </a:r>
                      <a:r>
                        <a:rPr lang="en-US" altLang="zh-CN" sz="1100" b="0" i="0" kern="1200" dirty="0">
                          <a:solidFill>
                            <a:srgbClr val="000000"/>
                          </a:solidFill>
                          <a:effectLst/>
                          <a:latin typeface="微软雅黑 (标题)"/>
                          <a:ea typeface="+mn-ea"/>
                          <a:cs typeface="+mn-cs"/>
                        </a:rPr>
                        <a:t>[</a:t>
                      </a:r>
                      <a:r>
                        <a:rPr lang="zh-CN" altLang="en-US" sz="1100" b="0" i="0" kern="1200" dirty="0">
                          <a:solidFill>
                            <a:srgbClr val="000000"/>
                          </a:solidFill>
                          <a:effectLst/>
                          <a:latin typeface="微软雅黑 (标题)"/>
                          <a:ea typeface="+mn-ea"/>
                          <a:cs typeface="+mn-cs"/>
                        </a:rPr>
                        <a:t>成果 </a:t>
                      </a:r>
                      <a:r>
                        <a:rPr lang="en-US" altLang="zh-CN" sz="1100" b="0" i="0" kern="1200" dirty="0">
                          <a:solidFill>
                            <a:srgbClr val="000000"/>
                          </a:solidFill>
                          <a:effectLst/>
                          <a:latin typeface="微软雅黑 (标题)"/>
                          <a:ea typeface="+mn-ea"/>
                          <a:cs typeface="+mn-cs"/>
                        </a:rPr>
                        <a:t>5]</a:t>
                      </a:r>
                    </a:p>
                  </a:txBody>
                  <a:tcPr anchor="ctr"/>
                </a:tc>
                <a:tc>
                  <a:txBody>
                    <a:bodyPr/>
                    <a:lstStyle/>
                    <a:p>
                      <a:r>
                        <a:rPr lang="en-US" altLang="zh-CN" sz="1400" dirty="0"/>
                        <a:t>5) </a:t>
                      </a:r>
                      <a:r>
                        <a:rPr lang="zh-CN" altLang="en-US" sz="1400" dirty="0"/>
                        <a:t>建立了软件需求与软件合格性测试规范中的测试用例之间的一致性和双向可追溯性，建立了测试用例与测试结果之间的一致性和双向的可追溯性；</a:t>
                      </a:r>
                    </a:p>
                  </a:txBody>
                  <a:tcPr/>
                </a:tc>
                <a:extLst>
                  <a:ext uri="{0D108BD9-81ED-4DB2-BD59-A6C34878D82A}">
                    <a16:rowId xmlns:a16="http://schemas.microsoft.com/office/drawing/2014/main" val="3039905629"/>
                  </a:ext>
                </a:extLst>
              </a:tr>
              <a:tr h="368852">
                <a:tc>
                  <a:txBody>
                    <a:bodyPr/>
                    <a:lstStyle/>
                    <a:p>
                      <a:r>
                        <a:rPr lang="en-US" altLang="zh-CN" sz="1400" b="0" i="0" kern="1200" dirty="0">
                          <a:solidFill>
                            <a:srgbClr val="000000"/>
                          </a:solidFill>
                          <a:effectLst/>
                          <a:latin typeface="微软雅黑 (标题)"/>
                          <a:ea typeface="+mn-ea"/>
                          <a:cs typeface="+mn-cs"/>
                        </a:rPr>
                        <a:t>13-22 </a:t>
                      </a:r>
                      <a:r>
                        <a:rPr lang="zh-CN" altLang="en-US" sz="1400" b="0" i="0" kern="1200" dirty="0">
                          <a:solidFill>
                            <a:srgbClr val="000000"/>
                          </a:solidFill>
                          <a:effectLst/>
                          <a:latin typeface="微软雅黑 (标题)"/>
                          <a:ea typeface="+mn-ea"/>
                          <a:cs typeface="+mn-cs"/>
                        </a:rPr>
                        <a:t>追溯记录 </a:t>
                      </a:r>
                      <a:r>
                        <a:rPr lang="zh-CN" altLang="en-US" sz="1100" b="0" i="0" kern="1200" dirty="0">
                          <a:solidFill>
                            <a:srgbClr val="000000"/>
                          </a:solidFill>
                          <a:effectLst/>
                          <a:latin typeface="微软雅黑 (标题)"/>
                          <a:ea typeface="+mn-ea"/>
                          <a:cs typeface="+mn-cs"/>
                        </a:rPr>
                        <a:t>→ </a:t>
                      </a:r>
                      <a:r>
                        <a:rPr lang="en-US" altLang="zh-CN" sz="1100" b="0" i="0" kern="1200" dirty="0">
                          <a:solidFill>
                            <a:srgbClr val="000000"/>
                          </a:solidFill>
                          <a:effectLst/>
                          <a:latin typeface="微软雅黑 (标题)"/>
                          <a:ea typeface="+mn-ea"/>
                          <a:cs typeface="+mn-cs"/>
                        </a:rPr>
                        <a:t>[</a:t>
                      </a:r>
                      <a:r>
                        <a:rPr lang="zh-CN" altLang="en-US" sz="1100" b="0" i="0" kern="1200" dirty="0">
                          <a:solidFill>
                            <a:srgbClr val="000000"/>
                          </a:solidFill>
                          <a:effectLst/>
                          <a:latin typeface="微软雅黑 (标题)"/>
                          <a:ea typeface="+mn-ea"/>
                          <a:cs typeface="+mn-cs"/>
                        </a:rPr>
                        <a:t>成果 </a:t>
                      </a:r>
                      <a:r>
                        <a:rPr lang="en-US" altLang="zh-CN" sz="1100" b="0" i="0" kern="1200" dirty="0">
                          <a:solidFill>
                            <a:srgbClr val="000000"/>
                          </a:solidFill>
                          <a:effectLst/>
                          <a:latin typeface="微软雅黑 (标题)"/>
                          <a:ea typeface="+mn-ea"/>
                          <a:cs typeface="+mn-cs"/>
                        </a:rPr>
                        <a:t>5]</a:t>
                      </a:r>
                    </a:p>
                  </a:txBody>
                  <a:tcPr anchor="ctr"/>
                </a:tc>
                <a:tc>
                  <a:txBody>
                    <a:bodyPr/>
                    <a:lstStyle/>
                    <a:p>
                      <a:r>
                        <a:rPr lang="en-US" altLang="zh-CN" sz="1400" dirty="0"/>
                        <a:t>5) </a:t>
                      </a:r>
                      <a:r>
                        <a:rPr lang="zh-CN" altLang="en-US" sz="1400" dirty="0"/>
                        <a:t>建立了软件需求与软件合格性测试规范中的测试用例之间的一致性和双向可追溯性，建立了测试用例与测试结果之间的一致性和双向的可追溯性；</a:t>
                      </a:r>
                    </a:p>
                  </a:txBody>
                  <a:tcPr/>
                </a:tc>
                <a:extLst>
                  <a:ext uri="{0D108BD9-81ED-4DB2-BD59-A6C34878D82A}">
                    <a16:rowId xmlns:a16="http://schemas.microsoft.com/office/drawing/2014/main" val="3218403606"/>
                  </a:ext>
                </a:extLst>
              </a:tr>
              <a:tr h="547360">
                <a:tc>
                  <a:txBody>
                    <a:bodyPr/>
                    <a:lstStyle/>
                    <a:p>
                      <a:r>
                        <a:rPr lang="en-US" altLang="zh-CN" sz="1400" b="0" i="0" kern="1200" dirty="0">
                          <a:solidFill>
                            <a:srgbClr val="000000"/>
                          </a:solidFill>
                          <a:effectLst/>
                          <a:latin typeface="微软雅黑 (标题)"/>
                          <a:ea typeface="+mn-ea"/>
                          <a:cs typeface="+mn-cs"/>
                        </a:rPr>
                        <a:t>13-50 </a:t>
                      </a:r>
                      <a:r>
                        <a:rPr lang="zh-CN" altLang="en-US" sz="1400" b="0" i="0" kern="1200" dirty="0">
                          <a:solidFill>
                            <a:srgbClr val="000000"/>
                          </a:solidFill>
                          <a:effectLst/>
                          <a:latin typeface="微软雅黑 (标题)"/>
                          <a:ea typeface="+mn-ea"/>
                          <a:cs typeface="+mn-cs"/>
                        </a:rPr>
                        <a:t>测试结果 </a:t>
                      </a:r>
                      <a:r>
                        <a:rPr lang="zh-CN" altLang="en-US" sz="1100" b="0" i="0" kern="1200" dirty="0">
                          <a:solidFill>
                            <a:srgbClr val="000000"/>
                          </a:solidFill>
                          <a:effectLst/>
                          <a:latin typeface="微软雅黑 (标题)"/>
                          <a:ea typeface="+mn-ea"/>
                          <a:cs typeface="+mn-cs"/>
                        </a:rPr>
                        <a:t>→ </a:t>
                      </a:r>
                      <a:r>
                        <a:rPr lang="en-US" altLang="zh-CN" sz="1100" b="0" i="0" kern="1200" dirty="0">
                          <a:solidFill>
                            <a:srgbClr val="000000"/>
                          </a:solidFill>
                          <a:effectLst/>
                          <a:latin typeface="微软雅黑 (标题)"/>
                          <a:ea typeface="+mn-ea"/>
                          <a:cs typeface="+mn-cs"/>
                        </a:rPr>
                        <a:t>[</a:t>
                      </a:r>
                      <a:r>
                        <a:rPr lang="zh-CN" altLang="en-US" sz="1100" b="0" i="0" kern="1200" dirty="0">
                          <a:solidFill>
                            <a:srgbClr val="000000"/>
                          </a:solidFill>
                          <a:effectLst/>
                          <a:latin typeface="微软雅黑 (标题)"/>
                          <a:ea typeface="+mn-ea"/>
                          <a:cs typeface="+mn-cs"/>
                        </a:rPr>
                        <a:t>成果 </a:t>
                      </a:r>
                      <a:r>
                        <a:rPr lang="en-US" altLang="zh-CN" sz="1100" b="0" i="0" kern="1200" dirty="0">
                          <a:solidFill>
                            <a:srgbClr val="000000"/>
                          </a:solidFill>
                          <a:effectLst/>
                          <a:latin typeface="微软雅黑 (标题)"/>
                          <a:ea typeface="+mn-ea"/>
                          <a:cs typeface="+mn-cs"/>
                        </a:rPr>
                        <a:t>4, 6]</a:t>
                      </a:r>
                      <a:r>
                        <a:rPr lang="zh-CN" altLang="en-US" sz="1100" b="0" i="0" kern="1200" dirty="0">
                          <a:solidFill>
                            <a:srgbClr val="000000"/>
                          </a:solidFill>
                          <a:effectLst/>
                          <a:latin typeface="微软雅黑 (标题)"/>
                          <a:ea typeface="+mn-ea"/>
                          <a:cs typeface="+mn-cs"/>
                        </a:rPr>
                        <a:t> </a:t>
                      </a:r>
                      <a:endParaRPr lang="zh-CN" altLang="en-US" sz="1100" b="0" kern="1200" dirty="0">
                        <a:solidFill>
                          <a:schemeClr val="tx1"/>
                        </a:solidFill>
                        <a:effectLst/>
                        <a:latin typeface="微软雅黑 (标题)"/>
                        <a:ea typeface="+mn-ea"/>
                        <a:cs typeface="+mn-cs"/>
                      </a:endParaRPr>
                    </a:p>
                  </a:txBody>
                  <a:tcPr anchor="ctr"/>
                </a:tc>
                <a:tc>
                  <a:txBody>
                    <a:bodyPr/>
                    <a:lstStyle/>
                    <a:p>
                      <a:r>
                        <a:rPr lang="en-US" altLang="zh-CN" sz="1400" dirty="0"/>
                        <a:t>4) </a:t>
                      </a:r>
                      <a:r>
                        <a:rPr lang="zh-CN" altLang="en-US" sz="1400" dirty="0"/>
                        <a:t>使用选定的测试用例测试了集成软件，并记录了软件合格性测试结果；</a:t>
                      </a:r>
                      <a:endParaRPr lang="en-US" altLang="zh-CN"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6) </a:t>
                      </a:r>
                      <a:r>
                        <a:rPr lang="zh-CN" altLang="en-US" sz="1400" dirty="0"/>
                        <a:t>总结了软件合格性测试结果，并与所有受影响方沟通。</a:t>
                      </a:r>
                      <a:endParaRPr lang="zh-CN" altLang="en-US" sz="2400" dirty="0">
                        <a:effectLst/>
                      </a:endParaRPr>
                    </a:p>
                  </a:txBody>
                  <a:tcPr/>
                </a:tc>
                <a:extLst>
                  <a:ext uri="{0D108BD9-81ED-4DB2-BD59-A6C34878D82A}">
                    <a16:rowId xmlns:a16="http://schemas.microsoft.com/office/drawing/2014/main" val="1580916880"/>
                  </a:ext>
                </a:extLst>
              </a:tr>
            </a:tbl>
          </a:graphicData>
        </a:graphic>
      </p:graphicFrame>
    </p:spTree>
    <p:extLst>
      <p:ext uri="{BB962C8B-B14F-4D97-AF65-F5344CB8AC3E}">
        <p14:creationId xmlns:p14="http://schemas.microsoft.com/office/powerpoint/2010/main" val="364220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A6A10-8852-4A59-BE4A-2CC418454C5A}"/>
              </a:ext>
            </a:extLst>
          </p:cNvPr>
          <p:cNvSpPr>
            <a:spLocks noGrp="1"/>
          </p:cNvSpPr>
          <p:nvPr>
            <p:ph type="title"/>
          </p:nvPr>
        </p:nvSpPr>
        <p:spPr/>
        <p:txBody>
          <a:bodyPr/>
          <a:lstStyle/>
          <a:p>
            <a:r>
              <a:rPr lang="en-US" altLang="zh-CN" dirty="0"/>
              <a:t>SWE.6 </a:t>
            </a:r>
            <a:r>
              <a:rPr lang="zh-CN" altLang="en-US" dirty="0"/>
              <a:t>软件合格性测试</a:t>
            </a:r>
            <a:r>
              <a:rPr lang="en-US" altLang="zh-CN" dirty="0"/>
              <a:t>-</a:t>
            </a:r>
            <a:r>
              <a:rPr lang="zh-CN" altLang="en-US" dirty="0"/>
              <a:t>总结</a:t>
            </a:r>
          </a:p>
        </p:txBody>
      </p:sp>
      <p:pic>
        <p:nvPicPr>
          <p:cNvPr id="4" name="图片 3">
            <a:extLst>
              <a:ext uri="{FF2B5EF4-FFF2-40B4-BE49-F238E27FC236}">
                <a16:creationId xmlns:a16="http://schemas.microsoft.com/office/drawing/2014/main" id="{EA641BA3-24CD-47E9-B701-A31447392A45}"/>
              </a:ext>
            </a:extLst>
          </p:cNvPr>
          <p:cNvPicPr>
            <a:picLocks noChangeAspect="1"/>
          </p:cNvPicPr>
          <p:nvPr/>
        </p:nvPicPr>
        <p:blipFill>
          <a:blip r:embed="rId2"/>
          <a:stretch>
            <a:fillRect/>
          </a:stretch>
        </p:blipFill>
        <p:spPr>
          <a:xfrm>
            <a:off x="0" y="904593"/>
            <a:ext cx="12192000" cy="5048814"/>
          </a:xfrm>
          <a:prstGeom prst="rect">
            <a:avLst/>
          </a:prstGeom>
        </p:spPr>
      </p:pic>
    </p:spTree>
    <p:extLst>
      <p:ext uri="{BB962C8B-B14F-4D97-AF65-F5344CB8AC3E}">
        <p14:creationId xmlns:p14="http://schemas.microsoft.com/office/powerpoint/2010/main" val="53694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1B4D3-38B8-475E-BA2D-3DED79E54C08}"/>
              </a:ext>
            </a:extLst>
          </p:cNvPr>
          <p:cNvSpPr>
            <a:spLocks noGrp="1"/>
          </p:cNvSpPr>
          <p:nvPr>
            <p:ph type="title"/>
          </p:nvPr>
        </p:nvSpPr>
        <p:spPr/>
        <p:txBody>
          <a:bodyPr/>
          <a:lstStyle/>
          <a:p>
            <a:r>
              <a:rPr lang="en-US" altLang="zh-CN" dirty="0"/>
              <a:t>Automotive SPICE </a:t>
            </a:r>
            <a:r>
              <a:rPr lang="zh-CN" altLang="en-US" dirty="0"/>
              <a:t>简介</a:t>
            </a:r>
          </a:p>
        </p:txBody>
      </p:sp>
      <p:sp>
        <p:nvSpPr>
          <p:cNvPr id="5" name="内容占位符 2">
            <a:extLst>
              <a:ext uri="{FF2B5EF4-FFF2-40B4-BE49-F238E27FC236}">
                <a16:creationId xmlns:a16="http://schemas.microsoft.com/office/drawing/2014/main" id="{4440F204-F9A5-4193-B6C2-FA383A59EB09}"/>
              </a:ext>
            </a:extLst>
          </p:cNvPr>
          <p:cNvSpPr txBox="1">
            <a:spLocks/>
          </p:cNvSpPr>
          <p:nvPr/>
        </p:nvSpPr>
        <p:spPr>
          <a:xfrm>
            <a:off x="597207" y="990107"/>
            <a:ext cx="9603805" cy="5402304"/>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50000"/>
              </a:lnSpc>
              <a:spcAft>
                <a:spcPts val="700"/>
              </a:spcAft>
              <a:defRPr/>
            </a:pPr>
            <a:r>
              <a:rPr lang="en-US" altLang="zh-CN" sz="1200" b="1" dirty="0" err="1">
                <a:latin typeface="Microsoft YaHei" panose="020B0503020204020204" pitchFamily="34" charset="-122"/>
                <a:ea typeface="Microsoft YaHei" panose="020B0503020204020204" pitchFamily="34" charset="-122"/>
              </a:rPr>
              <a:t>Automoive</a:t>
            </a:r>
            <a:r>
              <a:rPr lang="en-US" altLang="zh-CN" sz="1200" b="1" dirty="0">
                <a:latin typeface="Microsoft YaHei" panose="020B0503020204020204" pitchFamily="34" charset="-122"/>
                <a:ea typeface="Microsoft YaHei" panose="020B0503020204020204" pitchFamily="34" charset="-122"/>
              </a:rPr>
              <a:t> SPICE</a:t>
            </a:r>
            <a:r>
              <a:rPr lang="zh-CN" altLang="en-US" sz="1200" b="1" dirty="0">
                <a:latin typeface="Microsoft YaHei" panose="020B0503020204020204" pitchFamily="34" charset="-122"/>
                <a:ea typeface="Microsoft YaHei" panose="020B0503020204020204" pitchFamily="34" charset="-122"/>
              </a:rPr>
              <a:t>（简称</a:t>
            </a:r>
            <a:r>
              <a:rPr lang="en-US" altLang="zh-CN" sz="1200" b="1" dirty="0">
                <a:latin typeface="Microsoft YaHei" panose="020B0503020204020204" pitchFamily="34" charset="-122"/>
                <a:ea typeface="Microsoft YaHei" panose="020B0503020204020204" pitchFamily="34" charset="-122"/>
              </a:rPr>
              <a:t>A-SPICE</a:t>
            </a:r>
            <a:r>
              <a:rPr lang="zh-CN" altLang="en-US" sz="1200" b="1" dirty="0">
                <a:latin typeface="Microsoft YaHei" panose="020B0503020204020204" pitchFamily="34" charset="-122"/>
                <a:ea typeface="Microsoft YaHei" panose="020B0503020204020204" pitchFamily="34" charset="-122"/>
              </a:rPr>
              <a:t>）</a:t>
            </a:r>
            <a:endParaRPr lang="en-US" altLang="zh-CN" sz="1200" b="1" dirty="0">
              <a:latin typeface="Microsoft YaHei" panose="020B0503020204020204" pitchFamily="34" charset="-122"/>
              <a:ea typeface="Microsoft YaHei" panose="020B0503020204020204" pitchFamily="34" charset="-122"/>
            </a:endParaRPr>
          </a:p>
          <a:p>
            <a:pPr lvl="1">
              <a:lnSpc>
                <a:spcPct val="150000"/>
              </a:lnSpc>
              <a:spcAft>
                <a:spcPts val="700"/>
              </a:spcAft>
              <a:defRPr/>
            </a:pPr>
            <a:r>
              <a:rPr lang="en-US" altLang="zh-CN" sz="1200" dirty="0">
                <a:solidFill>
                  <a:srgbClr val="000000"/>
                </a:solidFill>
                <a:latin typeface="Calibri" panose="020F0502020204030204" pitchFamily="34" charset="0"/>
              </a:rPr>
              <a:t>ISO15504</a:t>
            </a:r>
            <a:r>
              <a:rPr lang="zh-CN" altLang="en-US" sz="1200" dirty="0">
                <a:solidFill>
                  <a:srgbClr val="000000"/>
                </a:solidFill>
                <a:latin typeface="微软雅黑" panose="020B0503020204020204" pitchFamily="34" charset="-122"/>
                <a:ea typeface="微软雅黑" panose="020B0503020204020204" pitchFamily="34" charset="-122"/>
              </a:rPr>
              <a:t>标准的制定项目名称为</a:t>
            </a:r>
            <a:r>
              <a:rPr lang="zh-CN" altLang="en-US" sz="1200" dirty="0">
                <a:solidFill>
                  <a:srgbClr val="000000"/>
                </a:solidFill>
                <a:latin typeface="Calibri" panose="020F0502020204030204" pitchFamily="34" charset="0"/>
                <a:ea typeface="微软雅黑" panose="020B0503020204020204" pitchFamily="34" charset="-122"/>
              </a:rPr>
              <a:t>“</a:t>
            </a:r>
            <a:r>
              <a:rPr lang="zh-CN" altLang="en-US" sz="1200" dirty="0">
                <a:solidFill>
                  <a:srgbClr val="000000"/>
                </a:solidFill>
                <a:latin typeface="微软雅黑" panose="020B0503020204020204" pitchFamily="34" charset="-122"/>
                <a:ea typeface="微软雅黑" panose="020B0503020204020204" pitchFamily="34" charset="-122"/>
              </a:rPr>
              <a:t>软件过程改进和能力测定</a:t>
            </a:r>
            <a:r>
              <a:rPr lang="en-US" altLang="zh-CN" sz="1200" dirty="0">
                <a:solidFill>
                  <a:srgbClr val="000000"/>
                </a:solidFill>
                <a:latin typeface="Calibri" panose="020F0502020204030204" pitchFamily="34" charset="0"/>
                <a:ea typeface="微软雅黑" panose="020B0503020204020204" pitchFamily="34" charset="-122"/>
              </a:rPr>
              <a:t>(</a:t>
            </a:r>
            <a:r>
              <a:rPr lang="en-US" altLang="zh-CN" sz="1200" b="1" dirty="0">
                <a:solidFill>
                  <a:srgbClr val="000000"/>
                </a:solidFill>
                <a:latin typeface="Calibri" panose="020F0502020204030204" pitchFamily="34" charset="0"/>
                <a:ea typeface="微软雅黑" panose="020B0503020204020204" pitchFamily="34" charset="-122"/>
              </a:rPr>
              <a:t>S</a:t>
            </a:r>
            <a:r>
              <a:rPr lang="en-US" altLang="zh-CN" sz="1200" dirty="0">
                <a:solidFill>
                  <a:srgbClr val="000000"/>
                </a:solidFill>
                <a:latin typeface="Calibri" panose="020F0502020204030204" pitchFamily="34" charset="0"/>
                <a:ea typeface="微软雅黑" panose="020B0503020204020204" pitchFamily="34" charset="-122"/>
              </a:rPr>
              <a:t>OFTWARE </a:t>
            </a:r>
            <a:br>
              <a:rPr lang="en-US" altLang="zh-CN" sz="1200" dirty="0">
                <a:solidFill>
                  <a:srgbClr val="000000"/>
                </a:solidFill>
                <a:latin typeface="Calibri" panose="020F0502020204030204" pitchFamily="34" charset="0"/>
                <a:ea typeface="微软雅黑" panose="020B0503020204020204" pitchFamily="34" charset="-122"/>
              </a:rPr>
            </a:br>
            <a:r>
              <a:rPr lang="en-US" altLang="zh-CN" sz="1200" b="1" dirty="0">
                <a:solidFill>
                  <a:srgbClr val="000000"/>
                </a:solidFill>
                <a:latin typeface="Calibri" panose="020F0502020204030204" pitchFamily="34" charset="0"/>
                <a:ea typeface="微软雅黑" panose="020B0503020204020204" pitchFamily="34" charset="-122"/>
              </a:rPr>
              <a:t>P</a:t>
            </a:r>
            <a:r>
              <a:rPr lang="en-US" altLang="zh-CN" sz="1200" dirty="0">
                <a:solidFill>
                  <a:srgbClr val="000000"/>
                </a:solidFill>
                <a:latin typeface="Calibri" panose="020F0502020204030204" pitchFamily="34" charset="0"/>
                <a:ea typeface="微软雅黑" panose="020B0503020204020204" pitchFamily="34" charset="-122"/>
              </a:rPr>
              <a:t>ROCESS </a:t>
            </a:r>
            <a:r>
              <a:rPr lang="en-US" altLang="zh-CN" sz="1200" b="1" dirty="0">
                <a:solidFill>
                  <a:srgbClr val="000000"/>
                </a:solidFill>
                <a:latin typeface="Calibri" panose="020F0502020204030204" pitchFamily="34" charset="0"/>
                <a:ea typeface="微软雅黑" panose="020B0503020204020204" pitchFamily="34" charset="-122"/>
              </a:rPr>
              <a:t>I</a:t>
            </a:r>
            <a:r>
              <a:rPr lang="en-US" altLang="zh-CN" sz="1200" dirty="0">
                <a:solidFill>
                  <a:srgbClr val="000000"/>
                </a:solidFill>
                <a:latin typeface="Calibri" panose="020F0502020204030204" pitchFamily="34" charset="0"/>
                <a:ea typeface="微软雅黑" panose="020B0503020204020204" pitchFamily="34" charset="-122"/>
              </a:rPr>
              <a:t>MPROVEMENT AND </a:t>
            </a:r>
            <a:r>
              <a:rPr lang="en-US" altLang="zh-CN" sz="1200" b="1" dirty="0">
                <a:solidFill>
                  <a:srgbClr val="000000"/>
                </a:solidFill>
                <a:latin typeface="Calibri" panose="020F0502020204030204" pitchFamily="34" charset="0"/>
                <a:ea typeface="微软雅黑" panose="020B0503020204020204" pitchFamily="34" charset="-122"/>
              </a:rPr>
              <a:t>C</a:t>
            </a:r>
            <a:r>
              <a:rPr lang="en-US" altLang="zh-CN" sz="1200" dirty="0">
                <a:solidFill>
                  <a:srgbClr val="000000"/>
                </a:solidFill>
                <a:latin typeface="Calibri" panose="020F0502020204030204" pitchFamily="34" charset="0"/>
                <a:ea typeface="微软雅黑" panose="020B0503020204020204" pitchFamily="34" charset="-122"/>
              </a:rPr>
              <a:t>APABILITY D</a:t>
            </a:r>
            <a:r>
              <a:rPr lang="en-US" altLang="zh-CN" sz="1200" b="1" dirty="0">
                <a:solidFill>
                  <a:srgbClr val="000000"/>
                </a:solidFill>
                <a:latin typeface="Calibri" panose="020F0502020204030204" pitchFamily="34" charset="0"/>
                <a:ea typeface="微软雅黑" panose="020B0503020204020204" pitchFamily="34" charset="-122"/>
              </a:rPr>
              <a:t>E</a:t>
            </a:r>
            <a:r>
              <a:rPr lang="en-US" altLang="zh-CN" sz="1200" dirty="0">
                <a:solidFill>
                  <a:srgbClr val="000000"/>
                </a:solidFill>
                <a:latin typeface="Calibri" panose="020F0502020204030204" pitchFamily="34" charset="0"/>
                <a:ea typeface="微软雅黑" panose="020B0503020204020204" pitchFamily="34" charset="-122"/>
              </a:rPr>
              <a:t>TERMINATION)”</a:t>
            </a:r>
            <a:r>
              <a:rPr lang="zh-CN" altLang="en-US" sz="1200" dirty="0">
                <a:solidFill>
                  <a:srgbClr val="000000"/>
                </a:solidFill>
                <a:latin typeface="微软雅黑" panose="020B0503020204020204" pitchFamily="34" charset="-122"/>
                <a:ea typeface="微软雅黑" panose="020B0503020204020204" pitchFamily="34" charset="-122"/>
              </a:rPr>
              <a:t>，简称为</a:t>
            </a:r>
            <a:r>
              <a:rPr lang="en-US" altLang="zh-CN" sz="1200" dirty="0">
                <a:solidFill>
                  <a:srgbClr val="000000"/>
                </a:solidFill>
                <a:latin typeface="Calibri" panose="020F0502020204030204" pitchFamily="34" charset="0"/>
                <a:ea typeface="微软雅黑" panose="020B0503020204020204" pitchFamily="34" charset="-122"/>
              </a:rPr>
              <a:t>SPICE</a:t>
            </a:r>
            <a:r>
              <a:rPr lang="zh-CN" altLang="en-US" sz="1200" dirty="0">
                <a:solidFill>
                  <a:srgbClr val="000000"/>
                </a:solidFill>
                <a:latin typeface="微软雅黑" panose="020B0503020204020204" pitchFamily="34" charset="-122"/>
                <a:ea typeface="微软雅黑" panose="020B0503020204020204" pitchFamily="34" charset="-122"/>
              </a:rPr>
              <a:t>。</a:t>
            </a:r>
            <a:endParaRPr lang="en-US" altLang="zh-CN" sz="1200" dirty="0">
              <a:solidFill>
                <a:srgbClr val="000000"/>
              </a:solidFill>
              <a:latin typeface="Calibri" panose="020F0502020204030204" pitchFamily="34" charset="0"/>
            </a:endParaRPr>
          </a:p>
          <a:p>
            <a:pPr lvl="1">
              <a:lnSpc>
                <a:spcPct val="150000"/>
              </a:lnSpc>
              <a:spcAft>
                <a:spcPts val="700"/>
              </a:spcAft>
              <a:defRPr/>
            </a:pPr>
            <a:r>
              <a:rPr lang="en-US" altLang="zh-CN" sz="1200" dirty="0">
                <a:solidFill>
                  <a:srgbClr val="000000"/>
                </a:solidFill>
                <a:latin typeface="Calibri" panose="020F0502020204030204" pitchFamily="34" charset="0"/>
              </a:rPr>
              <a:t>SIG(AUTOMOTIVE SPECIAL INTEREST GROUP)</a:t>
            </a:r>
            <a:r>
              <a:rPr lang="zh-CN" altLang="en-US" sz="1200" dirty="0">
                <a:solidFill>
                  <a:srgbClr val="000000"/>
                </a:solidFill>
                <a:latin typeface="微软雅黑" panose="020B0503020204020204" pitchFamily="34" charset="-122"/>
                <a:ea typeface="微软雅黑" panose="020B0503020204020204" pitchFamily="34" charset="-122"/>
              </a:rPr>
              <a:t>在各大汽车厂商的支持下，</a:t>
            </a:r>
            <a:br>
              <a:rPr lang="en-US" altLang="zh-CN" sz="1200" dirty="0">
                <a:solidFill>
                  <a:srgbClr val="000000"/>
                </a:solidFill>
                <a:latin typeface="微软雅黑" panose="020B0503020204020204" pitchFamily="34" charset="-122"/>
                <a:ea typeface="微软雅黑" panose="020B0503020204020204" pitchFamily="34" charset="-122"/>
              </a:rPr>
            </a:br>
            <a:r>
              <a:rPr lang="zh-CN" altLang="en-US" sz="1200" dirty="0">
                <a:solidFill>
                  <a:srgbClr val="000000"/>
                </a:solidFill>
                <a:latin typeface="微软雅黑" panose="020B0503020204020204" pitchFamily="34" charset="-122"/>
                <a:ea typeface="微软雅黑" panose="020B0503020204020204" pitchFamily="34" charset="-122"/>
              </a:rPr>
              <a:t>在</a:t>
            </a:r>
            <a:r>
              <a:rPr lang="en-US" altLang="zh-CN" sz="1200" dirty="0">
                <a:solidFill>
                  <a:srgbClr val="000000"/>
                </a:solidFill>
                <a:latin typeface="微软雅黑" panose="020B0503020204020204" pitchFamily="34" charset="-122"/>
                <a:ea typeface="微软雅黑" panose="020B0503020204020204" pitchFamily="34" charset="-122"/>
              </a:rPr>
              <a:t>SPICE</a:t>
            </a:r>
            <a:r>
              <a:rPr lang="zh-CN" altLang="en-US" sz="1200" dirty="0">
                <a:solidFill>
                  <a:srgbClr val="000000"/>
                </a:solidFill>
                <a:latin typeface="微软雅黑" panose="020B0503020204020204" pitchFamily="34" charset="-122"/>
                <a:ea typeface="微软雅黑" panose="020B0503020204020204" pitchFamily="34" charset="-122"/>
              </a:rPr>
              <a:t>的基础上开发了通用评估模型。</a:t>
            </a:r>
            <a:endParaRPr lang="en-US" altLang="zh-CN" sz="1200" dirty="0">
              <a:solidFill>
                <a:srgbClr val="000000"/>
              </a:solidFill>
              <a:latin typeface="微软雅黑" panose="020B0503020204020204" pitchFamily="34" charset="-122"/>
              <a:ea typeface="微软雅黑" panose="020B0503020204020204" pitchFamily="34" charset="-122"/>
            </a:endParaRPr>
          </a:p>
          <a:p>
            <a:pPr>
              <a:lnSpc>
                <a:spcPct val="150000"/>
              </a:lnSpc>
              <a:spcAft>
                <a:spcPts val="700"/>
              </a:spcAft>
            </a:pPr>
            <a:r>
              <a:rPr lang="en-US" altLang="zh-CN" sz="1200" b="1" dirty="0">
                <a:latin typeface="Microsoft YaHei" panose="020B0503020204020204" pitchFamily="34" charset="-122"/>
                <a:ea typeface="Microsoft YaHei" panose="020B0503020204020204" pitchFamily="34" charset="-122"/>
              </a:rPr>
              <a:t>Automotive SPICE</a:t>
            </a:r>
            <a:r>
              <a:rPr lang="zh-CN" sz="1200" b="1" dirty="0">
                <a:latin typeface="Microsoft YaHei" panose="020B0503020204020204" pitchFamily="34" charset="-122"/>
                <a:ea typeface="Microsoft YaHei" panose="020B0503020204020204" pitchFamily="34" charset="-122"/>
              </a:rPr>
              <a:t>实现的目标</a:t>
            </a:r>
            <a:endParaRPr lang="en-US" altLang="zh-CN" sz="1200" b="1" dirty="0">
              <a:latin typeface="Microsoft YaHei" panose="020B0503020204020204" pitchFamily="34" charset="-122"/>
              <a:ea typeface="Microsoft YaHei" panose="020B0503020204020204" pitchFamily="34" charset="-122"/>
            </a:endParaRPr>
          </a:p>
          <a:p>
            <a:pPr lvl="1">
              <a:lnSpc>
                <a:spcPct val="150000"/>
              </a:lnSpc>
              <a:spcAft>
                <a:spcPts val="700"/>
              </a:spcAft>
            </a:pPr>
            <a:r>
              <a:rPr lang="zh-CN" altLang="en-US" sz="1200" dirty="0">
                <a:solidFill>
                  <a:srgbClr val="000000"/>
                </a:solidFill>
                <a:latin typeface="微软雅黑" panose="020B0503020204020204" pitchFamily="34" charset="-122"/>
                <a:ea typeface="微软雅黑" panose="020B0503020204020204" pitchFamily="34" charset="-122"/>
              </a:rPr>
              <a:t>使</a:t>
            </a:r>
            <a:r>
              <a:rPr lang="en-US" altLang="zh-CN" sz="1200" dirty="0">
                <a:solidFill>
                  <a:srgbClr val="000000"/>
                </a:solidFill>
                <a:latin typeface="Calibri" panose="020F0502020204030204" pitchFamily="34" charset="0"/>
                <a:ea typeface="微软雅黑" panose="020B0503020204020204" pitchFamily="34" charset="-122"/>
              </a:rPr>
              <a:t>SPICE</a:t>
            </a:r>
            <a:r>
              <a:rPr lang="zh-CN" altLang="en-US" sz="1200" dirty="0">
                <a:solidFill>
                  <a:srgbClr val="000000"/>
                </a:solidFill>
                <a:latin typeface="微软雅黑" panose="020B0503020204020204" pitchFamily="34" charset="-122"/>
                <a:ea typeface="微软雅黑" panose="020B0503020204020204" pitchFamily="34" charset="-122"/>
              </a:rPr>
              <a:t>能够更适应特定的汽车制造上的特殊需求，为了使汽车制造商能够通过一种标准方式，有能力评估他们的供应商。</a:t>
            </a:r>
            <a:endParaRPr lang="en-US" altLang="zh-CN" sz="1200" b="1" dirty="0">
              <a:latin typeface="Microsoft YaHei" panose="020B0503020204020204" pitchFamily="34" charset="-122"/>
              <a:ea typeface="Microsoft YaHei" panose="020B0503020204020204" pitchFamily="34" charset="-122"/>
            </a:endParaRPr>
          </a:p>
          <a:p>
            <a:pPr>
              <a:lnSpc>
                <a:spcPct val="150000"/>
              </a:lnSpc>
              <a:spcAft>
                <a:spcPts val="700"/>
              </a:spcAft>
              <a:defRPr/>
            </a:pPr>
            <a:r>
              <a:rPr lang="en-US" altLang="zh-CN" sz="1200" b="1" dirty="0">
                <a:latin typeface="Microsoft YaHei" panose="020B0503020204020204" pitchFamily="34" charset="-122"/>
                <a:ea typeface="Microsoft YaHei" panose="020B0503020204020204" pitchFamily="34" charset="-122"/>
              </a:rPr>
              <a:t>Automotive SPICE</a:t>
            </a:r>
            <a:r>
              <a:rPr lang="zh-CN" sz="1200" b="1" dirty="0">
                <a:latin typeface="Microsoft YaHei" panose="020B0503020204020204" pitchFamily="34" charset="-122"/>
                <a:ea typeface="Microsoft YaHei" panose="020B0503020204020204" pitchFamily="34" charset="-122"/>
              </a:rPr>
              <a:t>现状</a:t>
            </a:r>
            <a:endParaRPr lang="en-US" altLang="zh-CN" sz="1200" b="1" dirty="0">
              <a:latin typeface="Microsoft YaHei" panose="020B0503020204020204" pitchFamily="34" charset="-122"/>
              <a:ea typeface="Microsoft YaHei" panose="020B0503020204020204" pitchFamily="34" charset="-122"/>
            </a:endParaRPr>
          </a:p>
          <a:p>
            <a:pPr lvl="1">
              <a:lnSpc>
                <a:spcPct val="150000"/>
              </a:lnSpc>
              <a:spcAft>
                <a:spcPts val="700"/>
              </a:spcAft>
            </a:pPr>
            <a:r>
              <a:rPr lang="zh-CN" altLang="en-US" sz="1200" dirty="0">
                <a:latin typeface="Microsoft YaHei" panose="020B0503020204020204" pitchFamily="34" charset="-122"/>
                <a:ea typeface="Microsoft YaHei" panose="020B0503020204020204" pitchFamily="34" charset="-122"/>
              </a:rPr>
              <a:t>在汽车工业中， </a:t>
            </a:r>
            <a:r>
              <a:rPr lang="en-US" altLang="zh-CN" sz="1200" dirty="0">
                <a:latin typeface="Microsoft YaHei" panose="020B0503020204020204" pitchFamily="34" charset="-122"/>
                <a:ea typeface="Microsoft YaHei" panose="020B0503020204020204" pitchFamily="34" charset="-122"/>
              </a:rPr>
              <a:t>A-SPICE </a:t>
            </a:r>
            <a:r>
              <a:rPr lang="zh-CN" altLang="en-US" sz="1200" dirty="0">
                <a:latin typeface="Microsoft YaHei" panose="020B0503020204020204" pitchFamily="34" charset="-122"/>
                <a:ea typeface="Microsoft YaHei" panose="020B0503020204020204" pitchFamily="34" charset="-122"/>
              </a:rPr>
              <a:t>正在成为广泛适用的标准。众多</a:t>
            </a:r>
            <a:r>
              <a:rPr lang="en-US" altLang="zh-CN" sz="1200" dirty="0">
                <a:latin typeface="Microsoft YaHei" panose="020B0503020204020204" pitchFamily="34" charset="-122"/>
                <a:ea typeface="Microsoft YaHei" panose="020B0503020204020204" pitchFamily="34" charset="-122"/>
              </a:rPr>
              <a:t>OEM </a:t>
            </a:r>
            <a:r>
              <a:rPr lang="zh-CN" altLang="en-US" sz="1200" dirty="0">
                <a:latin typeface="Microsoft YaHei" panose="020B0503020204020204" pitchFamily="34" charset="-122"/>
                <a:ea typeface="Microsoft YaHei" panose="020B0503020204020204" pitchFamily="34" charset="-122"/>
              </a:rPr>
              <a:t>正在根据 </a:t>
            </a:r>
            <a:r>
              <a:rPr lang="en-US" altLang="zh-CN" sz="1200" dirty="0">
                <a:latin typeface="Microsoft YaHei" panose="020B0503020204020204" pitchFamily="34" charset="-122"/>
                <a:ea typeface="Microsoft YaHei" panose="020B0503020204020204" pitchFamily="34" charset="-122"/>
              </a:rPr>
              <a:t>A-SPICE </a:t>
            </a:r>
            <a:r>
              <a:rPr lang="zh-CN" altLang="en-US" sz="1200" dirty="0">
                <a:latin typeface="Microsoft YaHei" panose="020B0503020204020204" pitchFamily="34" charset="-122"/>
                <a:ea typeface="Microsoft YaHei" panose="020B0503020204020204" pitchFamily="34" charset="-122"/>
              </a:rPr>
              <a:t>评估等级评估其电子和软件供应商。</a:t>
            </a:r>
            <a:br>
              <a:rPr lang="en-US" altLang="zh-CN" sz="1200" dirty="0">
                <a:latin typeface="Microsoft YaHei" panose="020B0503020204020204" pitchFamily="34" charset="-122"/>
                <a:ea typeface="Microsoft YaHei" panose="020B0503020204020204" pitchFamily="34" charset="-122"/>
              </a:rPr>
            </a:br>
            <a:r>
              <a:rPr lang="en-US" altLang="ja-JP"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中科创达已获得</a:t>
            </a:r>
            <a:r>
              <a:rPr lang="en-US" altLang="zh-CN" sz="1200" dirty="0">
                <a:latin typeface="Microsoft YaHei" panose="020B0503020204020204" pitchFamily="34" charset="-122"/>
                <a:ea typeface="Microsoft YaHei" panose="020B0503020204020204" pitchFamily="34" charset="-122"/>
              </a:rPr>
              <a:t>Level2</a:t>
            </a:r>
            <a:r>
              <a:rPr lang="zh-CN" altLang="en-US" sz="1200" dirty="0">
                <a:latin typeface="Microsoft YaHei" panose="020B0503020204020204" pitchFamily="34" charset="-122"/>
                <a:ea typeface="Microsoft YaHei" panose="020B0503020204020204" pitchFamily="34" charset="-122"/>
              </a:rPr>
              <a:t>认证；东软睿驰的获取情况不明（暂未找到相关公布消息）。</a:t>
            </a:r>
          </a:p>
          <a:p>
            <a:pPr>
              <a:lnSpc>
                <a:spcPct val="150000"/>
              </a:lnSpc>
              <a:spcAft>
                <a:spcPts val="700"/>
              </a:spcAft>
              <a:defRPr/>
            </a:pPr>
            <a:r>
              <a:rPr lang="en-US" altLang="zh-CN" sz="1200" b="1" dirty="0">
                <a:latin typeface="Microsoft YaHei" panose="020B0503020204020204" pitchFamily="34" charset="-122"/>
                <a:ea typeface="Microsoft YaHei" panose="020B0503020204020204" pitchFamily="34" charset="-122"/>
              </a:rPr>
              <a:t>Automotive SPICE</a:t>
            </a:r>
            <a:r>
              <a:rPr lang="zh-CN" altLang="en-US" sz="1200" b="1" dirty="0">
                <a:latin typeface="Microsoft YaHei" panose="020B0503020204020204" pitchFamily="34" charset="-122"/>
                <a:ea typeface="Microsoft YaHei" panose="020B0503020204020204" pitchFamily="34" charset="-122"/>
              </a:rPr>
              <a:t>对</a:t>
            </a:r>
            <a:r>
              <a:rPr lang="en-US" altLang="zh-CN" sz="1200" b="1" dirty="0" err="1">
                <a:latin typeface="Microsoft YaHei" panose="020B0503020204020204" pitchFamily="34" charset="-122"/>
                <a:ea typeface="Microsoft YaHei" panose="020B0503020204020204" pitchFamily="34" charset="-122"/>
              </a:rPr>
              <a:t>iAuto</a:t>
            </a:r>
            <a:r>
              <a:rPr lang="zh-CN" altLang="en-US" sz="1200" b="1" dirty="0">
                <a:latin typeface="Microsoft YaHei" panose="020B0503020204020204" pitchFamily="34" charset="-122"/>
                <a:ea typeface="Microsoft YaHei" panose="020B0503020204020204" pitchFamily="34" charset="-122"/>
              </a:rPr>
              <a:t>的作用</a:t>
            </a:r>
            <a:endParaRPr lang="en-US" altLang="zh-CN" sz="1200" dirty="0">
              <a:latin typeface="Microsoft YaHei" panose="020B0503020204020204" pitchFamily="34" charset="-122"/>
              <a:ea typeface="Microsoft YaHei" panose="020B0503020204020204" pitchFamily="34" charset="-122"/>
            </a:endParaRPr>
          </a:p>
          <a:p>
            <a:pPr lvl="1">
              <a:spcAft>
                <a:spcPts val="700"/>
              </a:spcAft>
            </a:pPr>
            <a:r>
              <a:rPr lang="zh-CN" altLang="en-US" sz="1200" dirty="0">
                <a:latin typeface="Microsoft YaHei" panose="020B0503020204020204" pitchFamily="34" charset="-122"/>
                <a:ea typeface="Microsoft YaHei" panose="020B0503020204020204" pitchFamily="34" charset="-122"/>
              </a:rPr>
              <a:t>满足客户要求（目前已经有客户以</a:t>
            </a:r>
            <a:r>
              <a:rPr lang="en-US" altLang="zh-CN" sz="1200" dirty="0" err="1">
                <a:latin typeface="Microsoft YaHei" panose="020B0503020204020204" pitchFamily="34" charset="-122"/>
                <a:ea typeface="Microsoft YaHei" panose="020B0503020204020204" pitchFamily="34" charset="-122"/>
              </a:rPr>
              <a:t>Automoitve</a:t>
            </a:r>
            <a:r>
              <a:rPr lang="en-US" altLang="zh-CN" sz="1200" dirty="0">
                <a:latin typeface="Microsoft YaHei" panose="020B0503020204020204" pitchFamily="34" charset="-122"/>
                <a:ea typeface="Microsoft YaHei" panose="020B0503020204020204" pitchFamily="34" charset="-122"/>
              </a:rPr>
              <a:t> SPICE level2</a:t>
            </a:r>
            <a:r>
              <a:rPr lang="zh-CN" altLang="en-US" sz="1200" dirty="0">
                <a:latin typeface="Microsoft YaHei" panose="020B0503020204020204" pitchFamily="34" charset="-122"/>
                <a:ea typeface="Microsoft YaHei" panose="020B0503020204020204" pitchFamily="34" charset="-122"/>
              </a:rPr>
              <a:t>作为供应商的准入门槛）以及争取更多的市场机会，特别是新能源、自动驾驶等新领域的需求更大</a:t>
            </a:r>
            <a:r>
              <a:rPr lang="zh-CN" sz="1200" dirty="0">
                <a:latin typeface="Microsoft YaHei" panose="020B0503020204020204" pitchFamily="34" charset="-122"/>
                <a:ea typeface="Microsoft YaHei" panose="020B0503020204020204" pitchFamily="34" charset="-122"/>
              </a:rPr>
              <a:t>。</a:t>
            </a:r>
            <a:endParaRPr lang="en-US" altLang="zh-CN" sz="1200" dirty="0">
              <a:latin typeface="Microsoft YaHei" panose="020B0503020204020204" pitchFamily="34" charset="-122"/>
              <a:ea typeface="Microsoft YaHei" panose="020B0503020204020204" pitchFamily="34" charset="-122"/>
            </a:endParaRPr>
          </a:p>
          <a:p>
            <a:pPr lvl="1">
              <a:spcAft>
                <a:spcPts val="700"/>
              </a:spcAft>
            </a:pPr>
            <a:r>
              <a:rPr lang="zh-CN" altLang="en-US" sz="1200" dirty="0">
                <a:latin typeface="Microsoft YaHei" panose="020B0503020204020204" pitchFamily="34" charset="-122"/>
                <a:ea typeface="Microsoft YaHei" panose="020B0503020204020204" pitchFamily="34" charset="-122"/>
              </a:rPr>
              <a:t>软件的质量很大程度上依赖于“生产软件的过程”的质量，规范该过程能够带来软件质量上的提升。</a:t>
            </a:r>
            <a:endParaRPr lang="en-US" altLang="zh-CN" sz="1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9546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linds(horizontal)">
                                      <p:cBhvr>
                                        <p:cTn id="13" dur="500"/>
                                        <p:tgtEl>
                                          <p:spTgt spid="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blinds(horizontal)">
                                      <p:cBhvr>
                                        <p:cTn id="16" dur="500"/>
                                        <p:tgtEl>
                                          <p:spTgt spid="5">
                                            <p:txEl>
                                              <p:pRg st="7" end="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linds(horizontal)">
                                      <p:cBhvr>
                                        <p:cTn id="19" dur="500"/>
                                        <p:tgtEl>
                                          <p:spTgt spid="5">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blinds(horizontal)">
                                      <p:cBhvr>
                                        <p:cTn id="30" dur="500"/>
                                        <p:tgtEl>
                                          <p:spTgt spid="5">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linds(horizontal)">
                                      <p:cBhvr>
                                        <p:cTn id="33" dur="500"/>
                                        <p:tgtEl>
                                          <p:spTgt spid="5">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linds(horizontal)">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260658" y="3021965"/>
            <a:ext cx="1681871" cy="523220"/>
          </a:xfrm>
          <a:prstGeom prst="rect">
            <a:avLst/>
          </a:prstGeom>
          <a:noFill/>
        </p:spPr>
        <p:txBody>
          <a:bodyPr wrap="none" rtlCol="0">
            <a:spAutoFit/>
          </a:bodyPr>
          <a:lstStyle/>
          <a:p>
            <a:r>
              <a:rPr lang="en-US" altLang="zh-CN" sz="2800" b="1" dirty="0">
                <a:solidFill>
                  <a:srgbClr val="08538C"/>
                </a:solidFill>
                <a:cs typeface="+mn-ea"/>
                <a:sym typeface="+mn-lt"/>
              </a:rPr>
              <a:t>THANKS</a:t>
            </a:r>
          </a:p>
        </p:txBody>
      </p:sp>
      <p:sp>
        <p:nvSpPr>
          <p:cNvPr id="11" name="矩形 10"/>
          <p:cNvSpPr/>
          <p:nvPr/>
        </p:nvSpPr>
        <p:spPr>
          <a:xfrm>
            <a:off x="5838508" y="3543935"/>
            <a:ext cx="508000" cy="54000"/>
          </a:xfrm>
          <a:prstGeom prst="rect">
            <a:avLst/>
          </a:prstGeom>
          <a:solidFill>
            <a:srgbClr val="E9F0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16B2F-A28A-4D7B-A4B4-54D5A88C7235}"/>
              </a:ext>
            </a:extLst>
          </p:cNvPr>
          <p:cNvSpPr>
            <a:spLocks noGrp="1"/>
          </p:cNvSpPr>
          <p:nvPr>
            <p:ph type="title"/>
          </p:nvPr>
        </p:nvSpPr>
        <p:spPr/>
        <p:txBody>
          <a:bodyPr/>
          <a:lstStyle/>
          <a:p>
            <a:r>
              <a:rPr lang="en-US" altLang="zh-CN" dirty="0"/>
              <a:t>Automotive SPICE </a:t>
            </a:r>
            <a:r>
              <a:rPr lang="zh-CN" altLang="en-US" dirty="0"/>
              <a:t>过程参考模型</a:t>
            </a:r>
          </a:p>
        </p:txBody>
      </p:sp>
      <p:grpSp>
        <p:nvGrpSpPr>
          <p:cNvPr id="32" name="组合 31">
            <a:extLst>
              <a:ext uri="{FF2B5EF4-FFF2-40B4-BE49-F238E27FC236}">
                <a16:creationId xmlns:a16="http://schemas.microsoft.com/office/drawing/2014/main" id="{DD4B032D-F751-401B-B5C3-80E906B954C7}"/>
              </a:ext>
            </a:extLst>
          </p:cNvPr>
          <p:cNvGrpSpPr/>
          <p:nvPr/>
        </p:nvGrpSpPr>
        <p:grpSpPr>
          <a:xfrm>
            <a:off x="309578" y="1204114"/>
            <a:ext cx="7759443" cy="4665754"/>
            <a:chOff x="1299618" y="1020944"/>
            <a:chExt cx="7759443" cy="4665754"/>
          </a:xfrm>
        </p:grpSpPr>
        <p:pic>
          <p:nvPicPr>
            <p:cNvPr id="4" name="图片 3">
              <a:extLst>
                <a:ext uri="{FF2B5EF4-FFF2-40B4-BE49-F238E27FC236}">
                  <a16:creationId xmlns:a16="http://schemas.microsoft.com/office/drawing/2014/main" id="{862A84B8-ED0B-40E9-80D6-280419B4BFBF}"/>
                </a:ext>
              </a:extLst>
            </p:cNvPr>
            <p:cNvPicPr>
              <a:picLocks noChangeAspect="1"/>
            </p:cNvPicPr>
            <p:nvPr/>
          </p:nvPicPr>
          <p:blipFill>
            <a:blip r:embed="rId2"/>
            <a:stretch>
              <a:fillRect/>
            </a:stretch>
          </p:blipFill>
          <p:spPr>
            <a:xfrm>
              <a:off x="1299618" y="1020944"/>
              <a:ext cx="7759443" cy="4665754"/>
            </a:xfrm>
            <a:prstGeom prst="rect">
              <a:avLst/>
            </a:prstGeom>
          </p:spPr>
        </p:pic>
        <p:sp>
          <p:nvSpPr>
            <p:cNvPr id="16" name="椭圆 15">
              <a:extLst>
                <a:ext uri="{FF2B5EF4-FFF2-40B4-BE49-F238E27FC236}">
                  <a16:creationId xmlns:a16="http://schemas.microsoft.com/office/drawing/2014/main" id="{7187E5E5-A236-4C7E-809D-8FE9F377B3E8}"/>
                </a:ext>
              </a:extLst>
            </p:cNvPr>
            <p:cNvSpPr/>
            <p:nvPr/>
          </p:nvSpPr>
          <p:spPr>
            <a:xfrm>
              <a:off x="4171477" y="1778200"/>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FBAD091B-B6D9-43F1-9C81-0DE7941D0407}"/>
                </a:ext>
              </a:extLst>
            </p:cNvPr>
            <p:cNvSpPr/>
            <p:nvPr/>
          </p:nvSpPr>
          <p:spPr>
            <a:xfrm>
              <a:off x="4459904" y="2164867"/>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a:extLst>
                <a:ext uri="{FF2B5EF4-FFF2-40B4-BE49-F238E27FC236}">
                  <a16:creationId xmlns:a16="http://schemas.microsoft.com/office/drawing/2014/main" id="{04560528-4F54-49B5-B95B-9A836D01D2FB}"/>
                </a:ext>
              </a:extLst>
            </p:cNvPr>
            <p:cNvSpPr/>
            <p:nvPr/>
          </p:nvSpPr>
          <p:spPr>
            <a:xfrm>
              <a:off x="4171476" y="2958355"/>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a:extLst>
                <a:ext uri="{FF2B5EF4-FFF2-40B4-BE49-F238E27FC236}">
                  <a16:creationId xmlns:a16="http://schemas.microsoft.com/office/drawing/2014/main" id="{87A660DA-912A-4E39-9E86-5BF30A0BEFC7}"/>
                </a:ext>
              </a:extLst>
            </p:cNvPr>
            <p:cNvSpPr/>
            <p:nvPr/>
          </p:nvSpPr>
          <p:spPr>
            <a:xfrm>
              <a:off x="4459903" y="3353821"/>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a:extLst>
                <a:ext uri="{FF2B5EF4-FFF2-40B4-BE49-F238E27FC236}">
                  <a16:creationId xmlns:a16="http://schemas.microsoft.com/office/drawing/2014/main" id="{AB53DD55-AACE-4BD8-ACA8-AD6ECAB90186}"/>
                </a:ext>
              </a:extLst>
            </p:cNvPr>
            <p:cNvSpPr/>
            <p:nvPr/>
          </p:nvSpPr>
          <p:spPr>
            <a:xfrm>
              <a:off x="4891913" y="3740488"/>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CA911B96-D955-4440-804D-B8D2F6C87C6D}"/>
                </a:ext>
              </a:extLst>
            </p:cNvPr>
            <p:cNvSpPr/>
            <p:nvPr/>
          </p:nvSpPr>
          <p:spPr>
            <a:xfrm>
              <a:off x="6259735" y="3740488"/>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a:extLst>
                <a:ext uri="{FF2B5EF4-FFF2-40B4-BE49-F238E27FC236}">
                  <a16:creationId xmlns:a16="http://schemas.microsoft.com/office/drawing/2014/main" id="{0581BF27-EB94-4EF2-9FF4-5E25623C1A7B}"/>
                </a:ext>
              </a:extLst>
            </p:cNvPr>
            <p:cNvSpPr/>
            <p:nvPr/>
          </p:nvSpPr>
          <p:spPr>
            <a:xfrm>
              <a:off x="6694347" y="3338707"/>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a:extLst>
                <a:ext uri="{FF2B5EF4-FFF2-40B4-BE49-F238E27FC236}">
                  <a16:creationId xmlns:a16="http://schemas.microsoft.com/office/drawing/2014/main" id="{4A31B149-C6FD-4A67-8A8D-F34C5FB5A9B5}"/>
                </a:ext>
              </a:extLst>
            </p:cNvPr>
            <p:cNvSpPr/>
            <p:nvPr/>
          </p:nvSpPr>
          <p:spPr>
            <a:xfrm>
              <a:off x="7085797" y="2950798"/>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a:extLst>
                <a:ext uri="{FF2B5EF4-FFF2-40B4-BE49-F238E27FC236}">
                  <a16:creationId xmlns:a16="http://schemas.microsoft.com/office/drawing/2014/main" id="{B01E1C89-8E94-48AE-A9EC-5437228EFFC1}"/>
                </a:ext>
              </a:extLst>
            </p:cNvPr>
            <p:cNvSpPr/>
            <p:nvPr/>
          </p:nvSpPr>
          <p:spPr>
            <a:xfrm>
              <a:off x="6564078" y="2164867"/>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a:extLst>
                <a:ext uri="{FF2B5EF4-FFF2-40B4-BE49-F238E27FC236}">
                  <a16:creationId xmlns:a16="http://schemas.microsoft.com/office/drawing/2014/main" id="{7F8F3D35-1E88-46C5-AAAF-AA2F52B4A16A}"/>
                </a:ext>
              </a:extLst>
            </p:cNvPr>
            <p:cNvSpPr/>
            <p:nvPr/>
          </p:nvSpPr>
          <p:spPr>
            <a:xfrm>
              <a:off x="7081121" y="1771791"/>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a:extLst>
                <a:ext uri="{FF2B5EF4-FFF2-40B4-BE49-F238E27FC236}">
                  <a16:creationId xmlns:a16="http://schemas.microsoft.com/office/drawing/2014/main" id="{934ED1CB-A040-4CAD-A168-7FE0CB1FD711}"/>
                </a:ext>
              </a:extLst>
            </p:cNvPr>
            <p:cNvSpPr/>
            <p:nvPr/>
          </p:nvSpPr>
          <p:spPr>
            <a:xfrm>
              <a:off x="8836680" y="1397811"/>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a:extLst>
                <a:ext uri="{FF2B5EF4-FFF2-40B4-BE49-F238E27FC236}">
                  <a16:creationId xmlns:a16="http://schemas.microsoft.com/office/drawing/2014/main" id="{7D82ACB7-42FE-49E7-B733-4C89CDF2F396}"/>
                </a:ext>
              </a:extLst>
            </p:cNvPr>
            <p:cNvSpPr/>
            <p:nvPr/>
          </p:nvSpPr>
          <p:spPr>
            <a:xfrm>
              <a:off x="3811259" y="4556647"/>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a:extLst>
                <a:ext uri="{FF2B5EF4-FFF2-40B4-BE49-F238E27FC236}">
                  <a16:creationId xmlns:a16="http://schemas.microsoft.com/office/drawing/2014/main" id="{02668F5B-E194-4DB4-BF66-8DFA0EAA0A28}"/>
                </a:ext>
              </a:extLst>
            </p:cNvPr>
            <p:cNvSpPr/>
            <p:nvPr/>
          </p:nvSpPr>
          <p:spPr>
            <a:xfrm>
              <a:off x="3811258" y="4973914"/>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a:extLst>
                <a:ext uri="{FF2B5EF4-FFF2-40B4-BE49-F238E27FC236}">
                  <a16:creationId xmlns:a16="http://schemas.microsoft.com/office/drawing/2014/main" id="{57F12CF7-5D3F-49E4-8161-7261A66CDA10}"/>
                </a:ext>
              </a:extLst>
            </p:cNvPr>
            <p:cNvSpPr/>
            <p:nvPr/>
          </p:nvSpPr>
          <p:spPr>
            <a:xfrm>
              <a:off x="5022182" y="4973914"/>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a:extLst>
                <a:ext uri="{FF2B5EF4-FFF2-40B4-BE49-F238E27FC236}">
                  <a16:creationId xmlns:a16="http://schemas.microsoft.com/office/drawing/2014/main" id="{0E2A11DC-7434-4C80-9577-7D0BAE2826FD}"/>
                </a:ext>
              </a:extLst>
            </p:cNvPr>
            <p:cNvSpPr/>
            <p:nvPr/>
          </p:nvSpPr>
          <p:spPr>
            <a:xfrm>
              <a:off x="6225549" y="4973914"/>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a:extLst>
                <a:ext uri="{FF2B5EF4-FFF2-40B4-BE49-F238E27FC236}">
                  <a16:creationId xmlns:a16="http://schemas.microsoft.com/office/drawing/2014/main" id="{DA30B638-2A90-43E8-B463-A4BEB1CACAB5}"/>
                </a:ext>
              </a:extLst>
            </p:cNvPr>
            <p:cNvSpPr/>
            <p:nvPr/>
          </p:nvSpPr>
          <p:spPr>
            <a:xfrm>
              <a:off x="2405652" y="1778200"/>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矩形: 圆角 32">
            <a:extLst>
              <a:ext uri="{FF2B5EF4-FFF2-40B4-BE49-F238E27FC236}">
                <a16:creationId xmlns:a16="http://schemas.microsoft.com/office/drawing/2014/main" id="{EB4D94BD-C15E-401F-AB08-029AE2E6D4B0}"/>
              </a:ext>
            </a:extLst>
          </p:cNvPr>
          <p:cNvSpPr/>
          <p:nvPr/>
        </p:nvSpPr>
        <p:spPr>
          <a:xfrm>
            <a:off x="1768274" y="1278940"/>
            <a:ext cx="4617342" cy="1473619"/>
          </a:xfrm>
          <a:prstGeom prst="roundRect">
            <a:avLst>
              <a:gd name="adj" fmla="val 384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129C0A4C-0A79-4D5E-A068-778BA286FFAF}"/>
              </a:ext>
            </a:extLst>
          </p:cNvPr>
          <p:cNvSpPr/>
          <p:nvPr/>
        </p:nvSpPr>
        <p:spPr>
          <a:xfrm>
            <a:off x="409619" y="1946256"/>
            <a:ext cx="1143819" cy="386667"/>
          </a:xfrm>
          <a:prstGeom prst="roundRect">
            <a:avLst>
              <a:gd name="adj" fmla="val 1361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爆炸形: 8 pt  34">
            <a:extLst>
              <a:ext uri="{FF2B5EF4-FFF2-40B4-BE49-F238E27FC236}">
                <a16:creationId xmlns:a16="http://schemas.microsoft.com/office/drawing/2014/main" id="{A37D10A1-1513-477C-95B7-BF276C6EDD80}"/>
              </a:ext>
            </a:extLst>
          </p:cNvPr>
          <p:cNvSpPr/>
          <p:nvPr/>
        </p:nvSpPr>
        <p:spPr>
          <a:xfrm>
            <a:off x="749527" y="897531"/>
            <a:ext cx="2105170" cy="99051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红框内过程</a:t>
            </a:r>
            <a:r>
              <a:rPr lang="en-US" altLang="zh-CN" sz="1000" dirty="0"/>
              <a:t>A88</a:t>
            </a:r>
            <a:r>
              <a:rPr lang="zh-CN" altLang="en-US" sz="1000" dirty="0"/>
              <a:t>项目不涉及</a:t>
            </a:r>
          </a:p>
        </p:txBody>
      </p:sp>
      <p:sp>
        <p:nvSpPr>
          <p:cNvPr id="37" name="文本框 36">
            <a:extLst>
              <a:ext uri="{FF2B5EF4-FFF2-40B4-BE49-F238E27FC236}">
                <a16:creationId xmlns:a16="http://schemas.microsoft.com/office/drawing/2014/main" id="{048DFA32-B3B3-4EE8-9D9C-411D0539C431}"/>
              </a:ext>
            </a:extLst>
          </p:cNvPr>
          <p:cNvSpPr txBox="1"/>
          <p:nvPr/>
        </p:nvSpPr>
        <p:spPr>
          <a:xfrm>
            <a:off x="399368" y="5864183"/>
            <a:ext cx="3492254" cy="584775"/>
          </a:xfrm>
          <a:prstGeom prst="rect">
            <a:avLst/>
          </a:prstGeom>
          <a:noFill/>
          <a:ln>
            <a:solidFill>
              <a:schemeClr val="tx1">
                <a:lumMod val="95000"/>
                <a:lumOff val="5000"/>
              </a:schemeClr>
            </a:solidFill>
          </a:ln>
        </p:spPr>
        <p:txBody>
          <a:bodyPr wrap="square" rtlCol="0">
            <a:spAutoFit/>
          </a:bodyPr>
          <a:lstStyle/>
          <a:p>
            <a:r>
              <a:rPr lang="zh-CN" altLang="en-US" sz="1600" dirty="0"/>
              <a:t>    </a:t>
            </a:r>
            <a:r>
              <a:rPr lang="zh-CN" altLang="en-US" sz="1400" dirty="0"/>
              <a:t>：</a:t>
            </a:r>
            <a:r>
              <a:rPr lang="en-US" altLang="zh-CN" sz="1400" dirty="0"/>
              <a:t>VDA</a:t>
            </a:r>
            <a:r>
              <a:rPr lang="zh-CN" altLang="en-US" sz="1400" dirty="0"/>
              <a:t>过程域</a:t>
            </a:r>
            <a:endParaRPr lang="en-US" altLang="zh-CN" sz="1400" dirty="0"/>
          </a:p>
          <a:p>
            <a:r>
              <a:rPr lang="zh-CN" altLang="en-US" sz="1600" dirty="0"/>
              <a:t>    </a:t>
            </a:r>
            <a:r>
              <a:rPr lang="zh-CN" altLang="en-US" sz="1400" dirty="0"/>
              <a:t>：</a:t>
            </a:r>
            <a:r>
              <a:rPr lang="en-US" altLang="zh-CN" sz="1400" dirty="0"/>
              <a:t>A88</a:t>
            </a:r>
            <a:r>
              <a:rPr lang="zh-CN" altLang="en-US" sz="1400" dirty="0"/>
              <a:t>项目审查范围</a:t>
            </a:r>
            <a:endParaRPr lang="zh-CN" altLang="en-US" sz="1600" dirty="0"/>
          </a:p>
        </p:txBody>
      </p:sp>
      <p:sp>
        <p:nvSpPr>
          <p:cNvPr id="38" name="椭圆 37">
            <a:extLst>
              <a:ext uri="{FF2B5EF4-FFF2-40B4-BE49-F238E27FC236}">
                <a16:creationId xmlns:a16="http://schemas.microsoft.com/office/drawing/2014/main" id="{D5164B27-BCE5-45F9-839B-2694C7759EE8}"/>
              </a:ext>
            </a:extLst>
          </p:cNvPr>
          <p:cNvSpPr/>
          <p:nvPr/>
        </p:nvSpPr>
        <p:spPr>
          <a:xfrm>
            <a:off x="526852" y="6003080"/>
            <a:ext cx="130269" cy="1175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6" name="表格 7">
            <a:extLst>
              <a:ext uri="{FF2B5EF4-FFF2-40B4-BE49-F238E27FC236}">
                <a16:creationId xmlns:a16="http://schemas.microsoft.com/office/drawing/2014/main" id="{9FC75E49-709C-48BC-9D02-DB3F929EE0EC}"/>
              </a:ext>
            </a:extLst>
          </p:cNvPr>
          <p:cNvGraphicFramePr>
            <a:graphicFrameLocks noGrp="1"/>
          </p:cNvGraphicFramePr>
          <p:nvPr>
            <p:extLst>
              <p:ext uri="{D42A27DB-BD31-4B8C-83A1-F6EECF244321}">
                <p14:modId xmlns:p14="http://schemas.microsoft.com/office/powerpoint/2010/main" val="1265542686"/>
              </p:ext>
            </p:extLst>
          </p:nvPr>
        </p:nvGraphicFramePr>
        <p:xfrm>
          <a:off x="8306833" y="1023366"/>
          <a:ext cx="3475548" cy="4759960"/>
        </p:xfrm>
        <a:graphic>
          <a:graphicData uri="http://schemas.openxmlformats.org/drawingml/2006/table">
            <a:tbl>
              <a:tblPr firstRow="1" bandRow="1">
                <a:tableStyleId>{8799B23B-EC83-4686-B30A-512413B5E67A}</a:tableStyleId>
              </a:tblPr>
              <a:tblGrid>
                <a:gridCol w="2232915">
                  <a:extLst>
                    <a:ext uri="{9D8B030D-6E8A-4147-A177-3AD203B41FA5}">
                      <a16:colId xmlns:a16="http://schemas.microsoft.com/office/drawing/2014/main" val="1757616538"/>
                    </a:ext>
                  </a:extLst>
                </a:gridCol>
                <a:gridCol w="1242633">
                  <a:extLst>
                    <a:ext uri="{9D8B030D-6E8A-4147-A177-3AD203B41FA5}">
                      <a16:colId xmlns:a16="http://schemas.microsoft.com/office/drawing/2014/main" val="2233104647"/>
                    </a:ext>
                  </a:extLst>
                </a:gridCol>
              </a:tblGrid>
              <a:tr h="354186">
                <a:tc>
                  <a:txBody>
                    <a:bodyPr/>
                    <a:lstStyle/>
                    <a:p>
                      <a:r>
                        <a:rPr lang="en-US" altLang="zh-CN" dirty="0"/>
                        <a:t>ASPICE</a:t>
                      </a:r>
                      <a:r>
                        <a:rPr lang="zh-CN" altLang="en-US" dirty="0"/>
                        <a:t>过程</a:t>
                      </a:r>
                    </a:p>
                  </a:txBody>
                  <a:tcPr>
                    <a:solidFill>
                      <a:schemeClr val="accent5">
                        <a:lumMod val="20000"/>
                        <a:lumOff val="80000"/>
                      </a:schemeClr>
                    </a:solidFill>
                  </a:tcPr>
                </a:tc>
                <a:tc>
                  <a:txBody>
                    <a:bodyPr/>
                    <a:lstStyle/>
                    <a:p>
                      <a:r>
                        <a:rPr lang="en-US" altLang="zh-CN" dirty="0" err="1"/>
                        <a:t>iAuto</a:t>
                      </a:r>
                      <a:r>
                        <a:rPr lang="zh-CN" altLang="en-US" dirty="0"/>
                        <a:t>过程</a:t>
                      </a:r>
                    </a:p>
                  </a:txBody>
                  <a:tcPr>
                    <a:solidFill>
                      <a:schemeClr val="accent5">
                        <a:lumMod val="20000"/>
                        <a:lumOff val="80000"/>
                      </a:schemeClr>
                    </a:solidFill>
                  </a:tcPr>
                </a:tc>
                <a:extLst>
                  <a:ext uri="{0D108BD9-81ED-4DB2-BD59-A6C34878D82A}">
                    <a16:rowId xmlns:a16="http://schemas.microsoft.com/office/drawing/2014/main" val="26695941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a:solidFill>
                            <a:srgbClr val="000000"/>
                          </a:solidFill>
                          <a:effectLst/>
                        </a:rPr>
                        <a:t>SWE.1 </a:t>
                      </a:r>
                      <a:r>
                        <a:rPr lang="zh-CN" altLang="en-US" sz="1100" b="1" dirty="0">
                          <a:solidFill>
                            <a:srgbClr val="000000"/>
                          </a:solidFill>
                          <a:effectLst/>
                        </a:rPr>
                        <a:t>软件需求分析</a:t>
                      </a:r>
                      <a:endParaRPr lang="zh-CN" altLang="en-US" sz="105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dirty="0">
                          <a:solidFill>
                            <a:srgbClr val="000000"/>
                          </a:solidFill>
                          <a:effectLst/>
                        </a:rPr>
                        <a:t>需求分析</a:t>
                      </a:r>
                      <a:endParaRPr lang="zh-CN" altLang="en-US" sz="1100" dirty="0">
                        <a:effectLst/>
                      </a:endParaRPr>
                    </a:p>
                  </a:txBody>
                  <a:tcPr anchor="ctr"/>
                </a:tc>
                <a:extLst>
                  <a:ext uri="{0D108BD9-81ED-4DB2-BD59-A6C34878D82A}">
                    <a16:rowId xmlns:a16="http://schemas.microsoft.com/office/drawing/2014/main" val="35748669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a:solidFill>
                            <a:srgbClr val="000000"/>
                          </a:solidFill>
                          <a:effectLst/>
                        </a:rPr>
                        <a:t>SWE.2 </a:t>
                      </a:r>
                      <a:r>
                        <a:rPr lang="zh-CN" altLang="en-US" sz="1100" b="1" dirty="0">
                          <a:solidFill>
                            <a:srgbClr val="000000"/>
                          </a:solidFill>
                          <a:effectLst/>
                        </a:rPr>
                        <a:t>软件架构设计</a:t>
                      </a:r>
                      <a:endParaRPr lang="zh-CN" altLang="en-US" dirty="0">
                        <a:effectLst/>
                      </a:endParaRPr>
                    </a:p>
                  </a:txBody>
                  <a:tcPr anchor="ctr"/>
                </a:tc>
                <a:tc>
                  <a:txBody>
                    <a:bodyPr/>
                    <a:lstStyle/>
                    <a:p>
                      <a:r>
                        <a:rPr lang="zh-CN" altLang="en-US" sz="1100" dirty="0"/>
                        <a:t>系统设计</a:t>
                      </a:r>
                      <a:endParaRPr lang="en-US" altLang="zh-CN" sz="1100" dirty="0"/>
                    </a:p>
                    <a:p>
                      <a:r>
                        <a:rPr lang="zh-CN" altLang="en-US" sz="1100" dirty="0"/>
                        <a:t>概要设计</a:t>
                      </a:r>
                      <a:endParaRPr lang="en-US" altLang="zh-CN" sz="1100" dirty="0"/>
                    </a:p>
                    <a:p>
                      <a:r>
                        <a:rPr lang="zh-CN" altLang="en-US" sz="1100" dirty="0"/>
                        <a:t>基本设计</a:t>
                      </a:r>
                    </a:p>
                  </a:txBody>
                  <a:tcPr anchor="ctr"/>
                </a:tc>
                <a:extLst>
                  <a:ext uri="{0D108BD9-81ED-4DB2-BD59-A6C34878D82A}">
                    <a16:rowId xmlns:a16="http://schemas.microsoft.com/office/drawing/2014/main" val="2711245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a:solidFill>
                            <a:srgbClr val="000000"/>
                          </a:solidFill>
                          <a:effectLst/>
                        </a:rPr>
                        <a:t>SWE.3 </a:t>
                      </a:r>
                      <a:r>
                        <a:rPr lang="zh-CN" altLang="en-US" sz="1100" b="1" dirty="0">
                          <a:solidFill>
                            <a:srgbClr val="000000"/>
                          </a:solidFill>
                          <a:effectLst/>
                        </a:rPr>
                        <a:t>软件详细设计和单元构建</a:t>
                      </a:r>
                      <a:endParaRPr lang="zh-CN" altLang="en-US"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详细设计</a:t>
                      </a:r>
                      <a:endParaRPr lang="en-US" altLang="zh-CN"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Coding</a:t>
                      </a:r>
                      <a:endParaRPr lang="zh-CN" altLang="en-US" sz="1400" dirty="0"/>
                    </a:p>
                  </a:txBody>
                  <a:tcPr anchor="ctr"/>
                </a:tc>
                <a:extLst>
                  <a:ext uri="{0D108BD9-81ED-4DB2-BD59-A6C34878D82A}">
                    <a16:rowId xmlns:a16="http://schemas.microsoft.com/office/drawing/2014/main" val="3779786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a:solidFill>
                            <a:srgbClr val="000000"/>
                          </a:solidFill>
                          <a:effectLst/>
                        </a:rPr>
                        <a:t>SWE.4 </a:t>
                      </a:r>
                      <a:r>
                        <a:rPr lang="zh-CN" altLang="en-US" sz="1100" b="1" dirty="0">
                          <a:solidFill>
                            <a:srgbClr val="000000"/>
                          </a:solidFill>
                          <a:effectLst/>
                        </a:rPr>
                        <a:t>软件单元验证</a:t>
                      </a:r>
                      <a:endParaRPr lang="zh-CN" altLang="en-US" dirty="0">
                        <a:effectLst/>
                      </a:endParaRPr>
                    </a:p>
                  </a:txBody>
                  <a:tcPr anchor="ctr"/>
                </a:tc>
                <a:tc>
                  <a:txBody>
                    <a:bodyPr/>
                    <a:lstStyle/>
                    <a:p>
                      <a:r>
                        <a:rPr lang="zh-CN" altLang="en-US" sz="1100" dirty="0"/>
                        <a:t>静态解析</a:t>
                      </a:r>
                      <a:endParaRPr lang="en-US" altLang="zh-CN" sz="1100" dirty="0"/>
                    </a:p>
                    <a:p>
                      <a:r>
                        <a:rPr lang="zh-CN" altLang="en-US" sz="1100" dirty="0"/>
                        <a:t>单元测试</a:t>
                      </a:r>
                      <a:endParaRPr lang="zh-CN" altLang="en-US" sz="1400" dirty="0"/>
                    </a:p>
                  </a:txBody>
                  <a:tcPr anchor="ctr"/>
                </a:tc>
                <a:extLst>
                  <a:ext uri="{0D108BD9-81ED-4DB2-BD59-A6C34878D82A}">
                    <a16:rowId xmlns:a16="http://schemas.microsoft.com/office/drawing/2014/main" val="30399056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a:solidFill>
                            <a:srgbClr val="000000"/>
                          </a:solidFill>
                          <a:effectLst/>
                        </a:rPr>
                        <a:t>SWE.5 </a:t>
                      </a:r>
                      <a:r>
                        <a:rPr lang="zh-CN" altLang="en-US" sz="1100" b="1" dirty="0">
                          <a:solidFill>
                            <a:srgbClr val="000000"/>
                          </a:solidFill>
                          <a:effectLst/>
                        </a:rPr>
                        <a:t>软件集成和集成测试</a:t>
                      </a:r>
                      <a:endParaRPr lang="zh-CN" altLang="en-US"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a:t>结合测试</a:t>
                      </a:r>
                      <a:endParaRPr lang="zh-CN" altLang="en-US" sz="1400" dirty="0"/>
                    </a:p>
                  </a:txBody>
                  <a:tcPr anchor="ctr"/>
                </a:tc>
                <a:extLst>
                  <a:ext uri="{0D108BD9-81ED-4DB2-BD59-A6C34878D82A}">
                    <a16:rowId xmlns:a16="http://schemas.microsoft.com/office/drawing/2014/main" val="32184036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a:solidFill>
                            <a:srgbClr val="000000"/>
                          </a:solidFill>
                          <a:effectLst/>
                        </a:rPr>
                        <a:t>SWE.6 </a:t>
                      </a:r>
                      <a:r>
                        <a:rPr lang="zh-CN" altLang="en-US" sz="1100" b="1" dirty="0">
                          <a:solidFill>
                            <a:srgbClr val="000000"/>
                          </a:solidFill>
                          <a:effectLst/>
                        </a:rPr>
                        <a:t>软件合格性测试</a:t>
                      </a:r>
                      <a:endParaRPr lang="zh-CN" altLang="en-US" dirty="0">
                        <a:effectLst/>
                      </a:endParaRPr>
                    </a:p>
                  </a:txBody>
                  <a:tcPr anchor="ctr"/>
                </a:tc>
                <a:tc>
                  <a:txBody>
                    <a:bodyPr/>
                    <a:lstStyle/>
                    <a:p>
                      <a:r>
                        <a:rPr lang="zh-CN" altLang="en-US" sz="1100" dirty="0"/>
                        <a:t>机能测试</a:t>
                      </a:r>
                    </a:p>
                  </a:txBody>
                  <a:tcPr anchor="ctr"/>
                </a:tc>
                <a:extLst>
                  <a:ext uri="{0D108BD9-81ED-4DB2-BD59-A6C34878D82A}">
                    <a16:rowId xmlns:a16="http://schemas.microsoft.com/office/drawing/2014/main" val="15809168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i="0" kern="1200" dirty="0">
                          <a:solidFill>
                            <a:schemeClr val="tx1"/>
                          </a:solidFill>
                          <a:effectLst/>
                          <a:latin typeface="+mn-lt"/>
                          <a:ea typeface="+mn-ea"/>
                          <a:cs typeface="+mn-cs"/>
                        </a:rPr>
                        <a:t>SUP.1 </a:t>
                      </a:r>
                      <a:r>
                        <a:rPr lang="zh-CN" altLang="en-US" sz="1100" b="1" i="0" kern="1200" dirty="0">
                          <a:solidFill>
                            <a:schemeClr val="tx1"/>
                          </a:solidFill>
                          <a:effectLst/>
                          <a:latin typeface="+mn-lt"/>
                          <a:ea typeface="+mn-ea"/>
                          <a:cs typeface="+mn-cs"/>
                        </a:rPr>
                        <a:t>质量保证</a:t>
                      </a:r>
                      <a:r>
                        <a:rPr lang="zh-CN" altLang="en-US" sz="1100" b="1" dirty="0"/>
                        <a:t> </a:t>
                      </a:r>
                      <a:endParaRPr lang="zh-CN" altLang="en-US" sz="1100" b="1" dirty="0">
                        <a:effectLst/>
                      </a:endParaRPr>
                    </a:p>
                  </a:txBody>
                  <a:tcPr anchor="ctr"/>
                </a:tc>
                <a:tc>
                  <a:txBody>
                    <a:bodyPr/>
                    <a:lstStyle/>
                    <a:p>
                      <a:r>
                        <a:rPr lang="en-US" altLang="zh-CN" sz="1100" dirty="0"/>
                        <a:t>QA</a:t>
                      </a:r>
                      <a:r>
                        <a:rPr lang="zh-CN" altLang="en-US" sz="1100" dirty="0"/>
                        <a:t>质量保证</a:t>
                      </a:r>
                    </a:p>
                  </a:txBody>
                  <a:tcPr anchor="ctr"/>
                </a:tc>
                <a:extLst>
                  <a:ext uri="{0D108BD9-81ED-4DB2-BD59-A6C34878D82A}">
                    <a16:rowId xmlns:a16="http://schemas.microsoft.com/office/drawing/2014/main" val="15407962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i="0" kern="1200" dirty="0">
                          <a:solidFill>
                            <a:schemeClr val="tx1"/>
                          </a:solidFill>
                          <a:effectLst/>
                          <a:latin typeface="+mn-lt"/>
                          <a:ea typeface="+mn-ea"/>
                          <a:cs typeface="+mn-cs"/>
                        </a:rPr>
                        <a:t>SUP.8 </a:t>
                      </a:r>
                      <a:r>
                        <a:rPr lang="zh-CN" altLang="en-US" sz="1100" b="1" i="0" kern="1200" dirty="0">
                          <a:solidFill>
                            <a:schemeClr val="tx1"/>
                          </a:solidFill>
                          <a:effectLst/>
                          <a:latin typeface="+mn-lt"/>
                          <a:ea typeface="+mn-ea"/>
                          <a:cs typeface="+mn-cs"/>
                        </a:rPr>
                        <a:t>配置管理</a:t>
                      </a:r>
                      <a:r>
                        <a:rPr lang="zh-CN" altLang="en-US" sz="1100" b="1" dirty="0"/>
                        <a:t> </a:t>
                      </a:r>
                      <a:endParaRPr lang="zh-CN" altLang="en-US" sz="1100" b="1" dirty="0">
                        <a:effectLst/>
                      </a:endParaRPr>
                    </a:p>
                  </a:txBody>
                  <a:tcPr anchor="ctr"/>
                </a:tc>
                <a:tc>
                  <a:txBody>
                    <a:bodyPr/>
                    <a:lstStyle/>
                    <a:p>
                      <a:r>
                        <a:rPr lang="zh-CN" altLang="en-US" sz="1100" dirty="0"/>
                        <a:t>配置管理</a:t>
                      </a:r>
                    </a:p>
                  </a:txBody>
                  <a:tcPr anchor="ctr"/>
                </a:tc>
                <a:extLst>
                  <a:ext uri="{0D108BD9-81ED-4DB2-BD59-A6C34878D82A}">
                    <a16:rowId xmlns:a16="http://schemas.microsoft.com/office/drawing/2014/main" val="266476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i="0" kern="1200" dirty="0">
                          <a:solidFill>
                            <a:schemeClr val="tx1"/>
                          </a:solidFill>
                          <a:effectLst/>
                          <a:latin typeface="+mn-lt"/>
                          <a:ea typeface="+mn-ea"/>
                          <a:cs typeface="+mn-cs"/>
                        </a:rPr>
                        <a:t>SUP.9 </a:t>
                      </a:r>
                      <a:r>
                        <a:rPr lang="zh-CN" altLang="en-US" sz="1100" b="1" i="0" kern="1200" dirty="0">
                          <a:solidFill>
                            <a:schemeClr val="tx1"/>
                          </a:solidFill>
                          <a:effectLst/>
                          <a:latin typeface="+mn-lt"/>
                          <a:ea typeface="+mn-ea"/>
                          <a:cs typeface="+mn-cs"/>
                        </a:rPr>
                        <a:t>问题解决管理</a:t>
                      </a:r>
                      <a:r>
                        <a:rPr lang="zh-CN" altLang="en-US" sz="1100" b="1" dirty="0"/>
                        <a:t> </a:t>
                      </a:r>
                      <a:endParaRPr lang="zh-CN" altLang="en-US" sz="1100" b="1" dirty="0">
                        <a:effectLst/>
                      </a:endParaRPr>
                    </a:p>
                  </a:txBody>
                  <a:tcPr anchor="ctr"/>
                </a:tc>
                <a:tc>
                  <a:txBody>
                    <a:bodyPr/>
                    <a:lstStyle/>
                    <a:p>
                      <a:r>
                        <a:rPr lang="zh-CN" altLang="en-US" sz="1100" dirty="0"/>
                        <a:t>问题管理</a:t>
                      </a:r>
                    </a:p>
                  </a:txBody>
                  <a:tcPr anchor="ctr"/>
                </a:tc>
                <a:extLst>
                  <a:ext uri="{0D108BD9-81ED-4DB2-BD59-A6C34878D82A}">
                    <a16:rowId xmlns:a16="http://schemas.microsoft.com/office/drawing/2014/main" val="23444217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i="0" kern="1200" dirty="0">
                          <a:solidFill>
                            <a:schemeClr val="tx1"/>
                          </a:solidFill>
                          <a:effectLst/>
                          <a:latin typeface="+mn-lt"/>
                          <a:ea typeface="+mn-ea"/>
                          <a:cs typeface="+mn-cs"/>
                        </a:rPr>
                        <a:t>SUP.10 </a:t>
                      </a:r>
                      <a:r>
                        <a:rPr lang="zh-CN" altLang="en-US" sz="1100" b="1" i="0" kern="1200" dirty="0">
                          <a:solidFill>
                            <a:schemeClr val="tx1"/>
                          </a:solidFill>
                          <a:effectLst/>
                          <a:latin typeface="+mn-lt"/>
                          <a:ea typeface="+mn-ea"/>
                          <a:cs typeface="+mn-cs"/>
                        </a:rPr>
                        <a:t>变更请求管理</a:t>
                      </a:r>
                      <a:r>
                        <a:rPr lang="zh-CN" altLang="en-US" sz="1100" b="1" dirty="0"/>
                        <a:t> </a:t>
                      </a:r>
                      <a:endParaRPr lang="zh-CN" altLang="en-US" sz="1100" b="1" dirty="0">
                        <a:effectLst/>
                      </a:endParaRPr>
                    </a:p>
                  </a:txBody>
                  <a:tcPr anchor="ctr"/>
                </a:tc>
                <a:tc>
                  <a:txBody>
                    <a:bodyPr/>
                    <a:lstStyle/>
                    <a:p>
                      <a:r>
                        <a:rPr lang="zh-CN" altLang="en-US" sz="1100" dirty="0"/>
                        <a:t>变更管理</a:t>
                      </a:r>
                    </a:p>
                  </a:txBody>
                  <a:tcPr anchor="ctr"/>
                </a:tc>
                <a:extLst>
                  <a:ext uri="{0D108BD9-81ED-4DB2-BD59-A6C34878D82A}">
                    <a16:rowId xmlns:a16="http://schemas.microsoft.com/office/drawing/2014/main" val="37813992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i="0" kern="1200" dirty="0">
                          <a:solidFill>
                            <a:schemeClr val="tx1"/>
                          </a:solidFill>
                          <a:effectLst/>
                          <a:latin typeface="+mn-lt"/>
                          <a:ea typeface="+mn-ea"/>
                          <a:cs typeface="+mn-cs"/>
                        </a:rPr>
                        <a:t>MAN.3 </a:t>
                      </a:r>
                      <a:r>
                        <a:rPr lang="zh-CN" altLang="en-US" sz="1100" b="1" i="0" kern="1200" dirty="0">
                          <a:solidFill>
                            <a:schemeClr val="tx1"/>
                          </a:solidFill>
                          <a:effectLst/>
                          <a:latin typeface="+mn-lt"/>
                          <a:ea typeface="+mn-ea"/>
                          <a:cs typeface="+mn-cs"/>
                        </a:rPr>
                        <a:t>项目管理</a:t>
                      </a:r>
                      <a:r>
                        <a:rPr lang="zh-CN" altLang="en-US" sz="1100" b="1" dirty="0"/>
                        <a:t> </a:t>
                      </a:r>
                      <a:endParaRPr lang="zh-CN" altLang="en-US" sz="1100" b="1" dirty="0">
                        <a:effectLst/>
                      </a:endParaRPr>
                    </a:p>
                  </a:txBody>
                  <a:tcPr anchor="ctr"/>
                </a:tc>
                <a:tc>
                  <a:txBody>
                    <a:bodyPr/>
                    <a:lstStyle/>
                    <a:p>
                      <a:r>
                        <a:rPr lang="zh-CN" altLang="en-US" sz="1100" dirty="0"/>
                        <a:t>项目管理</a:t>
                      </a:r>
                    </a:p>
                  </a:txBody>
                  <a:tcPr anchor="ctr"/>
                </a:tc>
                <a:extLst>
                  <a:ext uri="{0D108BD9-81ED-4DB2-BD59-A6C34878D82A}">
                    <a16:rowId xmlns:a16="http://schemas.microsoft.com/office/drawing/2014/main" val="3709376706"/>
                  </a:ext>
                </a:extLst>
              </a:tr>
            </a:tbl>
          </a:graphicData>
        </a:graphic>
      </p:graphicFrame>
      <p:sp>
        <p:nvSpPr>
          <p:cNvPr id="39" name="菱形 38">
            <a:extLst>
              <a:ext uri="{FF2B5EF4-FFF2-40B4-BE49-F238E27FC236}">
                <a16:creationId xmlns:a16="http://schemas.microsoft.com/office/drawing/2014/main" id="{1D02C09F-0DCB-47E8-8484-797FECAC3576}"/>
              </a:ext>
            </a:extLst>
          </p:cNvPr>
          <p:cNvSpPr/>
          <p:nvPr/>
        </p:nvSpPr>
        <p:spPr>
          <a:xfrm>
            <a:off x="3043775" y="3133968"/>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菱形 39">
            <a:extLst>
              <a:ext uri="{FF2B5EF4-FFF2-40B4-BE49-F238E27FC236}">
                <a16:creationId xmlns:a16="http://schemas.microsoft.com/office/drawing/2014/main" id="{2A97716B-8CD0-44FB-9F50-3451662DFFFA}"/>
              </a:ext>
            </a:extLst>
          </p:cNvPr>
          <p:cNvSpPr/>
          <p:nvPr/>
        </p:nvSpPr>
        <p:spPr>
          <a:xfrm>
            <a:off x="3325076" y="3536991"/>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菱形 40">
            <a:extLst>
              <a:ext uri="{FF2B5EF4-FFF2-40B4-BE49-F238E27FC236}">
                <a16:creationId xmlns:a16="http://schemas.microsoft.com/office/drawing/2014/main" id="{01D3011B-8F7D-4C15-90C6-0B86F6346686}"/>
              </a:ext>
            </a:extLst>
          </p:cNvPr>
          <p:cNvSpPr/>
          <p:nvPr/>
        </p:nvSpPr>
        <p:spPr>
          <a:xfrm>
            <a:off x="3771604" y="3923658"/>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菱形 41">
            <a:extLst>
              <a:ext uri="{FF2B5EF4-FFF2-40B4-BE49-F238E27FC236}">
                <a16:creationId xmlns:a16="http://schemas.microsoft.com/office/drawing/2014/main" id="{2C6770E1-9F6E-47F8-815B-5B9C1603A8F1}"/>
              </a:ext>
            </a:extLst>
          </p:cNvPr>
          <p:cNvSpPr/>
          <p:nvPr/>
        </p:nvSpPr>
        <p:spPr>
          <a:xfrm>
            <a:off x="5929004" y="3134336"/>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菱形 42">
            <a:extLst>
              <a:ext uri="{FF2B5EF4-FFF2-40B4-BE49-F238E27FC236}">
                <a16:creationId xmlns:a16="http://schemas.microsoft.com/office/drawing/2014/main" id="{056DD274-3039-48FB-8D22-1448C5FB6267}"/>
              </a:ext>
            </a:extLst>
          </p:cNvPr>
          <p:cNvSpPr/>
          <p:nvPr/>
        </p:nvSpPr>
        <p:spPr>
          <a:xfrm>
            <a:off x="5559520" y="3516523"/>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菱形 43">
            <a:extLst>
              <a:ext uri="{FF2B5EF4-FFF2-40B4-BE49-F238E27FC236}">
                <a16:creationId xmlns:a16="http://schemas.microsoft.com/office/drawing/2014/main" id="{618C85E9-4BA3-4839-B383-737B5FFABF69}"/>
              </a:ext>
            </a:extLst>
          </p:cNvPr>
          <p:cNvSpPr/>
          <p:nvPr/>
        </p:nvSpPr>
        <p:spPr>
          <a:xfrm>
            <a:off x="5136019" y="3924026"/>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a:extLst>
              <a:ext uri="{FF2B5EF4-FFF2-40B4-BE49-F238E27FC236}">
                <a16:creationId xmlns:a16="http://schemas.microsoft.com/office/drawing/2014/main" id="{750CF7F2-8A4B-4236-B082-44576A123B27}"/>
              </a:ext>
            </a:extLst>
          </p:cNvPr>
          <p:cNvSpPr/>
          <p:nvPr/>
        </p:nvSpPr>
        <p:spPr>
          <a:xfrm>
            <a:off x="2687542" y="4734463"/>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a:extLst>
              <a:ext uri="{FF2B5EF4-FFF2-40B4-BE49-F238E27FC236}">
                <a16:creationId xmlns:a16="http://schemas.microsoft.com/office/drawing/2014/main" id="{E8803257-79FF-4D97-8FC1-79C0A4C2D2D8}"/>
              </a:ext>
            </a:extLst>
          </p:cNvPr>
          <p:cNvSpPr/>
          <p:nvPr/>
        </p:nvSpPr>
        <p:spPr>
          <a:xfrm>
            <a:off x="2675716" y="5168508"/>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a:extLst>
              <a:ext uri="{FF2B5EF4-FFF2-40B4-BE49-F238E27FC236}">
                <a16:creationId xmlns:a16="http://schemas.microsoft.com/office/drawing/2014/main" id="{AA525DAB-C679-45EA-8C28-F8D7E59D51B1}"/>
              </a:ext>
            </a:extLst>
          </p:cNvPr>
          <p:cNvSpPr/>
          <p:nvPr/>
        </p:nvSpPr>
        <p:spPr>
          <a:xfrm>
            <a:off x="3891622" y="5161911"/>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菱形 47">
            <a:extLst>
              <a:ext uri="{FF2B5EF4-FFF2-40B4-BE49-F238E27FC236}">
                <a16:creationId xmlns:a16="http://schemas.microsoft.com/office/drawing/2014/main" id="{5674D32A-02D5-4DD7-8EE1-0C14B5DF808E}"/>
              </a:ext>
            </a:extLst>
          </p:cNvPr>
          <p:cNvSpPr/>
          <p:nvPr/>
        </p:nvSpPr>
        <p:spPr>
          <a:xfrm>
            <a:off x="5086201" y="5166896"/>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菱形 49">
            <a:extLst>
              <a:ext uri="{FF2B5EF4-FFF2-40B4-BE49-F238E27FC236}">
                <a16:creationId xmlns:a16="http://schemas.microsoft.com/office/drawing/2014/main" id="{BE8AD5A8-4F0A-4B3F-B35A-F9B538293D12}"/>
              </a:ext>
            </a:extLst>
          </p:cNvPr>
          <p:cNvSpPr/>
          <p:nvPr/>
        </p:nvSpPr>
        <p:spPr>
          <a:xfrm>
            <a:off x="526852" y="6251118"/>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菱形 50">
            <a:extLst>
              <a:ext uri="{FF2B5EF4-FFF2-40B4-BE49-F238E27FC236}">
                <a16:creationId xmlns:a16="http://schemas.microsoft.com/office/drawing/2014/main" id="{A81F3E0A-7747-458C-86BC-7CAAB261D24B}"/>
              </a:ext>
            </a:extLst>
          </p:cNvPr>
          <p:cNvSpPr/>
          <p:nvPr/>
        </p:nvSpPr>
        <p:spPr>
          <a:xfrm>
            <a:off x="7697782" y="1580981"/>
            <a:ext cx="130269" cy="11753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351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04469-43A7-46C4-8835-ED3410CEA3D1}"/>
              </a:ext>
            </a:extLst>
          </p:cNvPr>
          <p:cNvSpPr>
            <a:spLocks noGrp="1"/>
          </p:cNvSpPr>
          <p:nvPr>
            <p:ph type="title"/>
          </p:nvPr>
        </p:nvSpPr>
        <p:spPr/>
        <p:txBody>
          <a:bodyPr/>
          <a:lstStyle/>
          <a:p>
            <a:r>
              <a:rPr lang="en-US" altLang="zh-CN" dirty="0"/>
              <a:t>ASPICE</a:t>
            </a:r>
            <a:r>
              <a:rPr lang="zh-CN" altLang="en-US" dirty="0"/>
              <a:t>能力级别定义</a:t>
            </a:r>
          </a:p>
        </p:txBody>
      </p:sp>
      <p:pic>
        <p:nvPicPr>
          <p:cNvPr id="4" name="图片 3">
            <a:extLst>
              <a:ext uri="{FF2B5EF4-FFF2-40B4-BE49-F238E27FC236}">
                <a16:creationId xmlns:a16="http://schemas.microsoft.com/office/drawing/2014/main" id="{0FAE999C-A41D-4118-8DE6-EE7A5AA06614}"/>
              </a:ext>
            </a:extLst>
          </p:cNvPr>
          <p:cNvPicPr>
            <a:picLocks noChangeAspect="1"/>
          </p:cNvPicPr>
          <p:nvPr/>
        </p:nvPicPr>
        <p:blipFill>
          <a:blip r:embed="rId2"/>
          <a:stretch>
            <a:fillRect/>
          </a:stretch>
        </p:blipFill>
        <p:spPr>
          <a:xfrm>
            <a:off x="621406" y="1052066"/>
            <a:ext cx="8077977" cy="4601037"/>
          </a:xfrm>
          <a:prstGeom prst="rect">
            <a:avLst/>
          </a:prstGeom>
        </p:spPr>
      </p:pic>
      <p:sp>
        <p:nvSpPr>
          <p:cNvPr id="3" name="矩形: 圆角 2">
            <a:extLst>
              <a:ext uri="{FF2B5EF4-FFF2-40B4-BE49-F238E27FC236}">
                <a16:creationId xmlns:a16="http://schemas.microsoft.com/office/drawing/2014/main" id="{07E3ED43-4EAC-4127-8130-1B09C33E42B0}"/>
              </a:ext>
            </a:extLst>
          </p:cNvPr>
          <p:cNvSpPr/>
          <p:nvPr/>
        </p:nvSpPr>
        <p:spPr>
          <a:xfrm>
            <a:off x="621406" y="2537290"/>
            <a:ext cx="8077977" cy="656001"/>
          </a:xfrm>
          <a:prstGeom prst="roundRect">
            <a:avLst>
              <a:gd name="adj" fmla="val 429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52ABB70E-C0B9-46D4-ABD0-2F8CAB07F064}"/>
              </a:ext>
            </a:extLst>
          </p:cNvPr>
          <p:cNvSpPr/>
          <p:nvPr/>
        </p:nvSpPr>
        <p:spPr>
          <a:xfrm>
            <a:off x="8816829" y="2702753"/>
            <a:ext cx="469784" cy="325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BE88EBA-0C1B-4F2A-BEE7-5541BC508D59}"/>
              </a:ext>
            </a:extLst>
          </p:cNvPr>
          <p:cNvSpPr txBox="1"/>
          <p:nvPr/>
        </p:nvSpPr>
        <p:spPr>
          <a:xfrm>
            <a:off x="9404059" y="2546960"/>
            <a:ext cx="1367405" cy="646331"/>
          </a:xfrm>
          <a:prstGeom prst="rect">
            <a:avLst/>
          </a:prstGeom>
          <a:noFill/>
        </p:spPr>
        <p:txBody>
          <a:bodyPr wrap="square" rtlCol="0">
            <a:spAutoFit/>
          </a:bodyPr>
          <a:lstStyle/>
          <a:p>
            <a:r>
              <a:rPr lang="en-US" altLang="zh-CN" dirty="0"/>
              <a:t>A88</a:t>
            </a:r>
            <a:r>
              <a:rPr lang="zh-CN" altLang="en-US" dirty="0"/>
              <a:t>项目要求达到</a:t>
            </a:r>
            <a:r>
              <a:rPr lang="en-US" altLang="zh-CN" dirty="0"/>
              <a:t>L2</a:t>
            </a:r>
            <a:endParaRPr lang="zh-CN" altLang="en-US" dirty="0"/>
          </a:p>
        </p:txBody>
      </p:sp>
      <p:sp>
        <p:nvSpPr>
          <p:cNvPr id="7" name="文本框 6">
            <a:extLst>
              <a:ext uri="{FF2B5EF4-FFF2-40B4-BE49-F238E27FC236}">
                <a16:creationId xmlns:a16="http://schemas.microsoft.com/office/drawing/2014/main" id="{067F5883-50D3-4914-B123-E85C34782DC4}"/>
              </a:ext>
            </a:extLst>
          </p:cNvPr>
          <p:cNvSpPr txBox="1"/>
          <p:nvPr/>
        </p:nvSpPr>
        <p:spPr>
          <a:xfrm>
            <a:off x="621407" y="5830139"/>
            <a:ext cx="8077976" cy="369332"/>
          </a:xfrm>
          <a:prstGeom prst="rect">
            <a:avLst/>
          </a:prstGeom>
          <a:noFill/>
          <a:ln>
            <a:solidFill>
              <a:schemeClr val="tx1"/>
            </a:solidFill>
          </a:ln>
        </p:spPr>
        <p:txBody>
          <a:bodyPr wrap="square" rtlCol="0">
            <a:spAutoFit/>
          </a:bodyPr>
          <a:lstStyle/>
          <a:p>
            <a:r>
              <a:rPr lang="zh-CN" altLang="en-US" dirty="0"/>
              <a:t>★等级要求是累积的，例如，达到</a:t>
            </a:r>
            <a:r>
              <a:rPr lang="en-US" altLang="zh-CN" dirty="0"/>
              <a:t>2</a:t>
            </a:r>
            <a:r>
              <a:rPr lang="zh-CN" altLang="en-US" dirty="0"/>
              <a:t>级的标准的话，</a:t>
            </a:r>
            <a:r>
              <a:rPr lang="en-US" altLang="zh-CN" dirty="0"/>
              <a:t>1</a:t>
            </a:r>
            <a:r>
              <a:rPr lang="zh-CN" altLang="en-US" dirty="0"/>
              <a:t>级的要求必须全部满足</a:t>
            </a:r>
          </a:p>
        </p:txBody>
      </p:sp>
    </p:spTree>
    <p:extLst>
      <p:ext uri="{BB962C8B-B14F-4D97-AF65-F5344CB8AC3E}">
        <p14:creationId xmlns:p14="http://schemas.microsoft.com/office/powerpoint/2010/main" val="110319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D2228-544F-4620-800D-BF038B583662}"/>
              </a:ext>
            </a:extLst>
          </p:cNvPr>
          <p:cNvSpPr>
            <a:spLocks noGrp="1"/>
          </p:cNvSpPr>
          <p:nvPr>
            <p:ph type="title"/>
          </p:nvPr>
        </p:nvSpPr>
        <p:spPr/>
        <p:txBody>
          <a:bodyPr/>
          <a:lstStyle/>
          <a:p>
            <a:r>
              <a:rPr lang="zh-CN" altLang="en-US" dirty="0"/>
              <a:t>过程能力属性</a:t>
            </a:r>
          </a:p>
        </p:txBody>
      </p:sp>
      <p:pic>
        <p:nvPicPr>
          <p:cNvPr id="6" name="图片 5">
            <a:extLst>
              <a:ext uri="{FF2B5EF4-FFF2-40B4-BE49-F238E27FC236}">
                <a16:creationId xmlns:a16="http://schemas.microsoft.com/office/drawing/2014/main" id="{567564E6-EF89-494B-93F8-6F94AB34D61C}"/>
              </a:ext>
            </a:extLst>
          </p:cNvPr>
          <p:cNvPicPr>
            <a:picLocks noChangeAspect="1"/>
          </p:cNvPicPr>
          <p:nvPr/>
        </p:nvPicPr>
        <p:blipFill>
          <a:blip r:embed="rId2"/>
          <a:stretch>
            <a:fillRect/>
          </a:stretch>
        </p:blipFill>
        <p:spPr>
          <a:xfrm>
            <a:off x="1533525" y="1209675"/>
            <a:ext cx="9124950" cy="4438650"/>
          </a:xfrm>
          <a:prstGeom prst="rect">
            <a:avLst/>
          </a:prstGeom>
        </p:spPr>
      </p:pic>
    </p:spTree>
    <p:extLst>
      <p:ext uri="{BB962C8B-B14F-4D97-AF65-F5344CB8AC3E}">
        <p14:creationId xmlns:p14="http://schemas.microsoft.com/office/powerpoint/2010/main" val="23022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167C9-AAC7-46C1-90F7-D79C7F82749C}"/>
              </a:ext>
            </a:extLst>
          </p:cNvPr>
          <p:cNvSpPr>
            <a:spLocks noGrp="1"/>
          </p:cNvSpPr>
          <p:nvPr>
            <p:ph type="title"/>
          </p:nvPr>
        </p:nvSpPr>
        <p:spPr/>
        <p:txBody>
          <a:bodyPr/>
          <a:lstStyle/>
          <a:p>
            <a:r>
              <a:rPr lang="zh-CN" altLang="en-US" dirty="0"/>
              <a:t>评定标准</a:t>
            </a:r>
          </a:p>
        </p:txBody>
      </p:sp>
      <p:graphicFrame>
        <p:nvGraphicFramePr>
          <p:cNvPr id="5" name="表格 4">
            <a:extLst>
              <a:ext uri="{FF2B5EF4-FFF2-40B4-BE49-F238E27FC236}">
                <a16:creationId xmlns:a16="http://schemas.microsoft.com/office/drawing/2014/main" id="{80741600-4FE9-49BD-8E44-60721BD6C280}"/>
              </a:ext>
            </a:extLst>
          </p:cNvPr>
          <p:cNvGraphicFramePr>
            <a:graphicFrameLocks noGrp="1"/>
          </p:cNvGraphicFramePr>
          <p:nvPr>
            <p:extLst>
              <p:ext uri="{D42A27DB-BD31-4B8C-83A1-F6EECF244321}">
                <p14:modId xmlns:p14="http://schemas.microsoft.com/office/powerpoint/2010/main" val="171617663"/>
              </p:ext>
            </p:extLst>
          </p:nvPr>
        </p:nvGraphicFramePr>
        <p:xfrm>
          <a:off x="1158860" y="1173480"/>
          <a:ext cx="8956069" cy="3779520"/>
        </p:xfrm>
        <a:graphic>
          <a:graphicData uri="http://schemas.openxmlformats.org/drawingml/2006/table">
            <a:tbl>
              <a:tblPr/>
              <a:tblGrid>
                <a:gridCol w="306298">
                  <a:extLst>
                    <a:ext uri="{9D8B030D-6E8A-4147-A177-3AD203B41FA5}">
                      <a16:colId xmlns:a16="http://schemas.microsoft.com/office/drawing/2014/main" val="4241707985"/>
                    </a:ext>
                  </a:extLst>
                </a:gridCol>
                <a:gridCol w="1147335">
                  <a:extLst>
                    <a:ext uri="{9D8B030D-6E8A-4147-A177-3AD203B41FA5}">
                      <a16:colId xmlns:a16="http://schemas.microsoft.com/office/drawing/2014/main" val="105727953"/>
                    </a:ext>
                  </a:extLst>
                </a:gridCol>
                <a:gridCol w="5168533">
                  <a:extLst>
                    <a:ext uri="{9D8B030D-6E8A-4147-A177-3AD203B41FA5}">
                      <a16:colId xmlns:a16="http://schemas.microsoft.com/office/drawing/2014/main" val="376403077"/>
                    </a:ext>
                  </a:extLst>
                </a:gridCol>
                <a:gridCol w="2333903">
                  <a:extLst>
                    <a:ext uri="{9D8B030D-6E8A-4147-A177-3AD203B41FA5}">
                      <a16:colId xmlns:a16="http://schemas.microsoft.com/office/drawing/2014/main" val="2861870045"/>
                    </a:ext>
                  </a:extLst>
                </a:gridCol>
              </a:tblGrid>
              <a:tr h="0">
                <a:tc>
                  <a:txBody>
                    <a:bodyPr/>
                    <a:lstStyle/>
                    <a:p>
                      <a:r>
                        <a:rPr lang="en-US" sz="1400" b="1" i="1" dirty="0">
                          <a:solidFill>
                            <a:srgbClr val="000000"/>
                          </a:solidFill>
                          <a:effectLst/>
                          <a:latin typeface="CIDFont+F9"/>
                        </a:rPr>
                        <a:t>N </a:t>
                      </a:r>
                      <a:endParaRPr 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0" i="0">
                          <a:solidFill>
                            <a:srgbClr val="000000"/>
                          </a:solidFill>
                          <a:effectLst/>
                          <a:latin typeface="CIDFont+F3"/>
                        </a:rPr>
                        <a:t>没有达成</a:t>
                      </a:r>
                      <a:endParaRPr lang="zh-CN" altLang="en-US" sz="24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0" i="0" dirty="0">
                          <a:solidFill>
                            <a:srgbClr val="000000"/>
                          </a:solidFill>
                          <a:effectLst/>
                          <a:latin typeface="CIDFont+F3"/>
                        </a:rPr>
                        <a:t>在被评估的过程中，有很少或没有证据表明定义的过程属性得到了达成。</a:t>
                      </a:r>
                      <a:endParaRPr lang="zh-CN" alt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i="1" dirty="0">
                          <a:solidFill>
                            <a:srgbClr val="000000"/>
                          </a:solidFill>
                          <a:effectLst/>
                          <a:latin typeface="CIDFont+F7"/>
                        </a:rPr>
                        <a:t>0</a:t>
                      </a:r>
                      <a:r>
                        <a:rPr lang="zh-CN" altLang="en-US" sz="1600" b="0" i="0" dirty="0">
                          <a:solidFill>
                            <a:srgbClr val="000000"/>
                          </a:solidFill>
                          <a:effectLst/>
                          <a:latin typeface="CIDFont+F8"/>
                        </a:rPr>
                        <a:t>～ </a:t>
                      </a:r>
                      <a:r>
                        <a:rPr lang="zh-CN" altLang="en-US" sz="1400" b="0" i="1" dirty="0">
                          <a:solidFill>
                            <a:srgbClr val="000000"/>
                          </a:solidFill>
                          <a:effectLst/>
                          <a:latin typeface="CIDFont+F7"/>
                        </a:rPr>
                        <a:t>≤ </a:t>
                      </a:r>
                      <a:r>
                        <a:rPr lang="en-US" altLang="zh-CN" sz="1400" b="0" i="1" dirty="0">
                          <a:solidFill>
                            <a:srgbClr val="000000"/>
                          </a:solidFill>
                          <a:effectLst/>
                          <a:latin typeface="CIDFont+F7"/>
                        </a:rPr>
                        <a:t>15%</a:t>
                      </a:r>
                      <a:r>
                        <a:rPr lang="zh-CN" altLang="en-US" sz="1600" b="0" i="0" dirty="0">
                          <a:solidFill>
                            <a:srgbClr val="000000"/>
                          </a:solidFill>
                          <a:effectLst/>
                          <a:latin typeface="CIDFont+F3"/>
                        </a:rPr>
                        <a:t>达成</a:t>
                      </a:r>
                      <a:endParaRPr lang="zh-CN" alt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9843581"/>
                  </a:ext>
                </a:extLst>
              </a:tr>
              <a:tr h="0">
                <a:tc>
                  <a:txBody>
                    <a:bodyPr/>
                    <a:lstStyle/>
                    <a:p>
                      <a:r>
                        <a:rPr lang="en-US" sz="1400" b="1" i="1" dirty="0">
                          <a:solidFill>
                            <a:srgbClr val="000000"/>
                          </a:solidFill>
                          <a:effectLst/>
                          <a:latin typeface="CIDFont+F9"/>
                        </a:rPr>
                        <a:t>P </a:t>
                      </a:r>
                      <a:endParaRPr 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0" i="0" dirty="0">
                          <a:solidFill>
                            <a:srgbClr val="000000"/>
                          </a:solidFill>
                          <a:effectLst/>
                          <a:latin typeface="CIDFont+F3"/>
                        </a:rPr>
                        <a:t>部分达成 </a:t>
                      </a:r>
                      <a:endParaRPr lang="zh-CN" alt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0" i="0" dirty="0">
                          <a:solidFill>
                            <a:srgbClr val="000000"/>
                          </a:solidFill>
                          <a:effectLst/>
                          <a:latin typeface="CIDFont+F3"/>
                        </a:rPr>
                        <a:t>在被评估的过程中，有一些证据表明对定义的过程属性进行了执行，</a:t>
                      </a:r>
                      <a:br>
                        <a:rPr lang="zh-CN" altLang="en-US" sz="1600" b="0" i="0" dirty="0">
                          <a:solidFill>
                            <a:srgbClr val="000000"/>
                          </a:solidFill>
                          <a:effectLst/>
                          <a:latin typeface="CIDFont+F3"/>
                        </a:rPr>
                      </a:br>
                      <a:r>
                        <a:rPr lang="zh-CN" altLang="en-US" sz="1600" b="0" i="0" dirty="0">
                          <a:solidFill>
                            <a:srgbClr val="000000"/>
                          </a:solidFill>
                          <a:effectLst/>
                          <a:latin typeface="CIDFont+F3"/>
                        </a:rPr>
                        <a:t>并得到一些达成。过程属性的达成在某些方面可能是不可预测的。</a:t>
                      </a:r>
                      <a:endParaRPr lang="zh-CN" alt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i="1" dirty="0">
                          <a:solidFill>
                            <a:srgbClr val="000000"/>
                          </a:solidFill>
                          <a:effectLst/>
                          <a:latin typeface="CIDFont+F7"/>
                        </a:rPr>
                        <a:t>&gt; 15% </a:t>
                      </a:r>
                      <a:r>
                        <a:rPr lang="zh-CN" altLang="en-US" sz="1600" b="0" i="0" dirty="0">
                          <a:solidFill>
                            <a:srgbClr val="000000"/>
                          </a:solidFill>
                          <a:effectLst/>
                          <a:latin typeface="CIDFont+F8"/>
                        </a:rPr>
                        <a:t>～ </a:t>
                      </a:r>
                      <a:r>
                        <a:rPr lang="zh-CN" altLang="en-US" sz="1400" b="0" i="1" dirty="0">
                          <a:solidFill>
                            <a:srgbClr val="000000"/>
                          </a:solidFill>
                          <a:effectLst/>
                          <a:latin typeface="CIDFont+F7"/>
                        </a:rPr>
                        <a:t>≤ </a:t>
                      </a:r>
                      <a:r>
                        <a:rPr lang="en-US" altLang="zh-CN" sz="1400" b="0" i="1" dirty="0">
                          <a:solidFill>
                            <a:srgbClr val="000000"/>
                          </a:solidFill>
                          <a:effectLst/>
                          <a:latin typeface="CIDFont+F7"/>
                        </a:rPr>
                        <a:t>50% </a:t>
                      </a:r>
                      <a:r>
                        <a:rPr lang="zh-CN" altLang="en-US" sz="1600" b="0" i="0" dirty="0">
                          <a:solidFill>
                            <a:srgbClr val="000000"/>
                          </a:solidFill>
                          <a:effectLst/>
                          <a:latin typeface="CIDFont+F3"/>
                        </a:rPr>
                        <a:t>达成</a:t>
                      </a:r>
                      <a:endParaRPr lang="zh-CN" alt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9506102"/>
                  </a:ext>
                </a:extLst>
              </a:tr>
              <a:tr h="0">
                <a:tc>
                  <a:txBody>
                    <a:bodyPr/>
                    <a:lstStyle/>
                    <a:p>
                      <a:r>
                        <a:rPr lang="en-US" sz="1400" b="1" i="1" dirty="0">
                          <a:solidFill>
                            <a:srgbClr val="000000"/>
                          </a:solidFill>
                          <a:effectLst/>
                          <a:latin typeface="CIDFont+F9"/>
                        </a:rPr>
                        <a:t>L </a:t>
                      </a:r>
                      <a:endParaRPr 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0" i="0">
                          <a:solidFill>
                            <a:srgbClr val="000000"/>
                          </a:solidFill>
                          <a:effectLst/>
                          <a:latin typeface="CIDFont+F3"/>
                        </a:rPr>
                        <a:t>主要达成</a:t>
                      </a:r>
                      <a:endParaRPr lang="zh-CN" altLang="en-US" sz="24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0" i="0" dirty="0">
                          <a:solidFill>
                            <a:srgbClr val="000000"/>
                          </a:solidFill>
                          <a:effectLst/>
                          <a:latin typeface="CIDFont+F3"/>
                        </a:rPr>
                        <a:t>在被评估的过程中，有证据表明对定义的过程属性有系统地执行，</a:t>
                      </a:r>
                      <a:endParaRPr lang="en-US" altLang="zh-CN" sz="1600" b="0" i="0" dirty="0">
                        <a:solidFill>
                          <a:srgbClr val="000000"/>
                        </a:solidFill>
                        <a:effectLst/>
                        <a:latin typeface="CIDFont+F3"/>
                      </a:endParaRPr>
                    </a:p>
                    <a:p>
                      <a:r>
                        <a:rPr lang="zh-CN" altLang="en-US" sz="1600" b="0" i="0" dirty="0">
                          <a:solidFill>
                            <a:srgbClr val="000000"/>
                          </a:solidFill>
                          <a:effectLst/>
                          <a:latin typeface="CIDFont+F3"/>
                        </a:rPr>
                        <a:t>并得到显著的达成。过程属性相关的一些弱点可存在于被评估的过程中。</a:t>
                      </a:r>
                      <a:endParaRPr lang="zh-CN" alt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i="1" dirty="0">
                          <a:solidFill>
                            <a:srgbClr val="000000"/>
                          </a:solidFill>
                          <a:effectLst/>
                          <a:latin typeface="CIDFont+F7"/>
                        </a:rPr>
                        <a:t>&gt; 50% </a:t>
                      </a:r>
                      <a:r>
                        <a:rPr lang="zh-CN" altLang="en-US" sz="1600" b="0" i="0" dirty="0">
                          <a:solidFill>
                            <a:srgbClr val="000000"/>
                          </a:solidFill>
                          <a:effectLst/>
                          <a:latin typeface="CIDFont+F8"/>
                        </a:rPr>
                        <a:t>～ </a:t>
                      </a:r>
                      <a:r>
                        <a:rPr lang="zh-CN" altLang="en-US" sz="1400" b="0" i="1" dirty="0">
                          <a:solidFill>
                            <a:srgbClr val="000000"/>
                          </a:solidFill>
                          <a:effectLst/>
                          <a:latin typeface="CIDFont+F7"/>
                        </a:rPr>
                        <a:t>≤ </a:t>
                      </a:r>
                      <a:r>
                        <a:rPr lang="en-US" altLang="zh-CN" sz="1400" b="0" i="1" dirty="0">
                          <a:solidFill>
                            <a:srgbClr val="000000"/>
                          </a:solidFill>
                          <a:effectLst/>
                          <a:latin typeface="CIDFont+F7"/>
                        </a:rPr>
                        <a:t>85% </a:t>
                      </a:r>
                      <a:r>
                        <a:rPr lang="zh-CN" altLang="en-US" sz="1600" b="0" i="0" dirty="0">
                          <a:solidFill>
                            <a:srgbClr val="000000"/>
                          </a:solidFill>
                          <a:effectLst/>
                          <a:latin typeface="CIDFont+F3"/>
                        </a:rPr>
                        <a:t>达成</a:t>
                      </a:r>
                      <a:endParaRPr lang="zh-CN" alt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3346791"/>
                  </a:ext>
                </a:extLst>
              </a:tr>
              <a:tr h="0">
                <a:tc>
                  <a:txBody>
                    <a:bodyPr/>
                    <a:lstStyle/>
                    <a:p>
                      <a:r>
                        <a:rPr lang="en-US" sz="1400" b="1" i="1" dirty="0">
                          <a:solidFill>
                            <a:srgbClr val="000000"/>
                          </a:solidFill>
                          <a:effectLst/>
                          <a:latin typeface="CIDFont+F9"/>
                        </a:rPr>
                        <a:t>F </a:t>
                      </a:r>
                      <a:endParaRPr 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0" i="0">
                          <a:solidFill>
                            <a:srgbClr val="000000"/>
                          </a:solidFill>
                          <a:effectLst/>
                          <a:latin typeface="CIDFont+F3"/>
                        </a:rPr>
                        <a:t>全部达成</a:t>
                      </a:r>
                      <a:endParaRPr lang="zh-CN" altLang="en-US" sz="24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0" i="0" dirty="0">
                          <a:solidFill>
                            <a:srgbClr val="000000"/>
                          </a:solidFill>
                          <a:effectLst/>
                          <a:latin typeface="CIDFont+F3"/>
                        </a:rPr>
                        <a:t>在被评估的过程中，有证据表明对定义的过程属性有完整地和系统地</a:t>
                      </a:r>
                      <a:br>
                        <a:rPr lang="zh-CN" altLang="en-US" sz="1600" b="0" i="0" dirty="0">
                          <a:solidFill>
                            <a:srgbClr val="000000"/>
                          </a:solidFill>
                          <a:effectLst/>
                          <a:latin typeface="CIDFont+F3"/>
                        </a:rPr>
                      </a:br>
                      <a:r>
                        <a:rPr lang="zh-CN" altLang="en-US" sz="1600" b="0" i="0" dirty="0">
                          <a:solidFill>
                            <a:srgbClr val="000000"/>
                          </a:solidFill>
                          <a:effectLst/>
                          <a:latin typeface="CIDFont+F3"/>
                        </a:rPr>
                        <a:t>执行，并得到充分的达成。没有过程属性相关的显著的弱点存在于被评估的过程中。</a:t>
                      </a:r>
                      <a:endParaRPr lang="zh-CN" alt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i="1" dirty="0">
                          <a:solidFill>
                            <a:srgbClr val="000000"/>
                          </a:solidFill>
                          <a:effectLst/>
                          <a:latin typeface="CIDFont+F7"/>
                        </a:rPr>
                        <a:t>&gt; 85% </a:t>
                      </a:r>
                      <a:r>
                        <a:rPr lang="zh-CN" altLang="en-US" sz="1600" b="0" i="0" dirty="0">
                          <a:solidFill>
                            <a:srgbClr val="000000"/>
                          </a:solidFill>
                          <a:effectLst/>
                          <a:latin typeface="CIDFont+F8"/>
                        </a:rPr>
                        <a:t>～ </a:t>
                      </a:r>
                      <a:r>
                        <a:rPr lang="zh-CN" altLang="en-US" sz="1400" b="0" i="1" dirty="0">
                          <a:solidFill>
                            <a:srgbClr val="000000"/>
                          </a:solidFill>
                          <a:effectLst/>
                          <a:latin typeface="CIDFont+F7"/>
                        </a:rPr>
                        <a:t>≤ </a:t>
                      </a:r>
                      <a:r>
                        <a:rPr lang="en-US" altLang="zh-CN" sz="1400" b="0" i="1" dirty="0">
                          <a:solidFill>
                            <a:srgbClr val="000000"/>
                          </a:solidFill>
                          <a:effectLst/>
                          <a:latin typeface="CIDFont+F7"/>
                        </a:rPr>
                        <a:t>100% </a:t>
                      </a:r>
                      <a:r>
                        <a:rPr lang="zh-CN" altLang="en-US" sz="1600" b="0" i="0" dirty="0">
                          <a:solidFill>
                            <a:srgbClr val="000000"/>
                          </a:solidFill>
                          <a:effectLst/>
                          <a:latin typeface="CIDFont+F3"/>
                        </a:rPr>
                        <a:t>达成</a:t>
                      </a:r>
                      <a:endParaRPr lang="zh-CN" alt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4179301"/>
                  </a:ext>
                </a:extLst>
              </a:tr>
            </a:tbl>
          </a:graphicData>
        </a:graphic>
      </p:graphicFrame>
      <p:sp>
        <p:nvSpPr>
          <p:cNvPr id="6" name="Rectangle 2">
            <a:extLst>
              <a:ext uri="{FF2B5EF4-FFF2-40B4-BE49-F238E27FC236}">
                <a16:creationId xmlns:a16="http://schemas.microsoft.com/office/drawing/2014/main" id="{F47681AC-BBE4-4339-A496-D03A02D2082F}"/>
              </a:ext>
            </a:extLst>
          </p:cNvPr>
          <p:cNvSpPr>
            <a:spLocks noChangeArrowheads="1"/>
          </p:cNvSpPr>
          <p:nvPr/>
        </p:nvSpPr>
        <p:spPr bwMode="auto">
          <a:xfrm>
            <a:off x="3052763" y="2263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447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54C6CBC-4044-42FB-89CE-77F43EAF5992}"/>
              </a:ext>
            </a:extLst>
          </p:cNvPr>
          <p:cNvPicPr>
            <a:picLocks noChangeAspect="1"/>
          </p:cNvPicPr>
          <p:nvPr/>
        </p:nvPicPr>
        <p:blipFill>
          <a:blip r:embed="rId2"/>
          <a:stretch>
            <a:fillRect/>
          </a:stretch>
        </p:blipFill>
        <p:spPr>
          <a:xfrm>
            <a:off x="1170622" y="940389"/>
            <a:ext cx="9270955" cy="5339433"/>
          </a:xfrm>
          <a:prstGeom prst="rect">
            <a:avLst/>
          </a:prstGeom>
        </p:spPr>
      </p:pic>
      <p:sp>
        <p:nvSpPr>
          <p:cNvPr id="5" name="标题 4">
            <a:extLst>
              <a:ext uri="{FF2B5EF4-FFF2-40B4-BE49-F238E27FC236}">
                <a16:creationId xmlns:a16="http://schemas.microsoft.com/office/drawing/2014/main" id="{1CCEDCC9-2DBB-4168-A656-A1D47FE5EC5E}"/>
              </a:ext>
            </a:extLst>
          </p:cNvPr>
          <p:cNvSpPr>
            <a:spLocks noGrp="1"/>
          </p:cNvSpPr>
          <p:nvPr>
            <p:ph type="title"/>
          </p:nvPr>
        </p:nvSpPr>
        <p:spPr>
          <a:xfrm>
            <a:off x="404974" y="285443"/>
            <a:ext cx="10515600" cy="585470"/>
          </a:xfrm>
        </p:spPr>
        <p:txBody>
          <a:bodyPr/>
          <a:lstStyle/>
          <a:p>
            <a:r>
              <a:rPr lang="en-US" altLang="zh-CN" dirty="0"/>
              <a:t>ASPICE</a:t>
            </a:r>
            <a:r>
              <a:rPr lang="zh-CN" altLang="en-US" dirty="0"/>
              <a:t>要求的追溯关系</a:t>
            </a:r>
          </a:p>
        </p:txBody>
      </p:sp>
    </p:spTree>
    <p:extLst>
      <p:ext uri="{BB962C8B-B14F-4D97-AF65-F5344CB8AC3E}">
        <p14:creationId xmlns:p14="http://schemas.microsoft.com/office/powerpoint/2010/main" val="71614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01BF4-2823-4F37-8DE6-358389DE2726}"/>
              </a:ext>
            </a:extLst>
          </p:cNvPr>
          <p:cNvSpPr>
            <a:spLocks noGrp="1"/>
          </p:cNvSpPr>
          <p:nvPr>
            <p:ph type="title"/>
          </p:nvPr>
        </p:nvSpPr>
        <p:spPr/>
        <p:txBody>
          <a:bodyPr/>
          <a:lstStyle/>
          <a:p>
            <a:r>
              <a:rPr lang="en-US" altLang="zh-CN" dirty="0"/>
              <a:t>SWE.1</a:t>
            </a:r>
            <a:r>
              <a:rPr lang="zh-CN" altLang="en-US" dirty="0"/>
              <a:t>需求分析</a:t>
            </a:r>
          </a:p>
        </p:txBody>
      </p:sp>
      <p:graphicFrame>
        <p:nvGraphicFramePr>
          <p:cNvPr id="3" name="表格 2">
            <a:extLst>
              <a:ext uri="{FF2B5EF4-FFF2-40B4-BE49-F238E27FC236}">
                <a16:creationId xmlns:a16="http://schemas.microsoft.com/office/drawing/2014/main" id="{776F1D89-F4DC-4DA4-AE1D-965D710B847B}"/>
              </a:ext>
            </a:extLst>
          </p:cNvPr>
          <p:cNvGraphicFramePr>
            <a:graphicFrameLocks noGrp="1"/>
          </p:cNvGraphicFramePr>
          <p:nvPr>
            <p:extLst>
              <p:ext uri="{D42A27DB-BD31-4B8C-83A1-F6EECF244321}">
                <p14:modId xmlns:p14="http://schemas.microsoft.com/office/powerpoint/2010/main" val="2795759334"/>
              </p:ext>
            </p:extLst>
          </p:nvPr>
        </p:nvGraphicFramePr>
        <p:xfrm>
          <a:off x="838899" y="1375796"/>
          <a:ext cx="10150680" cy="3670741"/>
        </p:xfrm>
        <a:graphic>
          <a:graphicData uri="http://schemas.openxmlformats.org/drawingml/2006/table">
            <a:tbl>
              <a:tblPr/>
              <a:tblGrid>
                <a:gridCol w="1900169">
                  <a:extLst>
                    <a:ext uri="{9D8B030D-6E8A-4147-A177-3AD203B41FA5}">
                      <a16:colId xmlns:a16="http://schemas.microsoft.com/office/drawing/2014/main" val="18102058"/>
                    </a:ext>
                  </a:extLst>
                </a:gridCol>
                <a:gridCol w="8250511">
                  <a:extLst>
                    <a:ext uri="{9D8B030D-6E8A-4147-A177-3AD203B41FA5}">
                      <a16:colId xmlns:a16="http://schemas.microsoft.com/office/drawing/2014/main" val="1889835180"/>
                    </a:ext>
                  </a:extLst>
                </a:gridCol>
              </a:tblGrid>
              <a:tr h="361339">
                <a:tc>
                  <a:txBody>
                    <a:bodyPr/>
                    <a:lstStyle/>
                    <a:p>
                      <a:r>
                        <a:rPr lang="zh-CN" altLang="en-US" sz="1600" b="1" i="0" dirty="0">
                          <a:solidFill>
                            <a:srgbClr val="000000"/>
                          </a:solidFill>
                          <a:effectLst/>
                          <a:latin typeface="CIDFont+F5"/>
                        </a:rPr>
                        <a:t>过程 </a:t>
                      </a:r>
                      <a:r>
                        <a:rPr lang="en-US" sz="1600" b="1" i="0" dirty="0">
                          <a:solidFill>
                            <a:srgbClr val="000000"/>
                          </a:solidFill>
                          <a:effectLst/>
                          <a:latin typeface="CIDFont+F4"/>
                        </a:rPr>
                        <a:t>ID </a:t>
                      </a:r>
                      <a:endParaRPr 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CIDFont+F4"/>
                        </a:rPr>
                        <a:t>SWE.1</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7065718"/>
                  </a:ext>
                </a:extLst>
              </a:tr>
              <a:tr h="361339">
                <a:tc>
                  <a:txBody>
                    <a:bodyPr/>
                    <a:lstStyle/>
                    <a:p>
                      <a:r>
                        <a:rPr lang="zh-CN" altLang="en-US" sz="1600" b="1" i="0" dirty="0">
                          <a:solidFill>
                            <a:srgbClr val="000000"/>
                          </a:solidFill>
                          <a:effectLst/>
                          <a:latin typeface="CIDFont+F5"/>
                        </a:rPr>
                        <a:t>过程名称 </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1" i="0" dirty="0">
                          <a:solidFill>
                            <a:srgbClr val="000000"/>
                          </a:solidFill>
                          <a:effectLst/>
                          <a:latin typeface="CIDFont+F5"/>
                        </a:rPr>
                        <a:t>软件需求分析</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933909"/>
                  </a:ext>
                </a:extLst>
              </a:tr>
              <a:tr h="418223">
                <a:tc>
                  <a:txBody>
                    <a:bodyPr/>
                    <a:lstStyle/>
                    <a:p>
                      <a:r>
                        <a:rPr lang="zh-CN" altLang="en-US" sz="1600" b="1" i="0" dirty="0">
                          <a:solidFill>
                            <a:srgbClr val="000000"/>
                          </a:solidFill>
                          <a:effectLst/>
                          <a:latin typeface="CIDFont+F5"/>
                        </a:rPr>
                        <a:t>过程目的 </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0" i="0" dirty="0">
                          <a:solidFill>
                            <a:srgbClr val="000000"/>
                          </a:solidFill>
                          <a:effectLst/>
                          <a:latin typeface="CIDFont+F3"/>
                        </a:rPr>
                        <a:t>软件需求分析过程的目的是：将系统需求中与软件相关的部分转化为一组软件需求。</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4004166"/>
                  </a:ext>
                </a:extLst>
              </a:tr>
              <a:tr h="2465608">
                <a:tc>
                  <a:txBody>
                    <a:bodyPr/>
                    <a:lstStyle/>
                    <a:p>
                      <a:r>
                        <a:rPr lang="zh-CN" altLang="en-US" sz="1600" b="1" i="0" dirty="0">
                          <a:solidFill>
                            <a:srgbClr val="000000"/>
                          </a:solidFill>
                          <a:effectLst/>
                          <a:latin typeface="CIDFont+F5"/>
                        </a:rPr>
                        <a:t>过程成果 </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0" i="0" dirty="0">
                          <a:solidFill>
                            <a:srgbClr val="000000"/>
                          </a:solidFill>
                          <a:effectLst/>
                          <a:latin typeface="CIDFont+F3"/>
                        </a:rPr>
                        <a:t>成功实施这个过程的结果如下：</a:t>
                      </a:r>
                      <a:br>
                        <a:rPr lang="zh-CN" altLang="en-US" sz="1600" b="0" i="0" dirty="0">
                          <a:solidFill>
                            <a:srgbClr val="000000"/>
                          </a:solidFill>
                          <a:effectLst/>
                          <a:latin typeface="CIDFont+F3"/>
                        </a:rPr>
                      </a:br>
                      <a:r>
                        <a:rPr lang="en-US" altLang="zh-CN" sz="1600" b="0" i="0" dirty="0">
                          <a:solidFill>
                            <a:srgbClr val="000000"/>
                          </a:solidFill>
                          <a:effectLst/>
                          <a:latin typeface="CIDFont+F1"/>
                        </a:rPr>
                        <a:t>1) </a:t>
                      </a:r>
                      <a:r>
                        <a:rPr lang="zh-CN" altLang="en-US" sz="1600" b="0" i="0" dirty="0">
                          <a:solidFill>
                            <a:srgbClr val="000000"/>
                          </a:solidFill>
                          <a:effectLst/>
                          <a:latin typeface="CIDFont+F3"/>
                        </a:rPr>
                        <a:t>定义了系统中分配给软件要素的软件需求及其接口；</a:t>
                      </a:r>
                      <a:br>
                        <a:rPr lang="zh-CN" altLang="en-US" sz="1600" b="0" i="0" dirty="0">
                          <a:solidFill>
                            <a:srgbClr val="000000"/>
                          </a:solidFill>
                          <a:effectLst/>
                          <a:latin typeface="CIDFont+F3"/>
                        </a:rPr>
                      </a:br>
                      <a:r>
                        <a:rPr lang="en-US" altLang="zh-CN" sz="1600" b="0" i="0" dirty="0">
                          <a:solidFill>
                            <a:srgbClr val="000000"/>
                          </a:solidFill>
                          <a:effectLst/>
                          <a:latin typeface="CIDFont+F1"/>
                        </a:rPr>
                        <a:t>2) </a:t>
                      </a:r>
                      <a:r>
                        <a:rPr lang="zh-CN" altLang="en-US" sz="1600" b="0" i="0" dirty="0">
                          <a:solidFill>
                            <a:srgbClr val="000000"/>
                          </a:solidFill>
                          <a:effectLst/>
                          <a:latin typeface="CIDFont+F3"/>
                        </a:rPr>
                        <a:t>将软件需求进行分类，并分析了其正确性和可验证性；</a:t>
                      </a:r>
                      <a:br>
                        <a:rPr lang="zh-CN" altLang="en-US" sz="1600" b="0" i="0" dirty="0">
                          <a:solidFill>
                            <a:srgbClr val="000000"/>
                          </a:solidFill>
                          <a:effectLst/>
                          <a:latin typeface="CIDFont+F3"/>
                        </a:rPr>
                      </a:br>
                      <a:r>
                        <a:rPr lang="en-US" altLang="zh-CN" sz="1600" b="0" i="0" dirty="0">
                          <a:solidFill>
                            <a:srgbClr val="000000"/>
                          </a:solidFill>
                          <a:effectLst/>
                          <a:latin typeface="CIDFont+F1"/>
                        </a:rPr>
                        <a:t>3) </a:t>
                      </a:r>
                      <a:r>
                        <a:rPr lang="zh-CN" altLang="en-US" sz="1600" b="0" i="0" dirty="0">
                          <a:solidFill>
                            <a:srgbClr val="000000"/>
                          </a:solidFill>
                          <a:effectLst/>
                          <a:latin typeface="CIDFont+F3"/>
                        </a:rPr>
                        <a:t>分析了软件需求对运行环境的影响；</a:t>
                      </a:r>
                      <a:br>
                        <a:rPr lang="zh-CN" altLang="en-US" sz="1600" b="0" i="0" dirty="0">
                          <a:solidFill>
                            <a:srgbClr val="000000"/>
                          </a:solidFill>
                          <a:effectLst/>
                          <a:latin typeface="CIDFont+F3"/>
                        </a:rPr>
                      </a:br>
                      <a:r>
                        <a:rPr lang="en-US" altLang="zh-CN" sz="1600" b="0" i="0" dirty="0">
                          <a:solidFill>
                            <a:srgbClr val="000000"/>
                          </a:solidFill>
                          <a:effectLst/>
                          <a:latin typeface="CIDFont+F1"/>
                        </a:rPr>
                        <a:t>4) </a:t>
                      </a:r>
                      <a:r>
                        <a:rPr lang="zh-CN" altLang="en-US" sz="1600" b="0" i="0" dirty="0">
                          <a:solidFill>
                            <a:srgbClr val="000000"/>
                          </a:solidFill>
                          <a:effectLst/>
                          <a:latin typeface="CIDFont+F3"/>
                        </a:rPr>
                        <a:t>定义了软件需求实现的优先级；</a:t>
                      </a:r>
                      <a:br>
                        <a:rPr lang="zh-CN" altLang="en-US" sz="1600" b="0" i="0" dirty="0">
                          <a:solidFill>
                            <a:srgbClr val="000000"/>
                          </a:solidFill>
                          <a:effectLst/>
                          <a:latin typeface="CIDFont+F3"/>
                        </a:rPr>
                      </a:br>
                      <a:r>
                        <a:rPr lang="en-US" altLang="zh-CN" sz="1600" b="0" i="0" dirty="0">
                          <a:solidFill>
                            <a:srgbClr val="000000"/>
                          </a:solidFill>
                          <a:effectLst/>
                          <a:latin typeface="CIDFont+F1"/>
                        </a:rPr>
                        <a:t>5) </a:t>
                      </a:r>
                      <a:r>
                        <a:rPr lang="zh-CN" altLang="en-US" sz="1600" b="0" i="0" dirty="0">
                          <a:solidFill>
                            <a:srgbClr val="000000"/>
                          </a:solidFill>
                          <a:effectLst/>
                          <a:latin typeface="CIDFont+F3"/>
                        </a:rPr>
                        <a:t>根据需要更新了软件需求；</a:t>
                      </a:r>
                      <a:br>
                        <a:rPr lang="zh-CN" altLang="en-US" sz="1600" b="0" i="0" dirty="0">
                          <a:solidFill>
                            <a:srgbClr val="000000"/>
                          </a:solidFill>
                          <a:effectLst/>
                          <a:latin typeface="CIDFont+F3"/>
                        </a:rPr>
                      </a:br>
                      <a:r>
                        <a:rPr lang="en-US" altLang="zh-CN" sz="1600" b="0" i="0" dirty="0">
                          <a:solidFill>
                            <a:srgbClr val="000000"/>
                          </a:solidFill>
                          <a:effectLst/>
                          <a:latin typeface="CIDFont+F1"/>
                        </a:rPr>
                        <a:t>6) </a:t>
                      </a:r>
                      <a:r>
                        <a:rPr lang="zh-CN" altLang="en-US" sz="1600" b="0" i="0" dirty="0">
                          <a:solidFill>
                            <a:srgbClr val="000000"/>
                          </a:solidFill>
                          <a:effectLst/>
                          <a:latin typeface="CIDFont+F3"/>
                        </a:rPr>
                        <a:t>在系统需求与软件需求之间、在系统架构设计与软件需求之间建立了一致性和双向可追溯性；</a:t>
                      </a:r>
                      <a:br>
                        <a:rPr lang="zh-CN" altLang="en-US" sz="1600" b="0" i="0" dirty="0">
                          <a:solidFill>
                            <a:srgbClr val="000000"/>
                          </a:solidFill>
                          <a:effectLst/>
                          <a:latin typeface="CIDFont+F3"/>
                        </a:rPr>
                      </a:br>
                      <a:r>
                        <a:rPr lang="en-US" altLang="zh-CN" sz="1600" b="0" i="0" dirty="0">
                          <a:solidFill>
                            <a:srgbClr val="000000"/>
                          </a:solidFill>
                          <a:effectLst/>
                          <a:latin typeface="CIDFont+F1"/>
                        </a:rPr>
                        <a:t>7) </a:t>
                      </a:r>
                      <a:r>
                        <a:rPr lang="zh-CN" altLang="en-US" sz="1600" b="0" i="0" dirty="0">
                          <a:solidFill>
                            <a:srgbClr val="000000"/>
                          </a:solidFill>
                          <a:effectLst/>
                          <a:latin typeface="CIDFont+F3"/>
                        </a:rPr>
                        <a:t>从成本、进度和技术影响来评估软件需求；</a:t>
                      </a:r>
                      <a:br>
                        <a:rPr lang="zh-CN" altLang="en-US" sz="1600" b="0" i="0" dirty="0">
                          <a:solidFill>
                            <a:srgbClr val="000000"/>
                          </a:solidFill>
                          <a:effectLst/>
                          <a:latin typeface="CIDFont+F3"/>
                        </a:rPr>
                      </a:br>
                      <a:r>
                        <a:rPr lang="en-US" altLang="zh-CN" sz="1600" b="0" i="0" dirty="0">
                          <a:solidFill>
                            <a:srgbClr val="000000"/>
                          </a:solidFill>
                          <a:effectLst/>
                          <a:latin typeface="CIDFont+F1"/>
                        </a:rPr>
                        <a:t>8) </a:t>
                      </a:r>
                      <a:r>
                        <a:rPr lang="zh-CN" altLang="en-US" sz="1600" b="0" i="0" dirty="0">
                          <a:solidFill>
                            <a:srgbClr val="000000"/>
                          </a:solidFill>
                          <a:effectLst/>
                          <a:latin typeface="CIDFont+F3"/>
                        </a:rPr>
                        <a:t>约定了软件需求，并与所有受影响方沟通。</a:t>
                      </a:r>
                      <a:endParaRPr lang="zh-CN" alt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9649314"/>
                  </a:ext>
                </a:extLst>
              </a:tr>
            </a:tbl>
          </a:graphicData>
        </a:graphic>
      </p:graphicFrame>
      <p:sp>
        <p:nvSpPr>
          <p:cNvPr id="4" name="Rectangle 1">
            <a:extLst>
              <a:ext uri="{FF2B5EF4-FFF2-40B4-BE49-F238E27FC236}">
                <a16:creationId xmlns:a16="http://schemas.microsoft.com/office/drawing/2014/main" id="{6C8EB4B3-6F76-4B04-8315-C46098FF4BAE}"/>
              </a:ext>
            </a:extLst>
          </p:cNvPr>
          <p:cNvSpPr>
            <a:spLocks noChangeArrowheads="1"/>
          </p:cNvSpPr>
          <p:nvPr/>
        </p:nvSpPr>
        <p:spPr bwMode="auto">
          <a:xfrm>
            <a:off x="3076575" y="2644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414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DAC35-098B-42E8-A4BC-B71F01DD9D30}"/>
              </a:ext>
            </a:extLst>
          </p:cNvPr>
          <p:cNvSpPr>
            <a:spLocks noGrp="1"/>
          </p:cNvSpPr>
          <p:nvPr>
            <p:ph type="title"/>
          </p:nvPr>
        </p:nvSpPr>
        <p:spPr/>
        <p:txBody>
          <a:bodyPr/>
          <a:lstStyle/>
          <a:p>
            <a:r>
              <a:rPr lang="en-US" altLang="zh-CN" dirty="0"/>
              <a:t>SWE.1</a:t>
            </a:r>
            <a:r>
              <a:rPr lang="zh-CN" altLang="en-US" dirty="0"/>
              <a:t>需求分析</a:t>
            </a:r>
            <a:r>
              <a:rPr lang="en-US" altLang="zh-CN" dirty="0"/>
              <a:t>-</a:t>
            </a:r>
            <a:r>
              <a:rPr lang="zh-CN" altLang="en-US" dirty="0"/>
              <a:t>基本实践（</a:t>
            </a:r>
            <a:r>
              <a:rPr lang="en-US" altLang="zh-CN">
                <a:solidFill>
                  <a:srgbClr val="FF0000"/>
                </a:solidFill>
              </a:rPr>
              <a:t>B</a:t>
            </a:r>
            <a:r>
              <a:rPr lang="en-US" altLang="zh-CN"/>
              <a:t>ase </a:t>
            </a:r>
            <a:r>
              <a:rPr lang="en-US" altLang="zh-CN">
                <a:solidFill>
                  <a:srgbClr val="FF0000"/>
                </a:solidFill>
              </a:rPr>
              <a:t>P</a:t>
            </a:r>
            <a:r>
              <a:rPr lang="en-US" altLang="zh-CN"/>
              <a:t>ractices</a:t>
            </a:r>
            <a:r>
              <a:rPr lang="zh-CN" altLang="en-US"/>
              <a:t>）</a:t>
            </a:r>
            <a:endParaRPr lang="zh-CN" altLang="en-US" dirty="0"/>
          </a:p>
        </p:txBody>
      </p:sp>
      <p:sp>
        <p:nvSpPr>
          <p:cNvPr id="6" name="Rectangle 2">
            <a:extLst>
              <a:ext uri="{FF2B5EF4-FFF2-40B4-BE49-F238E27FC236}">
                <a16:creationId xmlns:a16="http://schemas.microsoft.com/office/drawing/2014/main" id="{D2E3D576-5A6C-4F58-9D82-6DA0CA68212E}"/>
              </a:ext>
            </a:extLst>
          </p:cNvPr>
          <p:cNvSpPr>
            <a:spLocks noChangeArrowheads="1"/>
          </p:cNvSpPr>
          <p:nvPr/>
        </p:nvSpPr>
        <p:spPr bwMode="auto">
          <a:xfrm>
            <a:off x="3743325" y="3284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7" name="表格 7">
            <a:extLst>
              <a:ext uri="{FF2B5EF4-FFF2-40B4-BE49-F238E27FC236}">
                <a16:creationId xmlns:a16="http://schemas.microsoft.com/office/drawing/2014/main" id="{00734729-36A6-46BD-B6A0-0CE36B92137E}"/>
              </a:ext>
            </a:extLst>
          </p:cNvPr>
          <p:cNvGraphicFramePr>
            <a:graphicFrameLocks noGrp="1"/>
          </p:cNvGraphicFramePr>
          <p:nvPr>
            <p:extLst>
              <p:ext uri="{D42A27DB-BD31-4B8C-83A1-F6EECF244321}">
                <p14:modId xmlns:p14="http://schemas.microsoft.com/office/powerpoint/2010/main" val="2913976524"/>
              </p:ext>
            </p:extLst>
          </p:nvPr>
        </p:nvGraphicFramePr>
        <p:xfrm>
          <a:off x="379095" y="1084096"/>
          <a:ext cx="10979600" cy="4399280"/>
        </p:xfrm>
        <a:graphic>
          <a:graphicData uri="http://schemas.openxmlformats.org/drawingml/2006/table">
            <a:tbl>
              <a:tblPr firstRow="1" bandRow="1">
                <a:tableStyleId>{8799B23B-EC83-4686-B30A-512413B5E67A}</a:tableStyleId>
              </a:tblPr>
              <a:tblGrid>
                <a:gridCol w="5921037">
                  <a:extLst>
                    <a:ext uri="{9D8B030D-6E8A-4147-A177-3AD203B41FA5}">
                      <a16:colId xmlns:a16="http://schemas.microsoft.com/office/drawing/2014/main" val="1757616538"/>
                    </a:ext>
                  </a:extLst>
                </a:gridCol>
                <a:gridCol w="5058563">
                  <a:extLst>
                    <a:ext uri="{9D8B030D-6E8A-4147-A177-3AD203B41FA5}">
                      <a16:colId xmlns:a16="http://schemas.microsoft.com/office/drawing/2014/main" val="2233104647"/>
                    </a:ext>
                  </a:extLst>
                </a:gridCol>
              </a:tblGrid>
              <a:tr h="370840">
                <a:tc>
                  <a:txBody>
                    <a:bodyPr/>
                    <a:lstStyle/>
                    <a:p>
                      <a:r>
                        <a:rPr lang="en-US" altLang="zh-CN" dirty="0"/>
                        <a:t>BP</a:t>
                      </a:r>
                      <a:endParaRPr lang="zh-CN" altLang="en-US" dirty="0"/>
                    </a:p>
                  </a:txBody>
                  <a:tcPr>
                    <a:solidFill>
                      <a:schemeClr val="accent5">
                        <a:lumMod val="20000"/>
                        <a:lumOff val="80000"/>
                      </a:schemeClr>
                    </a:solidFill>
                  </a:tcPr>
                </a:tc>
                <a:tc>
                  <a:txBody>
                    <a:bodyPr/>
                    <a:lstStyle/>
                    <a:p>
                      <a:r>
                        <a:rPr lang="zh-CN" altLang="en-US" dirty="0"/>
                        <a:t>成果</a:t>
                      </a:r>
                    </a:p>
                  </a:txBody>
                  <a:tcPr>
                    <a:solidFill>
                      <a:schemeClr val="accent5">
                        <a:lumMod val="20000"/>
                        <a:lumOff val="80000"/>
                      </a:schemeClr>
                    </a:solidFill>
                  </a:tcPr>
                </a:tc>
                <a:extLst>
                  <a:ext uri="{0D108BD9-81ED-4DB2-BD59-A6C34878D82A}">
                    <a16:rowId xmlns:a16="http://schemas.microsoft.com/office/drawing/2014/main" val="26695941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a:solidFill>
                            <a:srgbClr val="000000"/>
                          </a:solidFill>
                          <a:effectLst/>
                        </a:rPr>
                        <a:t>SWE.1.BP1:</a:t>
                      </a:r>
                      <a:r>
                        <a:rPr lang="zh-CN" altLang="en-US" sz="1100" b="1" dirty="0">
                          <a:solidFill>
                            <a:srgbClr val="000000"/>
                          </a:solidFill>
                          <a:effectLst/>
                        </a:rPr>
                        <a:t>定义软件需求。</a:t>
                      </a:r>
                      <a:endParaRPr lang="en-US" altLang="zh-CN" sz="1100" b="1"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dirty="0">
                          <a:solidFill>
                            <a:srgbClr val="000000"/>
                          </a:solidFill>
                          <a:effectLst/>
                        </a:rPr>
                        <a:t>使用系统需求和系统架构及其变更来识别软件</a:t>
                      </a:r>
                      <a:br>
                        <a:rPr lang="zh-CN" altLang="en-US" sz="1100" b="0" dirty="0">
                          <a:solidFill>
                            <a:srgbClr val="000000"/>
                          </a:solidFill>
                          <a:effectLst/>
                        </a:rPr>
                      </a:br>
                      <a:r>
                        <a:rPr lang="zh-CN" altLang="en-US" sz="1100" b="0" dirty="0">
                          <a:solidFill>
                            <a:srgbClr val="000000"/>
                          </a:solidFill>
                          <a:effectLst/>
                        </a:rPr>
                        <a:t>所需的功能和能力。在软件需求规范中定义</a:t>
                      </a:r>
                      <a:r>
                        <a:rPr lang="zh-CN" altLang="en-US" sz="1100" b="0" dirty="0">
                          <a:solidFill>
                            <a:srgbClr val="FF0000"/>
                          </a:solidFill>
                          <a:effectLst/>
                        </a:rPr>
                        <a:t>功能性和非功能性</a:t>
                      </a:r>
                      <a:r>
                        <a:rPr lang="zh-CN" altLang="en-US" sz="1100" b="0" dirty="0">
                          <a:solidFill>
                            <a:srgbClr val="000000"/>
                          </a:solidFill>
                          <a:effectLst/>
                        </a:rPr>
                        <a:t>软件需求。</a:t>
                      </a:r>
                      <a:endParaRPr lang="zh-CN" altLang="en-US" sz="105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0" dirty="0">
                          <a:solidFill>
                            <a:srgbClr val="000000"/>
                          </a:solidFill>
                          <a:effectLst/>
                        </a:rPr>
                        <a:t>1) </a:t>
                      </a:r>
                      <a:r>
                        <a:rPr lang="zh-CN" altLang="en-US" sz="1100" b="0" dirty="0">
                          <a:solidFill>
                            <a:srgbClr val="000000"/>
                          </a:solidFill>
                          <a:effectLst/>
                        </a:rPr>
                        <a:t>定义了系统中分配给软件要素的软件需求及其接口；</a:t>
                      </a:r>
                      <a:br>
                        <a:rPr lang="zh-CN" altLang="en-US" sz="1100" b="0" dirty="0">
                          <a:solidFill>
                            <a:srgbClr val="000000"/>
                          </a:solidFill>
                          <a:effectLst/>
                        </a:rPr>
                      </a:br>
                      <a:r>
                        <a:rPr lang="en-US" altLang="zh-CN" sz="1100" b="0" dirty="0">
                          <a:solidFill>
                            <a:srgbClr val="000000"/>
                          </a:solidFill>
                          <a:effectLst/>
                        </a:rPr>
                        <a:t>5) </a:t>
                      </a:r>
                      <a:r>
                        <a:rPr lang="zh-CN" altLang="en-US" sz="1100" b="0" dirty="0">
                          <a:solidFill>
                            <a:srgbClr val="000000"/>
                          </a:solidFill>
                          <a:effectLst/>
                        </a:rPr>
                        <a:t>根据需要更新了软件需求；</a:t>
                      </a:r>
                      <a:br>
                        <a:rPr lang="zh-CN" altLang="en-US" sz="1100" b="0" dirty="0">
                          <a:solidFill>
                            <a:srgbClr val="000000"/>
                          </a:solidFill>
                          <a:effectLst/>
                        </a:rPr>
                      </a:br>
                      <a:r>
                        <a:rPr lang="en-US" altLang="zh-CN" sz="1100" b="0" dirty="0">
                          <a:solidFill>
                            <a:srgbClr val="000000"/>
                          </a:solidFill>
                          <a:effectLst/>
                        </a:rPr>
                        <a:t>7) </a:t>
                      </a:r>
                      <a:r>
                        <a:rPr lang="zh-CN" altLang="en-US" sz="1100" b="0" dirty="0">
                          <a:solidFill>
                            <a:srgbClr val="000000"/>
                          </a:solidFill>
                          <a:effectLst/>
                        </a:rPr>
                        <a:t>从成本、进度和技术影响来评估软件需求；</a:t>
                      </a:r>
                      <a:endParaRPr lang="zh-CN" altLang="en-US" sz="1100" dirty="0">
                        <a:effectLst/>
                      </a:endParaRPr>
                    </a:p>
                  </a:txBody>
                  <a:tcPr/>
                </a:tc>
                <a:extLst>
                  <a:ext uri="{0D108BD9-81ED-4DB2-BD59-A6C34878D82A}">
                    <a16:rowId xmlns:a16="http://schemas.microsoft.com/office/drawing/2014/main" val="3574866913"/>
                  </a:ext>
                </a:extLst>
              </a:tr>
              <a:tr h="370840">
                <a:tc>
                  <a:txBody>
                    <a:bodyPr/>
                    <a:lstStyle/>
                    <a:p>
                      <a:r>
                        <a:rPr lang="en-US" altLang="zh-CN" sz="1100" b="1" dirty="0">
                          <a:solidFill>
                            <a:srgbClr val="000000"/>
                          </a:solidFill>
                          <a:effectLst/>
                        </a:rPr>
                        <a:t>SWE.1.BP2:</a:t>
                      </a:r>
                      <a:r>
                        <a:rPr lang="zh-CN" altLang="en-US" sz="1100" b="1" dirty="0">
                          <a:solidFill>
                            <a:srgbClr val="000000"/>
                          </a:solidFill>
                          <a:effectLst/>
                        </a:rPr>
                        <a:t>结构化软件需求。</a:t>
                      </a:r>
                      <a:r>
                        <a:rPr lang="zh-CN" altLang="en-US" sz="1100" b="0" dirty="0">
                          <a:solidFill>
                            <a:srgbClr val="000000"/>
                          </a:solidFill>
                          <a:effectLst/>
                        </a:rPr>
                        <a:t>在软件需求规范中结构化软件需求，例如：</a:t>
                      </a:r>
                      <a:br>
                        <a:rPr lang="zh-CN" altLang="en-US" sz="1100" b="0" dirty="0">
                          <a:solidFill>
                            <a:srgbClr val="000000"/>
                          </a:solidFill>
                          <a:effectLst/>
                        </a:rPr>
                      </a:br>
                      <a:r>
                        <a:rPr lang="zh-CN" altLang="en-US" sz="1100" b="0" dirty="0">
                          <a:solidFill>
                            <a:srgbClr val="000000"/>
                          </a:solidFill>
                          <a:effectLst/>
                        </a:rPr>
                        <a:t> 按项目相关集群进行分组，</a:t>
                      </a:r>
                      <a:br>
                        <a:rPr lang="zh-CN" altLang="en-US" sz="1100" b="0" dirty="0">
                          <a:solidFill>
                            <a:srgbClr val="000000"/>
                          </a:solidFill>
                          <a:effectLst/>
                        </a:rPr>
                      </a:br>
                      <a:r>
                        <a:rPr lang="zh-CN" altLang="en-US" sz="1100" b="0" dirty="0">
                          <a:solidFill>
                            <a:srgbClr val="000000"/>
                          </a:solidFill>
                          <a:effectLst/>
                        </a:rPr>
                        <a:t> 按项目中逻辑顺序排序，</a:t>
                      </a:r>
                      <a:br>
                        <a:rPr lang="zh-CN" altLang="en-US" sz="1100" b="0" dirty="0">
                          <a:solidFill>
                            <a:srgbClr val="000000"/>
                          </a:solidFill>
                          <a:effectLst/>
                        </a:rPr>
                      </a:br>
                      <a:r>
                        <a:rPr lang="zh-CN" altLang="en-US" sz="1100" b="0" dirty="0">
                          <a:solidFill>
                            <a:srgbClr val="000000"/>
                          </a:solidFill>
                          <a:effectLst/>
                        </a:rPr>
                        <a:t> 基于项目相关准则进行分类，</a:t>
                      </a:r>
                      <a:br>
                        <a:rPr lang="zh-CN" altLang="en-US" sz="1100" b="0" dirty="0">
                          <a:solidFill>
                            <a:srgbClr val="000000"/>
                          </a:solidFill>
                          <a:effectLst/>
                        </a:rPr>
                      </a:br>
                      <a:r>
                        <a:rPr lang="zh-CN" altLang="en-US" sz="1100" b="0" dirty="0">
                          <a:solidFill>
                            <a:srgbClr val="000000"/>
                          </a:solidFill>
                          <a:effectLst/>
                        </a:rPr>
                        <a:t> 根据利益相关方需要进行优先级排序。</a:t>
                      </a:r>
                      <a:endParaRPr lang="zh-CN" altLang="en-US" dirty="0">
                        <a:effectLst/>
                      </a:endParaRPr>
                    </a:p>
                  </a:txBody>
                  <a:tcPr anchor="ctr"/>
                </a:tc>
                <a:tc>
                  <a:txBody>
                    <a:bodyPr/>
                    <a:lstStyle/>
                    <a:p>
                      <a:r>
                        <a:rPr lang="en-US" altLang="zh-CN" sz="1100" dirty="0"/>
                        <a:t>2) </a:t>
                      </a:r>
                      <a:r>
                        <a:rPr lang="zh-CN" altLang="en-US" sz="1100" dirty="0"/>
                        <a:t>将软件需求进行分类，并分析了其正确性和可验证性；</a:t>
                      </a:r>
                      <a:endParaRPr lang="en-US" altLang="zh-CN" sz="1100" dirty="0"/>
                    </a:p>
                    <a:p>
                      <a:r>
                        <a:rPr lang="en-US" altLang="zh-CN" sz="1100" dirty="0"/>
                        <a:t>4) </a:t>
                      </a:r>
                      <a:r>
                        <a:rPr lang="zh-CN" altLang="en-US" sz="1100" dirty="0"/>
                        <a:t>定义了软件需求实现的优先级；</a:t>
                      </a:r>
                    </a:p>
                  </a:txBody>
                  <a:tcPr/>
                </a:tc>
                <a:extLst>
                  <a:ext uri="{0D108BD9-81ED-4DB2-BD59-A6C34878D82A}">
                    <a16:rowId xmlns:a16="http://schemas.microsoft.com/office/drawing/2014/main" val="2711245642"/>
                  </a:ext>
                </a:extLst>
              </a:tr>
              <a:tr h="370840">
                <a:tc>
                  <a:txBody>
                    <a:bodyPr/>
                    <a:lstStyle/>
                    <a:p>
                      <a:r>
                        <a:rPr lang="en-US" altLang="zh-CN" sz="1100" b="1" dirty="0">
                          <a:solidFill>
                            <a:srgbClr val="000000"/>
                          </a:solidFill>
                          <a:effectLst/>
                        </a:rPr>
                        <a:t>SWE.1.BP3:</a:t>
                      </a:r>
                      <a:r>
                        <a:rPr lang="zh-CN" altLang="en-US" sz="1100" b="1" dirty="0">
                          <a:solidFill>
                            <a:srgbClr val="000000"/>
                          </a:solidFill>
                          <a:effectLst/>
                        </a:rPr>
                        <a:t>分析软件需求。</a:t>
                      </a:r>
                      <a:r>
                        <a:rPr lang="zh-CN" altLang="en-US" sz="1100" b="0" dirty="0">
                          <a:solidFill>
                            <a:srgbClr val="000000"/>
                          </a:solidFill>
                          <a:effectLst/>
                        </a:rPr>
                        <a:t>分析已定义的软件需求，包括其相互依赖关系，以确保正确性、技术可行性和可验证性，并支持风险识别。分析对成本、进度和技术的影响。</a:t>
                      </a:r>
                      <a:endParaRPr lang="zh-CN" altLang="en-US"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t>2) </a:t>
                      </a:r>
                      <a:r>
                        <a:rPr lang="zh-CN" altLang="en-US" sz="1100" dirty="0"/>
                        <a:t>将软件需求进行分类，并分析了其正确性和可验证性；</a:t>
                      </a:r>
                      <a:endParaRPr lang="en-US" altLang="zh-CN" sz="1100" dirty="0"/>
                    </a:p>
                    <a:p>
                      <a:r>
                        <a:rPr lang="en-US" altLang="zh-CN" sz="1100" dirty="0"/>
                        <a:t>7) </a:t>
                      </a:r>
                      <a:r>
                        <a:rPr lang="zh-CN" altLang="en-US" sz="1100" dirty="0"/>
                        <a:t>从成本、进度和技术影响来评估软件需求；</a:t>
                      </a:r>
                      <a:endParaRPr lang="zh-CN" altLang="en-US" sz="1400" dirty="0"/>
                    </a:p>
                  </a:txBody>
                  <a:tcPr/>
                </a:tc>
                <a:extLst>
                  <a:ext uri="{0D108BD9-81ED-4DB2-BD59-A6C34878D82A}">
                    <a16:rowId xmlns:a16="http://schemas.microsoft.com/office/drawing/2014/main" val="3779786185"/>
                  </a:ext>
                </a:extLst>
              </a:tr>
              <a:tr h="370840">
                <a:tc>
                  <a:txBody>
                    <a:bodyPr/>
                    <a:lstStyle/>
                    <a:p>
                      <a:r>
                        <a:rPr lang="en-US" altLang="zh-CN" sz="1100" b="1" dirty="0">
                          <a:solidFill>
                            <a:srgbClr val="000000"/>
                          </a:solidFill>
                          <a:effectLst/>
                        </a:rPr>
                        <a:t>SWE.1.BP4:</a:t>
                      </a:r>
                      <a:r>
                        <a:rPr lang="zh-CN" altLang="en-US" sz="1100" b="1" dirty="0">
                          <a:solidFill>
                            <a:srgbClr val="000000"/>
                          </a:solidFill>
                          <a:effectLst/>
                        </a:rPr>
                        <a:t>分析对运行环境的影响。</a:t>
                      </a:r>
                      <a:r>
                        <a:rPr lang="zh-CN" altLang="en-US" sz="1100" b="0" dirty="0">
                          <a:solidFill>
                            <a:srgbClr val="000000"/>
                          </a:solidFill>
                          <a:effectLst/>
                        </a:rPr>
                        <a:t>分析软件需求对系统要素接口及运行环境的影响。</a:t>
                      </a:r>
                      <a:endParaRPr lang="zh-CN" altLang="en-US" dirty="0">
                        <a:effectLst/>
                      </a:endParaRPr>
                    </a:p>
                  </a:txBody>
                  <a:tcPr anchor="ctr"/>
                </a:tc>
                <a:tc>
                  <a:txBody>
                    <a:bodyPr/>
                    <a:lstStyle/>
                    <a:p>
                      <a:r>
                        <a:rPr lang="en-US" altLang="zh-CN" sz="1100" dirty="0"/>
                        <a:t>3) </a:t>
                      </a:r>
                      <a:r>
                        <a:rPr lang="zh-CN" altLang="en-US" sz="1100" dirty="0"/>
                        <a:t>分析了软件需求对运行环境的影响；</a:t>
                      </a:r>
                      <a:endParaRPr lang="en-US" altLang="zh-CN"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t>7) </a:t>
                      </a:r>
                      <a:r>
                        <a:rPr lang="zh-CN" altLang="en-US" sz="1100" dirty="0"/>
                        <a:t>从成本、进度和技术影响来评估软件需求；</a:t>
                      </a:r>
                      <a:endParaRPr lang="zh-CN" altLang="en-US" sz="1400" dirty="0"/>
                    </a:p>
                  </a:txBody>
                  <a:tcPr/>
                </a:tc>
                <a:extLst>
                  <a:ext uri="{0D108BD9-81ED-4DB2-BD59-A6C34878D82A}">
                    <a16:rowId xmlns:a16="http://schemas.microsoft.com/office/drawing/2014/main" val="3039905629"/>
                  </a:ext>
                </a:extLst>
              </a:tr>
              <a:tr h="370840">
                <a:tc>
                  <a:txBody>
                    <a:bodyPr/>
                    <a:lstStyle/>
                    <a:p>
                      <a:r>
                        <a:rPr lang="en-US" altLang="zh-CN" sz="1100" b="1" dirty="0">
                          <a:solidFill>
                            <a:srgbClr val="000000"/>
                          </a:solidFill>
                          <a:effectLst/>
                        </a:rPr>
                        <a:t>SWE.1.BP5:</a:t>
                      </a:r>
                      <a:r>
                        <a:rPr lang="zh-CN" altLang="en-US" sz="1100" b="1" dirty="0">
                          <a:solidFill>
                            <a:srgbClr val="000000"/>
                          </a:solidFill>
                          <a:effectLst/>
                        </a:rPr>
                        <a:t>制订验证准则。 </a:t>
                      </a:r>
                      <a:r>
                        <a:rPr lang="zh-CN" altLang="en-US" sz="1100" b="0" dirty="0">
                          <a:solidFill>
                            <a:srgbClr val="000000"/>
                          </a:solidFill>
                          <a:effectLst/>
                        </a:rPr>
                        <a:t>对每个软件需求制订验证准则，定义定性的和定量的措施以用于需求验证。</a:t>
                      </a:r>
                      <a:endParaRPr lang="zh-CN" altLang="en-US"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t>2) </a:t>
                      </a:r>
                      <a:r>
                        <a:rPr lang="zh-CN" altLang="en-US" sz="1100" dirty="0"/>
                        <a:t>将软件需求进行分类，并分析了其正确性和可验证性；</a:t>
                      </a:r>
                      <a:endParaRPr lang="en-US" altLang="zh-CN" sz="1100" dirty="0"/>
                    </a:p>
                    <a:p>
                      <a:r>
                        <a:rPr lang="en-US" altLang="zh-CN" sz="1100" dirty="0"/>
                        <a:t>7) </a:t>
                      </a:r>
                      <a:r>
                        <a:rPr lang="zh-CN" altLang="en-US" sz="1100" dirty="0"/>
                        <a:t>从成本、进度和技术影响来评估软件需求；</a:t>
                      </a:r>
                      <a:endParaRPr lang="zh-CN" altLang="en-US" sz="1400" dirty="0"/>
                    </a:p>
                  </a:txBody>
                  <a:tcPr/>
                </a:tc>
                <a:extLst>
                  <a:ext uri="{0D108BD9-81ED-4DB2-BD59-A6C34878D82A}">
                    <a16:rowId xmlns:a16="http://schemas.microsoft.com/office/drawing/2014/main" val="3218403606"/>
                  </a:ext>
                </a:extLst>
              </a:tr>
              <a:tr h="370840">
                <a:tc>
                  <a:txBody>
                    <a:bodyPr/>
                    <a:lstStyle/>
                    <a:p>
                      <a:r>
                        <a:rPr lang="en-US" altLang="zh-CN" sz="1100" b="1" dirty="0">
                          <a:solidFill>
                            <a:srgbClr val="000000"/>
                          </a:solidFill>
                          <a:effectLst/>
                        </a:rPr>
                        <a:t>SWE.1.BP6:</a:t>
                      </a:r>
                      <a:r>
                        <a:rPr lang="zh-CN" altLang="en-US" sz="1100" b="1" dirty="0">
                          <a:solidFill>
                            <a:srgbClr val="000000"/>
                          </a:solidFill>
                          <a:effectLst/>
                        </a:rPr>
                        <a:t>建立双向可追溯性。 </a:t>
                      </a:r>
                      <a:r>
                        <a:rPr lang="zh-CN" altLang="en-US" sz="1100" b="0" dirty="0">
                          <a:solidFill>
                            <a:srgbClr val="000000"/>
                          </a:solidFill>
                          <a:effectLst/>
                        </a:rPr>
                        <a:t>建立系统需求与软件需求之间的双向可追溯性，建立系统架构设计与软件需求之间的双向追溯性。</a:t>
                      </a:r>
                      <a:endParaRPr lang="zh-CN" altLang="en-US" dirty="0">
                        <a:effectLst/>
                      </a:endParaRPr>
                    </a:p>
                  </a:txBody>
                  <a:tcPr anchor="ctr"/>
                </a:tc>
                <a:tc>
                  <a:txBody>
                    <a:bodyPr/>
                    <a:lstStyle/>
                    <a:p>
                      <a:r>
                        <a:rPr lang="en-US" altLang="zh-CN" sz="1100" dirty="0"/>
                        <a:t>6) </a:t>
                      </a:r>
                      <a:r>
                        <a:rPr lang="zh-CN" altLang="en-US" sz="1100" dirty="0"/>
                        <a:t>在系统需求与软件需求之间、在系统架构设计与软件需求之间建立了一致性和双向可追溯性；</a:t>
                      </a:r>
                    </a:p>
                  </a:txBody>
                  <a:tcPr/>
                </a:tc>
                <a:extLst>
                  <a:ext uri="{0D108BD9-81ED-4DB2-BD59-A6C34878D82A}">
                    <a16:rowId xmlns:a16="http://schemas.microsoft.com/office/drawing/2014/main" val="1580916880"/>
                  </a:ext>
                </a:extLst>
              </a:tr>
              <a:tr h="370840">
                <a:tc>
                  <a:txBody>
                    <a:bodyPr/>
                    <a:lstStyle/>
                    <a:p>
                      <a:r>
                        <a:rPr lang="en-US" altLang="zh-CN" sz="1100" b="1" dirty="0">
                          <a:solidFill>
                            <a:srgbClr val="000000"/>
                          </a:solidFill>
                          <a:effectLst/>
                        </a:rPr>
                        <a:t>SWE.1.BP7:</a:t>
                      </a:r>
                      <a:r>
                        <a:rPr lang="zh-CN" altLang="en-US" sz="1100" b="1" dirty="0">
                          <a:solidFill>
                            <a:srgbClr val="000000"/>
                          </a:solidFill>
                          <a:effectLst/>
                        </a:rPr>
                        <a:t>确保一致性。 </a:t>
                      </a:r>
                      <a:r>
                        <a:rPr lang="zh-CN" altLang="en-US" sz="1100" b="0" dirty="0">
                          <a:solidFill>
                            <a:srgbClr val="000000"/>
                          </a:solidFill>
                          <a:effectLst/>
                        </a:rPr>
                        <a:t>确保系统需求与软件需求之间的一致性，确保系统架构与软件需求之间的一致性。</a:t>
                      </a:r>
                      <a:endParaRPr lang="zh-CN" altLang="en-US"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t>6) </a:t>
                      </a:r>
                      <a:r>
                        <a:rPr lang="zh-CN" altLang="en-US" sz="1100" dirty="0"/>
                        <a:t>在系统需求与软件需求之间、在系统架构设计与软件需求之间建立了一致性和双向可追溯性；</a:t>
                      </a:r>
                    </a:p>
                  </a:txBody>
                  <a:tcPr/>
                </a:tc>
                <a:extLst>
                  <a:ext uri="{0D108BD9-81ED-4DB2-BD59-A6C34878D82A}">
                    <a16:rowId xmlns:a16="http://schemas.microsoft.com/office/drawing/2014/main" val="4259212821"/>
                  </a:ext>
                </a:extLst>
              </a:tr>
              <a:tr h="370840">
                <a:tc>
                  <a:txBody>
                    <a:bodyPr/>
                    <a:lstStyle/>
                    <a:p>
                      <a:r>
                        <a:rPr lang="en-US" altLang="zh-CN" sz="1100" b="1" dirty="0">
                          <a:solidFill>
                            <a:srgbClr val="000000"/>
                          </a:solidFill>
                          <a:effectLst/>
                        </a:rPr>
                        <a:t>SWE.1.BP8:</a:t>
                      </a:r>
                      <a:r>
                        <a:rPr lang="zh-CN" altLang="en-US" sz="1100" b="1" dirty="0">
                          <a:solidFill>
                            <a:srgbClr val="000000"/>
                          </a:solidFill>
                          <a:effectLst/>
                        </a:rPr>
                        <a:t>沟通约定的软件需求。</a:t>
                      </a:r>
                      <a:r>
                        <a:rPr lang="zh-CN" altLang="en-US" sz="1100" b="0" dirty="0">
                          <a:solidFill>
                            <a:srgbClr val="000000"/>
                          </a:solidFill>
                          <a:effectLst/>
                        </a:rPr>
                        <a:t>与所有相关方沟通约定的软件需求及对软件需求的更新。</a:t>
                      </a:r>
                      <a:endParaRPr lang="zh-CN" altLang="en-US" dirty="0">
                        <a:effectLst/>
                      </a:endParaRPr>
                    </a:p>
                  </a:txBody>
                  <a:tcPr anchor="ctr"/>
                </a:tc>
                <a:tc>
                  <a:txBody>
                    <a:bodyPr/>
                    <a:lstStyle/>
                    <a:p>
                      <a:r>
                        <a:rPr lang="en-US" altLang="zh-CN" sz="1100" dirty="0"/>
                        <a:t>8) </a:t>
                      </a:r>
                      <a:r>
                        <a:rPr lang="zh-CN" altLang="en-US" sz="1100" dirty="0"/>
                        <a:t>约定了软件需求，并与所有受影响方沟通。</a:t>
                      </a:r>
                    </a:p>
                  </a:txBody>
                  <a:tcPr/>
                </a:tc>
                <a:extLst>
                  <a:ext uri="{0D108BD9-81ED-4DB2-BD59-A6C34878D82A}">
                    <a16:rowId xmlns:a16="http://schemas.microsoft.com/office/drawing/2014/main" val="1405463040"/>
                  </a:ext>
                </a:extLst>
              </a:tr>
            </a:tbl>
          </a:graphicData>
        </a:graphic>
      </p:graphicFrame>
    </p:spTree>
    <p:extLst>
      <p:ext uri="{BB962C8B-B14F-4D97-AF65-F5344CB8AC3E}">
        <p14:creationId xmlns:p14="http://schemas.microsoft.com/office/powerpoint/2010/main" val="1913841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hkotzc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hkotzc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hkotzc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hkotzc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Au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hkotzc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00"/>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14560</TotalTime>
  <Words>3899</Words>
  <Application>Microsoft Office PowerPoint</Application>
  <PresentationFormat>宽屏</PresentationFormat>
  <Paragraphs>249</Paragraphs>
  <Slides>20</Slides>
  <Notes>1</Notes>
  <HiddenSlides>0</HiddenSlides>
  <MMClips>0</MMClips>
  <ScaleCrop>false</ScaleCrop>
  <HeadingPairs>
    <vt:vector size="6" baseType="variant">
      <vt:variant>
        <vt:lpstr>已用的字体</vt:lpstr>
      </vt:variant>
      <vt:variant>
        <vt:i4>16</vt:i4>
      </vt:variant>
      <vt:variant>
        <vt:lpstr>主题</vt:lpstr>
      </vt:variant>
      <vt:variant>
        <vt:i4>5</vt:i4>
      </vt:variant>
      <vt:variant>
        <vt:lpstr>幻灯片标题</vt:lpstr>
      </vt:variant>
      <vt:variant>
        <vt:i4>20</vt:i4>
      </vt:variant>
    </vt:vector>
  </HeadingPairs>
  <TitlesOfParts>
    <vt:vector size="41" baseType="lpstr">
      <vt:lpstr>CIDFont+F1</vt:lpstr>
      <vt:lpstr>CIDFont+F3</vt:lpstr>
      <vt:lpstr>CIDFont+F4</vt:lpstr>
      <vt:lpstr>CIDFont+F5</vt:lpstr>
      <vt:lpstr>CIDFont+F7</vt:lpstr>
      <vt:lpstr>CIDFont+F8</vt:lpstr>
      <vt:lpstr>CIDFont+F9</vt:lpstr>
      <vt:lpstr>Meiryo UI</vt:lpstr>
      <vt:lpstr>Microsoft YaHei</vt:lpstr>
      <vt:lpstr>Microsoft YaHei</vt:lpstr>
      <vt:lpstr>微软雅黑 (标题)</vt:lpstr>
      <vt:lpstr>微软雅黑 (正文)</vt:lpstr>
      <vt:lpstr>Arial</vt:lpstr>
      <vt:lpstr>Berlin Sans FB</vt:lpstr>
      <vt:lpstr>Calibri</vt:lpstr>
      <vt:lpstr>Wingdings</vt:lpstr>
      <vt:lpstr>Office 主题</vt:lpstr>
      <vt:lpstr>1_Office 主题</vt:lpstr>
      <vt:lpstr>3_Office 主题</vt:lpstr>
      <vt:lpstr>2_Office 主题</vt:lpstr>
      <vt:lpstr>iAuto</vt:lpstr>
      <vt:lpstr>PowerPoint 演示文稿</vt:lpstr>
      <vt:lpstr>Automotive SPICE 简介</vt:lpstr>
      <vt:lpstr>Automotive SPICE 过程参考模型</vt:lpstr>
      <vt:lpstr>ASPICE能力级别定义</vt:lpstr>
      <vt:lpstr>过程能力属性</vt:lpstr>
      <vt:lpstr>评定标准</vt:lpstr>
      <vt:lpstr>ASPICE要求的追溯关系</vt:lpstr>
      <vt:lpstr>SWE.1需求分析</vt:lpstr>
      <vt:lpstr>SWE.1需求分析-基本实践（Base Practices）</vt:lpstr>
      <vt:lpstr>SWE.1需求分析-输出工作产品</vt:lpstr>
      <vt:lpstr>SWE.1需求分析-总结</vt:lpstr>
      <vt:lpstr>SWE.5软件集成和集成测试</vt:lpstr>
      <vt:lpstr>SWE.5软件集成和集成测试-基本实践（Base Practices）</vt:lpstr>
      <vt:lpstr>SWE.5软件集成和集成测试-输出工作产品</vt:lpstr>
      <vt:lpstr>SWE.5软件集成和集成测试-总结</vt:lpstr>
      <vt:lpstr>SWE.6 软件合格性测试</vt:lpstr>
      <vt:lpstr>SWE.6 软件合格性测试-基本实践（Base Practices）</vt:lpstr>
      <vt:lpstr>SWE.6 软件合格性测试-输出工作产品</vt:lpstr>
      <vt:lpstr>SWE.6 软件合格性测试-总结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shengnw</dc:creator>
  <cp:lastModifiedBy>王 吉锋</cp:lastModifiedBy>
  <cp:revision>740</cp:revision>
  <dcterms:created xsi:type="dcterms:W3CDTF">2020-12-14T01:36:04Z</dcterms:created>
  <dcterms:modified xsi:type="dcterms:W3CDTF">2021-11-23T07:26:15Z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