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8" r:id="rId1"/>
  </p:sldMasterIdLst>
  <p:notesMasterIdLst>
    <p:notesMasterId r:id="rId4"/>
  </p:notesMasterIdLst>
  <p:sldIdLst>
    <p:sldId id="2686" r:id="rId2"/>
    <p:sldId id="2685" r:id="rId3"/>
  </p:sldIdLst>
  <p:sldSz cx="9906000" cy="6858000" type="A4"/>
  <p:notesSz cx="6858000" cy="9144000"/>
  <p:custDataLst>
    <p:tags r:id="rId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  <a:srgbClr val="7F7F7F"/>
    <a:srgbClr val="95D054"/>
    <a:srgbClr val="66FF66"/>
    <a:srgbClr val="2F5597"/>
    <a:srgbClr val="E7E6E6"/>
    <a:srgbClr val="4472C4"/>
    <a:srgbClr val="800000"/>
    <a:srgbClr val="E4D2F2"/>
    <a:srgbClr val="B914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CE901-A155-4D83-8309-A758369976E8}">
  <a:tblStyle styleId="{557CE901-A155-4D83-8309-A758369976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AB0DC1-98E4-4722-A8E1-5BCDE323AA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4" autoAdjust="0"/>
    <p:restoredTop sz="96395" autoAdjust="0"/>
  </p:normalViewPr>
  <p:slideViewPr>
    <p:cSldViewPr snapToGrid="0">
      <p:cViewPr varScale="1">
        <p:scale>
          <a:sx n="76" d="100"/>
          <a:sy n="76" d="100"/>
        </p:scale>
        <p:origin x="-1002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Google Shape;3228;gc9bcff975_1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9" name="Google Shape;3229;gc9bcff975_1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9850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Google Shape;3228;gc9bcff975_1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9" name="Google Shape;3229;gc9bcff975_1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9850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97A5AE4-8355-4060-A147-51EFDE05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lnSpc>
                <a:spcPct val="150000"/>
              </a:lnSpc>
              <a:defRPr sz="29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1E5B61F8-321F-4438-9BEF-FBB95A78A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="" xmlns:p14="http://schemas.microsoft.com/office/powerpoint/2010/main" val="253284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0056F3E-64BC-42D7-B0DF-2CAD80FD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37FDE996-7FFE-460D-8E80-2D116BEFF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="" xmlns:p14="http://schemas.microsoft.com/office/powerpoint/2010/main" val="236501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85CBC04-6A7A-4181-93B0-904E4FAF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="" xmlns:p14="http://schemas.microsoft.com/office/powerpoint/2010/main" val="141357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85CBC04-6A7A-4181-93B0-904E4FAF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="" xmlns:p14="http://schemas.microsoft.com/office/powerpoint/2010/main" val="4827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 userDrawn="1">
  <p:cSld name="TITLE_2_3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="" xmlns:a16="http://schemas.microsoft.com/office/drawing/2014/main" id="{BC581FED-B76A-4643-A602-FAE761585C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7" y="4712"/>
            <a:ext cx="9906000" cy="685592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16EC5480-2837-4FB6-AF31-4FD6DB543D1A}"/>
              </a:ext>
            </a:extLst>
          </p:cNvPr>
          <p:cNvSpPr/>
          <p:nvPr userDrawn="1"/>
        </p:nvSpPr>
        <p:spPr>
          <a:xfrm>
            <a:off x="8150869" y="178948"/>
            <a:ext cx="1604009" cy="149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80"/>
          </a:p>
        </p:txBody>
      </p:sp>
      <p:pic>
        <p:nvPicPr>
          <p:cNvPr id="3" name="図 2" descr="図形 が含まれている画像&#10;&#10;自動的に生成された説明">
            <a:extLst>
              <a:ext uri="{FF2B5EF4-FFF2-40B4-BE49-F238E27FC236}">
                <a16:creationId xmlns="" xmlns:a16="http://schemas.microsoft.com/office/drawing/2014/main" id="{CC3464EC-3490-4A30-B36F-D7659A8828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91223" r="83462"/>
          <a:stretch/>
        </p:blipFill>
        <p:spPr>
          <a:xfrm>
            <a:off x="0" y="6254980"/>
            <a:ext cx="1604009" cy="601980"/>
          </a:xfrm>
          <a:prstGeom prst="rect">
            <a:avLst/>
          </a:prstGeom>
        </p:spPr>
      </p:pic>
      <p:sp>
        <p:nvSpPr>
          <p:cNvPr id="6" name="字幕 2">
            <a:extLst>
              <a:ext uri="{FF2B5EF4-FFF2-40B4-BE49-F238E27FC236}">
                <a16:creationId xmlns="" xmlns:a16="http://schemas.microsoft.com/office/drawing/2014/main" id="{BF335730-C566-498C-B54D-026612B106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9109" y="582504"/>
            <a:ext cx="9575769" cy="5780589"/>
          </a:xfrm>
        </p:spPr>
        <p:txBody>
          <a:bodyPr/>
          <a:lstStyle>
            <a:lvl1pPr marL="0" indent="0" algn="l">
              <a:buNone/>
              <a:defRPr sz="34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38704B96-0FB3-4DD2-BAF2-9A391C1D08AA}"/>
              </a:ext>
            </a:extLst>
          </p:cNvPr>
          <p:cNvSpPr/>
          <p:nvPr userDrawn="1"/>
        </p:nvSpPr>
        <p:spPr>
          <a:xfrm>
            <a:off x="7161006" y="6553230"/>
            <a:ext cx="2346453" cy="217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812" dirty="0">
                <a:solidFill>
                  <a:srgbClr val="FFFFFF"/>
                </a:solidFill>
                <a:latin typeface="+mn-lt"/>
              </a:rPr>
              <a:t>©</a:t>
            </a:r>
            <a:r>
              <a:rPr lang="ja-JP" altLang="en-US" sz="812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altLang="ja-JP" sz="812" dirty="0">
                <a:solidFill>
                  <a:srgbClr val="FFFFFF"/>
                </a:solidFill>
                <a:latin typeface="+mn-lt"/>
              </a:rPr>
              <a:t>Pioneer Corporation</a:t>
            </a:r>
            <a:endParaRPr lang="ja-JP" altLang="en-US" sz="812" dirty="0"/>
          </a:p>
        </p:txBody>
      </p:sp>
      <p:sp>
        <p:nvSpPr>
          <p:cNvPr id="9" name="Google Shape;8;p1">
            <a:extLst>
              <a:ext uri="{FF2B5EF4-FFF2-40B4-BE49-F238E27FC236}">
                <a16:creationId xmlns="" xmlns:a16="http://schemas.microsoft.com/office/drawing/2014/main" id="{27FFBC98-F7EF-4417-BDCA-4A997E90CDFC}"/>
              </a:ext>
            </a:extLst>
          </p:cNvPr>
          <p:cNvSpPr txBox="1">
            <a:spLocks/>
          </p:cNvSpPr>
          <p:nvPr userDrawn="1"/>
        </p:nvSpPr>
        <p:spPr>
          <a:xfrm>
            <a:off x="9210247" y="6439220"/>
            <a:ext cx="594425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100"/>
              <a:pPr/>
              <a:t>&lt;#&gt;</a:t>
            </a:fld>
            <a:endParaRPr lang="en" sz="11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="" xmlns:a16="http://schemas.microsoft.com/office/drawing/2014/main" id="{0B8B040A-DB85-4AD8-A933-8447D82CE7CE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8835702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1758" name="think-cell スライド" r:id="rId8" imgW="360" imgH="360" progId="">
              <p:embed/>
            </p:oleObj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1225" y="899700"/>
            <a:ext cx="8907275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1225" y="2029567"/>
            <a:ext cx="8907275" cy="37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66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75A4BDF9-BC71-4522-8FB0-4CBC7F11393D}"/>
              </a:ext>
            </a:extLst>
          </p:cNvPr>
          <p:cNvSpPr txBox="1"/>
          <p:nvPr/>
        </p:nvSpPr>
        <p:spPr>
          <a:xfrm>
            <a:off x="7907547" y="45451"/>
            <a:ext cx="186461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7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游ゴシック" panose="020B0400000000000000" pitchFamily="50" charset="-128"/>
              </a:rPr>
              <a:t>Confidential / Authorized recipients only</a:t>
            </a:r>
            <a:endParaRPr kumimoji="1" lang="ja-JP" altLang="en-US" sz="75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游ゴシック" panose="020B0400000000000000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="" xmlns:a16="http://schemas.microsoft.com/office/drawing/2014/main" id="{5D897E4D-813C-474C-B87E-455CDDC9B2A8}"/>
              </a:ext>
            </a:extLst>
          </p:cNvPr>
          <p:cNvCxnSpPr>
            <a:cxnSpLocks/>
          </p:cNvCxnSpPr>
          <p:nvPr/>
        </p:nvCxnSpPr>
        <p:spPr>
          <a:xfrm>
            <a:off x="0" y="428687"/>
            <a:ext cx="9906000" cy="0"/>
          </a:xfrm>
          <a:prstGeom prst="line">
            <a:avLst/>
          </a:prstGeom>
          <a:ln w="19050">
            <a:gradFill>
              <a:gsLst>
                <a:gs pos="100000">
                  <a:schemeClr val="accent6">
                    <a:alpha val="0"/>
                  </a:schemeClr>
                </a:gs>
                <a:gs pos="5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70">
            <a:extLst>
              <a:ext uri="{FF2B5EF4-FFF2-40B4-BE49-F238E27FC236}">
                <a16:creationId xmlns="" xmlns:a16="http://schemas.microsoft.com/office/drawing/2014/main" id="{3EAB1E14-E199-420C-A976-B98A098B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40" y="45451"/>
            <a:ext cx="4156220" cy="3484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0316" rIns="0" bIns="-1031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endParaRPr lang="en-US" altLang="ja-JP" sz="2400" b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E201A1AA-440A-4783-857D-70E4FA16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9205012"/>
              </p:ext>
            </p:extLst>
          </p:nvPr>
        </p:nvGraphicFramePr>
        <p:xfrm>
          <a:off x="75156" y="446346"/>
          <a:ext cx="9755689" cy="5879297"/>
        </p:xfrm>
        <a:graphic>
          <a:graphicData uri="http://schemas.openxmlformats.org/drawingml/2006/table">
            <a:tbl>
              <a:tblPr firstRow="1" bandRow="1">
                <a:tableStyleId>{557CE901-A155-4D83-8309-A758369976E8}</a:tableStyleId>
              </a:tblPr>
              <a:tblGrid>
                <a:gridCol w="839244">
                  <a:extLst>
                    <a:ext uri="{9D8B030D-6E8A-4147-A177-3AD203B41FA5}">
                      <a16:colId xmlns="" xmlns:a16="http://schemas.microsoft.com/office/drawing/2014/main" val="3603562382"/>
                    </a:ext>
                  </a:extLst>
                </a:gridCol>
                <a:gridCol w="37202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665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49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645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002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2383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課題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8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学习目标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8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学习形式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8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成果物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8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考核形式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3049121"/>
                  </a:ext>
                </a:extLst>
              </a:tr>
              <a:tr h="967884">
                <a:tc rowSpan="2">
                  <a:txBody>
                    <a:bodyPr/>
                    <a:lstStyle/>
                    <a:p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准备阶段</a:t>
                      </a:r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协议基础介绍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简要介绍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的框架结构，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协议规范（基于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ISO-11898,ISO-16845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）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基本理解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的基本概念。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基本理解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的层体结构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基本理解协议规范</a:t>
                      </a: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集体授课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自学辅助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说明资料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会议记录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问答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list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随堂测试</a:t>
                      </a: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9449400"/>
                  </a:ext>
                </a:extLst>
              </a:tr>
              <a:tr h="1111102">
                <a:tc vMerge="1"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测试网络测试环境搭建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测试环境搭建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&amp;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工具使用方法</a:t>
                      </a:r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基本理解</a:t>
                      </a:r>
                      <a:r>
                        <a:rPr kumimoji="1" lang="en-US" altLang="ja-JP" sz="1100" b="0" i="0" u="none" strike="noStrike" cap="none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CANO</a:t>
                      </a:r>
                      <a:r>
                        <a:rPr kumimoji="1" lang="en-US" altLang="zh-CN" sz="1100" b="0" i="0" u="none" strike="noStrike" cap="none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e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使用方法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基本会使用</a:t>
                      </a:r>
                      <a:r>
                        <a:rPr kumimoji="1" lang="en-US" altLang="zh-CN" sz="1100" b="0" i="0" u="none" strike="noStrike" cap="none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CANoe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窗口机能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能简单编写一些测试程序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ja-JP" altLang="en-US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集体授课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自学辅助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实操教学</a:t>
                      </a:r>
                      <a:endParaRPr kumimoji="1" lang="ja-JP" altLang="en-US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说明资料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会议记录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问答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list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4. 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操作视频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随堂测试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实操应用</a:t>
                      </a:r>
                      <a:endParaRPr kumimoji="1" lang="ja-JP" altLang="en-US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8812">
                <a:tc rowSpan="2">
                  <a:txBody>
                    <a:bodyPr/>
                    <a:lstStyle/>
                    <a:p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用例设计</a:t>
                      </a:r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测试类型介绍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测试类型。覆盖功能介绍</a:t>
                      </a:r>
                      <a:endParaRPr kumimoji="1" lang="en-US" altLang="ja-JP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基本理解测试类型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基本测试类型覆盖的机能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集体授课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自学辅助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说明资料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会议记录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问答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list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随堂测试</a:t>
                      </a:r>
                      <a:endParaRPr kumimoji="1" lang="en-US" altLang="ja-JP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1295403"/>
                  </a:ext>
                </a:extLst>
              </a:tr>
              <a:tr h="967884">
                <a:tc vMerge="1">
                  <a:txBody>
                    <a:bodyPr/>
                    <a:lstStyle/>
                    <a:p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测试用例设计应用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根据具体项目需求，结合测试类型，用例设计的说明和实战。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。理解需求，以及需求所对应的测试类型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可编写一些简单的测试用例</a:t>
                      </a: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集体授课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自学辅助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说明资料（含用例）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会议记录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问答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list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随堂测试</a:t>
                      </a:r>
                      <a:endParaRPr kumimoji="1" lang="en-US" altLang="ja-JP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793348">
                <a:tc>
                  <a:txBody>
                    <a:bodyPr/>
                    <a:lstStyle/>
                    <a:p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用例执行</a:t>
                      </a:r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 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测试方法介绍以及应用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根据测试用例，实际通过搭建环境，执行用例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.</a:t>
                      </a:r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能根据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case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编写相应的测试脚本</a:t>
                      </a: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集体授课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自学辅助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实操教学</a:t>
                      </a:r>
                      <a:endParaRPr kumimoji="1" lang="ja-JP" altLang="en-US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说明资料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会议记录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问答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list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4. 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操作视频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随堂测试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实操应用</a:t>
                      </a:r>
                      <a:endParaRPr kumimoji="1" lang="ja-JP" altLang="en-US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967884">
                <a:tc>
                  <a:txBody>
                    <a:bodyPr/>
                    <a:lstStyle/>
                    <a:p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结果分析</a:t>
                      </a:r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测试结果，数据的分析方法以及测试报告的做成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执行用例后的测试结果确认，测试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log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分析，测试报告做成。</a:t>
                      </a:r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能理解输出的测试结果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可以根据测试整理测试报告。</a:t>
                      </a: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集体授课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自学辅助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说明资料（含用例）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会议记录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问答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list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随堂测试</a:t>
                      </a:r>
                      <a:endParaRPr kumimoji="1" lang="en-US" altLang="ja-JP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467158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75A4BDF9-BC71-4522-8FB0-4CBC7F11393D}"/>
              </a:ext>
            </a:extLst>
          </p:cNvPr>
          <p:cNvSpPr txBox="1"/>
          <p:nvPr/>
        </p:nvSpPr>
        <p:spPr>
          <a:xfrm>
            <a:off x="7907547" y="45451"/>
            <a:ext cx="186461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7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游ゴシック" panose="020B0400000000000000" pitchFamily="50" charset="-128"/>
              </a:rPr>
              <a:t>Confidential / Authorized recipients only</a:t>
            </a:r>
            <a:endParaRPr kumimoji="1" lang="ja-JP" altLang="en-US" sz="75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游ゴシック" panose="020B0400000000000000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="" xmlns:a16="http://schemas.microsoft.com/office/drawing/2014/main" id="{5D897E4D-813C-474C-B87E-455CDDC9B2A8}"/>
              </a:ext>
            </a:extLst>
          </p:cNvPr>
          <p:cNvCxnSpPr>
            <a:cxnSpLocks/>
          </p:cNvCxnSpPr>
          <p:nvPr/>
        </p:nvCxnSpPr>
        <p:spPr>
          <a:xfrm>
            <a:off x="0" y="428687"/>
            <a:ext cx="9906000" cy="0"/>
          </a:xfrm>
          <a:prstGeom prst="line">
            <a:avLst/>
          </a:prstGeom>
          <a:ln w="19050">
            <a:gradFill>
              <a:gsLst>
                <a:gs pos="100000">
                  <a:schemeClr val="accent6">
                    <a:alpha val="0"/>
                  </a:schemeClr>
                </a:gs>
                <a:gs pos="5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70">
            <a:extLst>
              <a:ext uri="{FF2B5EF4-FFF2-40B4-BE49-F238E27FC236}">
                <a16:creationId xmlns="" xmlns:a16="http://schemas.microsoft.com/office/drawing/2014/main" id="{3EAB1E14-E199-420C-A976-B98A098B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40" y="45451"/>
            <a:ext cx="4156220" cy="3484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0316" rIns="0" bIns="-1031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</a:t>
            </a:r>
            <a:endParaRPr lang="en-US" altLang="ja-JP" sz="2400" b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E201A1AA-440A-4783-857D-70E4FA16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9205012"/>
              </p:ext>
            </p:extLst>
          </p:nvPr>
        </p:nvGraphicFramePr>
        <p:xfrm>
          <a:off x="200413" y="634235"/>
          <a:ext cx="9519783" cy="4363651"/>
        </p:xfrm>
        <a:graphic>
          <a:graphicData uri="http://schemas.openxmlformats.org/drawingml/2006/table">
            <a:tbl>
              <a:tblPr firstRow="1" bandRow="1">
                <a:tableStyleId>{557CE901-A155-4D83-8309-A758369976E8}</a:tableStyleId>
              </a:tblPr>
              <a:tblGrid>
                <a:gridCol w="946064">
                  <a:extLst>
                    <a:ext uri="{9D8B030D-6E8A-4147-A177-3AD203B41FA5}">
                      <a16:colId xmlns="" xmlns:a16="http://schemas.microsoft.com/office/drawing/2014/main" val="3603562382"/>
                    </a:ext>
                  </a:extLst>
                </a:gridCol>
                <a:gridCol w="29860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12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460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60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165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606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0171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54033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課題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3049121"/>
                  </a:ext>
                </a:extLst>
              </a:tr>
              <a:tr h="941715">
                <a:tc rowSpan="2">
                  <a:txBody>
                    <a:bodyPr/>
                    <a:lstStyle/>
                    <a:p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准备阶段</a:t>
                      </a:r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协议基础介绍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简要介绍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的框架结构，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协议规范（基于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ISO-11898,ISO-16845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）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solidFill>
                          <a:schemeClr val="bg1">
                            <a:lumMod val="8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en-US" altLang="ja-JP" sz="1100" dirty="0">
                        <a:solidFill>
                          <a:schemeClr val="bg1">
                            <a:lumMod val="8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en-US" altLang="ja-JP" sz="1100" dirty="0">
                        <a:solidFill>
                          <a:schemeClr val="bg1">
                            <a:lumMod val="8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9449400"/>
                  </a:ext>
                </a:extLst>
              </a:tr>
              <a:tr h="600272">
                <a:tc vMerge="1"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测试网络测试环境搭建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测试环境搭建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&amp;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工具使用方法</a:t>
                      </a:r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solidFill>
                          <a:schemeClr val="bg1">
                            <a:lumMod val="8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solidFill>
                          <a:schemeClr val="bg1">
                            <a:lumMod val="8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1816">
                <a:tc rowSpan="2">
                  <a:txBody>
                    <a:bodyPr/>
                    <a:lstStyle/>
                    <a:p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用例设计</a:t>
                      </a:r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测试类型介绍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测试类型。覆盖功能介绍</a:t>
                      </a:r>
                      <a:endParaRPr kumimoji="1" lang="en-US" altLang="ja-JP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1295403"/>
                  </a:ext>
                </a:extLst>
              </a:tr>
              <a:tr h="630012">
                <a:tc vMerge="1">
                  <a:txBody>
                    <a:bodyPr/>
                    <a:lstStyle/>
                    <a:p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测试用例设计应用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根据具体项目需求，结合测试类型，用例设计的说明和实战。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570333">
                <a:tc>
                  <a:txBody>
                    <a:bodyPr/>
                    <a:lstStyle/>
                    <a:p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用例执行</a:t>
                      </a:r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 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测试方法介绍以及应用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根据测试用例，实际通过搭建环境，执行用例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.</a:t>
                      </a:r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5470">
                <a:tc>
                  <a:txBody>
                    <a:bodyPr/>
                    <a:lstStyle/>
                    <a:p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结果分析</a:t>
                      </a:r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测试结果，数据的分析方法以及测试报告的做成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执行用例后的测试结果确认，测试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log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分析，测试报告做成。</a:t>
                      </a:r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右矢印 7"/>
          <p:cNvSpPr/>
          <p:nvPr/>
        </p:nvSpPr>
        <p:spPr>
          <a:xfrm>
            <a:off x="4208746" y="1302707"/>
            <a:ext cx="1277654" cy="47598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6954032" y="3235890"/>
            <a:ext cx="1212938" cy="47598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星 5 12"/>
          <p:cNvSpPr/>
          <p:nvPr/>
        </p:nvSpPr>
        <p:spPr>
          <a:xfrm>
            <a:off x="9283875" y="4436302"/>
            <a:ext cx="350728" cy="30062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星 5 13"/>
          <p:cNvSpPr/>
          <p:nvPr/>
        </p:nvSpPr>
        <p:spPr>
          <a:xfrm>
            <a:off x="6778668" y="2757814"/>
            <a:ext cx="350728" cy="30062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7741084" y="3876805"/>
            <a:ext cx="1177447" cy="50730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5187865" y="2169090"/>
            <a:ext cx="1087676" cy="47598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290187" y="5112707"/>
            <a:ext cx="649265" cy="47598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27134" y="5173249"/>
            <a:ext cx="2480154" cy="338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：集体授课  持续执行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星 5 20"/>
          <p:cNvSpPr/>
          <p:nvPr/>
        </p:nvSpPr>
        <p:spPr>
          <a:xfrm>
            <a:off x="367429" y="5791201"/>
            <a:ext cx="350728" cy="30062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54274" y="5764059"/>
            <a:ext cx="2480154" cy="338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：集体授课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6388275" y="2242159"/>
            <a:ext cx="375780" cy="288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8958199" y="3960312"/>
            <a:ext cx="375780" cy="288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883074" y="5814165"/>
            <a:ext cx="375780" cy="288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235891" y="5816250"/>
            <a:ext cx="2480154" cy="338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：实操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7158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Global Master">
  <a:themeElements>
    <a:clrScheme name="ユーザー定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B91440"/>
      </a:accent6>
      <a:hlink>
        <a:srgbClr val="0563C1"/>
      </a:hlink>
      <a:folHlink>
        <a:srgbClr val="92D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49491</TotalTime>
  <Words>420</Words>
  <Application>Microsoft Office PowerPoint</Application>
  <PresentationFormat>A4 210 x 297 mm</PresentationFormat>
  <Paragraphs>109</Paragraphs>
  <Slides>2</Slides>
  <Notes>2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Global Master</vt:lpstr>
      <vt:lpstr>think-cell スライド</vt:lpstr>
      <vt:lpstr>スライド 1</vt:lpstr>
      <vt:lpstr>スライド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三輪 章寛</dc:creator>
  <cp:lastModifiedBy>CQQ</cp:lastModifiedBy>
  <cp:revision>1319</cp:revision>
  <dcterms:modified xsi:type="dcterms:W3CDTF">2021-12-01T11:51:10Z</dcterms:modified>
</cp:coreProperties>
</file>