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1" r:id="rId3"/>
    <p:sldMasterId id="2147483663" r:id="rId4"/>
  </p:sldMasterIdLst>
  <p:notesMasterIdLst>
    <p:notesMasterId r:id="rId23"/>
  </p:notesMasterIdLst>
  <p:sldIdLst>
    <p:sldId id="256" r:id="rId5"/>
    <p:sldId id="8098" r:id="rId6"/>
    <p:sldId id="8101" r:id="rId7"/>
    <p:sldId id="8102" r:id="rId8"/>
    <p:sldId id="8103" r:id="rId9"/>
    <p:sldId id="8112" r:id="rId10"/>
    <p:sldId id="8113" r:id="rId11"/>
    <p:sldId id="8114" r:id="rId12"/>
    <p:sldId id="8115" r:id="rId13"/>
    <p:sldId id="8116" r:id="rId14"/>
    <p:sldId id="8106" r:id="rId15"/>
    <p:sldId id="262" r:id="rId16"/>
    <p:sldId id="8100" r:id="rId17"/>
    <p:sldId id="8117" r:id="rId18"/>
    <p:sldId id="8104" r:id="rId19"/>
    <p:sldId id="8118" r:id="rId20"/>
    <p:sldId id="8119" r:id="rId21"/>
    <p:sldId id="6943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C136404C-8082-4FD2-815C-09BBE64ADBAA}">
          <p14:sldIdLst>
            <p14:sldId id="256"/>
          </p14:sldIdLst>
        </p14:section>
        <p14:section name="无标题节" id="{AB02AB73-6B9E-4A35-93F4-75F58A1C3CAF}">
          <p14:sldIdLst>
            <p14:sldId id="8098"/>
          </p14:sldIdLst>
        </p14:section>
        <p14:section name="无标题节" id="{38BC7B74-57FB-4F40-95CD-E6CDBCE5C9F8}">
          <p14:sldIdLst>
            <p14:sldId id="8101"/>
            <p14:sldId id="8102"/>
            <p14:sldId id="8103"/>
            <p14:sldId id="8112"/>
            <p14:sldId id="8113"/>
            <p14:sldId id="8114"/>
            <p14:sldId id="8115"/>
            <p14:sldId id="8116"/>
            <p14:sldId id="8106"/>
            <p14:sldId id="262"/>
            <p14:sldId id="8100"/>
            <p14:sldId id="8117"/>
            <p14:sldId id="8104"/>
            <p14:sldId id="8118"/>
            <p14:sldId id="8119"/>
            <p14:sldId id="694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jian" initials="wj" lastIdx="1" clrIdx="0"/>
  <p:cmAuthor id="1" name="fu kiethtoo" initials="fk" lastIdx="1" clrIdx="1"/>
  <p:cmAuthor id="2" name="senlinm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A4C53"/>
    <a:srgbClr val="DAEFFF"/>
    <a:srgbClr val="B4F6D3"/>
    <a:srgbClr val="76D6FF"/>
    <a:srgbClr val="ABDAFF"/>
    <a:srgbClr val="5B9BD5"/>
    <a:srgbClr val="FFFF99"/>
    <a:srgbClr val="FFDC4E"/>
    <a:srgbClr val="EAEFF7"/>
    <a:srgbClr val="AEB1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1" autoAdjust="0"/>
    <p:restoredTop sz="94014" autoAdjust="0"/>
  </p:normalViewPr>
  <p:slideViewPr>
    <p:cSldViewPr snapToGrid="0">
      <p:cViewPr>
        <p:scale>
          <a:sx n="80" d="100"/>
          <a:sy n="80" d="100"/>
        </p:scale>
        <p:origin x="-132" y="120"/>
      </p:cViewPr>
      <p:guideLst>
        <p:guide orient="horz" pos="1933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88825" cy="685609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图片 7" descr="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6570" y="603885"/>
            <a:ext cx="2136140" cy="288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 iAuto (Shanghai) Co., Ltd.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4819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/>
          <p:cNvSpPr/>
          <p:nvPr userDrawn="1"/>
        </p:nvSpPr>
        <p:spPr>
          <a:xfrm>
            <a:off x="10772775" y="295275"/>
            <a:ext cx="1419225" cy="547669"/>
          </a:xfrm>
          <a:prstGeom prst="parallelogram">
            <a:avLst>
              <a:gd name="adj" fmla="val 0"/>
            </a:avLst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9095" y="289560"/>
            <a:ext cx="10515600" cy="58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Jan, 2020     iAuto (Shanghai) Co., Ltd.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485140" y="824230"/>
            <a:ext cx="259715" cy="36000"/>
          </a:xfrm>
          <a:prstGeom prst="rect">
            <a:avLst/>
          </a:prstGeom>
          <a:solidFill>
            <a:srgbClr val="08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0175" y="450564"/>
            <a:ext cx="1515600" cy="2037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515620" y="6468360"/>
            <a:ext cx="11160000" cy="7200"/>
          </a:xfrm>
          <a:prstGeom prst="rect">
            <a:avLst/>
          </a:prstGeom>
          <a:solidFill>
            <a:srgbClr val="DDE1E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5605" y="6530658"/>
            <a:ext cx="254000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 b="1">
                <a:solidFill>
                  <a:srgbClr val="EE6767"/>
                </a:solidFill>
                <a:latin typeface="Arial" panose="020B0604020202020204" pitchFamily="34" charset="0"/>
                <a:ea typeface="微软雅黑" panose="020B0503020204020204" charset="-122"/>
              </a:rPr>
              <a:t>Confidential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01765" y="6546215"/>
            <a:ext cx="529717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900" b="1">
                <a:solidFill>
                  <a:srgbClr val="175D93"/>
                </a:solidFill>
                <a:latin typeface="Arial" panose="020B0604020202020204" pitchFamily="34" charset="0"/>
                <a:ea typeface="微软雅黑" panose="020B0503020204020204" charset="-122"/>
              </a:rPr>
              <a:t>iAuto (Shanghai) Co.,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8538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6">
              <a:schemeClr val="accent1">
                <a:lumMod val="40000"/>
                <a:lumOff val="60000"/>
              </a:schemeClr>
            </a:gs>
            <a:gs pos="7999">
              <a:srgbClr val="F0F6FB">
                <a:lumMod val="18000"/>
              </a:srgbClr>
            </a:gs>
            <a:gs pos="8998">
              <a:srgbClr val="EFF5FB"/>
            </a:gs>
            <a:gs pos="15983">
              <a:srgbClr val="E9F1F9"/>
            </a:gs>
            <a:gs pos="57996">
              <a:srgbClr val="C3DBF0"/>
            </a:gs>
            <a:gs pos="44030">
              <a:srgbClr val="D0E2F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6227445"/>
            <a:ext cx="12185650" cy="6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695" y="1887855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71DFFF"/>
                </a:solidFill>
                <a:latin typeface="Arial" panose="020B0604020202020204" pitchFamily="34" charset="0"/>
                <a:ea typeface="阿里巴巴普惠体" panose="00020600040101010101" charset="-122"/>
                <a:cs typeface="Arial" panose="020B0604020202020204" pitchFamily="34" charset="0"/>
              </a:rPr>
              <a:t>CANOE Panel</a:t>
            </a:r>
            <a:r>
              <a:rPr lang="zh-CN" altLang="en-US" sz="3600" b="1" dirty="0" smtClean="0">
                <a:solidFill>
                  <a:srgbClr val="71DFFF"/>
                </a:solidFill>
                <a:latin typeface="Arial" panose="020B0604020202020204" pitchFamily="34" charset="0"/>
                <a:ea typeface="阿里巴巴普惠体" panose="00020600040101010101" charset="-122"/>
                <a:cs typeface="Arial" panose="020B0604020202020204" pitchFamily="34" charset="0"/>
              </a:rPr>
              <a:t>制作</a:t>
            </a:r>
            <a:endParaRPr lang="zh-CN" altLang="en-US" sz="3600" b="1" dirty="0">
              <a:solidFill>
                <a:srgbClr val="71DFFF"/>
              </a:solidFill>
              <a:latin typeface="Arial" panose="020B0604020202020204" pitchFamily="34" charset="0"/>
              <a:ea typeface="阿里巴巴普惠体" panose="00020600040101010101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360" y="3140075"/>
            <a:ext cx="7466400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605" y="6431598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EE67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01765" y="6447155"/>
            <a:ext cx="529717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000" b="1" dirty="0">
                <a:solidFill>
                  <a:srgbClr val="175D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iAuto (Shanghai) Co., Ltd.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7639" y="2739965"/>
            <a:ext cx="753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71D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顾燕</a:t>
            </a:r>
            <a:r>
              <a:rPr lang="en-US" altLang="zh-CN" sz="2000" b="1" dirty="0" smtClean="0">
                <a:solidFill>
                  <a:srgbClr val="71D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2022.03.16</a:t>
            </a:r>
            <a:endParaRPr lang="zh-CN" altLang="en-US" sz="2000" b="1" dirty="0">
              <a:solidFill>
                <a:srgbClr val="71D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Panel</a:t>
            </a:r>
            <a:r>
              <a:rPr lang="zh-CN" altLang="en-US" sz="2000" dirty="0" smtClean="0"/>
              <a:t>的新建及概述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78773" y="961902"/>
            <a:ext cx="10497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+mn-ea"/>
              </a:rPr>
              <a:t>Analog Gauge</a:t>
            </a:r>
            <a:r>
              <a:rPr lang="zh-CN" altLang="en-US" sz="1600" b="1" dirty="0" smtClean="0">
                <a:latin typeface="+mn-ea"/>
              </a:rPr>
              <a:t>控件。</a:t>
            </a:r>
            <a:r>
              <a:rPr lang="zh-CN" altLang="en-US" sz="1600" dirty="0" smtClean="0">
                <a:latin typeface="+mn-ea"/>
              </a:rPr>
              <a:t>用于将数据的数值以仪表的形式显示（一般用于车速、转速等信号数值的显示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。需设置的主要参数有：进行关联的变量、变量范围及扇形角度、单位等。</a:t>
            </a:r>
            <a:endParaRPr lang="en-US" altLang="zh-CN" sz="1600" dirty="0" smtClean="0">
              <a:latin typeface="+mn-ea"/>
            </a:endParaRPr>
          </a:p>
        </p:txBody>
      </p:sp>
      <p:pic>
        <p:nvPicPr>
          <p:cNvPr id="45058" name="Picture 2" descr="https://img-blog.csdnimg.cn/20190629170321464.?x-oss-process=image/watermark,type_ZmFuZ3poZW5naGVpdGk,shadow_10,text_aHR0cHM6Ly9ibG9nLmNzZG4ubmV0L3dlaXhpbl80NDUzNjQ4Mg==,size_16,color_FFFFFF,t_70#pic_cen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848" y="1630939"/>
            <a:ext cx="4257675" cy="2495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66899" y="973777"/>
            <a:ext cx="1050966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直接将面板控件关联上</a:t>
            </a:r>
            <a:r>
              <a:rPr lang="en-US" altLang="zh-CN" b="1" dirty="0" smtClean="0">
                <a:latin typeface="+mn-ea"/>
              </a:rPr>
              <a:t>DBC</a:t>
            </a:r>
            <a:r>
              <a:rPr lang="zh-CN" altLang="en-US" b="1" dirty="0" smtClean="0">
                <a:latin typeface="+mn-ea"/>
              </a:rPr>
              <a:t>的报文信号</a:t>
            </a:r>
            <a:endParaRPr lang="en-US" altLang="zh-CN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+mn-ea"/>
              </a:rPr>
              <a:t>CANoe</a:t>
            </a:r>
            <a:r>
              <a:rPr lang="zh-CN" altLang="en-US" sz="1600" dirty="0" smtClean="0">
                <a:latin typeface="+mn-ea"/>
              </a:rPr>
              <a:t>工程添加</a:t>
            </a:r>
            <a:r>
              <a:rPr lang="en-US" altLang="zh-CN" sz="1600" dirty="0" smtClean="0">
                <a:latin typeface="+mn-ea"/>
              </a:rPr>
              <a:t>DBC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创建控件，并将控件关联上要操作的报文信号。</a:t>
            </a:r>
            <a:r>
              <a:rPr lang="zh-CN" altLang="en-US" sz="1600" dirty="0" smtClean="0"/>
              <a:t>在控件属性的”</a:t>
            </a:r>
            <a:r>
              <a:rPr lang="en-US" altLang="zh-CN" sz="1600" dirty="0" smtClean="0"/>
              <a:t>Symbol </a:t>
            </a:r>
            <a:r>
              <a:rPr lang="en-US" altLang="zh-CN" sz="1600" dirty="0" err="1" smtClean="0"/>
              <a:t>Fliter</a:t>
            </a:r>
            <a:r>
              <a:rPr lang="zh-CN" altLang="en-US" sz="1600" dirty="0" smtClean="0"/>
              <a:t>”选择为”</a:t>
            </a:r>
            <a:r>
              <a:rPr lang="en-US" altLang="zh-CN" sz="1600" dirty="0" smtClean="0"/>
              <a:t>Signal</a:t>
            </a:r>
            <a:r>
              <a:rPr lang="zh-CN" altLang="en-US" sz="1600" dirty="0" smtClean="0"/>
              <a:t>”；在”</a:t>
            </a:r>
            <a:r>
              <a:rPr lang="en-US" altLang="zh-CN" sz="1600" dirty="0" smtClean="0"/>
              <a:t>Symbol</a:t>
            </a:r>
            <a:r>
              <a:rPr lang="zh-CN" altLang="en-US" sz="1600" dirty="0" smtClean="0"/>
              <a:t>”中选择具体要关联的报文信号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创建节点，在</a:t>
            </a:r>
            <a:r>
              <a:rPr lang="en-US" altLang="en-US" sz="1600" dirty="0" err="1" smtClean="0">
                <a:latin typeface="+mn-ea"/>
              </a:rPr>
              <a:t>CANoe</a:t>
            </a:r>
            <a:r>
              <a:rPr lang="zh-CN" altLang="en-US" sz="1600" dirty="0" smtClean="0">
                <a:latin typeface="+mn-ea"/>
              </a:rPr>
              <a:t>工程的”</a:t>
            </a:r>
            <a:r>
              <a:rPr lang="en-US" altLang="en-US" sz="1600" dirty="0" smtClean="0">
                <a:latin typeface="+mn-ea"/>
              </a:rPr>
              <a:t>Simulation Setup”</a:t>
            </a:r>
            <a:r>
              <a:rPr lang="zh-CN" altLang="en-US" sz="1600" dirty="0" smtClean="0">
                <a:latin typeface="+mn-ea"/>
              </a:rPr>
              <a:t>界面，右击”</a:t>
            </a:r>
            <a:r>
              <a:rPr lang="en-US" altLang="en-US" sz="1600" dirty="0" smtClean="0">
                <a:latin typeface="+mn-ea"/>
              </a:rPr>
              <a:t>Node”，</a:t>
            </a:r>
            <a:r>
              <a:rPr lang="zh-CN" altLang="en-US" sz="1600" dirty="0" smtClean="0">
                <a:latin typeface="+mn-ea"/>
              </a:rPr>
              <a:t>选择”</a:t>
            </a:r>
            <a:r>
              <a:rPr lang="en-US" altLang="en-US" sz="1600" dirty="0" smtClean="0">
                <a:latin typeface="+mn-ea"/>
              </a:rPr>
              <a:t>Insert Network Node”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+mn-ea"/>
              </a:rPr>
              <a:t>将节点关联上</a:t>
            </a:r>
            <a:r>
              <a:rPr lang="en-US" altLang="zh-CN" sz="1600" dirty="0" smtClean="0">
                <a:latin typeface="+mn-ea"/>
              </a:rPr>
              <a:t>DBC</a:t>
            </a:r>
            <a:r>
              <a:rPr lang="zh-CN" altLang="en-US" sz="1600" dirty="0" smtClean="0">
                <a:latin typeface="+mn-ea"/>
              </a:rPr>
              <a:t>文件中的节点及添加</a:t>
            </a:r>
            <a:r>
              <a:rPr lang="en-US" altLang="zh-CN" sz="1600" dirty="0" err="1" smtClean="0">
                <a:latin typeface="+mn-ea"/>
              </a:rPr>
              <a:t>dll</a:t>
            </a:r>
            <a:r>
              <a:rPr lang="zh-CN" altLang="en-US" sz="1600" dirty="0" smtClean="0">
                <a:latin typeface="+mn-ea"/>
              </a:rPr>
              <a:t>文件。右击我们前面创建的节点，选择”</a:t>
            </a:r>
            <a:r>
              <a:rPr lang="en-US" altLang="zh-CN" sz="1600" dirty="0" smtClean="0">
                <a:latin typeface="+mn-ea"/>
              </a:rPr>
              <a:t>Configuration”,</a:t>
            </a:r>
            <a:r>
              <a:rPr lang="zh-CN" altLang="en-US" sz="1600" dirty="0" smtClean="0">
                <a:latin typeface="+mn-ea"/>
              </a:rPr>
              <a:t>在”</a:t>
            </a:r>
            <a:r>
              <a:rPr lang="en-US" altLang="zh-CN" sz="1600" dirty="0" smtClean="0">
                <a:latin typeface="+mn-ea"/>
              </a:rPr>
              <a:t>Common”</a:t>
            </a:r>
            <a:r>
              <a:rPr lang="zh-CN" altLang="en-US" sz="1600" dirty="0" smtClean="0">
                <a:latin typeface="+mn-ea"/>
              </a:rPr>
              <a:t>界面下的”</a:t>
            </a:r>
            <a:r>
              <a:rPr lang="en-US" altLang="zh-CN" sz="1600" dirty="0" smtClean="0">
                <a:latin typeface="+mn-ea"/>
              </a:rPr>
              <a:t>Network node”</a:t>
            </a:r>
            <a:r>
              <a:rPr lang="zh-CN" altLang="en-US" sz="1600" dirty="0" smtClean="0">
                <a:latin typeface="+mn-ea"/>
              </a:rPr>
              <a:t>中设置其对应的是</a:t>
            </a:r>
            <a:r>
              <a:rPr lang="en-US" altLang="zh-CN" sz="1600" dirty="0" smtClean="0">
                <a:latin typeface="+mn-ea"/>
              </a:rPr>
              <a:t>DBC</a:t>
            </a:r>
            <a:r>
              <a:rPr lang="zh-CN" altLang="en-US" sz="1600" dirty="0" smtClean="0">
                <a:latin typeface="+mn-ea"/>
              </a:rPr>
              <a:t>文件中的哪个</a:t>
            </a:r>
            <a:r>
              <a:rPr lang="zh-CN" altLang="en-US" sz="1600" smtClean="0">
                <a:latin typeface="+mn-ea"/>
              </a:rPr>
              <a:t>节点</a:t>
            </a:r>
            <a:r>
              <a:rPr lang="zh-CN" altLang="en-US" sz="1600" smtClean="0">
                <a:latin typeface="+mn-ea"/>
              </a:rPr>
              <a:t>（注意</a:t>
            </a:r>
            <a:r>
              <a:rPr lang="en-US" altLang="zh-CN" sz="1600" dirty="0" err="1" smtClean="0">
                <a:latin typeface="+mn-ea"/>
              </a:rPr>
              <a:t>CANoe</a:t>
            </a:r>
            <a:r>
              <a:rPr lang="zh-CN" altLang="en-US" sz="1600" dirty="0" smtClean="0">
                <a:latin typeface="+mn-ea"/>
              </a:rPr>
              <a:t>工程中要先关联上</a:t>
            </a:r>
            <a:r>
              <a:rPr lang="en-US" altLang="zh-CN" sz="1600" dirty="0" smtClean="0">
                <a:latin typeface="+mn-ea"/>
              </a:rPr>
              <a:t>DBC</a:t>
            </a:r>
            <a:r>
              <a:rPr lang="zh-CN" altLang="en-US" sz="1600" dirty="0" smtClean="0">
                <a:latin typeface="+mn-ea"/>
              </a:rPr>
              <a:t>文件）在”</a:t>
            </a:r>
            <a:r>
              <a:rPr lang="en-US" altLang="en-US" sz="1600" dirty="0" smtClean="0">
                <a:latin typeface="+mn-ea"/>
              </a:rPr>
              <a:t>Components”</a:t>
            </a:r>
            <a:r>
              <a:rPr lang="zh-CN" altLang="en-US" sz="1600" dirty="0" smtClean="0">
                <a:latin typeface="+mn-ea"/>
              </a:rPr>
              <a:t>中添加来自</a:t>
            </a:r>
            <a:r>
              <a:rPr lang="en-US" altLang="en-US" sz="1600" dirty="0" smtClean="0">
                <a:latin typeface="+mn-ea"/>
              </a:rPr>
              <a:t>C:\Program Files\Vector </a:t>
            </a:r>
            <a:r>
              <a:rPr lang="en-US" altLang="en-US" sz="1600" dirty="0" err="1" smtClean="0">
                <a:latin typeface="+mn-ea"/>
              </a:rPr>
              <a:t>CANoe</a:t>
            </a:r>
            <a:r>
              <a:rPr lang="en-US" altLang="en-US" sz="1600" dirty="0" smtClean="0">
                <a:latin typeface="+mn-ea"/>
              </a:rPr>
              <a:t> 9.0\Exec32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en-US" sz="1600" dirty="0" smtClean="0">
                <a:latin typeface="+mn-ea"/>
              </a:rPr>
              <a:t>CANoeILNLVector.dll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当我们运行工程时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节点上的发送报文就会自动按照其在</a:t>
            </a:r>
            <a:r>
              <a:rPr lang="en-US" altLang="zh-CN" sz="1600" dirty="0" smtClean="0">
                <a:latin typeface="+mn-ea"/>
              </a:rPr>
              <a:t>DBC</a:t>
            </a:r>
            <a:r>
              <a:rPr lang="zh-CN" altLang="en-US" sz="1600" dirty="0" smtClean="0">
                <a:latin typeface="+mn-ea"/>
              </a:rPr>
              <a:t>上定义的进行发送了。且其发送类型（周期</a:t>
            </a:r>
            <a:r>
              <a:rPr lang="en-US" altLang="zh-CN" sz="1600" dirty="0" smtClean="0">
                <a:latin typeface="+mn-ea"/>
              </a:rPr>
              <a:t>/</a:t>
            </a:r>
            <a:r>
              <a:rPr lang="zh-CN" altLang="en-US" sz="1600" dirty="0" smtClean="0">
                <a:latin typeface="+mn-ea"/>
              </a:rPr>
              <a:t>事件）、周期发送的时间等都完全由</a:t>
            </a:r>
            <a:r>
              <a:rPr lang="en-US" altLang="zh-CN" sz="1600" dirty="0" smtClean="0">
                <a:latin typeface="+mn-ea"/>
              </a:rPr>
              <a:t>DBC</a:t>
            </a:r>
            <a:r>
              <a:rPr lang="zh-CN" altLang="en-US" sz="1600" dirty="0" smtClean="0">
                <a:latin typeface="+mn-ea"/>
              </a:rPr>
              <a:t>文件中定义，当我们通过控件改变关联上的报文信号时，则对应发送出来的报文也会跟着对应改变。</a:t>
            </a:r>
          </a:p>
        </p:txBody>
      </p:sp>
      <p:pic>
        <p:nvPicPr>
          <p:cNvPr id="4" name="图片 3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207" y="3990110"/>
            <a:ext cx="4249881" cy="24669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54846" y="1059274"/>
            <a:ext cx="356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b="1" dirty="0" smtClean="0">
                <a:latin typeface="+mn-ea"/>
              </a:rPr>
              <a:t>2. </a:t>
            </a:r>
            <a:r>
              <a:rPr lang="zh-CN" altLang="en-US" b="1" dirty="0" smtClean="0">
                <a:latin typeface="+mn-ea"/>
              </a:rPr>
              <a:t>创建系统变量，</a:t>
            </a:r>
            <a:r>
              <a:rPr lang="en-US" altLang="zh-CN" b="1" dirty="0" smtClean="0">
                <a:latin typeface="+mn-ea"/>
              </a:rPr>
              <a:t>CAPL</a:t>
            </a:r>
            <a:r>
              <a:rPr lang="zh-CN" altLang="en-US" b="1" dirty="0" smtClean="0">
                <a:latin typeface="+mn-ea"/>
              </a:rPr>
              <a:t>编程实现</a:t>
            </a:r>
          </a:p>
        </p:txBody>
      </p:sp>
      <p:pic>
        <p:nvPicPr>
          <p:cNvPr id="6" name="图片 5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8" y="2162793"/>
            <a:ext cx="5402497" cy="3074224"/>
          </a:xfrm>
          <a:prstGeom prst="rect">
            <a:avLst/>
          </a:prstGeom>
        </p:spPr>
      </p:pic>
      <p:pic>
        <p:nvPicPr>
          <p:cNvPr id="7" name="图片 6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099" y="2113808"/>
            <a:ext cx="3175420" cy="349227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923314" y="3325090"/>
            <a:ext cx="978408" cy="34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0649" y="1686296"/>
            <a:ext cx="2357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创建系统变量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37118" y="1094899"/>
            <a:ext cx="105513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参数设置</a:t>
            </a:r>
            <a:endParaRPr lang="en-US" altLang="zh-CN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Namespace</a:t>
            </a:r>
            <a:r>
              <a:rPr lang="zh-CN" altLang="en-US" dirty="0" smtClean="0"/>
              <a:t>：定义了系统变量组的名称。如果需要在大的系统变量组里新建次级的系统变量组，则需要使用到</a:t>
            </a:r>
            <a:r>
              <a:rPr lang="en-US" altLang="zh-CN" dirty="0" smtClean="0"/>
              <a:t>Name1::Name2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Name</a:t>
            </a:r>
            <a:r>
              <a:rPr lang="zh-CN" altLang="en-US" dirty="0" smtClean="0"/>
              <a:t>：系统变量的具体名称。后续的使用会直接引用该名称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Data type</a:t>
            </a:r>
            <a:r>
              <a:rPr lang="zh-CN" altLang="en-US" dirty="0" smtClean="0"/>
              <a:t>：选择需要的类型。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Location</a:t>
            </a:r>
            <a:r>
              <a:rPr lang="zh-CN" altLang="en-US" dirty="0" smtClean="0"/>
              <a:t>：该系统变量组存放的路径、名称和格式。我所在的项目中使用到了</a:t>
            </a:r>
            <a:r>
              <a:rPr lang="en-US" altLang="zh-CN" dirty="0" smtClean="0"/>
              <a:t>XML/</a:t>
            </a:r>
            <a:r>
              <a:rPr lang="en-US" altLang="zh-CN" dirty="0" err="1" smtClean="0"/>
              <a:t>vsysvar</a:t>
            </a:r>
            <a:r>
              <a:rPr lang="zh-CN" altLang="en-US" dirty="0" smtClean="0"/>
              <a:t>两种格式。在进行系统变量的移植过程中，需要注意这些信息</a:t>
            </a: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Values</a:t>
            </a:r>
            <a:r>
              <a:rPr lang="zh-CN" altLang="en-US" dirty="0" smtClean="0"/>
              <a:t>：初始值、最小值、最大值、单位、值表。因为跟环境变量不一样，如果系统变量的取值较多，在这里需要</a:t>
            </a:r>
            <a:r>
              <a:rPr lang="en-US" altLang="zh-CN" dirty="0" smtClean="0"/>
              <a:t>value table</a:t>
            </a:r>
            <a:r>
              <a:rPr lang="zh-CN" altLang="en-US" dirty="0" smtClean="0"/>
              <a:t>中进行枚举</a:t>
            </a:r>
          </a:p>
          <a:p>
            <a:endParaRPr lang="zh-CN" altLang="en-US" b="1" dirty="0" smtClean="0"/>
          </a:p>
        </p:txBody>
      </p:sp>
      <p:pic>
        <p:nvPicPr>
          <p:cNvPr id="6" name="图片 5" descr="20210413150051863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98" y="3413365"/>
            <a:ext cx="2376736" cy="2867754"/>
          </a:xfrm>
          <a:prstGeom prst="rect">
            <a:avLst/>
          </a:prstGeom>
        </p:spPr>
      </p:pic>
      <p:pic>
        <p:nvPicPr>
          <p:cNvPr id="7" name="图片 6" descr="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698" y="3360717"/>
            <a:ext cx="2410214" cy="29213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7077693" y="4619502"/>
            <a:ext cx="831273" cy="30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02525" y="1021278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支持的数据类型</a:t>
            </a:r>
            <a:endParaRPr lang="zh-CN" altLang="en-US" sz="1600" dirty="0"/>
          </a:p>
        </p:txBody>
      </p:sp>
      <p:pic>
        <p:nvPicPr>
          <p:cNvPr id="5" name="图片 4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83" y="1401289"/>
            <a:ext cx="5069196" cy="3491266"/>
          </a:xfrm>
          <a:prstGeom prst="rect">
            <a:avLst/>
          </a:prstGeom>
        </p:spPr>
      </p:pic>
      <p:pic>
        <p:nvPicPr>
          <p:cNvPr id="6" name="图片 5" descr="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17" y="1493011"/>
            <a:ext cx="4863751" cy="1568253"/>
          </a:xfrm>
          <a:prstGeom prst="rect">
            <a:avLst/>
          </a:prstGeom>
        </p:spPr>
      </p:pic>
      <p:pic>
        <p:nvPicPr>
          <p:cNvPr id="7" name="图片 6" descr="1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415" y="3135086"/>
            <a:ext cx="3069486" cy="1576634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103916" y="3075710"/>
            <a:ext cx="736269" cy="213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19397" y="1068779"/>
            <a:ext cx="10390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+mn-ea"/>
              </a:rPr>
              <a:t>CAPL</a:t>
            </a:r>
            <a:r>
              <a:rPr lang="zh-CN" altLang="en-US" sz="1600" dirty="0" smtClean="0">
                <a:latin typeface="+mn-ea"/>
              </a:rPr>
              <a:t>编程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在系统变量被定义好了之后，相当于我们定义了一个全局变量。具体如何来使用，我们可以通过</a:t>
            </a:r>
            <a:r>
              <a:rPr lang="en-US" altLang="zh-CN" sz="1600" dirty="0" smtClean="0">
                <a:latin typeface="+mn-ea"/>
              </a:rPr>
              <a:t>CAPL</a:t>
            </a:r>
            <a:r>
              <a:rPr lang="zh-CN" altLang="en-US" sz="1600" dirty="0" smtClean="0">
                <a:latin typeface="+mn-ea"/>
              </a:rPr>
              <a:t>内自带的函数来完成使用。</a:t>
            </a:r>
            <a:endParaRPr lang="en-US" altLang="zh-CN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+mn-ea"/>
              </a:rPr>
              <a:t>on </a:t>
            </a:r>
            <a:r>
              <a:rPr lang="en-US" altLang="zh-CN" sz="1600" dirty="0" err="1" smtClean="0">
                <a:latin typeface="+mn-ea"/>
              </a:rPr>
              <a:t>sysvar</a:t>
            </a:r>
            <a:r>
              <a:rPr lang="zh-CN" altLang="en-US" sz="1600" dirty="0" smtClean="0">
                <a:latin typeface="+mn-ea"/>
              </a:rPr>
              <a:t>对</a:t>
            </a:r>
            <a:r>
              <a:rPr lang="en-US" altLang="zh-CN" sz="1600" dirty="0" err="1" smtClean="0">
                <a:latin typeface="+mn-ea"/>
              </a:rPr>
              <a:t>CANoe</a:t>
            </a:r>
            <a:r>
              <a:rPr lang="zh-CN" altLang="en-US" sz="1600" dirty="0" smtClean="0">
                <a:latin typeface="+mn-ea"/>
              </a:rPr>
              <a:t>中系统变量的值更改做出反应。</a:t>
            </a:r>
            <a:r>
              <a:rPr lang="en-US" sz="1600" dirty="0" smtClean="0"/>
              <a:t>on </a:t>
            </a:r>
            <a:r>
              <a:rPr lang="en-US" sz="1600" dirty="0" err="1" smtClean="0"/>
              <a:t>sysvar_update</a:t>
            </a:r>
            <a:r>
              <a:rPr lang="en-US" sz="1600" dirty="0" smtClean="0"/>
              <a:t> ,</a:t>
            </a:r>
            <a:r>
              <a:rPr lang="zh-CN" altLang="en-US" sz="1600" dirty="0" smtClean="0"/>
              <a:t>只要对系统变量操作了，值不变化也会触发。</a:t>
            </a:r>
            <a:endParaRPr lang="zh-CN" altLang="en-US" sz="1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dirty="0" smtClean="0">
              <a:latin typeface="+mn-ea"/>
            </a:endParaRPr>
          </a:p>
        </p:txBody>
      </p:sp>
      <p:pic>
        <p:nvPicPr>
          <p:cNvPr id="5" name="图片 4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26" y="2862633"/>
            <a:ext cx="4972050" cy="2676525"/>
          </a:xfrm>
          <a:prstGeom prst="rect">
            <a:avLst/>
          </a:prstGeom>
        </p:spPr>
      </p:pic>
      <p:pic>
        <p:nvPicPr>
          <p:cNvPr id="6" name="图片 5" descr="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11" y="2838202"/>
            <a:ext cx="4582823" cy="264308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008915" y="3906982"/>
            <a:ext cx="676893" cy="320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endParaRPr lang="zh-CN" altLang="en-US" sz="2000" dirty="0"/>
          </a:p>
        </p:txBody>
      </p:sp>
      <p:pic>
        <p:nvPicPr>
          <p:cNvPr id="4" name="图片 3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4" y="960974"/>
            <a:ext cx="7905750" cy="2085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1897" y="3123210"/>
            <a:ext cx="104502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1600" dirty="0" err="1" smtClean="0">
                <a:latin typeface="+mn-ea"/>
              </a:rPr>
              <a:t>SysGetVariable</a:t>
            </a:r>
            <a:r>
              <a:rPr lang="en-US" altLang="en-US" sz="1600" dirty="0" smtClean="0">
                <a:latin typeface="+mn-ea"/>
              </a:rPr>
              <a:t>…...</a:t>
            </a:r>
            <a:r>
              <a:rPr lang="en-US" altLang="en-US" sz="1600" dirty="0" err="1" smtClean="0">
                <a:latin typeface="+mn-ea"/>
              </a:rPr>
              <a:t>SysSetVariable</a:t>
            </a:r>
            <a:r>
              <a:rPr lang="en-US" altLang="en-US" sz="1600" dirty="0" smtClean="0">
                <a:latin typeface="+mn-ea"/>
              </a:rPr>
              <a:t>……</a:t>
            </a:r>
            <a:r>
              <a:rPr lang="zh-CN" altLang="en-US" sz="1600" dirty="0" smtClean="0">
                <a:latin typeface="+mn-ea"/>
              </a:rPr>
              <a:t>。对系统变量的值进行获取或设置。</a:t>
            </a:r>
            <a:endParaRPr lang="en-US" altLang="zh-CN" sz="16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 err="1" smtClean="0">
                <a:latin typeface="+mn-ea"/>
              </a:rPr>
              <a:t>SysGetVariable</a:t>
            </a:r>
            <a:r>
              <a:rPr lang="en-US" altLang="en-US" sz="1600" dirty="0" smtClean="0">
                <a:latin typeface="+mn-ea"/>
              </a:rPr>
              <a:t>…: </a:t>
            </a:r>
            <a:r>
              <a:rPr lang="en-US" sz="1600" dirty="0" smtClean="0">
                <a:latin typeface="+mn-ea"/>
              </a:rPr>
              <a:t>Returns the value of a variable of the data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 err="1" smtClean="0">
                <a:latin typeface="+mn-ea"/>
              </a:rPr>
              <a:t>SysSetVariable</a:t>
            </a:r>
            <a:r>
              <a:rPr lang="en-US" altLang="en-US" sz="1600" dirty="0" smtClean="0">
                <a:latin typeface="+mn-ea"/>
              </a:rPr>
              <a:t>….: </a:t>
            </a:r>
            <a:r>
              <a:rPr lang="en-US" sz="1600" dirty="0" smtClean="0">
                <a:latin typeface="+mn-ea"/>
              </a:rPr>
              <a:t>Sets the value of a variable of the 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6" name="图片 5" descr="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00" y="4011509"/>
            <a:ext cx="810577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QA!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080655"/>
            <a:ext cx="4152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制作控制面板实现</a:t>
            </a:r>
            <a:r>
              <a:rPr lang="en-US" altLang="zh-CN" dirty="0" smtClean="0"/>
              <a:t>power mode</a:t>
            </a:r>
            <a:r>
              <a:rPr lang="zh-CN" altLang="en-US" dirty="0" smtClean="0"/>
              <a:t>的切换：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Button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Check Box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下拉别表方式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813685"/>
            <a:ext cx="1219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Thank</a:t>
            </a:r>
            <a:r>
              <a:rPr lang="ja-JP" altLang="en-US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lang="ja-JP" altLang="en-US" sz="4400" b="1" dirty="0">
                <a:solidFill>
                  <a:srgbClr val="08538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</a:p>
        </p:txBody>
      </p:sp>
      <p:sp>
        <p:nvSpPr>
          <p:cNvPr id="11" name="矩形 10"/>
          <p:cNvSpPr/>
          <p:nvPr/>
        </p:nvSpPr>
        <p:spPr>
          <a:xfrm>
            <a:off x="5838508" y="3543935"/>
            <a:ext cx="508000" cy="54000"/>
          </a:xfrm>
          <a:prstGeom prst="rect">
            <a:avLst/>
          </a:prstGeom>
          <a:solidFill>
            <a:srgbClr val="E9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Panel</a:t>
            </a:r>
            <a:r>
              <a:rPr lang="zh-CN" altLang="en-US" sz="2000" dirty="0" smtClean="0"/>
              <a:t>的新建及概述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43147" y="1021278"/>
            <a:ext cx="104977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新建：</a:t>
            </a:r>
            <a:endParaRPr lang="en-US" altLang="zh-CN" b="1" dirty="0" smtClean="0"/>
          </a:p>
          <a:p>
            <a:r>
              <a:rPr lang="zh-CN" altLang="en-US" sz="1600" dirty="0" smtClean="0">
                <a:latin typeface="+mn-ea"/>
              </a:rPr>
              <a:t>如下图，点击工具栏”</a:t>
            </a:r>
            <a:r>
              <a:rPr lang="en-US" sz="1600" b="1" dirty="0" smtClean="0">
                <a:latin typeface="+mn-ea"/>
              </a:rPr>
              <a:t>Home</a:t>
            </a:r>
            <a:r>
              <a:rPr lang="en-US" sz="1600" dirty="0" smtClean="0">
                <a:latin typeface="+mn-ea"/>
              </a:rPr>
              <a:t>”</a:t>
            </a:r>
            <a:r>
              <a:rPr lang="zh-CN" altLang="en-US" sz="1600" dirty="0" smtClean="0">
                <a:latin typeface="+mn-ea"/>
              </a:rPr>
              <a:t>下的”</a:t>
            </a:r>
            <a:r>
              <a:rPr lang="en-US" sz="1600" b="1" dirty="0" smtClean="0">
                <a:latin typeface="+mn-ea"/>
              </a:rPr>
              <a:t>Panel</a:t>
            </a:r>
            <a:r>
              <a:rPr lang="en-US" sz="1600" dirty="0" smtClean="0">
                <a:latin typeface="+mn-ea"/>
              </a:rPr>
              <a:t>”，</a:t>
            </a:r>
            <a:r>
              <a:rPr lang="zh-CN" altLang="en-US" sz="1600" dirty="0" smtClean="0">
                <a:latin typeface="+mn-ea"/>
              </a:rPr>
              <a:t>可以选择”</a:t>
            </a:r>
            <a:r>
              <a:rPr lang="en-US" sz="1600" dirty="0" smtClean="0">
                <a:latin typeface="+mn-ea"/>
              </a:rPr>
              <a:t>Add Panel”</a:t>
            </a:r>
            <a:r>
              <a:rPr lang="zh-CN" altLang="en-US" sz="1600" b="1" dirty="0" smtClean="0">
                <a:latin typeface="+mn-ea"/>
              </a:rPr>
              <a:t>导入之前保存的</a:t>
            </a:r>
            <a:r>
              <a:rPr lang="en-US" sz="1600" b="1" dirty="0" smtClean="0">
                <a:latin typeface="+mn-ea"/>
              </a:rPr>
              <a:t>Panel</a:t>
            </a:r>
            <a:r>
              <a:rPr lang="zh-CN" altLang="en-US" sz="1600" b="1" dirty="0" smtClean="0">
                <a:latin typeface="+mn-ea"/>
              </a:rPr>
              <a:t>文件</a:t>
            </a:r>
            <a:r>
              <a:rPr lang="en-US" altLang="zh-CN" sz="1600" b="1" dirty="0" smtClean="0">
                <a:latin typeface="+mn-ea"/>
              </a:rPr>
              <a:t>(.</a:t>
            </a:r>
            <a:r>
              <a:rPr lang="en-US" sz="1600" b="1" dirty="0" err="1" smtClean="0">
                <a:latin typeface="+mn-ea"/>
              </a:rPr>
              <a:t>xvp</a:t>
            </a:r>
            <a:r>
              <a:rPr lang="zh-CN" altLang="en-US" sz="1600" b="1" dirty="0" smtClean="0">
                <a:latin typeface="+mn-ea"/>
              </a:rPr>
              <a:t>文件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；也可以选择”</a:t>
            </a:r>
            <a:r>
              <a:rPr lang="en-US" sz="1600" dirty="0" smtClean="0">
                <a:latin typeface="+mn-ea"/>
              </a:rPr>
              <a:t>New Panel”</a:t>
            </a:r>
            <a:r>
              <a:rPr lang="zh-CN" altLang="en-US" sz="1600" b="1" dirty="0" smtClean="0">
                <a:latin typeface="+mn-ea"/>
              </a:rPr>
              <a:t>进行面板的新建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5" name="图片 4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42" y="2323006"/>
            <a:ext cx="8478981" cy="2233392"/>
          </a:xfrm>
          <a:prstGeom prst="rect">
            <a:avLst/>
          </a:prstGeom>
        </p:spPr>
      </p:pic>
      <p:pic>
        <p:nvPicPr>
          <p:cNvPr id="7" name="图片 6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669" y="5106389"/>
            <a:ext cx="8459440" cy="1045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5666" y="1983179"/>
            <a:ext cx="77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79418" y="4785756"/>
            <a:ext cx="4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Panel</a:t>
            </a:r>
            <a:r>
              <a:rPr lang="zh-CN" altLang="en-US" sz="2000" dirty="0" smtClean="0"/>
              <a:t>的新建及概述</a:t>
            </a:r>
            <a:endParaRPr lang="zh-CN" altLang="en-US" sz="2000" dirty="0"/>
          </a:p>
        </p:txBody>
      </p:sp>
      <p:pic>
        <p:nvPicPr>
          <p:cNvPr id="6" name="Picture 4" descr="在这里插入图片描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776" y="1270658"/>
            <a:ext cx="3741873" cy="2533281"/>
          </a:xfrm>
          <a:prstGeom prst="rect">
            <a:avLst/>
          </a:prstGeom>
          <a:noFill/>
        </p:spPr>
      </p:pic>
      <p:cxnSp>
        <p:nvCxnSpPr>
          <p:cNvPr id="19" name="直接箭头连接符 18"/>
          <p:cNvCxnSpPr/>
          <p:nvPr/>
        </p:nvCxnSpPr>
        <p:spPr>
          <a:xfrm>
            <a:off x="5130139" y="1805050"/>
            <a:ext cx="2517569" cy="1983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20210308143656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78" y="3942607"/>
            <a:ext cx="5574984" cy="2291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Panel</a:t>
            </a:r>
            <a:r>
              <a:rPr lang="zh-CN" altLang="en-US" sz="2000" dirty="0" smtClean="0"/>
              <a:t>的新建及概述</a:t>
            </a:r>
            <a:endParaRPr lang="zh-CN" altLang="en-US" sz="2000" dirty="0"/>
          </a:p>
        </p:txBody>
      </p:sp>
      <p:pic>
        <p:nvPicPr>
          <p:cNvPr id="29698" name="Picture 2" descr="https://img-blog.csdnimg.cn/202105111652437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2474" y="2017382"/>
            <a:ext cx="3143250" cy="114300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78775" y="1009404"/>
            <a:ext cx="82652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窗口介绍</a:t>
            </a:r>
            <a:endParaRPr lang="en-US" altLang="zh-C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工作区。</a:t>
            </a:r>
            <a:r>
              <a:rPr lang="zh-CN" altLang="en-US" sz="1600" dirty="0" smtClean="0"/>
              <a:t>主要在工作区中创建或修改面板。每次打开新面板时，都会出现一个选项卡（这意味着可以并行编辑多个面板）。</a:t>
            </a:r>
            <a:endParaRPr lang="zh-CN" altLang="en-US" sz="1600" dirty="0"/>
          </a:p>
        </p:txBody>
      </p:sp>
      <p:pic>
        <p:nvPicPr>
          <p:cNvPr id="29700" name="Picture 4" descr="在这里插入图片描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4973" y="4197432"/>
            <a:ext cx="3152775" cy="135255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926275" y="3408218"/>
            <a:ext cx="8217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ea"/>
              </a:rPr>
              <a:t>Symbol</a:t>
            </a:r>
            <a:r>
              <a:rPr lang="zh-CN" altLang="en-US" sz="1600" b="1" dirty="0" smtClean="0">
                <a:latin typeface="+mn-ea"/>
              </a:rPr>
              <a:t>浏览器</a:t>
            </a:r>
            <a:r>
              <a:rPr lang="zh-CN" altLang="en-US" sz="1600" dirty="0" smtClean="0">
                <a:latin typeface="+mn-ea"/>
              </a:rPr>
              <a:t>。所有可用的</a:t>
            </a:r>
            <a:r>
              <a:rPr lang="en-US" sz="1600" dirty="0" smtClean="0">
                <a:latin typeface="+mn-ea"/>
              </a:rPr>
              <a:t>Symbol</a:t>
            </a:r>
            <a:r>
              <a:rPr lang="zh-CN" altLang="en-US" sz="1600" dirty="0" smtClean="0">
                <a:latin typeface="+mn-ea"/>
              </a:rPr>
              <a:t>均显示在“</a:t>
            </a:r>
            <a:r>
              <a:rPr lang="en-US" sz="1600" dirty="0" smtClean="0">
                <a:latin typeface="+mn-ea"/>
              </a:rPr>
              <a:t>Symbol Explorer”</a:t>
            </a:r>
            <a:r>
              <a:rPr lang="zh-CN" altLang="en-US" sz="1600" dirty="0" smtClean="0">
                <a:latin typeface="+mn-ea"/>
              </a:rPr>
              <a:t>中。我们可以使用拖放将它们分配给打开的面板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Panel</a:t>
            </a:r>
            <a:r>
              <a:rPr lang="zh-CN" altLang="en-US" sz="2000" dirty="0" smtClean="0"/>
              <a:t>的新建及概述</a:t>
            </a:r>
            <a:endParaRPr lang="zh-CN" altLang="en-US" sz="2000" dirty="0"/>
          </a:p>
        </p:txBody>
      </p:sp>
      <p:pic>
        <p:nvPicPr>
          <p:cNvPr id="27650" name="Picture 2" descr="在这里插入图片描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4978" y="1643289"/>
            <a:ext cx="3143250" cy="148590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052945" y="968277"/>
            <a:ext cx="5585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控件。</a:t>
            </a:r>
            <a:r>
              <a:rPr lang="zh-CN" altLang="en-US" sz="1600" dirty="0" smtClean="0"/>
              <a:t>所有可用的控件都显示在工具箱中。可以使用拖放或双击将它们分配给打开的面板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088572" y="3830231"/>
            <a:ext cx="5525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属性。</a:t>
            </a:r>
            <a:r>
              <a:rPr lang="zh-CN" altLang="en-US" sz="1600" dirty="0" smtClean="0"/>
              <a:t>属性窗口列出了与当前选定控件关联的所有设置。选择设置后，其简要说明将显示在属性窗口的底部。</a:t>
            </a:r>
          </a:p>
        </p:txBody>
      </p:sp>
      <p:pic>
        <p:nvPicPr>
          <p:cNvPr id="27652" name="Picture 4" descr="在这里插入图片描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8728" y="4493305"/>
            <a:ext cx="3162300" cy="1524001"/>
          </a:xfrm>
          <a:prstGeom prst="rect">
            <a:avLst/>
          </a:prstGeom>
          <a:noFill/>
        </p:spPr>
      </p:pic>
      <p:pic>
        <p:nvPicPr>
          <p:cNvPr id="27654" name="Picture 6" descr="在这里插入图片描述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8884" y="973777"/>
            <a:ext cx="1417482" cy="4264458"/>
          </a:xfrm>
          <a:prstGeom prst="rect">
            <a:avLst/>
          </a:prstGeom>
          <a:noFill/>
        </p:spPr>
      </p:pic>
      <p:sp>
        <p:nvSpPr>
          <p:cNvPr id="8" name="右箭头 7"/>
          <p:cNvSpPr/>
          <p:nvPr/>
        </p:nvSpPr>
        <p:spPr>
          <a:xfrm>
            <a:off x="4512623" y="2410691"/>
            <a:ext cx="2232561" cy="3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31990" y="1033152"/>
            <a:ext cx="2069102" cy="40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>
            <a:off x="8443357" y="2398817"/>
            <a:ext cx="978408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Panel</a:t>
            </a:r>
            <a:r>
              <a:rPr lang="zh-CN" altLang="en-US" sz="2000" dirty="0" smtClean="0"/>
              <a:t>的新建及概述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47729" y="1151906"/>
            <a:ext cx="10671335" cy="85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+mn-ea"/>
              </a:rPr>
              <a:t>常用控件介绍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ea"/>
              </a:rPr>
              <a:t>Button</a:t>
            </a:r>
            <a:r>
              <a:rPr lang="zh-CN" altLang="en-US" sz="1600" b="1" dirty="0" smtClean="0">
                <a:latin typeface="+mn-ea"/>
              </a:rPr>
              <a:t>开关按钮。</a:t>
            </a:r>
            <a:r>
              <a:rPr lang="zh-CN" altLang="en-US" sz="1600" dirty="0" smtClean="0">
                <a:latin typeface="+mn-ea"/>
              </a:rPr>
              <a:t>通过该按键改变关联的变量值，对关联的变量值进行判断，再对应执行相应的功能代码。需设置的主要参数有：按下与松开的按键值、关联的变量、按键名。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4818" name="Picture 2" descr="在这里插入图片描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3097" y="2070285"/>
            <a:ext cx="4160408" cy="139731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90650" y="3624345"/>
            <a:ext cx="10628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ea"/>
              </a:rPr>
              <a:t>Check Box</a:t>
            </a:r>
            <a:r>
              <a:rPr lang="zh-CN" altLang="en-US" sz="1600" b="1" dirty="0" smtClean="0">
                <a:latin typeface="+mn-ea"/>
              </a:rPr>
              <a:t>勾选框。</a:t>
            </a:r>
            <a:r>
              <a:rPr lang="zh-CN" altLang="en-US" sz="1600" dirty="0" smtClean="0">
                <a:latin typeface="+mn-ea"/>
              </a:rPr>
              <a:t>其作用</a:t>
            </a:r>
            <a:r>
              <a:rPr lang="en-US" altLang="zh-CN" sz="1600" dirty="0" smtClean="0">
                <a:latin typeface="+mn-ea"/>
              </a:rPr>
              <a:t>Button</a:t>
            </a:r>
            <a:r>
              <a:rPr lang="zh-CN" altLang="en-US" sz="1600" dirty="0" smtClean="0">
                <a:latin typeface="+mn-ea"/>
              </a:rPr>
              <a:t>按钮相似。需设置的主要参数有：勾选与没有勾选时的值、关联的变量、控件指示名。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4820" name="Picture 4" descr="在这里插入图片描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3098" y="4314743"/>
            <a:ext cx="4162425" cy="1876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Panel</a:t>
            </a:r>
            <a:r>
              <a:rPr lang="zh-CN" altLang="en-US" sz="2000" dirty="0" smtClean="0"/>
              <a:t>的新建及概述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78774" y="961902"/>
            <a:ext cx="8265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+mn-ea"/>
              </a:rPr>
              <a:t>Combo Box</a:t>
            </a:r>
            <a:r>
              <a:rPr lang="zh-CN" altLang="en-US" sz="1600" b="1" dirty="0" smtClean="0">
                <a:latin typeface="+mn-ea"/>
              </a:rPr>
              <a:t>控件。</a:t>
            </a:r>
            <a:r>
              <a:rPr lang="zh-CN" altLang="en-US" sz="1600" dirty="0" smtClean="0">
                <a:latin typeface="+mn-ea"/>
              </a:rPr>
              <a:t>作为下拉列表，用于对变量值的设定。需设置的主要参数有：选择进行关联的信号、选择显示方式、设置控件描述。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3794" name="Picture 2" descr="在这里插入图片描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598" y="1563089"/>
            <a:ext cx="4305300" cy="16764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950026" y="3360717"/>
            <a:ext cx="105096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err="1" smtClean="0">
                <a:latin typeface="+mn-ea"/>
              </a:rPr>
              <a:t>Input/Output</a:t>
            </a:r>
            <a:r>
              <a:rPr lang="en-US" altLang="zh-CN" sz="1600" b="1" dirty="0" smtClean="0">
                <a:latin typeface="+mn-ea"/>
              </a:rPr>
              <a:t> Box</a:t>
            </a:r>
            <a:r>
              <a:rPr lang="zh-CN" altLang="en-US" sz="1600" b="1" dirty="0" smtClean="0">
                <a:latin typeface="+mn-ea"/>
              </a:rPr>
              <a:t>控件。</a:t>
            </a:r>
            <a:r>
              <a:rPr lang="zh-CN" altLang="en-US" sz="1600" dirty="0" smtClean="0">
                <a:latin typeface="+mn-ea"/>
              </a:rPr>
              <a:t>用于对关联变量值的输入与输出显示（当关联上</a:t>
            </a:r>
            <a:r>
              <a:rPr lang="en-US" altLang="zh-CN" sz="1600" dirty="0" smtClean="0">
                <a:latin typeface="+mn-ea"/>
              </a:rPr>
              <a:t>String</a:t>
            </a:r>
            <a:r>
              <a:rPr lang="zh-CN" altLang="en-US" sz="1600" dirty="0" smtClean="0">
                <a:latin typeface="+mn-ea"/>
              </a:rPr>
              <a:t>型变量时，则是做为文本输入输出框）。既可以显示关联变量的当前值；也可以输入值改变关联的变量值。需设置的参数主要有：选择要进行关联的变量；对控件的描述等。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3796" name="Picture 4" descr="在这里插入图片描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0598" y="4216709"/>
            <a:ext cx="4581525" cy="2400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Panel</a:t>
            </a:r>
            <a:r>
              <a:rPr lang="zh-CN" altLang="en-US" sz="2000" dirty="0" smtClean="0"/>
              <a:t>的新建及概述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55023" y="985653"/>
            <a:ext cx="105452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+mn-ea"/>
              </a:rPr>
              <a:t>LED Control</a:t>
            </a:r>
            <a:r>
              <a:rPr lang="zh-CN" altLang="en-US" sz="1600" b="1" dirty="0" smtClean="0">
                <a:latin typeface="+mn-ea"/>
              </a:rPr>
              <a:t>控件。</a:t>
            </a:r>
            <a:r>
              <a:rPr lang="zh-CN" altLang="en-US" sz="1600" dirty="0" smtClean="0">
                <a:latin typeface="+mn-ea"/>
              </a:rPr>
              <a:t>常用于关联上某个变量值，以</a:t>
            </a:r>
            <a:r>
              <a:rPr lang="en-US" altLang="zh-CN" sz="1600" dirty="0" smtClean="0">
                <a:latin typeface="+mn-ea"/>
              </a:rPr>
              <a:t>LED</a:t>
            </a:r>
            <a:r>
              <a:rPr lang="zh-CN" altLang="en-US" sz="1600" dirty="0" smtClean="0">
                <a:latin typeface="+mn-ea"/>
              </a:rPr>
              <a:t>亮灭的形式指示当前工程的运行状态。需设置的内容主要有：选择要关联的变量、亮灭时灯的颜色、</a:t>
            </a:r>
            <a:r>
              <a:rPr lang="en-US" altLang="zh-CN" sz="1600" dirty="0" smtClean="0">
                <a:latin typeface="+mn-ea"/>
              </a:rPr>
              <a:t>LED</a:t>
            </a:r>
            <a:r>
              <a:rPr lang="zh-CN" altLang="en-US" sz="1600" dirty="0" smtClean="0">
                <a:latin typeface="+mn-ea"/>
              </a:rPr>
              <a:t>灯的大小、亮灭对应的触发值。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2770" name="Picture 2" descr="在这里插入图片描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223" y="1559627"/>
            <a:ext cx="2753878" cy="203316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86691" y="3657600"/>
            <a:ext cx="10561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+mn-ea"/>
              </a:rPr>
              <a:t>Numeric Up/Down</a:t>
            </a:r>
            <a:r>
              <a:rPr lang="zh-CN" altLang="en-US" sz="1600" b="1" dirty="0" smtClean="0">
                <a:latin typeface="+mn-ea"/>
              </a:rPr>
              <a:t>控件。</a:t>
            </a:r>
            <a:r>
              <a:rPr lang="zh-CN" altLang="en-US" sz="1600" dirty="0" smtClean="0">
                <a:latin typeface="+mn-ea"/>
              </a:rPr>
              <a:t>用于以数值增减箭头的方式对关联变量的值进行改变控制；如下图，需设置的内容主要有：选择要关联的变量、设定每按一次的增减量、取值范围。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2772" name="Picture 4" descr="在这里插入图片描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596" y="4305856"/>
            <a:ext cx="3819525" cy="2019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Panel</a:t>
            </a:r>
            <a:r>
              <a:rPr lang="zh-CN" altLang="en-US" sz="2000" dirty="0" smtClean="0"/>
              <a:t>的新建及概述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878773" y="961901"/>
            <a:ext cx="10497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+mn-ea"/>
              </a:rPr>
              <a:t>Static Text</a:t>
            </a:r>
            <a:r>
              <a:rPr lang="zh-CN" altLang="en-US" sz="1600" b="1" dirty="0" smtClean="0">
                <a:latin typeface="+mn-ea"/>
              </a:rPr>
              <a:t>控件。</a:t>
            </a:r>
            <a:r>
              <a:rPr lang="zh-CN" altLang="en-US" sz="1600" dirty="0" smtClean="0">
                <a:latin typeface="+mn-ea"/>
              </a:rPr>
              <a:t>用于界面上文本信息的显示。需设置的内容主要有：显示的内容、显示字体、大小的设置。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41986" name="Picture 2" descr="https://img-blog.csdnimg.cn/20190629172204959.#pic_cen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349" y="1372630"/>
            <a:ext cx="3914775" cy="140017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890649" y="2921329"/>
            <a:ext cx="10509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+mn-ea"/>
              </a:rPr>
              <a:t>Track Bar</a:t>
            </a:r>
            <a:r>
              <a:rPr lang="zh-CN" altLang="en-US" sz="1600" b="1" dirty="0" smtClean="0">
                <a:latin typeface="+mn-ea"/>
              </a:rPr>
              <a:t>控件。</a:t>
            </a:r>
            <a:r>
              <a:rPr lang="zh-CN" altLang="en-US" sz="1600" dirty="0" smtClean="0">
                <a:latin typeface="+mn-ea"/>
              </a:rPr>
              <a:t>以刻度滑杠的形式对关联变量的状态进行显示及控制。需设置的内容主要有：选择要关联的变量、设置范围、是否可拖动改变变量值、选择控件方向等。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41988" name="Picture 4" descr="https://img-blog.csdnimg.cn/20190629172250502.?x-oss-process=image/watermark,type_ZmFuZ3poZW5naGVpdGk,shadow_10,text_aHR0cHM6Ly9ibG9nLmNzZG4ubmV0L3dlaXhpbl80NDUzNjQ4Mg==,size_16,color_FFFFFF,t_70#pic_cen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4973" y="3594721"/>
            <a:ext cx="4024540" cy="2491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1172</Words>
  <Application>WPS 演示</Application>
  <PresentationFormat>自定义</PresentationFormat>
  <Paragraphs>65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Office 主题</vt:lpstr>
      <vt:lpstr>1_Office 主题</vt:lpstr>
      <vt:lpstr>3_Office 主题</vt:lpstr>
      <vt:lpstr>2_Office 主题</vt:lpstr>
      <vt:lpstr>幻灯片 1</vt:lpstr>
      <vt:lpstr>Panel的新建及概述</vt:lpstr>
      <vt:lpstr>Panel的新建及概述</vt:lpstr>
      <vt:lpstr>Panel的新建及概述</vt:lpstr>
      <vt:lpstr>Panel的新建及概述</vt:lpstr>
      <vt:lpstr>Panel的新建及概述</vt:lpstr>
      <vt:lpstr>Panel的新建及概述</vt:lpstr>
      <vt:lpstr>Panel的新建及概述</vt:lpstr>
      <vt:lpstr>Panel的新建及概述</vt:lpstr>
      <vt:lpstr>Panel的新建及概述</vt:lpstr>
      <vt:lpstr>Panel实现</vt:lpstr>
      <vt:lpstr>Panel实现</vt:lpstr>
      <vt:lpstr>Panel实现</vt:lpstr>
      <vt:lpstr>Panel实现</vt:lpstr>
      <vt:lpstr>Panel实现</vt:lpstr>
      <vt:lpstr>Panel实现</vt:lpstr>
      <vt:lpstr>QA!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shengnw</dc:creator>
  <cp:lastModifiedBy>guyan</cp:lastModifiedBy>
  <cp:revision>1368</cp:revision>
  <dcterms:created xsi:type="dcterms:W3CDTF">2020-03-01T09:36:00Z</dcterms:created>
  <dcterms:modified xsi:type="dcterms:W3CDTF">2022-03-15T15:32:16Z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2052-11.1.0.11368</vt:lpwstr>
  </property>
  <property fmtid="{D5CDD505-2E9C-101B-9397-08002B2CF9AE}" pid="3" name="ICV">
    <vt:lpwstr>DE99580271FA4D1A81C630F987842FAE</vt:lpwstr>
  </property>
</Properties>
</file>