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2" r:id="rId4"/>
    <p:sldMasterId id="2147483664" r:id="rId5"/>
  </p:sldMasterIdLst>
  <p:notesMasterIdLst>
    <p:notesMasterId r:id="rId9"/>
  </p:notesMasterIdLst>
  <p:sldIdLst>
    <p:sldId id="256" r:id="rId6"/>
    <p:sldId id="8102" r:id="rId7"/>
    <p:sldId id="8098" r:id="rId8"/>
    <p:sldId id="262" r:id="rId10"/>
    <p:sldId id="8103" r:id="rId11"/>
    <p:sldId id="8100" r:id="rId12"/>
    <p:sldId id="8104" r:id="rId13"/>
    <p:sldId id="8105" r:id="rId14"/>
    <p:sldId id="8106" r:id="rId15"/>
    <p:sldId id="8107" r:id="rId16"/>
    <p:sldId id="8108" r:id="rId17"/>
    <p:sldId id="8111" r:id="rId18"/>
    <p:sldId id="8123" r:id="rId19"/>
    <p:sldId id="8109" r:id="rId20"/>
    <p:sldId id="8121" r:id="rId21"/>
    <p:sldId id="8122" r:id="rId22"/>
    <p:sldId id="8112" r:id="rId23"/>
    <p:sldId id="8114" r:id="rId24"/>
    <p:sldId id="8113" r:id="rId25"/>
    <p:sldId id="8115" r:id="rId26"/>
    <p:sldId id="8117" r:id="rId27"/>
    <p:sldId id="8116" r:id="rId28"/>
    <p:sldId id="8118" r:id="rId29"/>
    <p:sldId id="8119" r:id="rId30"/>
    <p:sldId id="8120" r:id="rId31"/>
    <p:sldId id="8110" r:id="rId32"/>
    <p:sldId id="6943" r:id="rId33"/>
  </p:sldIdLst>
  <p:sldSz cx="12192000" cy="6858000"/>
  <p:notesSz cx="7103745" cy="10234295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angjian" initials="wj" lastIdx="1" clrIdx="0"/>
  <p:cmAuthor id="1" name="fu kiethtoo" initials="fk" lastIdx="1" clrIdx="1"/>
  <p:cmAuthor id="2" name="senlinm" initials="s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C53"/>
    <a:srgbClr val="DAEFFF"/>
    <a:srgbClr val="B4F6D3"/>
    <a:srgbClr val="76D6FF"/>
    <a:srgbClr val="ABDAFF"/>
    <a:srgbClr val="5B9BD5"/>
    <a:srgbClr val="FFFF99"/>
    <a:srgbClr val="FFDC4E"/>
    <a:srgbClr val="EAEFF7"/>
    <a:srgbClr val="AEB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001" autoAdjust="0"/>
    <p:restoredTop sz="94014" autoAdjust="0"/>
  </p:normalViewPr>
  <p:slideViewPr>
    <p:cSldViewPr snapToGrid="0">
      <p:cViewPr>
        <p:scale>
          <a:sx n="80" d="100"/>
          <a:sy n="80" d="100"/>
        </p:scale>
        <p:origin x="-132" y="120"/>
      </p:cViewPr>
      <p:guideLst>
        <p:guide orient="horz" pos="1970"/>
        <p:guide pos="37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8" Type="http://schemas.openxmlformats.org/officeDocument/2006/relationships/tags" Target="tags/tag3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12" y="5"/>
            <a:ext cx="2832145" cy="6858000"/>
          </a:xfrm>
          <a:prstGeom prst="rect">
            <a:avLst/>
          </a:prstGeom>
          <a:solidFill>
            <a:srgbClr val="005493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lIns="115215" tIns="57607" rIns="115215" bIns="57607" anchor="ctr"/>
          <a:lstStyle/>
          <a:p>
            <a:pPr algn="ctr" defTabSz="1151890">
              <a:spcBef>
                <a:spcPct val="0"/>
              </a:spcBef>
              <a:defRPr/>
            </a:pPr>
            <a:endParaRPr lang="ja-JP" altLang="en-US" sz="4000">
              <a:solidFill>
                <a:srgbClr val="333333"/>
              </a:solidFill>
              <a:cs typeface="Meiryo UI" panose="020B0604030504040204" pitchFamily="50" charset="-128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>
          <a:xfrm>
            <a:off x="2831637" y="1117469"/>
            <a:ext cx="9360363" cy="1844608"/>
          </a:xfrm>
        </p:spPr>
        <p:txBody>
          <a:bodyPr lIns="504000" anchor="ctr">
            <a:spAutoFit/>
          </a:bodyPr>
          <a:lstStyle>
            <a:lvl1pPr>
              <a:defRPr lang="ja-JP" altLang="en-US" b="1" smtClean="0"/>
            </a:lvl1pPr>
            <a:lvl2pPr>
              <a:defRPr lang="ja-JP" altLang="en-US" b="1" smtClean="0"/>
            </a:lvl2pPr>
            <a:lvl3pPr>
              <a:defRPr lang="ja-JP" altLang="en-US" b="1" smtClean="0"/>
            </a:lvl3pPr>
            <a:lvl4pPr>
              <a:defRPr lang="ja-JP" altLang="en-US" b="1" smtClean="0"/>
            </a:lvl4pPr>
            <a:lvl5pPr>
              <a:defRPr lang="ja-JP" altLang="en-US" b="1"/>
            </a:lvl5pPr>
          </a:lstStyle>
          <a:p>
            <a:pPr lvl="0"/>
            <a:r>
              <a:rPr lang="ja-JP" altLang="en-US" dirty="0"/>
              <a:t>マスター テキストの書式設定</a:t>
            </a:r>
            <a:endParaRPr lang="ja-JP" altLang="en-US" dirty="0"/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ja-JP" altLang="en-US" dirty="0"/>
          </a:p>
        </p:txBody>
      </p:sp>
      <p:sp>
        <p:nvSpPr>
          <p:cNvPr id="9" name="テキスト プレースホルダー 4"/>
          <p:cNvSpPr>
            <a:spLocks noGrp="1"/>
          </p:cNvSpPr>
          <p:nvPr>
            <p:ph type="body" sz="quarter" idx="11"/>
          </p:nvPr>
        </p:nvSpPr>
        <p:spPr>
          <a:xfrm>
            <a:off x="2831637" y="3557965"/>
            <a:ext cx="9360363" cy="1844608"/>
          </a:xfrm>
          <a:gradFill flip="none" rotWithShape="1">
            <a:gsLst>
              <a:gs pos="0">
                <a:srgbClr val="005493"/>
              </a:gs>
              <a:gs pos="100000">
                <a:srgbClr val="005493">
                  <a:alpha val="0"/>
                </a:srgbClr>
              </a:gs>
              <a:gs pos="81000">
                <a:srgbClr val="005493">
                  <a:alpha val="19000"/>
                </a:srgbClr>
              </a:gs>
              <a:gs pos="57000">
                <a:srgbClr val="005493">
                  <a:alpha val="43000"/>
                </a:srgbClr>
              </a:gs>
            </a:gsLst>
            <a:lin ang="0" scaled="1"/>
            <a:tileRect/>
          </a:gradFill>
        </p:spPr>
        <p:txBody>
          <a:bodyPr lIns="504000" anchor="ctr">
            <a:spAutoFit/>
          </a:bodyPr>
          <a:lstStyle>
            <a:lvl1pPr>
              <a:buClr>
                <a:schemeClr val="bg1"/>
              </a:buClr>
              <a:defRPr lang="ja-JP" altLang="en-US" b="1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ja-JP" altLang="en-US" b="1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ja-JP" altLang="en-US" b="1" smtClean="0">
                <a:solidFill>
                  <a:schemeClr val="bg1"/>
                </a:solidFill>
              </a:defRPr>
            </a:lvl3pPr>
            <a:lvl4pPr>
              <a:defRPr lang="ja-JP" altLang="en-US" b="1" smtClean="0">
                <a:solidFill>
                  <a:schemeClr val="bg1"/>
                </a:solidFill>
              </a:defRPr>
            </a:lvl4pPr>
            <a:lvl5pPr>
              <a:defRPr lang="ja-JP" altLang="en-US" b="1"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hq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2072" y="622288"/>
            <a:ext cx="2188013" cy="3336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79095" y="289560"/>
            <a:ext cx="10515600" cy="58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79095" y="289560"/>
            <a:ext cx="10515600" cy="58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79095" y="289560"/>
            <a:ext cx="10515600" cy="58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88825" cy="685609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图片 7" descr="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96570" y="603885"/>
            <a:ext cx="2136140" cy="2882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79095" y="289560"/>
            <a:ext cx="10515600" cy="58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515620" y="6468360"/>
            <a:ext cx="11160000" cy="7200"/>
          </a:xfrm>
          <a:prstGeom prst="rect">
            <a:avLst/>
          </a:prstGeom>
          <a:solidFill>
            <a:srgbClr val="DDE1E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95605" y="6530658"/>
            <a:ext cx="254000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900" b="1">
                <a:solidFill>
                  <a:srgbClr val="EE6767"/>
                </a:solidFill>
                <a:latin typeface="Arial" panose="020B0604020202020204" pitchFamily="34" charset="0"/>
                <a:ea typeface="微软雅黑" panose="020B0503020204020204" charset="-122"/>
              </a:rPr>
              <a:t>Confidential</a:t>
            </a:r>
            <a:endParaRPr lang="zh-CN" altLang="en-US" sz="900" b="1">
              <a:solidFill>
                <a:srgbClr val="EE6767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501765" y="6546215"/>
            <a:ext cx="529717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zh-CN" altLang="en-US" sz="900" b="1">
                <a:solidFill>
                  <a:srgbClr val="175D93"/>
                </a:solidFill>
                <a:latin typeface="Arial" panose="020B0604020202020204" pitchFamily="34" charset="0"/>
                <a:ea typeface="微软雅黑" panose="020B0503020204020204" charset="-122"/>
              </a:rPr>
              <a:t> iAuto (Shanghai) Co., Ltd.</a:t>
            </a:r>
            <a:endParaRPr lang="zh-CN" altLang="en-US" sz="900" b="1">
              <a:solidFill>
                <a:srgbClr val="175D93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85140" y="824230"/>
            <a:ext cx="259715" cy="36000"/>
          </a:xfrm>
          <a:prstGeom prst="rect">
            <a:avLst/>
          </a:prstGeom>
          <a:solidFill>
            <a:srgbClr val="085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" name="图片 16" descr="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74819" y="450564"/>
            <a:ext cx="1515600" cy="2037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rgbClr val="08538C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平行四边形 17"/>
          <p:cNvSpPr/>
          <p:nvPr userDrawn="1"/>
        </p:nvSpPr>
        <p:spPr>
          <a:xfrm>
            <a:off x="10772775" y="295275"/>
            <a:ext cx="1419225" cy="547669"/>
          </a:xfrm>
          <a:prstGeom prst="parallelogram">
            <a:avLst>
              <a:gd name="adj" fmla="val 0"/>
            </a:avLst>
          </a:prstGeom>
          <a:solidFill>
            <a:srgbClr val="085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79095" y="289560"/>
            <a:ext cx="10515600" cy="58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515620" y="6468360"/>
            <a:ext cx="11160000" cy="7200"/>
          </a:xfrm>
          <a:prstGeom prst="rect">
            <a:avLst/>
          </a:prstGeom>
          <a:solidFill>
            <a:srgbClr val="DDE1E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95605" y="6530658"/>
            <a:ext cx="254000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900" b="1">
                <a:solidFill>
                  <a:srgbClr val="EE6767"/>
                </a:solidFill>
                <a:latin typeface="Arial" panose="020B0604020202020204" pitchFamily="34" charset="0"/>
                <a:ea typeface="微软雅黑" panose="020B0503020204020204" charset="-122"/>
              </a:rPr>
              <a:t>Confidential</a:t>
            </a:r>
            <a:endParaRPr lang="zh-CN" altLang="en-US" sz="900" b="1">
              <a:solidFill>
                <a:srgbClr val="EE6767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501765" y="6546215"/>
            <a:ext cx="529717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zh-CN" altLang="en-US" sz="900" b="1">
                <a:solidFill>
                  <a:srgbClr val="175D93"/>
                </a:solidFill>
                <a:latin typeface="Arial" panose="020B0604020202020204" pitchFamily="34" charset="0"/>
                <a:ea typeface="微软雅黑" panose="020B0503020204020204" charset="-122"/>
              </a:rPr>
              <a:t>Jan, 2020     iAuto (Shanghai) Co., Ltd.</a:t>
            </a:r>
            <a:endParaRPr lang="zh-CN" altLang="en-US" sz="900" b="1">
              <a:solidFill>
                <a:srgbClr val="175D93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85140" y="824230"/>
            <a:ext cx="259715" cy="36000"/>
          </a:xfrm>
          <a:prstGeom prst="rect">
            <a:avLst/>
          </a:prstGeom>
          <a:solidFill>
            <a:srgbClr val="085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" name="图片 16" descr="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20175" y="450564"/>
            <a:ext cx="1515600" cy="2037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rgbClr val="08538C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515620" y="6468360"/>
            <a:ext cx="11160000" cy="7200"/>
          </a:xfrm>
          <a:prstGeom prst="rect">
            <a:avLst/>
          </a:prstGeom>
          <a:solidFill>
            <a:srgbClr val="DDE1E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95605" y="6530658"/>
            <a:ext cx="254000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900" b="1">
                <a:solidFill>
                  <a:srgbClr val="EE6767"/>
                </a:solidFill>
                <a:latin typeface="Arial" panose="020B0604020202020204" pitchFamily="34" charset="0"/>
                <a:ea typeface="微软雅黑" panose="020B0503020204020204" charset="-122"/>
              </a:rPr>
              <a:t>Confidential</a:t>
            </a:r>
            <a:endParaRPr lang="zh-CN" altLang="en-US" sz="900" b="1">
              <a:solidFill>
                <a:srgbClr val="EE6767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501765" y="6546215"/>
            <a:ext cx="529717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zh-CN" altLang="en-US" sz="900" b="1">
                <a:solidFill>
                  <a:srgbClr val="175D93"/>
                </a:solidFill>
                <a:latin typeface="Arial" panose="020B0604020202020204" pitchFamily="34" charset="0"/>
                <a:ea typeface="微软雅黑" panose="020B0503020204020204" charset="-122"/>
              </a:rPr>
              <a:t>iAuto (Shanghai) Co., Ltd.</a:t>
            </a:r>
            <a:endParaRPr lang="zh-CN" altLang="en-US" sz="900" b="1">
              <a:solidFill>
                <a:srgbClr val="175D93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rgbClr val="08538C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6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7006">
              <a:schemeClr val="accent1">
                <a:lumMod val="40000"/>
                <a:lumOff val="60000"/>
              </a:schemeClr>
            </a:gs>
            <a:gs pos="7999">
              <a:srgbClr val="F0F6FB">
                <a:lumMod val="18000"/>
              </a:srgbClr>
            </a:gs>
            <a:gs pos="8998">
              <a:srgbClr val="EFF5FB"/>
            </a:gs>
            <a:gs pos="15983">
              <a:srgbClr val="E9F1F9"/>
            </a:gs>
            <a:gs pos="57996">
              <a:srgbClr val="C3DBF0"/>
            </a:gs>
            <a:gs pos="44030">
              <a:srgbClr val="D0E2F3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6227445"/>
            <a:ext cx="12185650" cy="63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3695" y="1887855"/>
            <a:ext cx="33966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71DFFF"/>
                </a:solidFill>
                <a:latin typeface="Arial" panose="020B0604020202020204" pitchFamily="34" charset="0"/>
                <a:ea typeface="阿里巴巴普惠体" panose="00020600040101010101" charset="-122"/>
                <a:cs typeface="Arial" panose="020B0604020202020204" pitchFamily="34" charset="0"/>
              </a:rPr>
              <a:t>诊断数据库</a:t>
            </a:r>
            <a:r>
              <a:rPr lang="zh-CN" altLang="en-US" sz="3600" b="1" dirty="0">
                <a:solidFill>
                  <a:srgbClr val="71DFFF"/>
                </a:solidFill>
                <a:latin typeface="Arial" panose="020B0604020202020204" pitchFamily="34" charset="0"/>
                <a:ea typeface="阿里巴巴普惠体" panose="00020600040101010101" charset="-122"/>
                <a:cs typeface="Arial" panose="020B0604020202020204" pitchFamily="34" charset="0"/>
              </a:rPr>
              <a:t>介绍</a:t>
            </a:r>
            <a:endParaRPr lang="zh-CN" altLang="en-US" sz="3600" b="1" dirty="0">
              <a:solidFill>
                <a:srgbClr val="71DFFF"/>
              </a:solidFill>
              <a:latin typeface="Arial" panose="020B0604020202020204" pitchFamily="34" charset="0"/>
              <a:ea typeface="阿里巴巴普惠体" panose="00020600040101010101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360" y="3140075"/>
            <a:ext cx="7466400" cy="6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5605" y="6431598"/>
            <a:ext cx="2540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00" b="1">
                <a:solidFill>
                  <a:srgbClr val="EE67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  <a:endParaRPr lang="zh-CN" altLang="en-US" sz="1000" b="1">
              <a:solidFill>
                <a:srgbClr val="EE67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01765" y="6447155"/>
            <a:ext cx="529717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zh-CN" altLang="en-US" sz="1000" b="1" dirty="0">
                <a:solidFill>
                  <a:srgbClr val="175D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iAuto (Shanghai) Co., Ltd.</a:t>
            </a:r>
            <a:endParaRPr lang="zh-CN" altLang="en-US" sz="1000" b="1" dirty="0">
              <a:solidFill>
                <a:srgbClr val="175D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7639" y="2739965"/>
            <a:ext cx="75381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rgbClr val="71D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Gu Yan  2022.06.16</a:t>
            </a:r>
            <a:endParaRPr lang="zh-CN" altLang="en-US" sz="2000" b="1" dirty="0">
              <a:solidFill>
                <a:srgbClr val="71DF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制作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诊断数据库CDD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8460" y="997585"/>
            <a:ext cx="1116520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DTC故障码编辑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新建DTC：</a:t>
            </a:r>
            <a:endParaRPr lang="zh-CN" altLang="en-US"/>
          </a:p>
          <a:p>
            <a:pPr marL="400050" indent="-400050">
              <a:buFont typeface="+mj-lt"/>
              <a:buAutoNum type="alphaLcParenR"/>
            </a:pPr>
            <a:r>
              <a:rPr lang="zh-CN" altLang="en-US"/>
              <a:t>选择DTC数据库</a:t>
            </a:r>
            <a:endParaRPr lang="zh-CN" altLang="en-US"/>
          </a:p>
          <a:p>
            <a:pPr marL="400050" indent="-400050">
              <a:buFont typeface="+mj-lt"/>
              <a:buAutoNum type="alphaLcParenR"/>
            </a:pPr>
            <a:r>
              <a:rPr lang="zh-CN" altLang="en-US"/>
              <a:t>点击新建DTC</a:t>
            </a:r>
            <a:endParaRPr lang="zh-CN" altLang="en-US"/>
          </a:p>
          <a:p>
            <a:pPr marL="400050" indent="-400050">
              <a:buFont typeface="+mj-lt"/>
              <a:buAutoNum type="alphaLcParenR"/>
            </a:pPr>
            <a:r>
              <a:rPr lang="zh-CN" altLang="en-US"/>
              <a:t>DTC参数编辑</a:t>
            </a:r>
            <a:endParaRPr lang="zh-CN" altLang="en-US"/>
          </a:p>
          <a:p>
            <a:pPr marL="342900" indent="-342900">
              <a:buFont typeface="+mj-lt"/>
              <a:buNone/>
            </a:pPr>
            <a:endParaRPr lang="zh-CN" altLang="en-US"/>
          </a:p>
          <a:p>
            <a:pPr marL="400050" indent="-400050">
              <a:buFont typeface="Wingdings" panose="05000000000000000000" charset="0"/>
              <a:buNone/>
            </a:pPr>
            <a:endParaRPr lang="zh-CN" altLang="en-US"/>
          </a:p>
        </p:txBody>
      </p:sp>
      <p:pic>
        <p:nvPicPr>
          <p:cNvPr id="5" name="图片 4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280" y="2593340"/>
            <a:ext cx="998220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制作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诊断数据库CDD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8460" y="957580"/>
            <a:ext cx="112737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DTC故障码导入/导出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在DTC数据库中，可以将Excle表中的DTC直接导入CANdelaStudio中，也可以将CANdelaStudio中的DTC导出成Excle表格。</a:t>
            </a:r>
            <a:endParaRPr lang="zh-CN" altLang="en-US"/>
          </a:p>
        </p:txBody>
      </p:sp>
      <p:pic>
        <p:nvPicPr>
          <p:cNvPr id="5" name="图片 4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0035" y="1621155"/>
            <a:ext cx="8682355" cy="18357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9730" y="3583305"/>
            <a:ext cx="112718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DTC库中的故障码加载至Variant</a:t>
            </a:r>
            <a:endParaRPr lang="zh-CN" altLang="en-US">
              <a:sym typeface="+mn-ea"/>
            </a:endParaRPr>
          </a:p>
          <a:p>
            <a:pPr marL="285750" indent="-285750"/>
            <a:r>
              <a:rPr lang="zh-CN" altLang="en-US"/>
              <a:t>Fault Memory的DTC Table中，右键弹出的窗口中选择Copy </a:t>
            </a:r>
            <a:r>
              <a:rPr lang="en-US" altLang="zh-CN"/>
              <a:t>/ </a:t>
            </a:r>
            <a:r>
              <a:rPr lang="zh-CN" altLang="en-US"/>
              <a:t>Reference from Available DTCs</a:t>
            </a:r>
            <a:r>
              <a:rPr lang="en-US" altLang="zh-CN"/>
              <a:t>...</a:t>
            </a:r>
            <a:endParaRPr lang="en-US" altLang="zh-CN"/>
          </a:p>
        </p:txBody>
      </p:sp>
      <p:pic>
        <p:nvPicPr>
          <p:cNvPr id="7" name="图片 6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035" y="4243705"/>
            <a:ext cx="4182110" cy="2414270"/>
          </a:xfrm>
          <a:prstGeom prst="rect">
            <a:avLst/>
          </a:prstGeom>
        </p:spPr>
      </p:pic>
      <p:sp>
        <p:nvSpPr>
          <p:cNvPr id="13" name="圆角矩形标注 12"/>
          <p:cNvSpPr/>
          <p:nvPr/>
        </p:nvSpPr>
        <p:spPr>
          <a:xfrm>
            <a:off x="6653530" y="4449445"/>
            <a:ext cx="2955925" cy="12700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>
                <a:solidFill>
                  <a:srgbClr val="FF0000"/>
                </a:solidFill>
                <a:sym typeface="+mn-ea"/>
              </a:rPr>
              <a:t>通过Copy的方式加载的DTC在DTC Table中不会跟着DTC库的修改而自动更新。通过Reference的方式加载的DTC可以自动更新。</a:t>
            </a:r>
            <a:endParaRPr lang="zh-CN" altLang="en-US" sz="14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制作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诊断数据库CDD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9730" y="970280"/>
            <a:ext cx="69862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设置需要应用的0x19服务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根据需求设置Status mask</a:t>
            </a:r>
            <a:endParaRPr lang="zh-CN" altLang="en-US"/>
          </a:p>
        </p:txBody>
      </p:sp>
      <p:pic>
        <p:nvPicPr>
          <p:cNvPr id="4" name="图片 3" descr="1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2615" y="2192655"/>
            <a:ext cx="4553585" cy="214503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5485765" y="3021965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11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0" y="2192655"/>
            <a:ext cx="4913630" cy="22644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制作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诊断数据库CDD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3" name="图片 112"/>
          <p:cNvPicPr/>
          <p:nvPr/>
        </p:nvPicPr>
        <p:blipFill>
          <a:blip r:embed="rId1"/>
          <a:stretch>
            <a:fillRect/>
          </a:stretch>
        </p:blipFill>
        <p:spPr>
          <a:xfrm>
            <a:off x="735965" y="1466850"/>
            <a:ext cx="5344795" cy="22085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4" name="图片 113"/>
          <p:cNvPicPr/>
          <p:nvPr/>
        </p:nvPicPr>
        <p:blipFill>
          <a:blip r:embed="rId2"/>
          <a:stretch>
            <a:fillRect/>
          </a:stretch>
        </p:blipFill>
        <p:spPr>
          <a:xfrm>
            <a:off x="6288405" y="3884930"/>
            <a:ext cx="5276850" cy="2190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288405" y="340614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编辑扩展信息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79095" y="986790"/>
            <a:ext cx="1840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编辑快照数据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制作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诊断数据库CDD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8460" y="986790"/>
            <a:ext cx="69875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创建</a:t>
            </a:r>
            <a:r>
              <a:rPr lang="en-US" altLang="zh-CN"/>
              <a:t>New </a:t>
            </a:r>
            <a:r>
              <a:rPr lang="zh-CN" altLang="en-US"/>
              <a:t>Session</a:t>
            </a:r>
            <a:endParaRPr lang="zh-CN" altLang="en-US"/>
          </a:p>
        </p:txBody>
      </p:sp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587375" y="1823720"/>
            <a:ext cx="4420235" cy="24364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471805" y="1355090"/>
            <a:ext cx="48126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选择New Session新建一个会话模式</a:t>
            </a:r>
            <a:endParaRPr lang="zh-CN" altLang="en-US"/>
          </a:p>
        </p:txBody>
      </p:sp>
      <p:pic>
        <p:nvPicPr>
          <p:cNvPr id="105" name="图片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7198995" y="1723390"/>
            <a:ext cx="4187825" cy="38055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右箭头 5"/>
          <p:cNvSpPr/>
          <p:nvPr/>
        </p:nvSpPr>
        <p:spPr>
          <a:xfrm>
            <a:off x="5809615" y="3041650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085330" y="135509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编辑参数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制作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诊断数据库CDD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8460" y="984250"/>
            <a:ext cx="50012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选择新的会话模式支持的服务和设置解锁机制</a:t>
            </a:r>
            <a:endParaRPr lang="zh-CN" altLang="en-US"/>
          </a:p>
        </p:txBody>
      </p:sp>
      <p:pic>
        <p:nvPicPr>
          <p:cNvPr id="106" name="图片 105"/>
          <p:cNvPicPr/>
          <p:nvPr/>
        </p:nvPicPr>
        <p:blipFill>
          <a:blip r:embed="rId1"/>
          <a:stretch>
            <a:fillRect/>
          </a:stretch>
        </p:blipFill>
        <p:spPr>
          <a:xfrm>
            <a:off x="750570" y="1738630"/>
            <a:ext cx="4064635" cy="37826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7684135" y="9842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完成会话模式的新建</a:t>
            </a:r>
            <a:endParaRPr lang="zh-CN" altLang="en-US"/>
          </a:p>
        </p:txBody>
      </p:sp>
      <p:pic>
        <p:nvPicPr>
          <p:cNvPr id="107" name="图片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6906895" y="1738630"/>
            <a:ext cx="4342130" cy="37293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右箭头 4"/>
          <p:cNvSpPr/>
          <p:nvPr/>
        </p:nvSpPr>
        <p:spPr>
          <a:xfrm>
            <a:off x="5379720" y="3387090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制作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诊断数据库CDD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9095" y="99949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完成会话模式的新建</a:t>
            </a:r>
            <a:endParaRPr lang="zh-CN" altLang="en-US"/>
          </a:p>
        </p:txBody>
      </p:sp>
      <p:pic>
        <p:nvPicPr>
          <p:cNvPr id="108" name="图片 107"/>
          <p:cNvPicPr/>
          <p:nvPr/>
        </p:nvPicPr>
        <p:blipFill>
          <a:blip r:embed="rId1"/>
          <a:stretch>
            <a:fillRect/>
          </a:stretch>
        </p:blipFill>
        <p:spPr>
          <a:xfrm>
            <a:off x="627380" y="1584960"/>
            <a:ext cx="4107180" cy="3688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7357110" y="999490"/>
            <a:ext cx="39135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在Sessions和State Groups下可以看到新建的会话模式</a:t>
            </a:r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5606415" y="3186430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9" name="图片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7625080" y="2792730"/>
            <a:ext cx="2969895" cy="12738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制作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诊断数据库CDD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8460" y="958850"/>
            <a:ext cx="1129093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ClrTx/>
              <a:buSzTx/>
              <a:buFont typeface="Wingdings" panose="05000000000000000000" charset="0"/>
              <a:buChar char="Ø"/>
            </a:pPr>
            <a:r>
              <a:rPr lang="zh-CN" altLang="en-US"/>
              <a:t>DID编辑</a:t>
            </a:r>
            <a:endParaRPr lang="zh-CN" altLang="en-US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/>
              <a:t>新建DID</a:t>
            </a:r>
            <a:endParaRPr lang="zh-CN" altLang="en-US"/>
          </a:p>
          <a:p>
            <a:pPr marL="342900" indent="-342900" algn="l">
              <a:buClrTx/>
              <a:buSzTx/>
              <a:buFont typeface="+mj-lt"/>
              <a:buAutoNum type="alphaLcParenR"/>
            </a:pPr>
            <a:r>
              <a:rPr lang="zh-CN" altLang="en-US"/>
              <a:t>选择DIDs</a:t>
            </a:r>
            <a:endParaRPr lang="zh-CN" altLang="en-US"/>
          </a:p>
          <a:p>
            <a:pPr marL="342900" indent="-342900" algn="l">
              <a:buClrTx/>
              <a:buSzTx/>
              <a:buFont typeface="+mj-lt"/>
              <a:buAutoNum type="alphaLcParenR"/>
            </a:pPr>
            <a:r>
              <a:rPr lang="zh-CN" altLang="en-US"/>
              <a:t>选择New DID</a:t>
            </a:r>
            <a:endParaRPr lang="zh-CN" altLang="en-US"/>
          </a:p>
          <a:p>
            <a:pPr marL="342900" indent="-342900" algn="l">
              <a:buClrTx/>
              <a:buSzTx/>
              <a:buFont typeface="+mj-lt"/>
              <a:buAutoNum type="alphaLcParenR"/>
            </a:pPr>
            <a:r>
              <a:rPr lang="zh-CN" altLang="en-US"/>
              <a:t>编辑ID和名称</a:t>
            </a:r>
            <a:endParaRPr lang="zh-CN" altLang="en-US"/>
          </a:p>
        </p:txBody>
      </p:sp>
      <p:pic>
        <p:nvPicPr>
          <p:cNvPr id="5" name="图片 4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7680" y="2519045"/>
            <a:ext cx="7241540" cy="34702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制作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诊断数据库CDD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9730" y="957580"/>
            <a:ext cx="1117727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新建Data Type</a:t>
            </a:r>
            <a:endParaRPr lang="zh-CN" altLang="en-US"/>
          </a:p>
          <a:p>
            <a:pPr marL="342900" indent="-342900">
              <a:buFont typeface="+mj-lt"/>
              <a:buAutoNum type="alphaLcParenR"/>
            </a:pPr>
            <a:r>
              <a:rPr lang="zh-CN" altLang="en-US"/>
              <a:t>选择Data Type</a:t>
            </a:r>
            <a:endParaRPr lang="zh-CN" altLang="en-US"/>
          </a:p>
          <a:p>
            <a:pPr marL="342900" indent="-342900">
              <a:buFont typeface="+mj-lt"/>
              <a:buAutoNum type="alphaLcParenR"/>
            </a:pPr>
            <a:r>
              <a:rPr lang="zh-CN" altLang="en-US"/>
              <a:t>选择New</a:t>
            </a:r>
            <a:endParaRPr lang="zh-CN" altLang="en-US"/>
          </a:p>
          <a:p>
            <a:pPr marL="342900" indent="-342900">
              <a:buFont typeface="+mj-lt"/>
              <a:buAutoNum type="alphaLcParenR"/>
            </a:pPr>
            <a:r>
              <a:rPr lang="zh-CN" altLang="en-US"/>
              <a:t>选择需要的数据类型</a:t>
            </a:r>
            <a:endParaRPr lang="zh-CN" altLang="en-US"/>
          </a:p>
          <a:p>
            <a:pPr marL="342900" indent="-342900">
              <a:buFont typeface="+mj-lt"/>
              <a:buAutoNum type="alphaLcParenR"/>
            </a:pPr>
            <a:r>
              <a:rPr lang="zh-CN" altLang="en-US"/>
              <a:t>编辑参数</a:t>
            </a:r>
            <a:endParaRPr lang="zh-CN" altLang="en-US"/>
          </a:p>
        </p:txBody>
      </p:sp>
      <p:pic>
        <p:nvPicPr>
          <p:cNvPr id="4" name="图片 3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5305" y="2662555"/>
            <a:ext cx="8581390" cy="30949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制作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诊断数据库CDD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9730" y="960755"/>
            <a:ext cx="112039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/>
              <a:t>DID与Data Type关联</a:t>
            </a:r>
            <a:endParaRPr lang="zh-CN" altLang="en-US"/>
          </a:p>
          <a:p>
            <a:pPr marL="342900" indent="-342900">
              <a:buFont typeface="+mj-lt"/>
              <a:buAutoNum type="alphaLcParenR"/>
            </a:pPr>
            <a:r>
              <a:rPr lang="zh-CN" altLang="en-US"/>
              <a:t>选择创建的DID</a:t>
            </a:r>
            <a:endParaRPr lang="zh-CN" altLang="en-US"/>
          </a:p>
          <a:p>
            <a:pPr marL="342900" indent="-342900">
              <a:buFont typeface="+mj-lt"/>
              <a:buAutoNum type="alphaLcParenR"/>
            </a:pPr>
            <a:r>
              <a:rPr lang="zh-CN" altLang="en-US"/>
              <a:t>选择相应的Data Type</a:t>
            </a:r>
            <a:endParaRPr lang="zh-CN" altLang="en-US"/>
          </a:p>
        </p:txBody>
      </p:sp>
      <p:pic>
        <p:nvPicPr>
          <p:cNvPr id="4" name="图片 3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2045" y="1968500"/>
            <a:ext cx="9295130" cy="31159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31637" y="1403773"/>
            <a:ext cx="91650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1、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诊断数据库分类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介绍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marL="1371600" lvl="2" indent="-457200">
              <a:lnSpc>
                <a:spcPct val="150000"/>
              </a:lnSpc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2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、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制作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诊断数据库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CDD</a:t>
            </a:r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831637" y="690765"/>
            <a:ext cx="9360363" cy="50783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000" dirty="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Catalog</a:t>
            </a:r>
            <a:endParaRPr lang="en-US" altLang="zh-CN" sz="3000" dirty="0">
              <a:solidFill>
                <a:schemeClr val="accent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制作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诊断数据库CDD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9730" y="965835"/>
            <a:ext cx="111772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/>
              <a:t>定义bit的DID</a:t>
            </a:r>
            <a:endParaRPr lang="zh-CN" altLang="en-US"/>
          </a:p>
          <a:p>
            <a:pPr marL="342900" indent="-342900">
              <a:buFont typeface="+mj-lt"/>
              <a:buAutoNum type="alphaLcParenR"/>
            </a:pPr>
            <a:r>
              <a:rPr lang="zh-CN" altLang="en-US"/>
              <a:t>在关联Data Type处选择New Bitfield</a:t>
            </a:r>
            <a:endParaRPr lang="zh-CN" altLang="en-US"/>
          </a:p>
          <a:p>
            <a:pPr marL="342900" indent="-342900">
              <a:buFont typeface="+mj-lt"/>
              <a:buAutoNum type="alphaLcParenR"/>
            </a:pPr>
            <a:r>
              <a:rPr lang="zh-CN" altLang="en-US"/>
              <a:t>再关联Data Type</a:t>
            </a:r>
            <a:endParaRPr lang="zh-CN" altLang="en-US"/>
          </a:p>
        </p:txBody>
      </p:sp>
      <p:pic>
        <p:nvPicPr>
          <p:cNvPr id="4" name="图片 3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9385" y="2265045"/>
            <a:ext cx="9333230" cy="30956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制作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诊断数据库CDD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8460" y="965835"/>
            <a:ext cx="69875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Class类关联</a:t>
            </a:r>
            <a:endParaRPr lang="zh-CN" altLang="en-US"/>
          </a:p>
          <a:p>
            <a:pPr marL="342900" indent="-342900">
              <a:buFont typeface="+mj-lt"/>
              <a:buAutoNum type="alphaLcParenR"/>
            </a:pPr>
            <a:r>
              <a:rPr lang="zh-CN" altLang="en-US"/>
              <a:t>选择DID相关的Class类</a:t>
            </a:r>
            <a:endParaRPr lang="zh-CN" altLang="en-US"/>
          </a:p>
        </p:txBody>
      </p:sp>
      <p:pic>
        <p:nvPicPr>
          <p:cNvPr id="6" name="图片 5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9375" y="1812925"/>
            <a:ext cx="99822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制作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诊断数据库CDD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8460" y="958850"/>
            <a:ext cx="112198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DID</a:t>
            </a:r>
            <a:r>
              <a:rPr lang="zh-CN" altLang="en-US">
                <a:sym typeface="+mn-ea"/>
              </a:rPr>
              <a:t>属性编辑</a:t>
            </a:r>
            <a:endParaRPr lang="zh-CN" altLang="en-US">
              <a:sym typeface="+mn-ea"/>
            </a:endParaRPr>
          </a:p>
          <a:p>
            <a:pPr marL="342900" indent="-342900">
              <a:buFont typeface="+mj-lt"/>
              <a:buAutoNum type="alphaLcParenR"/>
            </a:pPr>
            <a:r>
              <a:rPr lang="zh-CN" altLang="en-US">
                <a:sym typeface="+mn-ea"/>
              </a:rPr>
              <a:t>读写设置；</a:t>
            </a:r>
            <a:endParaRPr lang="zh-CN" altLang="en-US">
              <a:sym typeface="+mn-ea"/>
            </a:endParaRPr>
          </a:p>
          <a:p>
            <a:pPr marL="342900" indent="-342900">
              <a:buFont typeface="+mj-lt"/>
              <a:buAutoNum type="alphaLcParenR"/>
            </a:pPr>
            <a:r>
              <a:rPr lang="zh-CN" altLang="en-US">
                <a:sym typeface="+mn-ea"/>
              </a:rPr>
              <a:t>NRC的设置；</a:t>
            </a:r>
            <a:endParaRPr lang="zh-CN" altLang="en-US">
              <a:sym typeface="+mn-ea"/>
            </a:endParaRPr>
          </a:p>
          <a:p>
            <a:pPr marL="342900" indent="-342900">
              <a:buFont typeface="+mj-lt"/>
              <a:buAutoNum type="alphaLcParenR"/>
            </a:pPr>
            <a:r>
              <a:rPr lang="zh-CN" altLang="en-US">
                <a:sym typeface="+mn-ea"/>
              </a:rPr>
              <a:t>权限设置</a:t>
            </a:r>
            <a:endParaRPr lang="zh-CN" altLang="en-US">
              <a:sym typeface="+mn-ea"/>
            </a:endParaRPr>
          </a:p>
        </p:txBody>
      </p:sp>
      <p:pic>
        <p:nvPicPr>
          <p:cNvPr id="4" name="图片 3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8125" y="2453005"/>
            <a:ext cx="9175750" cy="33121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制作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诊断数据库CDD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9095" y="958850"/>
            <a:ext cx="112452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Security Access（0x27）</a:t>
            </a:r>
            <a:r>
              <a:rPr lang="zh-CN" altLang="en-US">
                <a:sym typeface="+mn-ea"/>
              </a:rPr>
              <a:t>编辑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选择New Security Level新建一个安全等级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pic>
        <p:nvPicPr>
          <p:cNvPr id="4" name="图片 3" descr="202107071037357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855" y="1774190"/>
            <a:ext cx="4855210" cy="30943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09510" y="1154430"/>
            <a:ext cx="29718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请求种子服务参数编辑</a:t>
            </a:r>
            <a:endParaRPr lang="zh-CN" altLang="en-US"/>
          </a:p>
        </p:txBody>
      </p:sp>
      <p:pic>
        <p:nvPicPr>
          <p:cNvPr id="6" name="图片 5" descr="20210707103751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395" y="1648460"/>
            <a:ext cx="3968750" cy="334581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5906770" y="3034030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制作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诊断数据库CDD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9730" y="958850"/>
            <a:ext cx="24149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发送密钥参数编辑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54685" y="1515745"/>
            <a:ext cx="4432935" cy="3825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7484110" y="958850"/>
            <a:ext cx="34105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安全访问数据记录参数编辑</a:t>
            </a:r>
            <a:endParaRPr lang="zh-CN" altLang="en-US"/>
          </a:p>
        </p:txBody>
      </p:sp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6870700" y="1515745"/>
            <a:ext cx="4596130" cy="37357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右箭头 5"/>
          <p:cNvSpPr/>
          <p:nvPr/>
        </p:nvSpPr>
        <p:spPr>
          <a:xfrm>
            <a:off x="5606415" y="3395345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制作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诊断数据库CDD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9730" y="972820"/>
            <a:ext cx="27952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完成安全等级的新建</a:t>
            </a:r>
            <a:endParaRPr lang="zh-CN" altLang="en-US"/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586105" y="1617980"/>
            <a:ext cx="4148455" cy="33775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7379653" y="2560638"/>
            <a:ext cx="3514725" cy="1133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798945" y="972820"/>
            <a:ext cx="47847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Security Access和State Groups下可以看到新建的安全等级</a:t>
            </a:r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5736590" y="2884805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制作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诊断数据库CDD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9730" y="973455"/>
            <a:ext cx="69862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NRC码编辑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如果模板里自带的NRC码不能满足需求，可以新建NRC码</a:t>
            </a:r>
            <a:endParaRPr lang="zh-CN" altLang="en-US"/>
          </a:p>
        </p:txBody>
      </p:sp>
      <p:pic>
        <p:nvPicPr>
          <p:cNvPr id="110" name="图片 109"/>
          <p:cNvPicPr/>
          <p:nvPr/>
        </p:nvPicPr>
        <p:blipFill>
          <a:blip r:embed="rId1"/>
          <a:stretch>
            <a:fillRect/>
          </a:stretch>
        </p:blipFill>
        <p:spPr>
          <a:xfrm>
            <a:off x="559435" y="1649095"/>
            <a:ext cx="4718685" cy="18783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379730" y="3557905"/>
            <a:ext cx="1103058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针对单个的服务去编辑NRC码</a:t>
            </a:r>
            <a:endParaRPr lang="zh-CN" altLang="en-US"/>
          </a:p>
          <a:p>
            <a:pPr marL="342900" indent="-342900">
              <a:buFont typeface="+mj-lt"/>
              <a:buAutoNum type="alphaLcParenR"/>
            </a:pPr>
            <a:r>
              <a:rPr lang="zh-CN" altLang="en-US"/>
              <a:t>在服务下把“Show Negative Responses”勾上</a:t>
            </a:r>
            <a:endParaRPr lang="zh-CN" altLang="en-US"/>
          </a:p>
          <a:p>
            <a:pPr marL="342900" indent="-342900">
              <a:buFont typeface="+mj-lt"/>
              <a:buAutoNum type="alphaLcParenR"/>
            </a:pPr>
            <a:r>
              <a:rPr lang="zh-CN" altLang="en-US"/>
              <a:t>在“ Negative Response ”页面编辑支持的NRC码</a:t>
            </a:r>
            <a:endParaRPr lang="zh-CN" altLang="en-US"/>
          </a:p>
        </p:txBody>
      </p:sp>
      <p:pic>
        <p:nvPicPr>
          <p:cNvPr id="111" name="图片 110"/>
          <p:cNvPicPr/>
          <p:nvPr/>
        </p:nvPicPr>
        <p:blipFill>
          <a:blip r:embed="rId2"/>
          <a:stretch>
            <a:fillRect/>
          </a:stretch>
        </p:blipFill>
        <p:spPr>
          <a:xfrm>
            <a:off x="641350" y="4510405"/>
            <a:ext cx="3658235" cy="18872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" name="图片 111"/>
          <p:cNvPicPr/>
          <p:nvPr/>
        </p:nvPicPr>
        <p:blipFill>
          <a:blip r:embed="rId3"/>
          <a:stretch>
            <a:fillRect/>
          </a:stretch>
        </p:blipFill>
        <p:spPr>
          <a:xfrm>
            <a:off x="7366000" y="4479925"/>
            <a:ext cx="3916680" cy="19348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右箭头 6"/>
          <p:cNvSpPr/>
          <p:nvPr/>
        </p:nvSpPr>
        <p:spPr>
          <a:xfrm>
            <a:off x="5714365" y="5211445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35" y="2813685"/>
            <a:ext cx="12192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400" b="1" dirty="0">
                <a:solidFill>
                  <a:srgbClr val="08538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Thank</a:t>
            </a:r>
            <a:r>
              <a:rPr lang="ja-JP" altLang="en-US" sz="4400" b="1" dirty="0">
                <a:solidFill>
                  <a:srgbClr val="08538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4400" b="1" dirty="0">
                <a:solidFill>
                  <a:srgbClr val="08538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you</a:t>
            </a:r>
            <a:r>
              <a:rPr lang="ja-JP" altLang="en-US" sz="4400" b="1" dirty="0">
                <a:solidFill>
                  <a:srgbClr val="08538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！</a:t>
            </a:r>
            <a:endParaRPr lang="ja-JP" altLang="en-US" sz="4400" b="1" dirty="0">
              <a:solidFill>
                <a:srgbClr val="08538C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38508" y="3543935"/>
            <a:ext cx="508000" cy="54000"/>
          </a:xfrm>
          <a:prstGeom prst="rect">
            <a:avLst/>
          </a:prstGeom>
          <a:solidFill>
            <a:srgbClr val="E9F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诊断数据库分类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介绍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8460" y="975360"/>
            <a:ext cx="11202035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常用的诊断数据库格式为：</a:t>
            </a:r>
            <a:endParaRPr lang="zh-CN" altLang="en-US"/>
          </a:p>
          <a:p>
            <a:pPr marL="285750" indent="-285750" algn="l">
              <a:buClrTx/>
              <a:buSzTx/>
              <a:buFont typeface="Wingdings" panose="05000000000000000000" charset="0"/>
              <a:buChar char="Ø"/>
            </a:pPr>
            <a:r>
              <a:rPr lang="zh-CN" altLang="en-US"/>
              <a:t>CDD (*.cdd)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CDD是Vector私有的诊断数据库格式，用于描述ECU的诊断功能需求，例如ECU支持UDS协议描述的诊断功能，则需要支持其中定义的会话跳转、安全解锁、读写数据流、读取故障码等服务和参数。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一个CDD文件对应一个ECU的诊断需求，从而保证ECU的诊断数据满足整车级别的需求与数据，同时可以减少相同数据的重复定义，提高CDD数据库的定义效率（编辑效率）。</a:t>
            </a:r>
            <a:r>
              <a:rPr lang="en-US" altLang="zh-CN"/>
              <a:t>C</a:t>
            </a:r>
            <a:r>
              <a:rPr lang="zh-CN" altLang="en-US"/>
              <a:t>DD文件是最早实现软件读取诊断需求的文件格式，也是在汽车行业内被最多诊断用户掌握的诊断数据库格式。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ODX (*.odx或*.pdx)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ODX（Open Diagnostic Data Exchange）文件是一种开放式的标准化诊断数据格式，用于整车生命周期中诊断数据的交换。PDX为所有ODX文件压缩文件的格式。ODX是由ASAM制定的用来描述诊断规范的数据格式（MCD-2 D/ISO 22901-1），是一种基于XML语言的开放式诊断数据格式。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ODX是标准化的诊断描述文件，基于该文件可以实现不同控制器、不同车型、不同平台的数据交互，而无需对诊断仪做任何改变。这也是诊断仪参数化的重要体现-不会因为车型或者平台的变化，需要重新定制对应的诊断仪（涉及到项目的时间和成本迭代）ODX统一了诊断文件的格式，诊断文件可以应用于研发、测试、生产、售后等部门中，不需要进行格式转换，也不需要不同工程师对诊断描述内容进行主观解读，可以保证数据的有效性和一致性。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诊断数据库分类介绍</a:t>
            </a:r>
            <a:endParaRPr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378460" y="982345"/>
            <a:ext cx="1123061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DEXT (*.arxml)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ARXML</a:t>
            </a:r>
            <a:r>
              <a:rPr lang="zh-CN" altLang="en-US">
                <a:sym typeface="+mn-ea"/>
              </a:rPr>
              <a:t>是由</a:t>
            </a:r>
            <a:r>
              <a:rPr lang="en-US" altLang="zh-CN">
                <a:sym typeface="+mn-ea"/>
              </a:rPr>
              <a:t>AUTOSAR定义的诊断提取格式</a:t>
            </a:r>
            <a:r>
              <a:rPr lang="zh-CN" altLang="en-US">
                <a:sym typeface="+mn-ea"/>
              </a:rPr>
              <a:t>。用于DCM（诊断通信管理器）、DEM（诊断事件管理器）以及FIM（功能抑制管理器）的需求及配置定义。ARXML涵盖AUTOSAR支持的用于诊断的所有基础软件模块的配置。该文件可以描述相应协议传输的数据，还可以描述ECU应用软件中数据的来源。当且仅当两种类型的信息均可用时，才可以完全配置基础诊断软件。</a:t>
            </a:r>
            <a:endParaRPr lang="zh-CN" altLang="en-US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总结：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CDD应用于诊断开发全流程，ODX应用于生产售后阶段，ARXML则专业服务于AUTOSAR架构中诊断模块软件的实现。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ODX描述的内容包括诊断服务、诊断数据、DTC维修信息、通信参数等诊断信息外，还可以描述配置信息、刷写数据以及车辆功能信息库；CDD除与ODX类似的诊断信息外，还可以描述DTC Event，用于DEM的实现；DEXT在描述DID/IO Control/Routine/DTC以及Event等诊断数据信息的基础上，增加了应用程序中的数据端口AUTOSAR用于基础软件的诊断模块配置，并且是AUTOSAR Adaptive平台唯一的输入格式。由于服务于AUTOSAR代码的专业性，ARXML缺少与诊断仪或测试设备之间通信的描述，不能应用在诊断验证以及参数化诊断仪中。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用户定义CDD文件，从CDD文件导出ODX和ARXML文件，从而保证数据的一致性，也可以减少建立多种诊断数据库的时间，同时又能扩展不同阶段的特殊需求，覆盖从开发到生产售后的整个诊断流程，有利于所有诊断用户快速高效地完成诊断工作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31637" y="1403773"/>
            <a:ext cx="91650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>
              <a:lnSpc>
                <a:spcPct val="150000"/>
              </a:lnSpc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1、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诊断数据库分类介绍</a:t>
            </a:r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marL="1371600" lvl="2" indent="-457200" algn="l">
              <a:lnSpc>
                <a:spcPct val="150000"/>
              </a:lnSpc>
              <a:buClrTx/>
              <a:buSzTx/>
              <a:buFontTx/>
            </a:pP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2、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制作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诊断数据库CDD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831637" y="690765"/>
            <a:ext cx="9360363" cy="50783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000" dirty="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Catalog</a:t>
            </a:r>
            <a:endParaRPr lang="en-US" altLang="zh-CN" sz="3000" dirty="0">
              <a:solidFill>
                <a:schemeClr val="accent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制作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诊断数据库CDD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9730" y="969645"/>
            <a:ext cx="1121473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工具</a:t>
            </a:r>
            <a:endParaRPr lang="zh-CN" altLang="en-US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CANdelaStudio</a:t>
            </a:r>
            <a:endParaRPr lang="zh-CN" altLang="en-US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安装CANdelaStudio软件后，会自带CDDT模板，CDD文件是由CDDT模板文件生成，生成的CDD文件也可以导入不同软件中。比如基于AUTOSAR体系，CDD文件可以导入到达芬奇软件中，生成MICROSAR Diag部分的代码；CDD文件可以导入其他Vector软件中（CANoe、CANape、Indigo等），进行诊断的手动测试；还可以导入CANoe.DiVa软件中生成诊断自动化测试用例，最终在CANoe中导入CANoe.DiVa生成的测试用例进行自动化测试。</a:t>
            </a:r>
            <a:endParaRPr lang="zh-CN" altLang="en-US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CANdelaStudio版本介绍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CANdelaStudio View：可以查看CDD文件，不能对CDD文件进行编辑。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CANdelaStudio Standard：基于CDDT编辑CDD文件，但不可以编辑CDDT文件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CANdelaStudio Pro：支持多语言版本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CANdelaStudio Admin：权限最高版本，可以编辑CDDT文件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制作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诊断数据库CDD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9730" y="958850"/>
            <a:ext cx="111633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创建</a:t>
            </a:r>
            <a:r>
              <a:rPr lang="zh-CN" altLang="en-US">
                <a:sym typeface="+mn-ea"/>
              </a:rPr>
              <a:t>工程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点击New选择相应的CDDT模板来编辑数据库保存为CDD文件</a:t>
            </a:r>
            <a:endParaRPr lang="zh-CN" altLang="en-US">
              <a:sym typeface="+mn-ea"/>
            </a:endParaRPr>
          </a:p>
          <a:p>
            <a:pPr marL="285750" indent="-285750"/>
            <a:endParaRPr lang="zh-CN" altLang="en-US">
              <a:sym typeface="+mn-ea"/>
            </a:endParaRPr>
          </a:p>
          <a:p>
            <a:endParaRPr lang="zh-CN" altLang="en-US"/>
          </a:p>
        </p:txBody>
      </p:sp>
      <p:pic>
        <p:nvPicPr>
          <p:cNvPr id="5" name="图片 4" descr="2021060217265876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84200" y="1941830"/>
            <a:ext cx="4681855" cy="297370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6062980" y="3267710"/>
            <a:ext cx="897890" cy="322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20190731191423411_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430" y="1156335"/>
            <a:ext cx="3326130" cy="51168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制作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诊断数据库CDD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8460" y="958850"/>
            <a:ext cx="1123251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ECU信息描述编辑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Name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Interface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</p:txBody>
      </p:sp>
      <p:pic>
        <p:nvPicPr>
          <p:cNvPr id="4" name="图片 3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7380" y="1343025"/>
            <a:ext cx="7541895" cy="2041525"/>
          </a:xfrm>
          <a:prstGeom prst="rect">
            <a:avLst/>
          </a:prstGeom>
        </p:spPr>
      </p:pic>
      <p:pic>
        <p:nvPicPr>
          <p:cNvPr id="5" name="图片 4" descr="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380" y="4373880"/>
            <a:ext cx="8547735" cy="17875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制作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诊断数据库CDD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8460" y="958850"/>
            <a:ext cx="112604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</a:t>
            </a:r>
            <a:r>
              <a:rPr lang="zh-CN" altLang="en-US"/>
              <a:t>ommunications </a:t>
            </a:r>
            <a:r>
              <a:rPr lang="en-US" altLang="zh-CN"/>
              <a:t>P</a:t>
            </a:r>
            <a:r>
              <a:rPr lang="zh-CN" altLang="en-US"/>
              <a:t>arameters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Eg: Request ID, Response ID, Timer, Baudrate......  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</p:txBody>
      </p:sp>
      <p:pic>
        <p:nvPicPr>
          <p:cNvPr id="4" name="图片 3" descr="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5420" y="1842770"/>
            <a:ext cx="9439275" cy="41243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745,&quot;width&quot;:13770}"/>
</p:tagLst>
</file>

<file path=ppt/tags/tag2.xml><?xml version="1.0" encoding="utf-8"?>
<p:tagLst xmlns:p="http://schemas.openxmlformats.org/presentationml/2006/main">
  <p:tag name="KSO_WM_UNIT_PLACING_PICTURE_USER_VIEWPORT" val="{&quot;height&quot;:6675,&quot;width&quot;:14175}"/>
</p:tagLst>
</file>

<file path=ppt/tags/tag3.xml><?xml version="1.0" encoding="utf-8"?>
<p:tagLst xmlns:p="http://schemas.openxmlformats.org/presentationml/2006/main">
  <p:tag name="COMMONDATA" val="eyJoZGlkIjoiZDMyNGRhNzQxYzU5YmZkN2EyYjZmMjRjOTZiNWZmNDA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3063</Words>
  <Application>WPS 演示</Application>
  <PresentationFormat>自定义</PresentationFormat>
  <Paragraphs>202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27</vt:i4>
      </vt:variant>
    </vt:vector>
  </HeadingPairs>
  <TitlesOfParts>
    <vt:vector size="43" baseType="lpstr">
      <vt:lpstr>Arial</vt:lpstr>
      <vt:lpstr>宋体</vt:lpstr>
      <vt:lpstr>Wingdings</vt:lpstr>
      <vt:lpstr>Meiryo UI</vt:lpstr>
      <vt:lpstr>微软雅黑</vt:lpstr>
      <vt:lpstr>阿里巴巴普惠体</vt:lpstr>
      <vt:lpstr>Yu Gothic UI</vt:lpstr>
      <vt:lpstr>Wingdings</vt:lpstr>
      <vt:lpstr>Arial Unicode MS</vt:lpstr>
      <vt:lpstr>Calibri Light</vt:lpstr>
      <vt:lpstr>Calibri</vt:lpstr>
      <vt:lpstr>MS PGothic</vt:lpstr>
      <vt:lpstr>Office 主题</vt:lpstr>
      <vt:lpstr>1_Office 主题</vt:lpstr>
      <vt:lpstr>3_Office 主题</vt:lpstr>
      <vt:lpstr>2_Office 主题</vt:lpstr>
      <vt:lpstr>PowerPoint 演示文稿</vt:lpstr>
      <vt:lpstr>PowerPoint 演示文稿</vt:lpstr>
      <vt:lpstr>诊断数据库分类介绍</vt:lpstr>
      <vt:lpstr>诊断数据库分类介绍</vt:lpstr>
      <vt:lpstr>PowerPoint 演示文稿</vt:lpstr>
      <vt:lpstr>制作诊断数据库CDD</vt:lpstr>
      <vt:lpstr>制作诊断数据库CDD</vt:lpstr>
      <vt:lpstr>制作诊断数据库CDD</vt:lpstr>
      <vt:lpstr>制作诊断数据库CDD</vt:lpstr>
      <vt:lpstr>制作诊断数据库CDD</vt:lpstr>
      <vt:lpstr>制作诊断数据库CDD</vt:lpstr>
      <vt:lpstr>制作诊断数据库CDD</vt:lpstr>
      <vt:lpstr>制作诊断数据库CDD</vt:lpstr>
      <vt:lpstr>制作诊断数据库CDD</vt:lpstr>
      <vt:lpstr>制作诊断数据库CDD</vt:lpstr>
      <vt:lpstr>制作诊断数据库CDD</vt:lpstr>
      <vt:lpstr>制作诊断数据库CDD</vt:lpstr>
      <vt:lpstr>制作诊断数据库CDD</vt:lpstr>
      <vt:lpstr>制作诊断数据库CDD</vt:lpstr>
      <vt:lpstr>制作诊断数据库CDD</vt:lpstr>
      <vt:lpstr>制作诊断数据库CDD</vt:lpstr>
      <vt:lpstr>制作诊断数据库CDD</vt:lpstr>
      <vt:lpstr>制作诊断数据库CDD</vt:lpstr>
      <vt:lpstr>制作诊断数据库CDD</vt:lpstr>
      <vt:lpstr>制作诊断数据库CDD</vt:lpstr>
      <vt:lpstr>制作诊断数据库CDD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shengnw</dc:creator>
  <cp:lastModifiedBy>GY</cp:lastModifiedBy>
  <cp:revision>1396</cp:revision>
  <dcterms:created xsi:type="dcterms:W3CDTF">2020-03-01T09:36:00Z</dcterms:created>
  <dcterms:modified xsi:type="dcterms:W3CDTF">2022-06-13T05:37:11Z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B493D0FD723F4C339549041FBE95FC26</vt:lpwstr>
  </property>
</Properties>
</file>