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2" r:id="rId3"/>
    <p:sldMasterId id="2147483664" r:id="rId4"/>
  </p:sldMasterIdLst>
  <p:notesMasterIdLst>
    <p:notesMasterId r:id="rId16"/>
  </p:notesMasterIdLst>
  <p:sldIdLst>
    <p:sldId id="256" r:id="rId5"/>
    <p:sldId id="8041" r:id="rId6"/>
    <p:sldId id="7122" r:id="rId7"/>
    <p:sldId id="8042" r:id="rId8"/>
    <p:sldId id="8043" r:id="rId9"/>
    <p:sldId id="8066" r:id="rId10"/>
    <p:sldId id="8069" r:id="rId11"/>
    <p:sldId id="8068" r:id="rId12"/>
    <p:sldId id="8039" r:id="rId13"/>
    <p:sldId id="8015" r:id="rId14"/>
    <p:sldId id="6943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37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jian" initials="wj" lastIdx="1" clrIdx="0"/>
  <p:cmAuthor id="1" name="fu kiethtoo" initials="fk" lastIdx="1" clrIdx="1">
    <p:extLst>
      <p:ext uri="{19B8F6BF-5375-455C-9EA6-DF929625EA0E}">
        <p15:presenceInfo xmlns:p15="http://schemas.microsoft.com/office/powerpoint/2012/main" userId="86d6a038e27b02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FB8"/>
    <a:srgbClr val="E3D8CD"/>
    <a:srgbClr val="D8CFC7"/>
    <a:srgbClr val="005490"/>
    <a:srgbClr val="005C9E"/>
    <a:srgbClr val="08538C"/>
    <a:srgbClr val="0000FF"/>
    <a:srgbClr val="59A513"/>
    <a:srgbClr val="5B9BD5"/>
    <a:srgbClr val="FFD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014" autoAdjust="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>
        <p:guide orient="horz" pos="1933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9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7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9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6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6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2" y="5"/>
            <a:ext cx="2832145" cy="6858000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5" tIns="57607" rIns="115215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831637" y="1117469"/>
            <a:ext cx="9360363" cy="1844608"/>
          </a:xfrm>
        </p:spPr>
        <p:txBody>
          <a:bodyPr lIns="504000" anchor="ctr">
            <a:spAutoFit/>
          </a:bodyPr>
          <a:lstStyle>
            <a:lvl1pPr>
              <a:defRPr lang="ja-JP" altLang="en-US" b="1" smtClean="0"/>
            </a:lvl1pPr>
            <a:lvl2pPr>
              <a:defRPr lang="ja-JP" altLang="en-US" b="1" smtClean="0"/>
            </a:lvl2pPr>
            <a:lvl3pPr>
              <a:defRPr lang="ja-JP" altLang="en-US" b="1" smtClean="0"/>
            </a:lvl3pPr>
            <a:lvl4pPr>
              <a:defRPr lang="ja-JP" altLang="en-US" b="1" smtClean="0"/>
            </a:lvl4pPr>
            <a:lvl5pPr>
              <a:defRPr lang="ja-JP" altLang="en-US" b="1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831637" y="3557965"/>
            <a:ext cx="9360363" cy="1844608"/>
          </a:xfrm>
          <a:gradFill flip="none" rotWithShape="1">
            <a:gsLst>
              <a:gs pos="0">
                <a:srgbClr val="005493"/>
              </a:gs>
              <a:gs pos="100000">
                <a:srgbClr val="005493">
                  <a:alpha val="0"/>
                </a:srgbClr>
              </a:gs>
              <a:gs pos="81000">
                <a:srgbClr val="005493">
                  <a:alpha val="19000"/>
                </a:srgbClr>
              </a:gs>
              <a:gs pos="57000">
                <a:srgbClr val="005493">
                  <a:alpha val="43000"/>
                </a:srgbClr>
              </a:gs>
            </a:gsLst>
            <a:lin ang="0" scaled="1"/>
            <a:tileRect/>
          </a:gradFill>
        </p:spPr>
        <p:txBody>
          <a:bodyPr lIns="504000" anchor="ctr">
            <a:spAutoFit/>
          </a:bodyPr>
          <a:lstStyle>
            <a:lvl1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3pPr>
            <a:lvl4pPr>
              <a:defRPr lang="ja-JP" altLang="en-US" b="1" smtClean="0">
                <a:solidFill>
                  <a:schemeClr val="bg1"/>
                </a:solidFill>
              </a:defRPr>
            </a:lvl4pPr>
            <a:lvl5pPr>
              <a:defRPr lang="ja-JP" altLang="en-US" b="1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72" y="622288"/>
            <a:ext cx="2188013" cy="333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 userDrawn="1">
  <p:cSld name="Blank Gray Foot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6" y="4712"/>
            <a:ext cx="12192000" cy="6855920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10031839" y="178948"/>
            <a:ext cx="1974165" cy="14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80"/>
          </a:p>
        </p:txBody>
      </p:sp>
      <p:pic>
        <p:nvPicPr>
          <p:cNvPr id="3" name="図 2" descr="図形 が含まれている画像&#10;&#10;自動的に生成された説明"/>
          <p:cNvPicPr>
            <a:picLocks noChangeAspect="1"/>
          </p:cNvPicPr>
          <p:nvPr userDrawn="1"/>
        </p:nvPicPr>
        <p:blipFill rotWithShape="1">
          <a:blip r:embed="rId3"/>
          <a:srcRect t="91223" r="83462"/>
          <a:stretch>
            <a:fillRect/>
          </a:stretch>
        </p:blipFill>
        <p:spPr>
          <a:xfrm>
            <a:off x="1" y="6254980"/>
            <a:ext cx="1974165" cy="601980"/>
          </a:xfrm>
          <a:prstGeom prst="rect">
            <a:avLst/>
          </a:prstGeom>
        </p:spPr>
      </p:pic>
      <p:sp>
        <p:nvSpPr>
          <p:cNvPr id="6" name="字幕 2"/>
          <p:cNvSpPr>
            <a:spLocks noGrp="1"/>
          </p:cNvSpPr>
          <p:nvPr>
            <p:ph type="subTitle" idx="1" hasCustomPrompt="1"/>
          </p:nvPr>
        </p:nvSpPr>
        <p:spPr>
          <a:xfrm>
            <a:off x="220442" y="582504"/>
            <a:ext cx="11785562" cy="5780589"/>
          </a:xfrm>
        </p:spPr>
        <p:txBody>
          <a:bodyPr/>
          <a:lstStyle>
            <a:lvl1pPr marL="0" indent="0" algn="l">
              <a:buNone/>
              <a:defRPr sz="3400" b="1">
                <a:solidFill>
                  <a:schemeClr val="tx1"/>
                </a:solidFill>
                <a:latin typeface="Yu Gothic" panose="020B0400000000000000" pitchFamily="50" charset="-128"/>
                <a:ea typeface="Yu Gothic" panose="020B04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8" name="正方形/長方形 7"/>
          <p:cNvSpPr/>
          <p:nvPr userDrawn="1"/>
        </p:nvSpPr>
        <p:spPr>
          <a:xfrm>
            <a:off x="5779478" y="6553230"/>
            <a:ext cx="5922011" cy="217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810">
                <a:solidFill>
                  <a:srgbClr val="FFFFFF"/>
                </a:solidFill>
                <a:latin typeface="+mn-lt"/>
              </a:rPr>
              <a:t>©</a:t>
            </a:r>
            <a:r>
              <a:rPr lang="ja-JP" altLang="en-US" sz="81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ja-JP" sz="810">
                <a:solidFill>
                  <a:srgbClr val="FFFFFF"/>
                </a:solidFill>
                <a:latin typeface="+mn-lt"/>
              </a:rPr>
              <a:t>Pioneer Corporation</a:t>
            </a:r>
            <a:endParaRPr lang="ja-JP" altLang="en-US" sz="810" dirty="0"/>
          </a:p>
        </p:txBody>
      </p:sp>
      <p:sp>
        <p:nvSpPr>
          <p:cNvPr id="9" name="Google Shape;8;p1"/>
          <p:cNvSpPr txBox="1"/>
          <p:nvPr userDrawn="1"/>
        </p:nvSpPr>
        <p:spPr>
          <a:xfrm>
            <a:off x="11335689" y="6439220"/>
            <a:ext cx="7316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GB" sz="1100"/>
              <a:t>‹#›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00225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2" y="5"/>
            <a:ext cx="2832145" cy="6858000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115215" tIns="57607" rIns="115215" bIns="57607" anchor="ctr"/>
          <a:lstStyle/>
          <a:p>
            <a:pPr algn="ctr" defTabSz="1151890">
              <a:spcBef>
                <a:spcPct val="0"/>
              </a:spcBef>
              <a:defRPr/>
            </a:pPr>
            <a:endParaRPr lang="ja-JP" altLang="en-US" sz="4000">
              <a:solidFill>
                <a:srgbClr val="333333"/>
              </a:solidFill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831637" y="1117469"/>
            <a:ext cx="9360363" cy="1844608"/>
          </a:xfrm>
        </p:spPr>
        <p:txBody>
          <a:bodyPr lIns="504000" anchor="ctr">
            <a:spAutoFit/>
          </a:bodyPr>
          <a:lstStyle>
            <a:lvl1pPr>
              <a:defRPr lang="ja-JP" altLang="en-US" b="1" smtClean="0"/>
            </a:lvl1pPr>
            <a:lvl2pPr>
              <a:defRPr lang="ja-JP" altLang="en-US" b="1" smtClean="0"/>
            </a:lvl2pPr>
            <a:lvl3pPr>
              <a:defRPr lang="ja-JP" altLang="en-US" b="1" smtClean="0"/>
            </a:lvl3pPr>
            <a:lvl4pPr>
              <a:defRPr lang="ja-JP" altLang="en-US" b="1" smtClean="0"/>
            </a:lvl4pPr>
            <a:lvl5pPr>
              <a:defRPr lang="ja-JP" altLang="en-US" b="1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831637" y="3557965"/>
            <a:ext cx="9360363" cy="1844608"/>
          </a:xfrm>
          <a:gradFill flip="none" rotWithShape="1">
            <a:gsLst>
              <a:gs pos="0">
                <a:srgbClr val="005493"/>
              </a:gs>
              <a:gs pos="100000">
                <a:srgbClr val="005493">
                  <a:alpha val="0"/>
                </a:srgbClr>
              </a:gs>
              <a:gs pos="81000">
                <a:srgbClr val="005493">
                  <a:alpha val="19000"/>
                </a:srgbClr>
              </a:gs>
              <a:gs pos="57000">
                <a:srgbClr val="005493">
                  <a:alpha val="43000"/>
                </a:srgbClr>
              </a:gs>
            </a:gsLst>
            <a:lin ang="0" scaled="1"/>
            <a:tileRect/>
          </a:gradFill>
        </p:spPr>
        <p:txBody>
          <a:bodyPr lIns="504000" anchor="ctr">
            <a:spAutoFit/>
          </a:bodyPr>
          <a:lstStyle>
            <a:lvl1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ja-JP" altLang="en-US" b="1" smtClean="0">
                <a:solidFill>
                  <a:schemeClr val="bg1"/>
                </a:solidFill>
              </a:defRPr>
            </a:lvl3pPr>
            <a:lvl4pPr>
              <a:defRPr lang="ja-JP" altLang="en-US" b="1" smtClean="0">
                <a:solidFill>
                  <a:schemeClr val="bg1"/>
                </a:solidFill>
              </a:defRPr>
            </a:lvl4pPr>
            <a:lvl5pPr>
              <a:defRPr lang="ja-JP" altLang="en-US" b="1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72" y="622288"/>
            <a:ext cx="2188013" cy="3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1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图片 7" descr="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6570" y="603885"/>
            <a:ext cx="2136140" cy="288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 iAuto (Shanghai) Co., Ltd.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74819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 userDrawn="1"/>
        </p:nvSpPr>
        <p:spPr>
          <a:xfrm>
            <a:off x="10772775" y="295275"/>
            <a:ext cx="1419225" cy="547669"/>
          </a:xfrm>
          <a:prstGeom prst="parallelogram">
            <a:avLst>
              <a:gd name="adj" fmla="val 0"/>
            </a:avLst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Jan, 2020     iAuto (Shanghai) Co., Ltd.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0175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iAuto (Shanghai) Co.,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21" Type="http://schemas.openxmlformats.org/officeDocument/2006/relationships/hyperlink" Target="mailto:autost@iauto.com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227445"/>
            <a:ext cx="12185650" cy="6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" y="1887855"/>
            <a:ext cx="7425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71DFFF"/>
                </a:solidFill>
                <a:latin typeface="Arial" panose="020B0604020202020204" pitchFamily="34" charset="0"/>
                <a:ea typeface="阿里巴巴普惠体" panose="00020600040101010101" charset="-122"/>
                <a:cs typeface="Arial" panose="020B0604020202020204" pitchFamily="34" charset="0"/>
              </a:rPr>
              <a:t>AutoST </a:t>
            </a:r>
            <a:r>
              <a:rPr lang="zh-CN" altLang="en-US" sz="4400" b="1" dirty="0">
                <a:solidFill>
                  <a:srgbClr val="71DFFF"/>
                </a:solidFill>
                <a:latin typeface="Arial" panose="020B0604020202020204" pitchFamily="34" charset="0"/>
                <a:ea typeface="阿里巴巴普惠体" panose="00020600040101010101" charset="-122"/>
                <a:cs typeface="Arial" panose="020B0604020202020204" pitchFamily="34" charset="0"/>
              </a:rPr>
              <a:t>自动化测试工具介绍</a:t>
            </a:r>
          </a:p>
        </p:txBody>
      </p:sp>
      <p:sp>
        <p:nvSpPr>
          <p:cNvPr id="9" name="矩形 8"/>
          <p:cNvSpPr/>
          <p:nvPr/>
        </p:nvSpPr>
        <p:spPr>
          <a:xfrm>
            <a:off x="467360" y="3140075"/>
            <a:ext cx="746640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605" y="6431598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EE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01765" y="6447155"/>
            <a:ext cx="52971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000" b="1" dirty="0">
                <a:solidFill>
                  <a:srgbClr val="175D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iAuto (Shanghai) Co., Ltd.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7639" y="2739965"/>
            <a:ext cx="753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71D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2022.1</a:t>
            </a:r>
            <a:endParaRPr lang="zh-CN" altLang="en-US" sz="2000" b="1" dirty="0">
              <a:solidFill>
                <a:srgbClr val="71D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1.7  iAUTO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自动化测试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·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导入流程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B2703E5-84B1-4478-B8C1-E2F92E09200F}"/>
              </a:ext>
            </a:extLst>
          </p:cNvPr>
          <p:cNvSpPr/>
          <p:nvPr/>
        </p:nvSpPr>
        <p:spPr>
          <a:xfrm>
            <a:off x="6190753" y="1829455"/>
            <a:ext cx="4847361" cy="384144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68CFBCB-5618-4BF3-98F3-B80BF0C336A5}"/>
              </a:ext>
            </a:extLst>
          </p:cNvPr>
          <p:cNvSpPr/>
          <p:nvPr/>
        </p:nvSpPr>
        <p:spPr>
          <a:xfrm>
            <a:off x="3742965" y="1829454"/>
            <a:ext cx="2426434" cy="38351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prstDash val="sys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形 76" descr="箭头循环 轮廓">
            <a:extLst>
              <a:ext uri="{FF2B5EF4-FFF2-40B4-BE49-F238E27FC236}">
                <a16:creationId xmlns:a16="http://schemas.microsoft.com/office/drawing/2014/main" id="{311D4CE4-350E-46E7-A028-3E8CE5A2C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7625" y="2995114"/>
            <a:ext cx="1947680" cy="1947680"/>
          </a:xfrm>
          <a:prstGeom prst="rect">
            <a:avLst/>
          </a:prstGeom>
        </p:spPr>
      </p:pic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371637FD-F51C-41D1-BE6A-E4282E0F6225}"/>
              </a:ext>
            </a:extLst>
          </p:cNvPr>
          <p:cNvSpPr/>
          <p:nvPr/>
        </p:nvSpPr>
        <p:spPr>
          <a:xfrm>
            <a:off x="910473" y="1829455"/>
            <a:ext cx="2826546" cy="3835159"/>
          </a:xfrm>
          <a:prstGeom prst="flowChart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accent3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B03D243-92F0-4F27-89BA-7B8FBE2FE41B}"/>
              </a:ext>
            </a:extLst>
          </p:cNvPr>
          <p:cNvSpPr/>
          <p:nvPr/>
        </p:nvSpPr>
        <p:spPr>
          <a:xfrm>
            <a:off x="911541" y="2418652"/>
            <a:ext cx="1493761" cy="449574"/>
          </a:xfrm>
          <a:custGeom>
            <a:avLst/>
            <a:gdLst>
              <a:gd name="connsiteX0" fmla="*/ 0 w 1630862"/>
              <a:gd name="connsiteY0" fmla="*/ 0 h 677057"/>
              <a:gd name="connsiteX1" fmla="*/ 1292334 w 1630862"/>
              <a:gd name="connsiteY1" fmla="*/ 0 h 677057"/>
              <a:gd name="connsiteX2" fmla="*/ 1630862 w 1630862"/>
              <a:gd name="connsiteY2" fmla="*/ 338529 h 677057"/>
              <a:gd name="connsiteX3" fmla="*/ 1292334 w 1630862"/>
              <a:gd name="connsiteY3" fmla="*/ 677057 h 677057"/>
              <a:gd name="connsiteX4" fmla="*/ 0 w 1630862"/>
              <a:gd name="connsiteY4" fmla="*/ 677057 h 677057"/>
              <a:gd name="connsiteX5" fmla="*/ 338529 w 1630862"/>
              <a:gd name="connsiteY5" fmla="*/ 338529 h 677057"/>
              <a:gd name="connsiteX6" fmla="*/ 0 w 1630862"/>
              <a:gd name="connsiteY6" fmla="*/ 0 h 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0862" h="677057">
                <a:moveTo>
                  <a:pt x="0" y="0"/>
                </a:moveTo>
                <a:lnTo>
                  <a:pt x="1292334" y="0"/>
                </a:lnTo>
                <a:lnTo>
                  <a:pt x="1630862" y="338529"/>
                </a:lnTo>
                <a:lnTo>
                  <a:pt x="1292334" y="677057"/>
                </a:lnTo>
                <a:lnTo>
                  <a:pt x="0" y="677057"/>
                </a:lnTo>
                <a:lnTo>
                  <a:pt x="338529" y="33852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AutoST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导入</a:t>
            </a: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F9CCF80-F816-481F-A024-75C4257E3C79}"/>
              </a:ext>
            </a:extLst>
          </p:cNvPr>
          <p:cNvSpPr/>
          <p:nvPr/>
        </p:nvSpPr>
        <p:spPr>
          <a:xfrm>
            <a:off x="2280885" y="2429944"/>
            <a:ext cx="1378410" cy="431993"/>
          </a:xfrm>
          <a:custGeom>
            <a:avLst/>
            <a:gdLst>
              <a:gd name="connsiteX0" fmla="*/ 0 w 1519969"/>
              <a:gd name="connsiteY0" fmla="*/ 0 h 561957"/>
              <a:gd name="connsiteX1" fmla="*/ 1238991 w 1519969"/>
              <a:gd name="connsiteY1" fmla="*/ 0 h 561957"/>
              <a:gd name="connsiteX2" fmla="*/ 1519969 w 1519969"/>
              <a:gd name="connsiteY2" fmla="*/ 280979 h 561957"/>
              <a:gd name="connsiteX3" fmla="*/ 1238991 w 1519969"/>
              <a:gd name="connsiteY3" fmla="*/ 561957 h 561957"/>
              <a:gd name="connsiteX4" fmla="*/ 0 w 1519969"/>
              <a:gd name="connsiteY4" fmla="*/ 561957 h 561957"/>
              <a:gd name="connsiteX5" fmla="*/ 280979 w 1519969"/>
              <a:gd name="connsiteY5" fmla="*/ 280979 h 561957"/>
              <a:gd name="connsiteX6" fmla="*/ 0 w 1519969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9969" h="561957">
                <a:moveTo>
                  <a:pt x="0" y="0"/>
                </a:moveTo>
                <a:lnTo>
                  <a:pt x="1238991" y="0"/>
                </a:lnTo>
                <a:lnTo>
                  <a:pt x="1519969" y="280979"/>
                </a:lnTo>
                <a:lnTo>
                  <a:pt x="1238991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合作达成</a:t>
            </a:r>
            <a:endParaRPr lang="zh-CN" altLang="en-US" sz="1200" kern="1200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020A0CD-9D77-4403-BD54-C2D97D34C736}"/>
              </a:ext>
            </a:extLst>
          </p:cNvPr>
          <p:cNvSpPr/>
          <p:nvPr/>
        </p:nvSpPr>
        <p:spPr>
          <a:xfrm>
            <a:off x="3882342" y="2622567"/>
            <a:ext cx="2112273" cy="359250"/>
          </a:xfrm>
          <a:custGeom>
            <a:avLst/>
            <a:gdLst>
              <a:gd name="connsiteX0" fmla="*/ 0 w 1421500"/>
              <a:gd name="connsiteY0" fmla="*/ 0 h 561957"/>
              <a:gd name="connsiteX1" fmla="*/ 1140522 w 1421500"/>
              <a:gd name="connsiteY1" fmla="*/ 0 h 561957"/>
              <a:gd name="connsiteX2" fmla="*/ 1421500 w 1421500"/>
              <a:gd name="connsiteY2" fmla="*/ 280979 h 561957"/>
              <a:gd name="connsiteX3" fmla="*/ 1140522 w 1421500"/>
              <a:gd name="connsiteY3" fmla="*/ 561957 h 561957"/>
              <a:gd name="connsiteX4" fmla="*/ 0 w 1421500"/>
              <a:gd name="connsiteY4" fmla="*/ 561957 h 561957"/>
              <a:gd name="connsiteX5" fmla="*/ 280979 w 1421500"/>
              <a:gd name="connsiteY5" fmla="*/ 280979 h 561957"/>
              <a:gd name="connsiteX6" fmla="*/ 0 w 1421500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500" h="561957">
                <a:moveTo>
                  <a:pt x="0" y="0"/>
                </a:moveTo>
                <a:lnTo>
                  <a:pt x="1140522" y="0"/>
                </a:lnTo>
                <a:lnTo>
                  <a:pt x="1421500" y="280979"/>
                </a:lnTo>
                <a:lnTo>
                  <a:pt x="1140522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486AC1"/>
              </a:buClr>
              <a:buSzPct val="100000"/>
              <a:buNone/>
            </a:pPr>
            <a:r>
              <a:rPr lang="zh-CN" altLang="en-US" sz="1200" kern="1200" dirty="0">
                <a:latin typeface="微软雅黑" panose="020B0503020204020204" charset="-122"/>
                <a:ea typeface="微软雅黑" panose="020B0503020204020204" charset="-122"/>
              </a:rPr>
              <a:t>自动化测试环境搭建</a:t>
            </a:r>
            <a:endParaRPr lang="zh-CN" altLang="en-US" sz="1200" kern="1200" dirty="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F211C16-6A97-4791-AF69-E1A016664C32}"/>
              </a:ext>
            </a:extLst>
          </p:cNvPr>
          <p:cNvSpPr/>
          <p:nvPr/>
        </p:nvSpPr>
        <p:spPr>
          <a:xfrm>
            <a:off x="6553208" y="2901488"/>
            <a:ext cx="2005686" cy="321132"/>
          </a:xfrm>
          <a:custGeom>
            <a:avLst/>
            <a:gdLst>
              <a:gd name="connsiteX0" fmla="*/ 0 w 1997872"/>
              <a:gd name="connsiteY0" fmla="*/ 0 h 561957"/>
              <a:gd name="connsiteX1" fmla="*/ 1716894 w 1997872"/>
              <a:gd name="connsiteY1" fmla="*/ 0 h 561957"/>
              <a:gd name="connsiteX2" fmla="*/ 1997872 w 1997872"/>
              <a:gd name="connsiteY2" fmla="*/ 280979 h 561957"/>
              <a:gd name="connsiteX3" fmla="*/ 1716894 w 1997872"/>
              <a:gd name="connsiteY3" fmla="*/ 561957 h 561957"/>
              <a:gd name="connsiteX4" fmla="*/ 0 w 1997872"/>
              <a:gd name="connsiteY4" fmla="*/ 561957 h 561957"/>
              <a:gd name="connsiteX5" fmla="*/ 280979 w 1997872"/>
              <a:gd name="connsiteY5" fmla="*/ 280979 h 561957"/>
              <a:gd name="connsiteX6" fmla="*/ 0 w 1997872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7872" h="561957">
                <a:moveTo>
                  <a:pt x="0" y="0"/>
                </a:moveTo>
                <a:lnTo>
                  <a:pt x="1716894" y="0"/>
                </a:lnTo>
                <a:lnTo>
                  <a:pt x="1997872" y="280979"/>
                </a:lnTo>
                <a:lnTo>
                  <a:pt x="1716894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486AC1"/>
              </a:buClr>
              <a:buSzPct val="100000"/>
              <a:buNone/>
            </a:pPr>
            <a:r>
              <a:rPr lang="en-US" altLang="zh-CN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Release</a:t>
            </a:r>
            <a:r>
              <a:rPr lang="zh-CN" altLang="en-US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验收测试</a:t>
            </a:r>
            <a:endParaRPr lang="zh-CN" altLang="en-US" sz="1200" kern="1200" dirty="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B8DAB619-2935-4944-9D56-60F0D2686A93}"/>
              </a:ext>
            </a:extLst>
          </p:cNvPr>
          <p:cNvSpPr/>
          <p:nvPr/>
        </p:nvSpPr>
        <p:spPr>
          <a:xfrm>
            <a:off x="8674622" y="2447556"/>
            <a:ext cx="1401945" cy="546617"/>
          </a:xfrm>
          <a:custGeom>
            <a:avLst/>
            <a:gdLst>
              <a:gd name="connsiteX0" fmla="*/ 0 w 1404894"/>
              <a:gd name="connsiteY0" fmla="*/ 0 h 561957"/>
              <a:gd name="connsiteX1" fmla="*/ 1123916 w 1404894"/>
              <a:gd name="connsiteY1" fmla="*/ 0 h 561957"/>
              <a:gd name="connsiteX2" fmla="*/ 1404894 w 1404894"/>
              <a:gd name="connsiteY2" fmla="*/ 280979 h 561957"/>
              <a:gd name="connsiteX3" fmla="*/ 1123916 w 1404894"/>
              <a:gd name="connsiteY3" fmla="*/ 561957 h 561957"/>
              <a:gd name="connsiteX4" fmla="*/ 0 w 1404894"/>
              <a:gd name="connsiteY4" fmla="*/ 561957 h 561957"/>
              <a:gd name="connsiteX5" fmla="*/ 280979 w 1404894"/>
              <a:gd name="connsiteY5" fmla="*/ 280979 h 561957"/>
              <a:gd name="connsiteX6" fmla="*/ 0 w 1404894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894" h="561957">
                <a:moveTo>
                  <a:pt x="0" y="0"/>
                </a:moveTo>
                <a:lnTo>
                  <a:pt x="1123916" y="0"/>
                </a:lnTo>
                <a:lnTo>
                  <a:pt x="1404894" y="280979"/>
                </a:lnTo>
                <a:lnTo>
                  <a:pt x="1123916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486AC1"/>
              </a:buClr>
              <a:buSzPct val="100000"/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扩展测试</a:t>
            </a:r>
            <a:endParaRPr lang="zh-CN" altLang="en-US" sz="1200" kern="1200" dirty="0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BB04F8DF-BF78-4EF1-A5D4-4A32DC072485}"/>
              </a:ext>
            </a:extLst>
          </p:cNvPr>
          <p:cNvSpPr/>
          <p:nvPr/>
        </p:nvSpPr>
        <p:spPr>
          <a:xfrm>
            <a:off x="9901514" y="2444045"/>
            <a:ext cx="1039079" cy="546617"/>
          </a:xfrm>
          <a:custGeom>
            <a:avLst/>
            <a:gdLst>
              <a:gd name="connsiteX0" fmla="*/ 0 w 1041265"/>
              <a:gd name="connsiteY0" fmla="*/ 0 h 561957"/>
              <a:gd name="connsiteX1" fmla="*/ 760287 w 1041265"/>
              <a:gd name="connsiteY1" fmla="*/ 0 h 561957"/>
              <a:gd name="connsiteX2" fmla="*/ 1041265 w 1041265"/>
              <a:gd name="connsiteY2" fmla="*/ 280979 h 561957"/>
              <a:gd name="connsiteX3" fmla="*/ 760287 w 1041265"/>
              <a:gd name="connsiteY3" fmla="*/ 561957 h 561957"/>
              <a:gd name="connsiteX4" fmla="*/ 0 w 1041265"/>
              <a:gd name="connsiteY4" fmla="*/ 561957 h 561957"/>
              <a:gd name="connsiteX5" fmla="*/ 280979 w 1041265"/>
              <a:gd name="connsiteY5" fmla="*/ 280979 h 561957"/>
              <a:gd name="connsiteX6" fmla="*/ 0 w 1041265"/>
              <a:gd name="connsiteY6" fmla="*/ 0 h 5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265" h="561957">
                <a:moveTo>
                  <a:pt x="0" y="0"/>
                </a:moveTo>
                <a:lnTo>
                  <a:pt x="760287" y="0"/>
                </a:lnTo>
                <a:lnTo>
                  <a:pt x="1041265" y="280979"/>
                </a:lnTo>
                <a:lnTo>
                  <a:pt x="760287" y="561957"/>
                </a:lnTo>
                <a:lnTo>
                  <a:pt x="0" y="561957"/>
                </a:lnTo>
                <a:lnTo>
                  <a:pt x="280979" y="280979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6219" tIns="7620" rIns="280978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kern="1200" dirty="0"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zh-CN" altLang="en-US" sz="1200" kern="1200" dirty="0"/>
          </a:p>
        </p:txBody>
      </p:sp>
      <p:sp>
        <p:nvSpPr>
          <p:cNvPr id="4" name="箭头: V 形 58"/>
          <p:cNvSpPr/>
          <p:nvPr/>
        </p:nvSpPr>
        <p:spPr bwMode="auto">
          <a:xfrm>
            <a:off x="3891717" y="4584057"/>
            <a:ext cx="2012478" cy="392218"/>
          </a:xfrm>
          <a:prstGeom prst="chevron">
            <a:avLst>
              <a:gd name="adj" fmla="val 87496"/>
            </a:avLst>
          </a:prstGeom>
          <a:ln>
            <a:headEnd type="non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定制化部分开发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现场调试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箭头: V 形 58"/>
          <p:cNvSpPr/>
          <p:nvPr/>
        </p:nvSpPr>
        <p:spPr bwMode="auto">
          <a:xfrm>
            <a:off x="1680227" y="4638821"/>
            <a:ext cx="1821159" cy="392218"/>
          </a:xfrm>
          <a:prstGeom prst="chevron">
            <a:avLst>
              <a:gd name="adj" fmla="val 87496"/>
            </a:avLst>
          </a:prstGeom>
          <a:ln>
            <a:headEnd type="non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测试需求理解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332">
            <a:extLst>
              <a:ext uri="{FF2B5EF4-FFF2-40B4-BE49-F238E27FC236}">
                <a16:creationId xmlns:a16="http://schemas.microsoft.com/office/drawing/2014/main" id="{1D03034F-7FB9-417E-BAA7-8E3774DC4CF9}"/>
              </a:ext>
            </a:extLst>
          </p:cNvPr>
          <p:cNvSpPr txBox="1"/>
          <p:nvPr/>
        </p:nvSpPr>
        <p:spPr>
          <a:xfrm>
            <a:off x="896490" y="4362363"/>
            <a:ext cx="1821158" cy="196969"/>
          </a:xfrm>
          <a:prstGeom prst="roundRect">
            <a:avLst>
              <a:gd name="adj" fmla="val 302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ja-JP"/>
            </a:defPPr>
            <a:lvl1pPr algn="ctr">
              <a:defRPr sz="6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AutoST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提供的产品技术支持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7864C80-388A-4E83-B1A3-E5068ADBD97F}"/>
              </a:ext>
            </a:extLst>
          </p:cNvPr>
          <p:cNvSpPr/>
          <p:nvPr/>
        </p:nvSpPr>
        <p:spPr>
          <a:xfrm>
            <a:off x="894082" y="4357370"/>
            <a:ext cx="10142663" cy="116909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BC5CE0-47E6-49E9-9B2E-1EC1AA5F1532}"/>
              </a:ext>
            </a:extLst>
          </p:cNvPr>
          <p:cNvCxnSpPr>
            <a:cxnSpLocks/>
          </p:cNvCxnSpPr>
          <p:nvPr/>
        </p:nvCxnSpPr>
        <p:spPr>
          <a:xfrm>
            <a:off x="6241004" y="2641025"/>
            <a:ext cx="311547" cy="2362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FFF33FF-AE08-41B5-AC6F-99C4EBE7E307}"/>
              </a:ext>
            </a:extLst>
          </p:cNvPr>
          <p:cNvSpPr txBox="1"/>
          <p:nvPr/>
        </p:nvSpPr>
        <p:spPr>
          <a:xfrm>
            <a:off x="7233922" y="2491133"/>
            <a:ext cx="1240658" cy="36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部分测试</a:t>
            </a:r>
            <a:r>
              <a:rPr lang="en-US" altLang="zh-CN" sz="900" dirty="0"/>
              <a:t>Case</a:t>
            </a:r>
            <a:r>
              <a:rPr lang="zh-CN" altLang="en-US" sz="900" dirty="0"/>
              <a:t>编写完成可以率先投入测试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B4EFD81-5F8A-4D46-BC4F-C478E8EC2F9E}"/>
              </a:ext>
            </a:extLst>
          </p:cNvPr>
          <p:cNvSpPr/>
          <p:nvPr/>
        </p:nvSpPr>
        <p:spPr>
          <a:xfrm>
            <a:off x="900527" y="2258033"/>
            <a:ext cx="10136233" cy="123024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集体讨论 轮廓">
            <a:extLst>
              <a:ext uri="{FF2B5EF4-FFF2-40B4-BE49-F238E27FC236}">
                <a16:creationId xmlns:a16="http://schemas.microsoft.com/office/drawing/2014/main" id="{516D7766-FC96-41C0-9264-674698C2F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9818" y="5049879"/>
            <a:ext cx="558434" cy="558434"/>
          </a:xfrm>
          <a:prstGeom prst="rect">
            <a:avLst/>
          </a:prstGeom>
        </p:spPr>
      </p:pic>
      <p:pic>
        <p:nvPicPr>
          <p:cNvPr id="9" name="图形 8" descr="自行车与人 纯色填充">
            <a:extLst>
              <a:ext uri="{FF2B5EF4-FFF2-40B4-BE49-F238E27FC236}">
                <a16:creationId xmlns:a16="http://schemas.microsoft.com/office/drawing/2014/main" id="{94BACC6C-FE8E-4B96-B687-1C73D2359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9810" y="4886897"/>
            <a:ext cx="912481" cy="9124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7D5171-9728-4195-BC57-B945B877919C}"/>
              </a:ext>
            </a:extLst>
          </p:cNvPr>
          <p:cNvSpPr txBox="1"/>
          <p:nvPr/>
        </p:nvSpPr>
        <p:spPr>
          <a:xfrm>
            <a:off x="1434522" y="3810491"/>
            <a:ext cx="747350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需求吸收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A95D0CF-2FC6-484B-B28F-209EBECF56C5}"/>
              </a:ext>
            </a:extLst>
          </p:cNvPr>
          <p:cNvSpPr txBox="1"/>
          <p:nvPr/>
        </p:nvSpPr>
        <p:spPr>
          <a:xfrm>
            <a:off x="2762803" y="3830321"/>
            <a:ext cx="747350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方案反馈</a:t>
            </a:r>
          </a:p>
        </p:txBody>
      </p:sp>
      <p:pic>
        <p:nvPicPr>
          <p:cNvPr id="18" name="图形 17" descr="呼叫中心 轮廓">
            <a:extLst>
              <a:ext uri="{FF2B5EF4-FFF2-40B4-BE49-F238E27FC236}">
                <a16:creationId xmlns:a16="http://schemas.microsoft.com/office/drawing/2014/main" id="{DB497FD5-819F-4651-AFF4-636938EA1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8911" y="3725356"/>
            <a:ext cx="442416" cy="442416"/>
          </a:xfrm>
          <a:prstGeom prst="rect">
            <a:avLst/>
          </a:prstGeom>
        </p:spPr>
      </p:pic>
      <p:pic>
        <p:nvPicPr>
          <p:cNvPr id="20" name="图形 19" descr="教室 轮廓">
            <a:extLst>
              <a:ext uri="{FF2B5EF4-FFF2-40B4-BE49-F238E27FC236}">
                <a16:creationId xmlns:a16="http://schemas.microsoft.com/office/drawing/2014/main" id="{E0EFC90E-D3D2-472A-82AD-0321B9020B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91521" y="3653116"/>
            <a:ext cx="485696" cy="485696"/>
          </a:xfrm>
          <a:prstGeom prst="rect">
            <a:avLst/>
          </a:prstGeom>
        </p:spPr>
      </p:pic>
      <p:pic>
        <p:nvPicPr>
          <p:cNvPr id="22" name="图形 21" descr="客户评价 轮廓">
            <a:extLst>
              <a:ext uri="{FF2B5EF4-FFF2-40B4-BE49-F238E27FC236}">
                <a16:creationId xmlns:a16="http://schemas.microsoft.com/office/drawing/2014/main" id="{C07BE94A-1958-4473-8FC4-D4B8BED9C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68769" y="3069811"/>
            <a:ext cx="426293" cy="426293"/>
          </a:xfrm>
          <a:prstGeom prst="rect">
            <a:avLst/>
          </a:prstGeom>
        </p:spPr>
      </p:pic>
      <p:pic>
        <p:nvPicPr>
          <p:cNvPr id="24" name="图形 23" descr="男程序员 轮廓">
            <a:extLst>
              <a:ext uri="{FF2B5EF4-FFF2-40B4-BE49-F238E27FC236}">
                <a16:creationId xmlns:a16="http://schemas.microsoft.com/office/drawing/2014/main" id="{6E2D7C89-C1B1-43E6-AB1D-D9EED52181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59481" y="5051600"/>
            <a:ext cx="455631" cy="455631"/>
          </a:xfrm>
          <a:prstGeom prst="rect">
            <a:avLst/>
          </a:prstGeom>
        </p:spPr>
      </p:pic>
      <p:sp>
        <p:nvSpPr>
          <p:cNvPr id="26" name="箭头: 虚尾 25">
            <a:extLst>
              <a:ext uri="{FF2B5EF4-FFF2-40B4-BE49-F238E27FC236}">
                <a16:creationId xmlns:a16="http://schemas.microsoft.com/office/drawing/2014/main" id="{A54DB698-4663-4802-9DBA-000FEB1C2B83}"/>
              </a:ext>
            </a:extLst>
          </p:cNvPr>
          <p:cNvSpPr/>
          <p:nvPr/>
        </p:nvSpPr>
        <p:spPr>
          <a:xfrm rot="5400000">
            <a:off x="2062396" y="3794022"/>
            <a:ext cx="475308" cy="233211"/>
          </a:xfrm>
          <a:prstGeom prst="striped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形 29" descr="文档 轮廓">
            <a:extLst>
              <a:ext uri="{FF2B5EF4-FFF2-40B4-BE49-F238E27FC236}">
                <a16:creationId xmlns:a16="http://schemas.microsoft.com/office/drawing/2014/main" id="{94F8414B-9F03-42F8-A845-B9215A3EC5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93881" y="3044989"/>
            <a:ext cx="423827" cy="423827"/>
          </a:xfrm>
          <a:prstGeom prst="rect">
            <a:avLst/>
          </a:prstGeom>
        </p:spPr>
      </p:pic>
      <p:sp>
        <p:nvSpPr>
          <p:cNvPr id="85" name="箭头: 虚尾 84">
            <a:extLst>
              <a:ext uri="{FF2B5EF4-FFF2-40B4-BE49-F238E27FC236}">
                <a16:creationId xmlns:a16="http://schemas.microsoft.com/office/drawing/2014/main" id="{F376A10D-521B-493A-A9E8-E249B1A50E5F}"/>
              </a:ext>
            </a:extLst>
          </p:cNvPr>
          <p:cNvSpPr/>
          <p:nvPr/>
        </p:nvSpPr>
        <p:spPr>
          <a:xfrm rot="16200000">
            <a:off x="2448577" y="3788464"/>
            <a:ext cx="475306" cy="233213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68AF76-5C43-48B0-ADD7-A7D8772DCE1B}"/>
              </a:ext>
            </a:extLst>
          </p:cNvPr>
          <p:cNvSpPr txBox="1"/>
          <p:nvPr/>
        </p:nvSpPr>
        <p:spPr>
          <a:xfrm>
            <a:off x="1613908" y="3238836"/>
            <a:ext cx="644974" cy="22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技术需求</a:t>
            </a:r>
          </a:p>
        </p:txBody>
      </p:sp>
      <p:sp>
        <p:nvSpPr>
          <p:cNvPr id="89" name="箭头: 虚尾 88">
            <a:extLst>
              <a:ext uri="{FF2B5EF4-FFF2-40B4-BE49-F238E27FC236}">
                <a16:creationId xmlns:a16="http://schemas.microsoft.com/office/drawing/2014/main" id="{70718762-8A35-4453-ADEF-854D2A3C8F1E}"/>
              </a:ext>
            </a:extLst>
          </p:cNvPr>
          <p:cNvSpPr/>
          <p:nvPr/>
        </p:nvSpPr>
        <p:spPr>
          <a:xfrm rot="16200000">
            <a:off x="3983671" y="3829626"/>
            <a:ext cx="475306" cy="233213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FEA7577-2589-4697-B4EE-290F85169B40}"/>
              </a:ext>
            </a:extLst>
          </p:cNvPr>
          <p:cNvSpPr txBox="1"/>
          <p:nvPr/>
        </p:nvSpPr>
        <p:spPr>
          <a:xfrm>
            <a:off x="5217422" y="4063365"/>
            <a:ext cx="747350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技术培训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1ED3CCE-C0B0-4E66-BAE2-8D46455D5A59}"/>
              </a:ext>
            </a:extLst>
          </p:cNvPr>
          <p:cNvSpPr txBox="1"/>
          <p:nvPr/>
        </p:nvSpPr>
        <p:spPr>
          <a:xfrm>
            <a:off x="4303076" y="3878223"/>
            <a:ext cx="747350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工具交付</a:t>
            </a:r>
          </a:p>
        </p:txBody>
      </p:sp>
      <p:sp>
        <p:nvSpPr>
          <p:cNvPr id="93" name="箭头: 虚尾 92">
            <a:extLst>
              <a:ext uri="{FF2B5EF4-FFF2-40B4-BE49-F238E27FC236}">
                <a16:creationId xmlns:a16="http://schemas.microsoft.com/office/drawing/2014/main" id="{24DCE3F3-CF12-4590-975D-1506A6254B7A}"/>
              </a:ext>
            </a:extLst>
          </p:cNvPr>
          <p:cNvSpPr/>
          <p:nvPr/>
        </p:nvSpPr>
        <p:spPr>
          <a:xfrm rot="5400000">
            <a:off x="6861209" y="3756320"/>
            <a:ext cx="475308" cy="233211"/>
          </a:xfrm>
          <a:prstGeom prst="striped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虚尾 93">
            <a:extLst>
              <a:ext uri="{FF2B5EF4-FFF2-40B4-BE49-F238E27FC236}">
                <a16:creationId xmlns:a16="http://schemas.microsoft.com/office/drawing/2014/main" id="{2F79D11C-B0D3-4CDA-9691-8C5B966DEA2E}"/>
              </a:ext>
            </a:extLst>
          </p:cNvPr>
          <p:cNvSpPr/>
          <p:nvPr/>
        </p:nvSpPr>
        <p:spPr>
          <a:xfrm rot="16200000">
            <a:off x="8549592" y="3945687"/>
            <a:ext cx="475306" cy="233213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41DCF79-C0A6-43CE-BA64-DD6670C77E22}"/>
              </a:ext>
            </a:extLst>
          </p:cNvPr>
          <p:cNvSpPr txBox="1"/>
          <p:nvPr/>
        </p:nvSpPr>
        <p:spPr>
          <a:xfrm>
            <a:off x="6287196" y="4115304"/>
            <a:ext cx="1028886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问题和新需求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9DE0D0-CC3C-46B9-8C1E-E098D8EC1375}"/>
              </a:ext>
            </a:extLst>
          </p:cNvPr>
          <p:cNvSpPr txBox="1"/>
          <p:nvPr/>
        </p:nvSpPr>
        <p:spPr>
          <a:xfrm>
            <a:off x="8948888" y="4100604"/>
            <a:ext cx="1687938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线上</a:t>
            </a:r>
            <a:r>
              <a:rPr lang="en-US" altLang="zh-CN" sz="1100" dirty="0"/>
              <a:t>&amp;</a:t>
            </a:r>
            <a:r>
              <a:rPr lang="zh-CN" altLang="en-US" sz="1100" dirty="0"/>
              <a:t>线下同时技术支持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37EE3F2-FB5E-4087-A41A-036DA659769F}"/>
              </a:ext>
            </a:extLst>
          </p:cNvPr>
          <p:cNvSpPr txBox="1"/>
          <p:nvPr/>
        </p:nvSpPr>
        <p:spPr>
          <a:xfrm>
            <a:off x="8761618" y="3604566"/>
            <a:ext cx="465814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响应</a:t>
            </a:r>
          </a:p>
        </p:txBody>
      </p:sp>
      <p:pic>
        <p:nvPicPr>
          <p:cNvPr id="82" name="图形 81" descr="添加 纯色填充">
            <a:extLst>
              <a:ext uri="{FF2B5EF4-FFF2-40B4-BE49-F238E27FC236}">
                <a16:creationId xmlns:a16="http://schemas.microsoft.com/office/drawing/2014/main" id="{9A4CA8B4-86EF-4A0C-955B-94C2A9E30D1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77688" y="3878196"/>
            <a:ext cx="289896" cy="2898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92E472DD-4D0C-4D1B-87BD-425DE7447866}"/>
              </a:ext>
            </a:extLst>
          </p:cNvPr>
          <p:cNvSpPr txBox="1"/>
          <p:nvPr/>
        </p:nvSpPr>
        <p:spPr>
          <a:xfrm>
            <a:off x="7878712" y="5157440"/>
            <a:ext cx="1436795" cy="26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AutoST</a:t>
            </a:r>
            <a:r>
              <a:rPr lang="zh-CN" altLang="en-US" sz="1100" dirty="0"/>
              <a:t>团队对应需求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7F1CF0D-207C-4454-BD8C-8AED18BC0120}"/>
              </a:ext>
            </a:extLst>
          </p:cNvPr>
          <p:cNvSpPr txBox="1"/>
          <p:nvPr/>
        </p:nvSpPr>
        <p:spPr>
          <a:xfrm>
            <a:off x="884310" y="783683"/>
            <a:ext cx="2390735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Arial" panose="020B0604020202090204" pitchFamily="34" charset="0"/>
                <a:sym typeface="+mn-ea"/>
              </a:rPr>
              <a:t>自动化测试开发流程如下：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E2482-2687-4C4A-B6ED-093C9B874554}"/>
              </a:ext>
            </a:extLst>
          </p:cNvPr>
          <p:cNvSpPr txBox="1"/>
          <p:nvPr/>
        </p:nvSpPr>
        <p:spPr>
          <a:xfrm>
            <a:off x="1587556" y="1886931"/>
            <a:ext cx="1598358" cy="3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前期需求检讨↓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B10C8B-1FAC-4395-BE17-0847FCB59765}"/>
              </a:ext>
            </a:extLst>
          </p:cNvPr>
          <p:cNvSpPr txBox="1"/>
          <p:nvPr/>
        </p:nvSpPr>
        <p:spPr>
          <a:xfrm>
            <a:off x="4148170" y="1867924"/>
            <a:ext cx="1598358" cy="3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系统接入定制↓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488E1B4-ADDD-4A4E-9CE5-6506150761AD}"/>
              </a:ext>
            </a:extLst>
          </p:cNvPr>
          <p:cNvSpPr txBox="1"/>
          <p:nvPr/>
        </p:nvSpPr>
        <p:spPr>
          <a:xfrm>
            <a:off x="7392440" y="1877733"/>
            <a:ext cx="1803112" cy="3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自动化测试导入↓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96272E1-261A-41E5-8989-9E11D5F0077C}"/>
              </a:ext>
            </a:extLst>
          </p:cNvPr>
          <p:cNvCxnSpPr>
            <a:cxnSpLocks/>
          </p:cNvCxnSpPr>
          <p:nvPr/>
        </p:nvCxnSpPr>
        <p:spPr>
          <a:xfrm>
            <a:off x="3742964" y="1829453"/>
            <a:ext cx="0" cy="405816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C0B390E-83D6-47A3-B997-5A2617A14990}"/>
              </a:ext>
            </a:extLst>
          </p:cNvPr>
          <p:cNvCxnSpPr>
            <a:cxnSpLocks/>
          </p:cNvCxnSpPr>
          <p:nvPr/>
        </p:nvCxnSpPr>
        <p:spPr>
          <a:xfrm>
            <a:off x="6174502" y="1829453"/>
            <a:ext cx="16217" cy="405816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141C3B5-A2DE-4166-A07E-DF7CE2BAC7DB}"/>
              </a:ext>
            </a:extLst>
          </p:cNvPr>
          <p:cNvSpPr/>
          <p:nvPr/>
        </p:nvSpPr>
        <p:spPr>
          <a:xfrm>
            <a:off x="5771352" y="2321425"/>
            <a:ext cx="1545242" cy="321131"/>
          </a:xfrm>
          <a:custGeom>
            <a:avLst/>
            <a:gdLst>
              <a:gd name="connsiteX0" fmla="*/ 0 w 2031491"/>
              <a:gd name="connsiteY0" fmla="*/ 0 h 559586"/>
              <a:gd name="connsiteX1" fmla="*/ 1751698 w 2031491"/>
              <a:gd name="connsiteY1" fmla="*/ 0 h 559586"/>
              <a:gd name="connsiteX2" fmla="*/ 2031491 w 2031491"/>
              <a:gd name="connsiteY2" fmla="*/ 279793 h 559586"/>
              <a:gd name="connsiteX3" fmla="*/ 1751698 w 2031491"/>
              <a:gd name="connsiteY3" fmla="*/ 559586 h 559586"/>
              <a:gd name="connsiteX4" fmla="*/ 0 w 2031491"/>
              <a:gd name="connsiteY4" fmla="*/ 559586 h 559586"/>
              <a:gd name="connsiteX5" fmla="*/ 279793 w 2031491"/>
              <a:gd name="connsiteY5" fmla="*/ 279793 h 559586"/>
              <a:gd name="connsiteX6" fmla="*/ 0 w 2031491"/>
              <a:gd name="connsiteY6" fmla="*/ 0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491" h="559586">
                <a:moveTo>
                  <a:pt x="0" y="0"/>
                </a:moveTo>
                <a:lnTo>
                  <a:pt x="1751698" y="0"/>
                </a:lnTo>
                <a:lnTo>
                  <a:pt x="2031491" y="279793"/>
                </a:lnTo>
                <a:lnTo>
                  <a:pt x="1751698" y="559586"/>
                </a:lnTo>
                <a:lnTo>
                  <a:pt x="0" y="559586"/>
                </a:lnTo>
                <a:lnTo>
                  <a:pt x="279793" y="279793"/>
                </a:lnTo>
                <a:lnTo>
                  <a:pt x="0" y="0"/>
                </a:lnTo>
                <a:close/>
              </a:path>
            </a:pathLst>
          </a:cu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5033" tIns="7620" rIns="279793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486AC1"/>
              </a:buClr>
              <a:buSzPct val="100000"/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704020202020204" pitchFamily="34" charset="0"/>
              </a:rPr>
              <a:t>测试脚本编写</a:t>
            </a:r>
            <a:endParaRPr lang="zh-CN" altLang="en-US" sz="1200" kern="1200" dirty="0"/>
          </a:p>
        </p:txBody>
      </p:sp>
      <p:sp>
        <p:nvSpPr>
          <p:cNvPr id="11" name="箭头: V 形 58"/>
          <p:cNvSpPr/>
          <p:nvPr/>
        </p:nvSpPr>
        <p:spPr bwMode="auto">
          <a:xfrm>
            <a:off x="5935992" y="4581542"/>
            <a:ext cx="4948674" cy="399081"/>
          </a:xfrm>
          <a:prstGeom prst="chevron">
            <a:avLst>
              <a:gd name="adj" fmla="val 87496"/>
            </a:avLst>
          </a:prstGeom>
          <a:ln>
            <a:headEnd type="non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技术支持和产品维护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DE327E8-BF4E-4A10-A6FF-4DEA3252E513}"/>
              </a:ext>
            </a:extLst>
          </p:cNvPr>
          <p:cNvSpPr/>
          <p:nvPr/>
        </p:nvSpPr>
        <p:spPr>
          <a:xfrm>
            <a:off x="4930928" y="1602710"/>
            <a:ext cx="220146" cy="186851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F0E937EE-FDCD-41B6-A8A5-D0F43E68F084}"/>
              </a:ext>
            </a:extLst>
          </p:cNvPr>
          <p:cNvSpPr/>
          <p:nvPr/>
        </p:nvSpPr>
        <p:spPr>
          <a:xfrm>
            <a:off x="8451277" y="1603729"/>
            <a:ext cx="220146" cy="15727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CCD4C998-1942-4063-8A15-C5FBDADF8596}"/>
              </a:ext>
            </a:extLst>
          </p:cNvPr>
          <p:cNvSpPr/>
          <p:nvPr/>
        </p:nvSpPr>
        <p:spPr>
          <a:xfrm>
            <a:off x="2006501" y="1594859"/>
            <a:ext cx="264611" cy="20255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78212D-63FE-442B-AFF9-EFA143E0E11B}"/>
              </a:ext>
            </a:extLst>
          </p:cNvPr>
          <p:cNvSpPr/>
          <p:nvPr/>
        </p:nvSpPr>
        <p:spPr>
          <a:xfrm>
            <a:off x="1257638" y="1190228"/>
            <a:ext cx="1696179" cy="3515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AutoST &amp; PL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F7B1AD6-1C30-4E06-8261-587C6E9D7367}"/>
              </a:ext>
            </a:extLst>
          </p:cNvPr>
          <p:cNvSpPr/>
          <p:nvPr/>
        </p:nvSpPr>
        <p:spPr>
          <a:xfrm>
            <a:off x="4152284" y="1193387"/>
            <a:ext cx="1696179" cy="3515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AutoST &amp; Tester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74E33F-F7FB-46FA-9E70-18983FF20E9E}"/>
              </a:ext>
            </a:extLst>
          </p:cNvPr>
          <p:cNvSpPr/>
          <p:nvPr/>
        </p:nvSpPr>
        <p:spPr>
          <a:xfrm>
            <a:off x="7619328" y="1187096"/>
            <a:ext cx="1696179" cy="3515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Tester &amp; AutoST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9646F0-7EFD-4D88-9A09-0EF7E79F7A5B}"/>
              </a:ext>
            </a:extLst>
          </p:cNvPr>
          <p:cNvSpPr/>
          <p:nvPr/>
        </p:nvSpPr>
        <p:spPr>
          <a:xfrm>
            <a:off x="6241004" y="5813011"/>
            <a:ext cx="4795740" cy="700569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QA&amp;FAQ</a:t>
            </a:r>
            <a:r>
              <a:rPr lang="zh-CN" altLang="en-US" sz="1400" dirty="0"/>
              <a:t>平台：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QA</a:t>
            </a:r>
            <a:r>
              <a:rPr lang="zh-CN" altLang="en-US" sz="1400" dirty="0"/>
              <a:t>：</a:t>
            </a:r>
            <a:r>
              <a:rPr lang="en-US" altLang="zh-CN" sz="1400" dirty="0"/>
              <a:t>mail </a:t>
            </a:r>
            <a:r>
              <a:rPr lang="zh-CN" altLang="en-US" sz="1400" dirty="0"/>
              <a:t>发送给</a:t>
            </a:r>
            <a:r>
              <a:rPr lang="en-US" altLang="zh-CN" sz="1400" dirty="0"/>
              <a:t> </a:t>
            </a:r>
            <a:r>
              <a:rPr lang="en-US" altLang="zh-CN" sz="1400" dirty="0">
                <a:hlinkClick r:id="rId21"/>
              </a:rPr>
              <a:t>autost@iauto.com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FAQ</a:t>
            </a:r>
            <a:r>
              <a:rPr lang="zh-CN" altLang="en-US" sz="1400" dirty="0"/>
              <a:t>：</a:t>
            </a:r>
            <a:r>
              <a:rPr lang="en-US" altLang="zh-CN" sz="1400" dirty="0"/>
              <a:t>http://wiki.iauto.com/wiki/AutoST/faq</a:t>
            </a:r>
            <a:endParaRPr lang="zh-CN" altLang="en-US" sz="1400" dirty="0"/>
          </a:p>
        </p:txBody>
      </p:sp>
      <p:sp>
        <p:nvSpPr>
          <p:cNvPr id="76" name="箭头: 虚尾 75">
            <a:extLst>
              <a:ext uri="{FF2B5EF4-FFF2-40B4-BE49-F238E27FC236}">
                <a16:creationId xmlns:a16="http://schemas.microsoft.com/office/drawing/2014/main" id="{AD22F0AB-513B-4449-A354-48696CEB2642}"/>
              </a:ext>
            </a:extLst>
          </p:cNvPr>
          <p:cNvSpPr/>
          <p:nvPr/>
        </p:nvSpPr>
        <p:spPr>
          <a:xfrm rot="5400000">
            <a:off x="8725591" y="5542954"/>
            <a:ext cx="304656" cy="233211"/>
          </a:xfrm>
          <a:prstGeom prst="striped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813685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Thank</a:t>
            </a:r>
            <a:r>
              <a:rPr lang="ja-JP" altLang="en-US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lang="ja-JP" altLang="en-US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</a:p>
        </p:txBody>
      </p:sp>
      <p:sp>
        <p:nvSpPr>
          <p:cNvPr id="11" name="矩形 10"/>
          <p:cNvSpPr/>
          <p:nvPr/>
        </p:nvSpPr>
        <p:spPr>
          <a:xfrm>
            <a:off x="5838508" y="3543935"/>
            <a:ext cx="508000" cy="54000"/>
          </a:xfrm>
          <a:prstGeom prst="rect">
            <a:avLst/>
          </a:prstGeom>
          <a:solidFill>
            <a:srgbClr val="E9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727E12-E3BF-4606-AAA1-68D75E4B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79298" y="1364396"/>
            <a:ext cx="9558903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１、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第一轮：</a:t>
            </a:r>
            <a:r>
              <a:rPr lang="en-US" altLang="ja-JP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自动化测试系统介绍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２、</a:t>
            </a:r>
            <a:r>
              <a:rPr lang="zh-CN" altLang="en-US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第二轮：</a:t>
            </a:r>
            <a:r>
              <a:rPr lang="en-US" altLang="ja-JP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en-US" altLang="zh-CN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测试脚本编写</a:t>
            </a:r>
            <a:r>
              <a:rPr lang="en-US" altLang="zh-CN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&amp;</a:t>
            </a:r>
            <a:r>
              <a:rPr lang="zh-CN" altLang="en-US" sz="2400" b="1" dirty="0">
                <a:solidFill>
                  <a:srgbClr val="5B9BD5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框架 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</a:t>
            </a:r>
            <a:endParaRPr lang="en-US" altLang="zh-CN" sz="2400" b="1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３、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第三轮：</a:t>
            </a:r>
            <a:r>
              <a:rPr lang="en-US" altLang="ja-JP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22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TDEM-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自动化测试环境搭建介绍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&amp;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常见问题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４、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第四轮：</a:t>
            </a:r>
            <a:r>
              <a:rPr lang="en-US" altLang="ja-JP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测试服务器使用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&amp;</a:t>
            </a:r>
            <a:r>
              <a:rPr lang="zh-CN" altLang="en-US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运维流程</a:t>
            </a:r>
            <a:r>
              <a:rPr lang="en-US" altLang="zh-CN" sz="2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							2022/2/#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831637" y="856565"/>
            <a:ext cx="9360363" cy="5078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00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培训计划</a:t>
            </a:r>
            <a:endParaRPr lang="en-US" altLang="zh-CN" sz="3000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9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1.1 </a:t>
            </a: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AutoST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自动化测试输入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-Checklist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4644E06-79BF-40B6-9611-C275CF6443D9}"/>
              </a:ext>
            </a:extLst>
          </p:cNvPr>
          <p:cNvSpPr txBox="1"/>
          <p:nvPr/>
        </p:nvSpPr>
        <p:spPr>
          <a:xfrm>
            <a:off x="958442" y="1009513"/>
            <a:ext cx="9536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根据项目经验抽象出可通用的</a:t>
            </a:r>
            <a:r>
              <a:rPr lang="en-US" altLang="zh-CN" dirty="0"/>
              <a:t>Checklist</a:t>
            </a:r>
            <a:r>
              <a:rPr lang="zh-CN" altLang="en-US" dirty="0"/>
              <a:t>模板（三种）：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u="none" strike="noStrike" dirty="0">
                <a:effectLst/>
              </a:rPr>
              <a:t>Template-1 </a:t>
            </a:r>
            <a:r>
              <a:rPr lang="zh-CN" altLang="en-US" dirty="0"/>
              <a:t>：标准三段式（</a:t>
            </a:r>
            <a:r>
              <a:rPr lang="en-US" altLang="zh-CN" dirty="0"/>
              <a:t>Condition</a:t>
            </a:r>
            <a:r>
              <a:rPr lang="zh-CN" altLang="en-US" dirty="0"/>
              <a:t>，</a:t>
            </a:r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Check</a:t>
            </a:r>
            <a:r>
              <a:rPr lang="zh-CN" altLang="en-US" dirty="0"/>
              <a:t>）测试用例</a:t>
            </a:r>
            <a:r>
              <a:rPr lang="en-US" altLang="zh-CN" dirty="0"/>
              <a:t>one by one </a:t>
            </a:r>
            <a:r>
              <a:rPr lang="zh-CN" altLang="en-US" dirty="0"/>
              <a:t>生成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u="none" strike="noStrike" dirty="0">
                <a:effectLst/>
              </a:rPr>
              <a:t>Template-2</a:t>
            </a:r>
            <a:r>
              <a:rPr lang="zh-CN" altLang="en-US" dirty="0"/>
              <a:t>：矩阵</a:t>
            </a:r>
            <a:r>
              <a:rPr lang="en-US" altLang="zh-CN" dirty="0"/>
              <a:t>X*Y</a:t>
            </a:r>
            <a:r>
              <a:rPr lang="zh-CN" altLang="en-US" dirty="0"/>
              <a:t>交叉生成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u="none" strike="noStrike" dirty="0">
                <a:effectLst/>
              </a:rPr>
              <a:t>Template-3 </a:t>
            </a:r>
            <a:r>
              <a:rPr lang="zh-CN" altLang="en-US" dirty="0"/>
              <a:t>：矩阵二段式（</a:t>
            </a:r>
            <a:r>
              <a:rPr lang="en-US" altLang="zh-CN" dirty="0"/>
              <a:t>Condition</a:t>
            </a:r>
            <a:r>
              <a:rPr lang="zh-CN" altLang="en-US" dirty="0"/>
              <a:t>，</a:t>
            </a:r>
            <a:r>
              <a:rPr lang="en-US" altLang="zh-CN" dirty="0"/>
              <a:t>Check </a:t>
            </a:r>
            <a:r>
              <a:rPr lang="zh-CN" altLang="en-US" dirty="0"/>
              <a:t>）</a:t>
            </a:r>
            <a:r>
              <a:rPr lang="en-US" altLang="zh-CN" dirty="0"/>
              <a:t>*</a:t>
            </a:r>
            <a:r>
              <a:rPr lang="zh-CN" altLang="en-US" dirty="0"/>
              <a:t>割入</a:t>
            </a:r>
            <a:r>
              <a:rPr lang="en-US" altLang="zh-CN" dirty="0"/>
              <a:t>(Action List) </a:t>
            </a:r>
            <a:r>
              <a:rPr lang="zh-CN" altLang="en-US" dirty="0"/>
              <a:t>生成 </a:t>
            </a:r>
            <a:r>
              <a:rPr lang="en-US" altLang="zh-CN" dirty="0">
                <a:highlight>
                  <a:srgbClr val="FFFF00"/>
                </a:highlight>
              </a:rPr>
              <a:t>#</a:t>
            </a:r>
            <a:r>
              <a:rPr lang="zh-CN" altLang="en-US" dirty="0">
                <a:highlight>
                  <a:srgbClr val="FFFF00"/>
                </a:highlight>
              </a:rPr>
              <a:t>开机强化特有</a:t>
            </a:r>
            <a:endParaRPr lang="en-US" altLang="zh-CN" dirty="0">
              <a:highlight>
                <a:srgbClr val="FFFF00"/>
              </a:highlight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36170BF-55BB-489B-960B-2C67FC87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81875"/>
              </p:ext>
            </p:extLst>
          </p:nvPr>
        </p:nvGraphicFramePr>
        <p:xfrm>
          <a:off x="1080073" y="3137483"/>
          <a:ext cx="10273726" cy="209969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55893">
                  <a:extLst>
                    <a:ext uri="{9D8B030D-6E8A-4147-A177-3AD203B41FA5}">
                      <a16:colId xmlns:a16="http://schemas.microsoft.com/office/drawing/2014/main" val="3893918213"/>
                    </a:ext>
                  </a:extLst>
                </a:gridCol>
                <a:gridCol w="759614">
                  <a:extLst>
                    <a:ext uri="{9D8B030D-6E8A-4147-A177-3AD203B41FA5}">
                      <a16:colId xmlns:a16="http://schemas.microsoft.com/office/drawing/2014/main" val="179605819"/>
                    </a:ext>
                  </a:extLst>
                </a:gridCol>
                <a:gridCol w="884515">
                  <a:extLst>
                    <a:ext uri="{9D8B030D-6E8A-4147-A177-3AD203B41FA5}">
                      <a16:colId xmlns:a16="http://schemas.microsoft.com/office/drawing/2014/main" val="2455750708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2184089120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4219907200"/>
                    </a:ext>
                  </a:extLst>
                </a:gridCol>
                <a:gridCol w="1375794">
                  <a:extLst>
                    <a:ext uri="{9D8B030D-6E8A-4147-A177-3AD203B41FA5}">
                      <a16:colId xmlns:a16="http://schemas.microsoft.com/office/drawing/2014/main" val="823648737"/>
                    </a:ext>
                  </a:extLst>
                </a:gridCol>
                <a:gridCol w="891412">
                  <a:extLst>
                    <a:ext uri="{9D8B030D-6E8A-4147-A177-3AD203B41FA5}">
                      <a16:colId xmlns:a16="http://schemas.microsoft.com/office/drawing/2014/main" val="3546553498"/>
                    </a:ext>
                  </a:extLst>
                </a:gridCol>
                <a:gridCol w="589395">
                  <a:extLst>
                    <a:ext uri="{9D8B030D-6E8A-4147-A177-3AD203B41FA5}">
                      <a16:colId xmlns:a16="http://schemas.microsoft.com/office/drawing/2014/main" val="1241807778"/>
                    </a:ext>
                  </a:extLst>
                </a:gridCol>
                <a:gridCol w="670836">
                  <a:extLst>
                    <a:ext uri="{9D8B030D-6E8A-4147-A177-3AD203B41FA5}">
                      <a16:colId xmlns:a16="http://schemas.microsoft.com/office/drawing/2014/main" val="672146840"/>
                    </a:ext>
                  </a:extLst>
                </a:gridCol>
                <a:gridCol w="670836">
                  <a:extLst>
                    <a:ext uri="{9D8B030D-6E8A-4147-A177-3AD203B41FA5}">
                      <a16:colId xmlns:a16="http://schemas.microsoft.com/office/drawing/2014/main" val="3254418358"/>
                    </a:ext>
                  </a:extLst>
                </a:gridCol>
                <a:gridCol w="670836">
                  <a:extLst>
                    <a:ext uri="{9D8B030D-6E8A-4147-A177-3AD203B41FA5}">
                      <a16:colId xmlns:a16="http://schemas.microsoft.com/office/drawing/2014/main" val="89851899"/>
                    </a:ext>
                  </a:extLst>
                </a:gridCol>
              </a:tblGrid>
              <a:tr h="323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AutoCaseID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Conditon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Action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Check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Teardown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是否可自动化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Filter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不能自动化的原因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备注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担当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003039"/>
                  </a:ext>
                </a:extLst>
              </a:tr>
              <a:tr h="592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001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，车机联网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，迁移到中控设定画面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r>
                        <a:rPr lang="zh-CN" altLang="en-US" sz="900" u="none" strike="noStrike" dirty="0">
                          <a:effectLst/>
                        </a:rPr>
                        <a:t>，进入显示设定画面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r>
                        <a:rPr lang="zh-CN" altLang="en-US" sz="900" u="none" strike="noStrike" dirty="0">
                          <a:effectLst/>
                        </a:rPr>
                        <a:t>，设定亮度值为最小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，设定</a:t>
                      </a:r>
                      <a:r>
                        <a:rPr lang="en-US" altLang="zh-CN" sz="900" u="none" strike="noStrike" dirty="0">
                          <a:effectLst/>
                        </a:rPr>
                        <a:t>_</a:t>
                      </a:r>
                      <a:r>
                        <a:rPr lang="zh-CN" altLang="en-US" sz="900" u="none" strike="noStrike" dirty="0">
                          <a:effectLst/>
                        </a:rPr>
                        <a:t>确认亮度值为最小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AutoCase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xxxx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068347"/>
                  </a:ext>
                </a:extLst>
              </a:tr>
              <a:tr h="394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，车机联网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，蓝牙设备连接</a:t>
                      </a:r>
                      <a:br>
                        <a:rPr lang="zh-CN" altLang="en-US" sz="900" u="none" strike="noStrike">
                          <a:effectLst/>
                        </a:rPr>
                      </a:br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，</a:t>
                      </a:r>
                      <a:r>
                        <a:rPr lang="en-US" altLang="zh-CN" sz="900" u="none" strike="noStrike">
                          <a:effectLst/>
                        </a:rPr>
                        <a:t>BTHF_</a:t>
                      </a:r>
                      <a:r>
                        <a:rPr lang="zh-CN" altLang="en-US" sz="900" u="none" strike="noStrike">
                          <a:effectLst/>
                        </a:rPr>
                        <a:t>拨打蓝牙电话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</a:t>
                      </a:r>
                      <a:r>
                        <a:rPr lang="en-US" altLang="zh-CN" sz="900" u="none" strike="noStrike" dirty="0">
                          <a:effectLst/>
                        </a:rPr>
                        <a:t>BTHF_</a:t>
                      </a:r>
                      <a:r>
                        <a:rPr lang="zh-CN" altLang="en-US" sz="900" u="none" strike="noStrike" dirty="0">
                          <a:effectLst/>
                        </a:rPr>
                        <a:t>确认显示去电画面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</a:t>
                      </a:r>
                      <a:r>
                        <a:rPr lang="en-US" altLang="zh-CN" sz="900" u="none" strike="noStrike" dirty="0">
                          <a:effectLst/>
                        </a:rPr>
                        <a:t>BTHF_</a:t>
                      </a:r>
                      <a:r>
                        <a:rPr lang="zh-CN" altLang="en-US" sz="900" u="none" strike="noStrike" dirty="0">
                          <a:effectLst/>
                        </a:rPr>
                        <a:t>挂断蓝牙电话</a:t>
                      </a:r>
                      <a:r>
                        <a:rPr lang="en-US" altLang="zh-CN" sz="900" u="none" strike="noStrike" dirty="0">
                          <a:effectLst/>
                        </a:rPr>
                        <a:t>,1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AutoCase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xxxx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2491640"/>
                  </a:ext>
                </a:extLst>
              </a:tr>
              <a:tr h="394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，车机联网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，迁移到酷狗音乐画面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r>
                        <a:rPr lang="zh-CN" altLang="en-US" sz="900" u="none" strike="noStrike" dirty="0">
                          <a:effectLst/>
                        </a:rPr>
                        <a:t>，酷狗音乐</a:t>
                      </a:r>
                      <a:r>
                        <a:rPr lang="en-US" altLang="zh-CN" sz="900" u="none" strike="noStrike" dirty="0">
                          <a:effectLst/>
                        </a:rPr>
                        <a:t>_</a:t>
                      </a:r>
                      <a:r>
                        <a:rPr lang="zh-CN" altLang="en-US" sz="900" u="none" strike="noStrike" dirty="0">
                          <a:effectLst/>
                        </a:rPr>
                        <a:t>播放歌曲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1，MusicCard_</a:t>
                      </a:r>
                      <a:r>
                        <a:rPr lang="zh-CN" altLang="en-US" sz="900" u="none" strike="noStrike">
                          <a:effectLst/>
                        </a:rPr>
                        <a:t>确认酷狗音乐播放中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AutoCase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xxxx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3340340"/>
                  </a:ext>
                </a:extLst>
              </a:tr>
              <a:tr h="3948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，车机联网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，迁移到</a:t>
                      </a:r>
                      <a:r>
                        <a:rPr lang="en-US" sz="900" u="none" strike="noStrike" dirty="0">
                          <a:effectLst/>
                        </a:rPr>
                        <a:t>Camera</a:t>
                      </a:r>
                      <a:r>
                        <a:rPr lang="zh-CN" altLang="en-US" sz="900" u="none" strike="noStrike" dirty="0">
                          <a:effectLst/>
                        </a:rPr>
                        <a:t>画面</a:t>
                      </a:r>
                      <a:br>
                        <a:rPr lang="zh-CN" altLang="en-US" sz="900" u="none" strike="noStrike" dirty="0">
                          <a:effectLst/>
                        </a:rPr>
                      </a:b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，确认</a:t>
                      </a:r>
                      <a:r>
                        <a:rPr lang="en-US" altLang="zh-CN" sz="900" u="none" strike="noStrike" dirty="0">
                          <a:effectLst/>
                        </a:rPr>
                        <a:t>Camera</a:t>
                      </a:r>
                      <a:r>
                        <a:rPr lang="zh-CN" altLang="en-US" sz="900" u="none" strike="noStrike" dirty="0">
                          <a:effectLst/>
                        </a:rPr>
                        <a:t>画面显示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AutoCase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外设暂缺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确实车机</a:t>
                      </a:r>
                      <a:r>
                        <a:rPr lang="en-US" sz="900" u="none" strike="noStrike">
                          <a:effectLst/>
                        </a:rPr>
                        <a:t>camera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xxxx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8780148"/>
                  </a:ext>
                </a:extLst>
              </a:tr>
            </a:tbl>
          </a:graphicData>
        </a:graphic>
      </p:graphicFrame>
      <p:sp>
        <p:nvSpPr>
          <p:cNvPr id="94" name="文本框 93">
            <a:extLst>
              <a:ext uri="{FF2B5EF4-FFF2-40B4-BE49-F238E27FC236}">
                <a16:creationId xmlns:a16="http://schemas.microsoft.com/office/drawing/2014/main" id="{E66F0517-3642-4E8F-B83F-4C37F01AABFB}"/>
              </a:ext>
            </a:extLst>
          </p:cNvPr>
          <p:cNvSpPr txBox="1"/>
          <p:nvPr/>
        </p:nvSpPr>
        <p:spPr>
          <a:xfrm>
            <a:off x="958442" y="2336098"/>
            <a:ext cx="253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ctr">
              <a:buFont typeface="Wingdings" panose="05000000000000000000" pitchFamily="2" charset="2"/>
              <a:buChar char="Ø"/>
            </a:pPr>
            <a:r>
              <a:rPr lang="en-US" altLang="zh-CN" sz="1800" u="none" strike="noStrike" dirty="0">
                <a:effectLst/>
              </a:rPr>
              <a:t>Template-1</a:t>
            </a:r>
            <a:endParaRPr lang="zh-CN" altLang="en-US" sz="1800" b="1" i="0" u="none" strike="noStrike" dirty="0">
              <a:solidFill>
                <a:srgbClr val="000000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368FDF-1D91-4405-929B-0BA6555CAC08}"/>
              </a:ext>
            </a:extLst>
          </p:cNvPr>
          <p:cNvSpPr/>
          <p:nvPr/>
        </p:nvSpPr>
        <p:spPr>
          <a:xfrm>
            <a:off x="2345771" y="3429000"/>
            <a:ext cx="5511567" cy="179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EBC0D7-E513-40C4-B737-FC9F14896681}"/>
              </a:ext>
            </a:extLst>
          </p:cNvPr>
          <p:cNvSpPr txBox="1"/>
          <p:nvPr/>
        </p:nvSpPr>
        <p:spPr>
          <a:xfrm>
            <a:off x="1554059" y="2736790"/>
            <a:ext cx="111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none" strike="noStrike" dirty="0">
                <a:effectLst/>
              </a:rPr>
              <a:t>1</a:t>
            </a:r>
            <a:r>
              <a:rPr lang="zh-CN" altLang="en-US" sz="1800" u="none" strike="noStrike" dirty="0">
                <a:effectLst/>
              </a:rPr>
              <a:t>，示例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F6EE32A-B4A5-4DC5-8410-5F706CFF0F15}"/>
              </a:ext>
            </a:extLst>
          </p:cNvPr>
          <p:cNvSpPr txBox="1"/>
          <p:nvPr/>
        </p:nvSpPr>
        <p:spPr>
          <a:xfrm>
            <a:off x="1528891" y="5333255"/>
            <a:ext cx="228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none" strike="noStrike" dirty="0">
                <a:effectLst/>
              </a:rPr>
              <a:t>2</a:t>
            </a:r>
            <a:r>
              <a:rPr lang="zh-CN" altLang="en-US" sz="1800" u="none" strike="noStrike" dirty="0">
                <a:effectLst/>
              </a:rPr>
              <a:t>，运用适合说明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EA4F6D-6C0A-4906-AE2F-3EDC880036C2}"/>
              </a:ext>
            </a:extLst>
          </p:cNvPr>
          <p:cNvSpPr txBox="1"/>
          <p:nvPr/>
        </p:nvSpPr>
        <p:spPr>
          <a:xfrm>
            <a:off x="1954635" y="5703947"/>
            <a:ext cx="833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运用于大部分的功能模块，</a:t>
            </a:r>
            <a:r>
              <a:rPr lang="en-US" altLang="zh-CN" dirty="0"/>
              <a:t>Case</a:t>
            </a:r>
            <a:r>
              <a:rPr lang="zh-CN" altLang="en-US" dirty="0"/>
              <a:t>是一条一条独立，无矩阵模式，如：</a:t>
            </a:r>
            <a:r>
              <a:rPr lang="en-US" altLang="zh-CN" dirty="0"/>
              <a:t>BT</a:t>
            </a:r>
            <a:r>
              <a:rPr lang="zh-CN" altLang="en-US" dirty="0"/>
              <a:t>，</a:t>
            </a:r>
            <a:r>
              <a:rPr lang="en-US" altLang="zh-CN" dirty="0"/>
              <a:t>BT-HF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8511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运用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实绩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D78046-D095-444A-9891-6C874685C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06813"/>
              </p:ext>
            </p:extLst>
          </p:nvPr>
        </p:nvGraphicFramePr>
        <p:xfrm>
          <a:off x="854967" y="1208015"/>
          <a:ext cx="4027425" cy="5012781"/>
        </p:xfrm>
        <a:graphic>
          <a:graphicData uri="http://schemas.openxmlformats.org/drawingml/2006/table">
            <a:tbl>
              <a:tblPr/>
              <a:tblGrid>
                <a:gridCol w="437494">
                  <a:extLst>
                    <a:ext uri="{9D8B030D-6E8A-4147-A177-3AD203B41FA5}">
                      <a16:colId xmlns:a16="http://schemas.microsoft.com/office/drawing/2014/main" val="2909985410"/>
                    </a:ext>
                  </a:extLst>
                </a:gridCol>
                <a:gridCol w="906015">
                  <a:extLst>
                    <a:ext uri="{9D8B030D-6E8A-4147-A177-3AD203B41FA5}">
                      <a16:colId xmlns:a16="http://schemas.microsoft.com/office/drawing/2014/main" val="1532843516"/>
                    </a:ext>
                  </a:extLst>
                </a:gridCol>
                <a:gridCol w="906015">
                  <a:extLst>
                    <a:ext uri="{9D8B030D-6E8A-4147-A177-3AD203B41FA5}">
                      <a16:colId xmlns:a16="http://schemas.microsoft.com/office/drawing/2014/main" val="1370741498"/>
                    </a:ext>
                  </a:extLst>
                </a:gridCol>
                <a:gridCol w="1777901">
                  <a:extLst>
                    <a:ext uri="{9D8B030D-6E8A-4147-A177-3AD203B41FA5}">
                      <a16:colId xmlns:a16="http://schemas.microsoft.com/office/drawing/2014/main" val="1303715578"/>
                    </a:ext>
                  </a:extLst>
                </a:gridCol>
              </a:tblGrid>
              <a:tr h="4677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NO.</a:t>
                      </a:r>
                    </a:p>
                  </a:txBody>
                  <a:tcPr marL="5855" marR="5855" marT="5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类别</a:t>
                      </a:r>
                    </a:p>
                  </a:txBody>
                  <a:tcPr marL="5855" marR="5855" marT="5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</a:t>
                      </a:r>
                    </a:p>
                  </a:txBody>
                  <a:tcPr marL="5855" marR="5855" marT="5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文档名</a:t>
                      </a:r>
                    </a:p>
                  </a:txBody>
                  <a:tcPr marL="5855" marR="5855" marT="58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34682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多媒体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Radio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Func_01_Radio.xlsx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91363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iPod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Func_02_iPod.xlsx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7078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USB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Func_03_USB.xlsx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319630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USB Picture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Func_26_USB Picture.xlsx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44607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BT-Audio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Func_04_BT Audio.xlsx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16989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Audio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Func_12_Audio.xlsx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08725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Func_08_SourceSelection.xlsx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9367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Func_08_02_SourceInterrupt.xlsx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6631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Settting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Setting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Func_13_Setting.xlsx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41935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Nissan Diagnosis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Func_21_Nissan Diagnosis.xlsx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14266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Pana Diagnosis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Func_22_Pana Diagnosis.xlsx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13160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画面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Screen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Func_08_01_ScreenMatrix.xlsx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27438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Message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Func_16_Message.xlsx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27441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重要功能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Func_19_System.xlsx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725162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BackupData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Material_BackupData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50473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BT-HF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Func_09_BT-HF.xlsx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17521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Camera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Func_10_Camera.xlsx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54241"/>
                  </a:ext>
                </a:extLst>
              </a:tr>
              <a:tr h="3197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VR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Func_24_01_VoiceRecognition（VPA）.xlsx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23588"/>
                  </a:ext>
                </a:extLst>
              </a:tr>
              <a:tr h="3197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第三方相关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Account Management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Func_30_Account Management.xlsx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0891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Third-Part App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Func_07_Preinstalled App.xlsx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72704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Network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Wifi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Func_11_Wifi.xlsx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8515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车辆信号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Meter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Func_14_Meter.xlsx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09349"/>
                  </a:ext>
                </a:extLst>
              </a:tr>
              <a:tr h="16322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Vehicle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Func_25_Vehicle.xlsx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412302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Driver Restriction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Func_17_DriveRestriction.xlsx</a:t>
                      </a:r>
                    </a:p>
                  </a:txBody>
                  <a:tcPr marL="5855" marR="5855" marT="585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13818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12E61AF-CB2D-4E00-9048-2F2101D8BE4E}"/>
              </a:ext>
            </a:extLst>
          </p:cNvPr>
          <p:cNvSpPr/>
          <p:nvPr/>
        </p:nvSpPr>
        <p:spPr>
          <a:xfrm>
            <a:off x="5354468" y="4216867"/>
            <a:ext cx="1407059" cy="293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u="none" strike="noStrike" dirty="0">
                <a:solidFill>
                  <a:schemeClr val="tx1"/>
                </a:solidFill>
                <a:effectLst/>
              </a:rPr>
              <a:t>Template-2_1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BA5327-FFE0-4602-A873-9FC7351286ED}"/>
              </a:ext>
            </a:extLst>
          </p:cNvPr>
          <p:cNvSpPr/>
          <p:nvPr/>
        </p:nvSpPr>
        <p:spPr>
          <a:xfrm>
            <a:off x="5354468" y="3714405"/>
            <a:ext cx="1407060" cy="2936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u="none" strike="noStrike" dirty="0">
                <a:solidFill>
                  <a:schemeClr val="tx1"/>
                </a:solidFill>
                <a:effectLst/>
              </a:rPr>
              <a:t>Template-2_2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1D1838C-5B16-486B-8751-42F3059B7BC0}"/>
              </a:ext>
            </a:extLst>
          </p:cNvPr>
          <p:cNvSpPr/>
          <p:nvPr/>
        </p:nvSpPr>
        <p:spPr>
          <a:xfrm>
            <a:off x="5354468" y="2200711"/>
            <a:ext cx="1407059" cy="293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u="none" strike="noStrike" dirty="0">
                <a:solidFill>
                  <a:schemeClr val="tx1"/>
                </a:solidFill>
                <a:effectLst/>
              </a:rPr>
              <a:t>Template-1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E373983-FCE7-429B-AF10-B6C98AEFBFF3}"/>
              </a:ext>
            </a:extLst>
          </p:cNvPr>
          <p:cNvSpPr/>
          <p:nvPr/>
        </p:nvSpPr>
        <p:spPr>
          <a:xfrm>
            <a:off x="5354468" y="5769369"/>
            <a:ext cx="1407059" cy="29361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其他</a:t>
            </a:r>
          </a:p>
        </p:txBody>
      </p:sp>
      <p:pic>
        <p:nvPicPr>
          <p:cNvPr id="15" name="图片 14" descr="图片包含 图示&#10;&#10;描述已自动生成">
            <a:extLst>
              <a:ext uri="{FF2B5EF4-FFF2-40B4-BE49-F238E27FC236}">
                <a16:creationId xmlns:a16="http://schemas.microsoft.com/office/drawing/2014/main" id="{B2D6CF45-CE30-48F3-AFA9-76E813B63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98" y="2959505"/>
            <a:ext cx="4899153" cy="2514724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D5158A13-986C-4D7E-8E9C-705E6764BA28}"/>
              </a:ext>
            </a:extLst>
          </p:cNvPr>
          <p:cNvSpPr/>
          <p:nvPr/>
        </p:nvSpPr>
        <p:spPr>
          <a:xfrm>
            <a:off x="6862194" y="4251820"/>
            <a:ext cx="201335" cy="22370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开始做自动化测试脚本导入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CxnSpPr/>
          <p:nvPr/>
        </p:nvCxnSpPr>
        <p:spPr>
          <a:xfrm flipH="1">
            <a:off x="1013568" y="6123804"/>
            <a:ext cx="79216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SpPr/>
          <p:nvPr/>
        </p:nvSpPr>
        <p:spPr>
          <a:xfrm>
            <a:off x="472539" y="1636835"/>
            <a:ext cx="504825" cy="276225"/>
          </a:xfrm>
          <a:prstGeom prst="flowChartAlternateProcess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>
                <a:solidFill>
                  <a:sysClr val="windowText" lastClr="000000"/>
                </a:solidFill>
              </a:rPr>
              <a:t>开始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sz="1100">
              <a:solidFill>
                <a:sysClr val="windowText" lastClr="000000"/>
              </a:solidFill>
            </a:endParaRPr>
          </a:p>
        </p:txBody>
      </p:sp>
      <p:sp>
        <p:nvSpPr>
          <p:cNvPr id="16" name="流程图: 数据 15">
            <a:extLst>
              <a:ext uri="{FF2B5EF4-FFF2-40B4-BE49-F238E27FC236}">
                <a16:creationId xmlns:a16="http://schemas.microsoft.com/office/drawing/2014/main" id="{00000000-0008-0000-0100-00000D000000}"/>
              </a:ext>
            </a:extLst>
          </p:cNvPr>
          <p:cNvSpPr/>
          <p:nvPr/>
        </p:nvSpPr>
        <p:spPr>
          <a:xfrm>
            <a:off x="1805730" y="1522536"/>
            <a:ext cx="1943100" cy="504825"/>
          </a:xfrm>
          <a:prstGeom prst="flowChartInputOutpu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/>
            <a:r>
              <a:rPr lang="zh-CN" altLang="en-US" sz="11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判断使用的模板</a:t>
            </a:r>
          </a:p>
        </p:txBody>
      </p:sp>
      <p:sp>
        <p:nvSpPr>
          <p:cNvPr id="18" name="流程图: 数据 17">
            <a:extLst>
              <a:ext uri="{FF2B5EF4-FFF2-40B4-BE49-F238E27FC236}">
                <a16:creationId xmlns:a16="http://schemas.microsoft.com/office/drawing/2014/main" id="{00000000-0008-0000-0100-000010000000}"/>
              </a:ext>
            </a:extLst>
          </p:cNvPr>
          <p:cNvSpPr/>
          <p:nvPr/>
        </p:nvSpPr>
        <p:spPr>
          <a:xfrm>
            <a:off x="1805730" y="2517004"/>
            <a:ext cx="1943100" cy="504825"/>
          </a:xfrm>
          <a:prstGeom prst="flowChartInputOutpu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/>
            <a:r>
              <a:rPr lang="zh-CN" altLang="en-US" sz="11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下载</a:t>
            </a:r>
            <a:r>
              <a:rPr lang="en-US" altLang="zh-CN" sz="11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1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修改 </a:t>
            </a:r>
            <a:r>
              <a:rPr lang="en-US" altLang="zh-CN" sz="1100" dirty="0" err="1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模板</a:t>
            </a:r>
            <a:endParaRPr lang="en-US" altLang="zh-CN" sz="11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00000000-0008-0000-0100-000014000000}"/>
              </a:ext>
            </a:extLst>
          </p:cNvPr>
          <p:cNvSpPr/>
          <p:nvPr/>
        </p:nvSpPr>
        <p:spPr>
          <a:xfrm>
            <a:off x="1588243" y="3204391"/>
            <a:ext cx="2376487" cy="755650"/>
          </a:xfrm>
          <a:prstGeom prst="flowChartInputOutpu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/>
            <a:r>
              <a:rPr lang="en-US" altLang="zh-CN" sz="1000">
                <a:solidFill>
                  <a:sysClr val="windowText" lastClr="000000"/>
                </a:solidFill>
                <a:sym typeface="+mn-ea"/>
              </a:rPr>
              <a:t>1</a:t>
            </a:r>
            <a:r>
              <a:rPr lang="zh-CN" altLang="en-US" sz="1000">
                <a:solidFill>
                  <a:sysClr val="windowText" lastClr="000000"/>
                </a:solidFill>
                <a:sym typeface="+mn-ea"/>
              </a:rPr>
              <a:t>，</a:t>
            </a:r>
            <a:r>
              <a:rPr lang="en-US" altLang="zh-CN" sz="1000">
                <a:solidFill>
                  <a:sysClr val="windowText" lastClr="000000"/>
                </a:solidFill>
                <a:sym typeface="+mn-ea"/>
              </a:rPr>
              <a:t>config</a:t>
            </a:r>
            <a:r>
              <a:rPr lang="zh-CN" altLang="en-US" sz="1000">
                <a:solidFill>
                  <a:sysClr val="windowText" lastClr="000000"/>
                </a:solidFill>
                <a:sym typeface="+mn-ea"/>
              </a:rPr>
              <a:t>参数</a:t>
            </a:r>
            <a:r>
              <a:rPr lang="en-US" altLang="zh-CN" sz="1000">
                <a:solidFill>
                  <a:sysClr val="windowText" lastClr="000000"/>
                </a:solidFill>
                <a:sym typeface="+mn-ea"/>
              </a:rPr>
              <a:t>:</a:t>
            </a:r>
            <a:r>
              <a:rPr lang="zh-CN" altLang="en-US" sz="1000">
                <a:solidFill>
                  <a:sysClr val="windowText" lastClr="000000"/>
                </a:solidFill>
                <a:sym typeface="+mn-ea"/>
              </a:rPr>
              <a:t>module、文件路径、checklist</a:t>
            </a:r>
            <a:endParaRPr lang="en-US" altLang="zh-CN" sz="100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/>
            <a:r>
              <a:rPr lang="en-US" altLang="zh-CN" sz="10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2，case path</a:t>
            </a:r>
            <a:r>
              <a:rPr lang="zh-CN" altLang="en-US" sz="8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文件</a:t>
            </a:r>
          </a:p>
        </p:txBody>
      </p:sp>
      <p:pic>
        <p:nvPicPr>
          <p:cNvPr id="4115" name="流程图: 预定义过程 20">
            <a:extLst>
              <a:ext uri="{FF2B5EF4-FFF2-40B4-BE49-F238E27FC236}">
                <a16:creationId xmlns:a16="http://schemas.microsoft.com/office/drawing/2014/main" id="{D769817B-BEC5-4D74-8525-B716DD033F5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34" y="3113110"/>
            <a:ext cx="1952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00000000-0008-0000-0100-000019000000}"/>
              </a:ext>
            </a:extLst>
          </p:cNvPr>
          <p:cNvSpPr/>
          <p:nvPr/>
        </p:nvSpPr>
        <p:spPr>
          <a:xfrm>
            <a:off x="508743" y="5984104"/>
            <a:ext cx="504825" cy="276225"/>
          </a:xfrm>
          <a:prstGeom prst="flowChartTerminator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/>
            <a:r>
              <a:rPr lang="en-US" altLang="zh-CN" sz="11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END</a:t>
            </a: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00000000-0008-0000-0100-00001A000000}"/>
              </a:ext>
            </a:extLst>
          </p:cNvPr>
          <p:cNvSpPr/>
          <p:nvPr/>
        </p:nvSpPr>
        <p:spPr>
          <a:xfrm>
            <a:off x="5495080" y="4393429"/>
            <a:ext cx="1944688" cy="633412"/>
          </a:xfrm>
          <a:prstGeom prst="flowChartDecision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/>
            <a:r>
              <a:rPr lang="en-US" altLang="zh-CN" sz="105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case生成</a:t>
            </a:r>
            <a:r>
              <a:rPr lang="zh-CN" altLang="en-US" sz="105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完了</a:t>
            </a:r>
            <a:r>
              <a:rPr lang="en-US" altLang="zh-CN" sz="105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3" name="流程图: 多文档 22">
            <a:extLst>
              <a:ext uri="{FF2B5EF4-FFF2-40B4-BE49-F238E27FC236}">
                <a16:creationId xmlns:a16="http://schemas.microsoft.com/office/drawing/2014/main" id="{00000000-0008-0000-0100-00001B000000}"/>
              </a:ext>
            </a:extLst>
          </p:cNvPr>
          <p:cNvSpPr/>
          <p:nvPr/>
        </p:nvSpPr>
        <p:spPr>
          <a:xfrm>
            <a:off x="1805730" y="5744391"/>
            <a:ext cx="1943100" cy="757238"/>
          </a:xfrm>
          <a:prstGeom prst="flowChartMultidocumen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/>
            <a:r>
              <a:rPr lang="en-US" altLang="zh-CN" sz="1100" dirty="0" err="1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+mn-ea"/>
              </a:rPr>
              <a:t>生成完了</a:t>
            </a:r>
            <a:r>
              <a:rPr lang="zh-CN" altLang="en-US" sz="11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+mn-ea"/>
              </a:rPr>
              <a:t>：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ysClr val="windowText" lastClr="000000"/>
                </a:solidFill>
                <a:sym typeface="+mn-ea"/>
              </a:rPr>
              <a:t>1</a:t>
            </a:r>
            <a:r>
              <a:rPr lang="zh-CN" altLang="en-US" dirty="0">
                <a:solidFill>
                  <a:sysClr val="windowText" lastClr="00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ysClr val="windowText" lastClr="0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ysClr val="windowText" lastClr="000000"/>
                </a:solidFill>
                <a:sym typeface="+mn-ea"/>
              </a:rPr>
              <a:t>生成</a:t>
            </a:r>
            <a:r>
              <a:rPr lang="en-US" altLang="zh-CN" dirty="0" err="1">
                <a:solidFill>
                  <a:sysClr val="windowText" lastClr="000000"/>
                </a:solidFill>
                <a:sym typeface="+mn-ea"/>
              </a:rPr>
              <a:t>tcs</a:t>
            </a:r>
            <a:r>
              <a:rPr lang="zh-CN" altLang="en-US" dirty="0">
                <a:solidFill>
                  <a:sysClr val="windowText" lastClr="000000"/>
                </a:solidFill>
                <a:sym typeface="+mn-ea"/>
              </a:rPr>
              <a:t>类型的脚本</a:t>
            </a:r>
            <a:endParaRPr lang="en-US" altLang="zh-CN" sz="1100" dirty="0">
              <a:solidFill>
                <a:sysClr val="windowText" lastClr="0000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00000000-0008-0000-0100-00001C000000}"/>
              </a:ext>
            </a:extLst>
          </p:cNvPr>
          <p:cNvSpPr/>
          <p:nvPr/>
        </p:nvSpPr>
        <p:spPr>
          <a:xfrm>
            <a:off x="1744915" y="4202929"/>
            <a:ext cx="2219808" cy="1044575"/>
          </a:xfrm>
          <a:prstGeom prst="flowChartProcess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0" hangingPunct="1"/>
            <a:r>
              <a:rPr lang="zh-CN" altLang="en-US" sz="11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没有生成的情况：</a:t>
            </a:r>
          </a:p>
          <a:p>
            <a:pPr marL="0" indent="0" algn="l" defTabSz="914400" rtl="0" eaLnBrk="1" latinLnBrk="0" hangingPunct="1"/>
            <a:r>
              <a:rPr lang="en-US" altLang="zh-CN" sz="11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1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，用户输入</a:t>
            </a:r>
            <a:r>
              <a:rPr lang="en-US" altLang="zh-CN" sz="11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zh-CN" altLang="en-US" sz="11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参数错误</a:t>
            </a:r>
          </a:p>
          <a:p>
            <a:pPr algn="l">
              <a:buClrTx/>
              <a:buSzTx/>
              <a:buNone/>
            </a:pPr>
            <a:r>
              <a:rPr lang="en-US" altLang="zh-CN">
                <a:solidFill>
                  <a:sysClr val="windowText" lastClr="000000"/>
                </a:solidFill>
                <a:sym typeface="+mn-ea"/>
              </a:rPr>
              <a:t>2</a:t>
            </a:r>
            <a:r>
              <a:rPr lang="zh-CN" altLang="en-US">
                <a:solidFill>
                  <a:sysClr val="windowText" lastClr="000000"/>
                </a:solidFill>
                <a:sym typeface="+mn-ea"/>
              </a:rPr>
              <a:t>，</a:t>
            </a:r>
            <a:r>
              <a:rPr lang="en-US" altLang="zh-CN" b="1">
                <a:solidFill>
                  <a:sysClr val="windowText" lastClr="000000"/>
                </a:solidFill>
                <a:sym typeface="+mn-ea"/>
              </a:rPr>
              <a:t>”是否可自动化“</a:t>
            </a:r>
            <a:r>
              <a:rPr lang="zh-CN" altLang="en-US">
                <a:solidFill>
                  <a:sysClr val="windowText" lastClr="000000"/>
                </a:solidFill>
                <a:sym typeface="+mn-ea"/>
              </a:rPr>
              <a:t>列的值为</a:t>
            </a:r>
            <a:r>
              <a:rPr lang="en-US" altLang="zh-CN">
                <a:solidFill>
                  <a:sysClr val="windowText" lastClr="000000"/>
                </a:solidFill>
                <a:sym typeface="+mn-ea"/>
              </a:rPr>
              <a:t>‘</a:t>
            </a:r>
            <a:r>
              <a:rPr lang="zh-CN" altLang="en-US">
                <a:solidFill>
                  <a:sysClr val="windowText" lastClr="000000"/>
                </a:solidFill>
                <a:sym typeface="+mn-ea"/>
              </a:rPr>
              <a:t>否</a:t>
            </a:r>
            <a:r>
              <a:rPr lang="en-US" altLang="zh-CN">
                <a:solidFill>
                  <a:sysClr val="windowText" lastClr="000000"/>
                </a:solidFill>
                <a:sym typeface="+mn-ea"/>
              </a:rPr>
              <a:t>’</a:t>
            </a:r>
            <a:endParaRPr lang="zh-CN" altLang="en-US" sz="1100">
              <a:solidFill>
                <a:sysClr val="windowText" lastClr="000000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solidFill>
                  <a:sysClr val="windowText" lastClr="000000"/>
                </a:solidFill>
                <a:sym typeface="+mn-ea"/>
              </a:rPr>
              <a:t>3</a:t>
            </a:r>
            <a:r>
              <a:rPr lang="zh-CN" altLang="en-US">
                <a:solidFill>
                  <a:sysClr val="windowText" lastClr="000000"/>
                </a:solidFill>
                <a:sym typeface="+mn-ea"/>
              </a:rPr>
              <a:t>，基础脚本不存在</a:t>
            </a:r>
            <a:endParaRPr lang="zh-CN" altLang="en-US" sz="110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000000-0008-0000-0100-00001D000000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977364" y="1774948"/>
            <a:ext cx="1022676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000000-0008-0000-0100-00001F000000}"/>
              </a:ext>
            </a:extLst>
          </p:cNvPr>
          <p:cNvCxnSpPr>
            <a:cxnSpLocks/>
            <a:stCxn id="16" idx="5"/>
            <a:endCxn id="55" idx="1"/>
          </p:cNvCxnSpPr>
          <p:nvPr/>
        </p:nvCxnSpPr>
        <p:spPr>
          <a:xfrm flipV="1">
            <a:off x="3554520" y="1754983"/>
            <a:ext cx="1498063" cy="1996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000000-0008-0000-0100-000020000000}"/>
              </a:ext>
            </a:extLst>
          </p:cNvPr>
          <p:cNvCxnSpPr/>
          <p:nvPr/>
        </p:nvCxnSpPr>
        <p:spPr>
          <a:xfrm>
            <a:off x="3728193" y="3582216"/>
            <a:ext cx="1766887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000000-0008-0000-0100-000022000000}"/>
              </a:ext>
            </a:extLst>
          </p:cNvPr>
          <p:cNvCxnSpPr/>
          <p:nvPr/>
        </p:nvCxnSpPr>
        <p:spPr>
          <a:xfrm flipH="1">
            <a:off x="2777280" y="3021829"/>
            <a:ext cx="0" cy="182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0000000-0008-0000-0100-000024000000}"/>
              </a:ext>
            </a:extLst>
          </p:cNvPr>
          <p:cNvCxnSpPr/>
          <p:nvPr/>
        </p:nvCxnSpPr>
        <p:spPr>
          <a:xfrm>
            <a:off x="6468218" y="3960041"/>
            <a:ext cx="0" cy="433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0000000-0008-0000-0100-000025000000}"/>
              </a:ext>
            </a:extLst>
          </p:cNvPr>
          <p:cNvCxnSpPr/>
          <p:nvPr/>
        </p:nvCxnSpPr>
        <p:spPr>
          <a:xfrm flipH="1">
            <a:off x="3748830" y="4710929"/>
            <a:ext cx="1746250" cy="142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7">
            <a:extLst>
              <a:ext uri="{FF2B5EF4-FFF2-40B4-BE49-F238E27FC236}">
                <a16:creationId xmlns:a16="http://schemas.microsoft.com/office/drawing/2014/main" id="{00000000-0008-0000-0100-000026000000}"/>
              </a:ext>
            </a:extLst>
          </p:cNvPr>
          <p:cNvCxnSpPr/>
          <p:nvPr/>
        </p:nvCxnSpPr>
        <p:spPr>
          <a:xfrm rot="5400000" flipH="1">
            <a:off x="1150093" y="3618729"/>
            <a:ext cx="2478087" cy="777875"/>
          </a:xfrm>
          <a:prstGeom prst="bentConnector4">
            <a:avLst>
              <a:gd name="adj1" fmla="val -9608"/>
              <a:gd name="adj2" fmla="val 155592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0000000-0008-0000-0100-000028000000}"/>
              </a:ext>
            </a:extLst>
          </p:cNvPr>
          <p:cNvSpPr/>
          <p:nvPr/>
        </p:nvSpPr>
        <p:spPr>
          <a:xfrm>
            <a:off x="1289793" y="945379"/>
            <a:ext cx="6623050" cy="5572261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>
              <a:noFill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0000000-0008-0000-0100-000029000000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601318" y="945379"/>
            <a:ext cx="0" cy="55722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0000000-0008-0000-0100-00002A000000}"/>
              </a:ext>
            </a:extLst>
          </p:cNvPr>
          <p:cNvCxnSpPr/>
          <p:nvPr/>
        </p:nvCxnSpPr>
        <p:spPr>
          <a:xfrm flipV="1">
            <a:off x="1280268" y="1231129"/>
            <a:ext cx="6623050" cy="190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6">
            <a:extLst>
              <a:ext uri="{FF2B5EF4-FFF2-40B4-BE49-F238E27FC236}">
                <a16:creationId xmlns:a16="http://schemas.microsoft.com/office/drawing/2014/main" id="{00000000-0008-0000-0100-00002F000000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 rot="5400000">
            <a:off x="4516205" y="682670"/>
            <a:ext cx="289719" cy="337894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8">
            <a:extLst>
              <a:ext uri="{FF2B5EF4-FFF2-40B4-BE49-F238E27FC236}">
                <a16:creationId xmlns:a16="http://schemas.microsoft.com/office/drawing/2014/main" id="{00000000-0008-0000-0100-000031000000}"/>
              </a:ext>
            </a:extLst>
          </p:cNvPr>
          <p:cNvCxnSpPr/>
          <p:nvPr/>
        </p:nvCxnSpPr>
        <p:spPr>
          <a:xfrm rot="5400000">
            <a:off x="4560043" y="4215629"/>
            <a:ext cx="1096962" cy="2717800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58">
            <a:extLst>
              <a:ext uri="{FF2B5EF4-FFF2-40B4-BE49-F238E27FC236}">
                <a16:creationId xmlns:a16="http://schemas.microsoft.com/office/drawing/2014/main" id="{00000000-0008-0000-0100-00003B000000}"/>
              </a:ext>
            </a:extLst>
          </p:cNvPr>
          <p:cNvSpPr txBox="1"/>
          <p:nvPr/>
        </p:nvSpPr>
        <p:spPr>
          <a:xfrm>
            <a:off x="6265018" y="5177654"/>
            <a:ext cx="228600" cy="1905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Y</a:t>
            </a:r>
            <a:endParaRPr lang="zh-CN" altLang="en-US" sz="1100"/>
          </a:p>
        </p:txBody>
      </p:sp>
      <p:sp>
        <p:nvSpPr>
          <p:cNvPr id="45" name="文本框 59">
            <a:extLst>
              <a:ext uri="{FF2B5EF4-FFF2-40B4-BE49-F238E27FC236}">
                <a16:creationId xmlns:a16="http://schemas.microsoft.com/office/drawing/2014/main" id="{00000000-0008-0000-0100-00003C000000}"/>
              </a:ext>
            </a:extLst>
          </p:cNvPr>
          <p:cNvSpPr txBox="1"/>
          <p:nvPr/>
        </p:nvSpPr>
        <p:spPr>
          <a:xfrm>
            <a:off x="5185518" y="4460104"/>
            <a:ext cx="228600" cy="1809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/>
              <a:t>N</a:t>
            </a:r>
            <a:endParaRPr lang="zh-CN" altLang="en-US" sz="11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339E93-F8C1-405E-A8E1-2FF340BA85CD}"/>
              </a:ext>
            </a:extLst>
          </p:cNvPr>
          <p:cNvSpPr txBox="1"/>
          <p:nvPr/>
        </p:nvSpPr>
        <p:spPr>
          <a:xfrm>
            <a:off x="2320358" y="9365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测试者</a:t>
            </a:r>
            <a:r>
              <a:rPr lang="en-US" altLang="zh-CN" dirty="0"/>
              <a:t>(user)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60FC710-9C61-41E8-B781-93DA61EA13DC}"/>
              </a:ext>
            </a:extLst>
          </p:cNvPr>
          <p:cNvSpPr txBox="1"/>
          <p:nvPr/>
        </p:nvSpPr>
        <p:spPr>
          <a:xfrm>
            <a:off x="5927311" y="88388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8F0EBA4-1E26-448D-9FF3-2265E4F9A501}"/>
              </a:ext>
            </a:extLst>
          </p:cNvPr>
          <p:cNvSpPr/>
          <p:nvPr/>
        </p:nvSpPr>
        <p:spPr>
          <a:xfrm>
            <a:off x="8145135" y="1978011"/>
            <a:ext cx="1407059" cy="293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u="none" strike="noStrike" dirty="0">
                <a:solidFill>
                  <a:schemeClr val="tx1"/>
                </a:solidFill>
                <a:effectLst/>
              </a:rPr>
              <a:t>Template-3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0254012-D697-486C-B417-7455A5F799FD}"/>
              </a:ext>
            </a:extLst>
          </p:cNvPr>
          <p:cNvSpPr/>
          <p:nvPr/>
        </p:nvSpPr>
        <p:spPr>
          <a:xfrm>
            <a:off x="8145135" y="1575419"/>
            <a:ext cx="1407060" cy="2936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u="none" strike="noStrike" dirty="0">
                <a:solidFill>
                  <a:schemeClr val="tx1"/>
                </a:solidFill>
                <a:effectLst/>
              </a:rPr>
              <a:t>Template-2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BC1B90-DAD0-4C23-AE2C-EA486CC61B79}"/>
              </a:ext>
            </a:extLst>
          </p:cNvPr>
          <p:cNvSpPr/>
          <p:nvPr/>
        </p:nvSpPr>
        <p:spPr>
          <a:xfrm>
            <a:off x="8145135" y="1083331"/>
            <a:ext cx="1407059" cy="293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u="none" strike="noStrike" dirty="0">
                <a:solidFill>
                  <a:schemeClr val="tx1"/>
                </a:solidFill>
                <a:effectLst/>
              </a:rPr>
              <a:t>Template-1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A6F5ED5-96E9-43AF-9373-7E9BB59D0C0E}"/>
              </a:ext>
            </a:extLst>
          </p:cNvPr>
          <p:cNvSpPr/>
          <p:nvPr/>
        </p:nvSpPr>
        <p:spPr>
          <a:xfrm>
            <a:off x="7916535" y="1245765"/>
            <a:ext cx="146239" cy="94795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405">
            <a:extLst>
              <a:ext uri="{FF2B5EF4-FFF2-40B4-BE49-F238E27FC236}">
                <a16:creationId xmlns:a16="http://schemas.microsoft.com/office/drawing/2014/main" id="{00000000-0008-0000-0000-000046000000}"/>
              </a:ext>
            </a:extLst>
          </p:cNvPr>
          <p:cNvSpPr txBox="1"/>
          <p:nvPr/>
        </p:nvSpPr>
        <p:spPr>
          <a:xfrm>
            <a:off x="5235774" y="1568019"/>
            <a:ext cx="1138347" cy="16380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local_plugins</a:t>
            </a:r>
            <a:endParaRPr lang="en-US" altLang="zh-CN" sz="11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0000000-0008-0000-0000-000047000000}"/>
              </a:ext>
            </a:extLst>
          </p:cNvPr>
          <p:cNvGrpSpPr/>
          <p:nvPr/>
        </p:nvGrpSpPr>
        <p:grpSpPr>
          <a:xfrm>
            <a:off x="5052583" y="1282680"/>
            <a:ext cx="2598176" cy="944605"/>
            <a:chOff x="15111" y="0"/>
            <a:chExt cx="3245043" cy="1313925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0000000-0008-0000-0000-00004A000000}"/>
                </a:ext>
              </a:extLst>
            </p:cNvPr>
            <p:cNvSpPr/>
            <p:nvPr/>
          </p:nvSpPr>
          <p:spPr>
            <a:xfrm>
              <a:off x="15111" y="0"/>
              <a:ext cx="3242213" cy="1313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0000000-0008-0000-0000-00004B000000}"/>
                </a:ext>
              </a:extLst>
            </p:cNvPr>
            <p:cNvCxnSpPr/>
            <p:nvPr/>
          </p:nvCxnSpPr>
          <p:spPr>
            <a:xfrm>
              <a:off x="40619" y="251027"/>
              <a:ext cx="3219535" cy="853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0000000-0008-0000-0000-00004C000000}"/>
                </a:ext>
              </a:extLst>
            </p:cNvPr>
            <p:cNvSpPr/>
            <p:nvPr/>
          </p:nvSpPr>
          <p:spPr>
            <a:xfrm>
              <a:off x="229314" y="364434"/>
              <a:ext cx="1176307" cy="34376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/>
            <p:nvPr/>
          </p:nvSpPr>
          <p:spPr>
            <a:xfrm>
              <a:off x="130538" y="901184"/>
              <a:ext cx="2217684" cy="30736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1100"/>
            </a:p>
          </p:txBody>
        </p:sp>
      </p:grpSp>
      <p:sp>
        <p:nvSpPr>
          <p:cNvPr id="53" name="TextBox 407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 txBox="1"/>
          <p:nvPr/>
        </p:nvSpPr>
        <p:spPr>
          <a:xfrm>
            <a:off x="5656468" y="1260795"/>
            <a:ext cx="1264144" cy="226083"/>
          </a:xfrm>
          <a:prstGeom prst="rect">
            <a:avLst/>
          </a:prstGeom>
          <a:noFill/>
          <a:ln w="9525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Arial" panose="020B0604020202020204" pitchFamily="7" charset="0"/>
                <a:ea typeface="微软雅黑" panose="020B0503020204020204" pitchFamily="34" charset="-122"/>
                <a:cs typeface="Arial" panose="020B0604020202020204" pitchFamily="7" charset="0"/>
              </a:rPr>
              <a:t>menu</a:t>
            </a:r>
          </a:p>
        </p:txBody>
      </p:sp>
      <p:sp>
        <p:nvSpPr>
          <p:cNvPr id="54" name="TextBox 405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 txBox="1"/>
          <p:nvPr/>
        </p:nvSpPr>
        <p:spPr>
          <a:xfrm>
            <a:off x="5185518" y="1947905"/>
            <a:ext cx="1655061" cy="2055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err="1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CaseGenerator_Template</a:t>
            </a:r>
            <a:endParaRPr lang="en-US" altLang="zh-CN" sz="11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1.3.2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IDE Function – HMI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37990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BBC7D-0550-436F-8D7F-681EF631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1.3.3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IDE-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画面匹配技术和获取方式的关系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31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DE95-1F3A-4904-9AF9-F98AC9BF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附</a:t>
            </a:r>
            <a:r>
              <a:rPr lang="en-US" altLang="ja-JP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AutoST IDE_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使用资料</a:t>
            </a:r>
          </a:p>
        </p:txBody>
      </p:sp>
    </p:spTree>
    <p:extLst>
      <p:ext uri="{BB962C8B-B14F-4D97-AF65-F5344CB8AC3E}">
        <p14:creationId xmlns:p14="http://schemas.microsoft.com/office/powerpoint/2010/main" val="159485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1.4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AutoST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测试盒子演变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69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</TotalTime>
  <Words>894</Words>
  <Application>Microsoft Office PowerPoint</Application>
  <PresentationFormat>宽屏</PresentationFormat>
  <Paragraphs>246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Meiryo UI</vt:lpstr>
      <vt:lpstr>Yu Gothic</vt:lpstr>
      <vt:lpstr>等线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1.1 AutoST自动化测试输入-Checklist</vt:lpstr>
      <vt:lpstr>1.2 Template运用实绩</vt:lpstr>
      <vt:lpstr>1.3 开始做自动化测试脚本导入</vt:lpstr>
      <vt:lpstr>1.3.2 IDE Function – HMI Verification</vt:lpstr>
      <vt:lpstr>1.3.3 IDE-画面匹配技术和获取方式的关系</vt:lpstr>
      <vt:lpstr>附. AutoST IDE_使用资料</vt:lpstr>
      <vt:lpstr>1.4 AutoST_测试盒子演变</vt:lpstr>
      <vt:lpstr>1.7  iAUTO 自动化测试·AutoST导入流程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shengnw</dc:creator>
  <cp:lastModifiedBy>Fengping Wu</cp:lastModifiedBy>
  <cp:revision>1045</cp:revision>
  <dcterms:created xsi:type="dcterms:W3CDTF">2020-03-01T09:36:00Z</dcterms:created>
  <dcterms:modified xsi:type="dcterms:W3CDTF">2022-01-20T12:08:28Z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