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  <p:sldMasterId id="2147483662" r:id="rId3"/>
    <p:sldMasterId id="2147483664" r:id="rId4"/>
  </p:sldMasterIdLst>
  <p:notesMasterIdLst>
    <p:notesMasterId r:id="rId25"/>
  </p:notesMasterIdLst>
  <p:sldIdLst>
    <p:sldId id="256" r:id="rId5"/>
    <p:sldId id="8041" r:id="rId6"/>
    <p:sldId id="7122" r:id="rId7"/>
    <p:sldId id="8042" r:id="rId8"/>
    <p:sldId id="8043" r:id="rId9"/>
    <p:sldId id="8062" r:id="rId10"/>
    <p:sldId id="8066" r:id="rId11"/>
    <p:sldId id="8067" r:id="rId12"/>
    <p:sldId id="8069" r:id="rId13"/>
    <p:sldId id="8070" r:id="rId14"/>
    <p:sldId id="8068" r:id="rId15"/>
    <p:sldId id="8039" r:id="rId16"/>
    <p:sldId id="8026" r:id="rId17"/>
    <p:sldId id="7691" r:id="rId18"/>
    <p:sldId id="8015" r:id="rId19"/>
    <p:sldId id="7153" r:id="rId20"/>
    <p:sldId id="7172" r:id="rId21"/>
    <p:sldId id="7173" r:id="rId22"/>
    <p:sldId id="8065" r:id="rId23"/>
    <p:sldId id="6943" r:id="rId2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>
          <p15:clr>
            <a:srgbClr val="A4A3A4"/>
          </p15:clr>
        </p15:guide>
        <p15:guide id="2" pos="378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angjian" initials="wj" lastIdx="1" clrIdx="0"/>
  <p:cmAuthor id="1" name="fu kiethtoo" initials="fk" lastIdx="1" clrIdx="1">
    <p:extLst>
      <p:ext uri="{19B8F6BF-5375-455C-9EA6-DF929625EA0E}">
        <p15:presenceInfo xmlns:p15="http://schemas.microsoft.com/office/powerpoint/2012/main" userId="86d6a038e27b02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BFB8"/>
    <a:srgbClr val="E3D8CD"/>
    <a:srgbClr val="D8CFC7"/>
    <a:srgbClr val="005490"/>
    <a:srgbClr val="005C9E"/>
    <a:srgbClr val="08538C"/>
    <a:srgbClr val="0000FF"/>
    <a:srgbClr val="59A513"/>
    <a:srgbClr val="5B9BD5"/>
    <a:srgbClr val="FFD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014" autoAdjust="0"/>
  </p:normalViewPr>
  <p:slideViewPr>
    <p:cSldViewPr snapToGrid="0">
      <p:cViewPr varScale="1">
        <p:scale>
          <a:sx n="114" d="100"/>
          <a:sy n="114" d="100"/>
        </p:scale>
        <p:origin x="246" y="96"/>
      </p:cViewPr>
      <p:guideLst>
        <p:guide orient="horz" pos="1933"/>
        <p:guide pos="37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394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712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606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771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893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2211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569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76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667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487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79095" y="289560"/>
            <a:ext cx="10515600" cy="58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12" y="5"/>
            <a:ext cx="2832145" cy="6858000"/>
          </a:xfrm>
          <a:prstGeom prst="rect">
            <a:avLst/>
          </a:prstGeom>
          <a:solidFill>
            <a:srgbClr val="005493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lIns="115215" tIns="57607" rIns="115215" bIns="57607" anchor="ctr"/>
          <a:lstStyle/>
          <a:p>
            <a:pPr algn="ctr" defTabSz="1151890">
              <a:spcBef>
                <a:spcPct val="0"/>
              </a:spcBef>
              <a:defRPr/>
            </a:pPr>
            <a:endParaRPr lang="ja-JP" altLang="en-US" sz="4000">
              <a:solidFill>
                <a:srgbClr val="333333"/>
              </a:solidFill>
              <a:cs typeface="Meiryo UI" panose="020B0604030504040204" pitchFamily="50" charset="-128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>
          <a:xfrm>
            <a:off x="2831637" y="1117469"/>
            <a:ext cx="9360363" cy="1844608"/>
          </a:xfrm>
        </p:spPr>
        <p:txBody>
          <a:bodyPr lIns="504000" anchor="ctr">
            <a:spAutoFit/>
          </a:bodyPr>
          <a:lstStyle>
            <a:lvl1pPr>
              <a:defRPr lang="ja-JP" altLang="en-US" b="1" smtClean="0"/>
            </a:lvl1pPr>
            <a:lvl2pPr>
              <a:defRPr lang="ja-JP" altLang="en-US" b="1" smtClean="0"/>
            </a:lvl2pPr>
            <a:lvl3pPr>
              <a:defRPr lang="ja-JP" altLang="en-US" b="1" smtClean="0"/>
            </a:lvl3pPr>
            <a:lvl4pPr>
              <a:defRPr lang="ja-JP" altLang="en-US" b="1" smtClean="0"/>
            </a:lvl4pPr>
            <a:lvl5pPr>
              <a:defRPr lang="ja-JP" altLang="en-US" b="1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" name="テキスト プレースホルダー 4"/>
          <p:cNvSpPr>
            <a:spLocks noGrp="1"/>
          </p:cNvSpPr>
          <p:nvPr>
            <p:ph type="body" sz="quarter" idx="11"/>
          </p:nvPr>
        </p:nvSpPr>
        <p:spPr>
          <a:xfrm>
            <a:off x="2831637" y="3557965"/>
            <a:ext cx="9360363" cy="1844608"/>
          </a:xfrm>
          <a:gradFill flip="none" rotWithShape="1">
            <a:gsLst>
              <a:gs pos="0">
                <a:srgbClr val="005493"/>
              </a:gs>
              <a:gs pos="100000">
                <a:srgbClr val="005493">
                  <a:alpha val="0"/>
                </a:srgbClr>
              </a:gs>
              <a:gs pos="81000">
                <a:srgbClr val="005493">
                  <a:alpha val="19000"/>
                </a:srgbClr>
              </a:gs>
              <a:gs pos="57000">
                <a:srgbClr val="005493">
                  <a:alpha val="43000"/>
                </a:srgbClr>
              </a:gs>
            </a:gsLst>
            <a:lin ang="0" scaled="1"/>
            <a:tileRect/>
          </a:gradFill>
        </p:spPr>
        <p:txBody>
          <a:bodyPr lIns="504000" anchor="ctr">
            <a:spAutoFit/>
          </a:bodyPr>
          <a:lstStyle>
            <a:lvl1pPr>
              <a:buClr>
                <a:schemeClr val="bg1"/>
              </a:buClr>
              <a:defRPr lang="ja-JP" altLang="en-US" b="1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ja-JP" altLang="en-US" b="1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ja-JP" altLang="en-US" b="1" smtClean="0">
                <a:solidFill>
                  <a:schemeClr val="bg1"/>
                </a:solidFill>
              </a:defRPr>
            </a:lvl3pPr>
            <a:lvl4pPr>
              <a:defRPr lang="ja-JP" altLang="en-US" b="1" smtClean="0">
                <a:solidFill>
                  <a:schemeClr val="bg1"/>
                </a:solidFill>
              </a:defRPr>
            </a:lvl4pPr>
            <a:lvl5pPr>
              <a:defRPr lang="ja-JP" altLang="en-US" b="1"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hq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072" y="622288"/>
            <a:ext cx="2188013" cy="3336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ay Footer" userDrawn="1">
  <p:cSld name="Blank Gray Foot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6" y="4712"/>
            <a:ext cx="12192000" cy="6855920"/>
          </a:xfrm>
          <a:prstGeom prst="rect">
            <a:avLst/>
          </a:prstGeom>
        </p:spPr>
      </p:pic>
      <p:sp>
        <p:nvSpPr>
          <p:cNvPr id="4" name="正方形/長方形 3"/>
          <p:cNvSpPr/>
          <p:nvPr userDrawn="1"/>
        </p:nvSpPr>
        <p:spPr>
          <a:xfrm>
            <a:off x="10031839" y="178948"/>
            <a:ext cx="1974165" cy="149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80"/>
          </a:p>
        </p:txBody>
      </p:sp>
      <p:pic>
        <p:nvPicPr>
          <p:cNvPr id="3" name="図 2" descr="図形 が含まれている画像&#10;&#10;自動的に生成された説明"/>
          <p:cNvPicPr>
            <a:picLocks noChangeAspect="1"/>
          </p:cNvPicPr>
          <p:nvPr userDrawn="1"/>
        </p:nvPicPr>
        <p:blipFill rotWithShape="1">
          <a:blip r:embed="rId3"/>
          <a:srcRect t="91223" r="83462"/>
          <a:stretch>
            <a:fillRect/>
          </a:stretch>
        </p:blipFill>
        <p:spPr>
          <a:xfrm>
            <a:off x="1" y="6254980"/>
            <a:ext cx="1974165" cy="601980"/>
          </a:xfrm>
          <a:prstGeom prst="rect">
            <a:avLst/>
          </a:prstGeom>
        </p:spPr>
      </p:pic>
      <p:sp>
        <p:nvSpPr>
          <p:cNvPr id="6" name="字幕 2"/>
          <p:cNvSpPr>
            <a:spLocks noGrp="1"/>
          </p:cNvSpPr>
          <p:nvPr>
            <p:ph type="subTitle" idx="1" hasCustomPrompt="1"/>
          </p:nvPr>
        </p:nvSpPr>
        <p:spPr>
          <a:xfrm>
            <a:off x="220442" y="582504"/>
            <a:ext cx="11785562" cy="5780589"/>
          </a:xfrm>
        </p:spPr>
        <p:txBody>
          <a:bodyPr/>
          <a:lstStyle>
            <a:lvl1pPr marL="0" indent="0" algn="l">
              <a:buNone/>
              <a:defRPr sz="3400" b="1">
                <a:solidFill>
                  <a:schemeClr val="tx1"/>
                </a:solidFill>
                <a:latin typeface="Yu Gothic" panose="020B0400000000000000" pitchFamily="50" charset="-128"/>
                <a:ea typeface="Yu Gothic" panose="020B0400000000000000" pitchFamily="50" charset="-12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8" name="正方形/長方形 7"/>
          <p:cNvSpPr/>
          <p:nvPr userDrawn="1"/>
        </p:nvSpPr>
        <p:spPr>
          <a:xfrm>
            <a:off x="5779478" y="6553230"/>
            <a:ext cx="5922011" cy="217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810">
                <a:solidFill>
                  <a:srgbClr val="FFFFFF"/>
                </a:solidFill>
                <a:latin typeface="+mn-lt"/>
              </a:rPr>
              <a:t>©</a:t>
            </a:r>
            <a:r>
              <a:rPr lang="ja-JP" altLang="en-US" sz="810">
                <a:solidFill>
                  <a:srgbClr val="FFFFFF"/>
                </a:solidFill>
                <a:latin typeface="+mn-lt"/>
              </a:rPr>
              <a:t> </a:t>
            </a:r>
            <a:r>
              <a:rPr lang="en-US" altLang="ja-JP" sz="810">
                <a:solidFill>
                  <a:srgbClr val="FFFFFF"/>
                </a:solidFill>
                <a:latin typeface="+mn-lt"/>
              </a:rPr>
              <a:t>Pioneer Corporation</a:t>
            </a:r>
            <a:endParaRPr lang="ja-JP" altLang="en-US" sz="810" dirty="0"/>
          </a:p>
        </p:txBody>
      </p:sp>
      <p:sp>
        <p:nvSpPr>
          <p:cNvPr id="9" name="Google Shape;8;p1"/>
          <p:cNvSpPr txBox="1"/>
          <p:nvPr userDrawn="1"/>
        </p:nvSpPr>
        <p:spPr>
          <a:xfrm>
            <a:off x="11335689" y="6439220"/>
            <a:ext cx="7316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000" b="0" i="0" u="none" strike="noStrike" cap="none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fld id="{00000000-1234-1234-1234-123412341234}" type="slidenum">
              <a:rPr lang="en-GB" sz="1100"/>
              <a:t>‹#›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500225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79095" y="289560"/>
            <a:ext cx="10515600" cy="58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79095" y="289560"/>
            <a:ext cx="10515600" cy="58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12" y="5"/>
            <a:ext cx="2832145" cy="6858000"/>
          </a:xfrm>
          <a:prstGeom prst="rect">
            <a:avLst/>
          </a:prstGeom>
          <a:solidFill>
            <a:srgbClr val="005493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lIns="115215" tIns="57607" rIns="115215" bIns="57607" anchor="ctr"/>
          <a:lstStyle/>
          <a:p>
            <a:pPr algn="ctr" defTabSz="1151890">
              <a:spcBef>
                <a:spcPct val="0"/>
              </a:spcBef>
              <a:defRPr/>
            </a:pPr>
            <a:endParaRPr lang="ja-JP" altLang="en-US" sz="4000">
              <a:solidFill>
                <a:srgbClr val="333333"/>
              </a:solidFill>
              <a:cs typeface="Meiryo UI" panose="020B0604030504040204" pitchFamily="50" charset="-128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>
          <a:xfrm>
            <a:off x="2831637" y="1117469"/>
            <a:ext cx="9360363" cy="1844608"/>
          </a:xfrm>
        </p:spPr>
        <p:txBody>
          <a:bodyPr lIns="504000" anchor="ctr">
            <a:spAutoFit/>
          </a:bodyPr>
          <a:lstStyle>
            <a:lvl1pPr>
              <a:defRPr lang="ja-JP" altLang="en-US" b="1" smtClean="0"/>
            </a:lvl1pPr>
            <a:lvl2pPr>
              <a:defRPr lang="ja-JP" altLang="en-US" b="1" smtClean="0"/>
            </a:lvl2pPr>
            <a:lvl3pPr>
              <a:defRPr lang="ja-JP" altLang="en-US" b="1" smtClean="0"/>
            </a:lvl3pPr>
            <a:lvl4pPr>
              <a:defRPr lang="ja-JP" altLang="en-US" b="1" smtClean="0"/>
            </a:lvl4pPr>
            <a:lvl5pPr>
              <a:defRPr lang="ja-JP" altLang="en-US" b="1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" name="テキスト プレースホルダー 4"/>
          <p:cNvSpPr>
            <a:spLocks noGrp="1"/>
          </p:cNvSpPr>
          <p:nvPr>
            <p:ph type="body" sz="quarter" idx="11"/>
          </p:nvPr>
        </p:nvSpPr>
        <p:spPr>
          <a:xfrm>
            <a:off x="2831637" y="3557965"/>
            <a:ext cx="9360363" cy="1844608"/>
          </a:xfrm>
          <a:gradFill flip="none" rotWithShape="1">
            <a:gsLst>
              <a:gs pos="0">
                <a:srgbClr val="005493"/>
              </a:gs>
              <a:gs pos="100000">
                <a:srgbClr val="005493">
                  <a:alpha val="0"/>
                </a:srgbClr>
              </a:gs>
              <a:gs pos="81000">
                <a:srgbClr val="005493">
                  <a:alpha val="19000"/>
                </a:srgbClr>
              </a:gs>
              <a:gs pos="57000">
                <a:srgbClr val="005493">
                  <a:alpha val="43000"/>
                </a:srgbClr>
              </a:gs>
            </a:gsLst>
            <a:lin ang="0" scaled="1"/>
            <a:tileRect/>
          </a:gradFill>
        </p:spPr>
        <p:txBody>
          <a:bodyPr lIns="504000" anchor="ctr">
            <a:spAutoFit/>
          </a:bodyPr>
          <a:lstStyle>
            <a:lvl1pPr>
              <a:buClr>
                <a:schemeClr val="bg1"/>
              </a:buClr>
              <a:defRPr lang="ja-JP" altLang="en-US" b="1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ja-JP" altLang="en-US" b="1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ja-JP" altLang="en-US" b="1" smtClean="0">
                <a:solidFill>
                  <a:schemeClr val="bg1"/>
                </a:solidFill>
              </a:defRPr>
            </a:lvl3pPr>
            <a:lvl4pPr>
              <a:defRPr lang="ja-JP" altLang="en-US" b="1" smtClean="0">
                <a:solidFill>
                  <a:schemeClr val="bg1"/>
                </a:solidFill>
              </a:defRPr>
            </a:lvl4pPr>
            <a:lvl5pPr>
              <a:defRPr lang="ja-JP" altLang="en-US" b="1"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hq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072" y="622288"/>
            <a:ext cx="2188013" cy="33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1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88825" cy="685609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8" name="图片 7" descr="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96570" y="603885"/>
            <a:ext cx="2136140" cy="2882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79095" y="289560"/>
            <a:ext cx="10515600" cy="58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515620" y="6468360"/>
            <a:ext cx="11160000" cy="7200"/>
          </a:xfrm>
          <a:prstGeom prst="rect">
            <a:avLst/>
          </a:prstGeom>
          <a:solidFill>
            <a:srgbClr val="DDE1E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95605" y="6530658"/>
            <a:ext cx="254000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900" b="1">
                <a:solidFill>
                  <a:srgbClr val="EE6767"/>
                </a:solidFill>
                <a:latin typeface="Arial" panose="020B0604020202020204" pitchFamily="34" charset="0"/>
                <a:ea typeface="微软雅黑" panose="020B0503020204020204" charset="-122"/>
              </a:rPr>
              <a:t>Confidential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501765" y="6546215"/>
            <a:ext cx="529717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zh-CN" altLang="en-US" sz="900" b="1">
                <a:solidFill>
                  <a:srgbClr val="175D93"/>
                </a:solidFill>
                <a:latin typeface="Arial" panose="020B0604020202020204" pitchFamily="34" charset="0"/>
                <a:ea typeface="微软雅黑" panose="020B0503020204020204" charset="-122"/>
              </a:rPr>
              <a:t> iAuto (Shanghai) Co., Ltd.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485140" y="824230"/>
            <a:ext cx="259715" cy="36000"/>
          </a:xfrm>
          <a:prstGeom prst="rect">
            <a:avLst/>
          </a:prstGeom>
          <a:solidFill>
            <a:srgbClr val="085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图片 16" descr="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074819" y="450564"/>
            <a:ext cx="1515600" cy="2037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rgbClr val="08538C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平行四边形 17"/>
          <p:cNvSpPr/>
          <p:nvPr userDrawn="1"/>
        </p:nvSpPr>
        <p:spPr>
          <a:xfrm>
            <a:off x="10772775" y="295275"/>
            <a:ext cx="1419225" cy="547669"/>
          </a:xfrm>
          <a:prstGeom prst="parallelogram">
            <a:avLst>
              <a:gd name="adj" fmla="val 0"/>
            </a:avLst>
          </a:prstGeom>
          <a:solidFill>
            <a:srgbClr val="085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79095" y="289560"/>
            <a:ext cx="10515600" cy="58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515620" y="6468360"/>
            <a:ext cx="11160000" cy="7200"/>
          </a:xfrm>
          <a:prstGeom prst="rect">
            <a:avLst/>
          </a:prstGeom>
          <a:solidFill>
            <a:srgbClr val="DDE1E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95605" y="6530658"/>
            <a:ext cx="254000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900" b="1">
                <a:solidFill>
                  <a:srgbClr val="EE6767"/>
                </a:solidFill>
                <a:latin typeface="Arial" panose="020B0604020202020204" pitchFamily="34" charset="0"/>
                <a:ea typeface="微软雅黑" panose="020B0503020204020204" charset="-122"/>
              </a:rPr>
              <a:t>Confidential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501765" y="6546215"/>
            <a:ext cx="529717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zh-CN" altLang="en-US" sz="900" b="1">
                <a:solidFill>
                  <a:srgbClr val="175D93"/>
                </a:solidFill>
                <a:latin typeface="Arial" panose="020B0604020202020204" pitchFamily="34" charset="0"/>
                <a:ea typeface="微软雅黑" panose="020B0503020204020204" charset="-122"/>
              </a:rPr>
              <a:t>Jan, 2020     iAuto (Shanghai) Co., Ltd.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485140" y="824230"/>
            <a:ext cx="259715" cy="36000"/>
          </a:xfrm>
          <a:prstGeom prst="rect">
            <a:avLst/>
          </a:prstGeom>
          <a:solidFill>
            <a:srgbClr val="085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图片 16" descr="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20175" y="450564"/>
            <a:ext cx="1515600" cy="2037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rgbClr val="08538C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515620" y="6468360"/>
            <a:ext cx="11160000" cy="7200"/>
          </a:xfrm>
          <a:prstGeom prst="rect">
            <a:avLst/>
          </a:prstGeom>
          <a:solidFill>
            <a:srgbClr val="DDE1E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95605" y="6530658"/>
            <a:ext cx="254000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900" b="1">
                <a:solidFill>
                  <a:srgbClr val="EE6767"/>
                </a:solidFill>
                <a:latin typeface="Arial" panose="020B0604020202020204" pitchFamily="34" charset="0"/>
                <a:ea typeface="微软雅黑" panose="020B0503020204020204" charset="-122"/>
              </a:rPr>
              <a:t>Confidential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501765" y="6546215"/>
            <a:ext cx="529717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zh-CN" altLang="en-US" sz="900" b="1">
                <a:solidFill>
                  <a:srgbClr val="175D93"/>
                </a:solidFill>
                <a:latin typeface="Arial" panose="020B0604020202020204" pitchFamily="34" charset="0"/>
                <a:ea typeface="微软雅黑" panose="020B0503020204020204" charset="-122"/>
              </a:rPr>
              <a:t>iAuto (Shanghai) Co., Ltd.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rgbClr val="08538C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iauto.com/wiki/AutoST/software/AutoSTIDEInstallManual" TargetMode="External"/><Relationship Id="rId2" Type="http://schemas.openxmlformats.org/officeDocument/2006/relationships/hyperlink" Target="http://wiki.iauto.com/wiki/AutoST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file:///\\ibigtom.storm\Model\iAutoST\Release" TargetMode="External"/><Relationship Id="rId4" Type="http://schemas.openxmlformats.org/officeDocument/2006/relationships/hyperlink" Target="http://wiki.iauto.com/wiki/AutoST/Hardware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jpe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18" Type="http://schemas.openxmlformats.org/officeDocument/2006/relationships/image" Target="../media/image50.svg"/><Relationship Id="rId3" Type="http://schemas.openxmlformats.org/officeDocument/2006/relationships/image" Target="../media/image35.png"/><Relationship Id="rId21" Type="http://schemas.openxmlformats.org/officeDocument/2006/relationships/hyperlink" Target="mailto:autost@iauto.com" TargetMode="External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8.svg"/><Relationship Id="rId20" Type="http://schemas.openxmlformats.org/officeDocument/2006/relationships/image" Target="../media/image52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svg"/><Relationship Id="rId19" Type="http://schemas.openxmlformats.org/officeDocument/2006/relationships/image" Target="../media/image51.pn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file:///\\scorpio.storm\share\node15\AutoST" TargetMode="External"/><Relationship Id="rId2" Type="http://schemas.openxmlformats.org/officeDocument/2006/relationships/hyperlink" Target="http://wiki.iauto.com/wiki/AutoST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hawkeye.iauto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6227445"/>
            <a:ext cx="12185650" cy="63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3695" y="1887855"/>
            <a:ext cx="74254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b="1" dirty="0">
                <a:solidFill>
                  <a:srgbClr val="71DFFF"/>
                </a:solidFill>
                <a:latin typeface="Arial" panose="020B0604020202020204" pitchFamily="34" charset="0"/>
                <a:ea typeface="阿里巴巴普惠体" panose="00020600040101010101" charset="-122"/>
                <a:cs typeface="Arial" panose="020B0604020202020204" pitchFamily="34" charset="0"/>
              </a:rPr>
              <a:t>AutoST </a:t>
            </a:r>
            <a:r>
              <a:rPr lang="zh-CN" altLang="en-US" sz="4400" b="1" dirty="0">
                <a:solidFill>
                  <a:srgbClr val="71DFFF"/>
                </a:solidFill>
                <a:latin typeface="Arial" panose="020B0604020202020204" pitchFamily="34" charset="0"/>
                <a:ea typeface="阿里巴巴普惠体" panose="00020600040101010101" charset="-122"/>
                <a:cs typeface="Arial" panose="020B0604020202020204" pitchFamily="34" charset="0"/>
              </a:rPr>
              <a:t>自动化测试工具介绍</a:t>
            </a:r>
          </a:p>
        </p:txBody>
      </p:sp>
      <p:sp>
        <p:nvSpPr>
          <p:cNvPr id="9" name="矩形 8"/>
          <p:cNvSpPr/>
          <p:nvPr/>
        </p:nvSpPr>
        <p:spPr>
          <a:xfrm>
            <a:off x="467360" y="3140075"/>
            <a:ext cx="7466400" cy="6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5605" y="6431598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 b="1">
                <a:solidFill>
                  <a:srgbClr val="EE67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01765" y="6447155"/>
            <a:ext cx="529717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zh-CN" altLang="en-US" sz="1000" b="1" dirty="0">
                <a:solidFill>
                  <a:srgbClr val="175D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iAuto (Shanghai) Co., Ltd.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7639" y="2739965"/>
            <a:ext cx="7538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71D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2022.1</a:t>
            </a:r>
            <a:endParaRPr lang="zh-CN" altLang="en-US" sz="2000" b="1" dirty="0">
              <a:solidFill>
                <a:srgbClr val="71DF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BBC7D-0550-436F-8D7F-681EF631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095" y="272782"/>
            <a:ext cx="10515600" cy="58547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1.3.3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IDE-</a:t>
            </a:r>
            <a:r>
              <a:rPr lang="zh-CN" altLang="en-US" sz="3200" dirty="0">
                <a:latin typeface="+mn-ea"/>
              </a:rPr>
              <a:t>车机操作模拟技术详解</a:t>
            </a:r>
            <a:endParaRPr lang="zh-CN" altLang="en-US" dirty="0"/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F04D9F92-D368-4943-824B-0625558AF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039161"/>
              </p:ext>
            </p:extLst>
          </p:nvPr>
        </p:nvGraphicFramePr>
        <p:xfrm>
          <a:off x="854611" y="1911094"/>
          <a:ext cx="10428582" cy="447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678">
                  <a:extLst>
                    <a:ext uri="{9D8B030D-6E8A-4147-A177-3AD203B41FA5}">
                      <a16:colId xmlns:a16="http://schemas.microsoft.com/office/drawing/2014/main" val="1911608731"/>
                    </a:ext>
                  </a:extLst>
                </a:gridCol>
                <a:gridCol w="1024638">
                  <a:extLst>
                    <a:ext uri="{9D8B030D-6E8A-4147-A177-3AD203B41FA5}">
                      <a16:colId xmlns:a16="http://schemas.microsoft.com/office/drawing/2014/main" val="307162042"/>
                    </a:ext>
                  </a:extLst>
                </a:gridCol>
                <a:gridCol w="2491530">
                  <a:extLst>
                    <a:ext uri="{9D8B030D-6E8A-4147-A177-3AD203B41FA5}">
                      <a16:colId xmlns:a16="http://schemas.microsoft.com/office/drawing/2014/main" val="244173012"/>
                    </a:ext>
                  </a:extLst>
                </a:gridCol>
                <a:gridCol w="2130804">
                  <a:extLst>
                    <a:ext uri="{9D8B030D-6E8A-4147-A177-3AD203B41FA5}">
                      <a16:colId xmlns:a16="http://schemas.microsoft.com/office/drawing/2014/main" val="3173189837"/>
                    </a:ext>
                  </a:extLst>
                </a:gridCol>
                <a:gridCol w="1115735">
                  <a:extLst>
                    <a:ext uri="{9D8B030D-6E8A-4147-A177-3AD203B41FA5}">
                      <a16:colId xmlns:a16="http://schemas.microsoft.com/office/drawing/2014/main" val="1549473068"/>
                    </a:ext>
                  </a:extLst>
                </a:gridCol>
                <a:gridCol w="1023457">
                  <a:extLst>
                    <a:ext uri="{9D8B030D-6E8A-4147-A177-3AD203B41FA5}">
                      <a16:colId xmlns:a16="http://schemas.microsoft.com/office/drawing/2014/main" val="1735622674"/>
                    </a:ext>
                  </a:extLst>
                </a:gridCol>
                <a:gridCol w="1417740">
                  <a:extLst>
                    <a:ext uri="{9D8B030D-6E8A-4147-A177-3AD203B41FA5}">
                      <a16:colId xmlns:a16="http://schemas.microsoft.com/office/drawing/2014/main" val="1257838055"/>
                    </a:ext>
                  </a:extLst>
                </a:gridCol>
              </a:tblGrid>
              <a:tr h="3183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技术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功能描述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运用</a:t>
                      </a:r>
                      <a:r>
                        <a:rPr lang="en-US" altLang="zh-CN" sz="1400" dirty="0"/>
                        <a:t>&amp;</a:t>
                      </a:r>
                      <a:r>
                        <a:rPr lang="zh-CN" altLang="en-US" sz="1400" dirty="0"/>
                        <a:t>条件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性能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优势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技术缺陷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839097"/>
                  </a:ext>
                </a:extLst>
              </a:tr>
              <a:tr h="57540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minitouch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系统的点击操作模拟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1，Android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2，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车机目录读写权限：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data/local/tmp/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丢失率：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1/1000</a:t>
                      </a:r>
                    </a:p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下发率：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10/s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Event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有一定丢失率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4240623"/>
                  </a:ext>
                </a:extLst>
              </a:tr>
              <a:tr h="57540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maxtouch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系统的点击操作模拟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1，Android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2，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车机目录读写权限：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data/local/tmp/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同上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Event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有一定丢失率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63029"/>
                  </a:ext>
                </a:extLst>
              </a:tr>
              <a:tr h="4164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adbtouch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系统的点击操作模拟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同上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Event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有一定丢失率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8548483"/>
                  </a:ext>
                </a:extLst>
              </a:tr>
              <a:tr h="4164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serial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支持通过串口模拟点击操作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1，Android, Linux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2，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车机串口接出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同上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Event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有一定丢失率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1458973"/>
                  </a:ext>
                </a:extLst>
              </a:tr>
              <a:tr h="5106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HMI elements-uiautomator2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【uiautomator2】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支持控件树获取，操作模拟，属性值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check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1，Android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2，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车机目录读写权限：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data/local/tmp/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同上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Event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有一定丢失率</a:t>
                      </a:r>
                    </a:p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1106085"/>
                  </a:ext>
                </a:extLst>
              </a:tr>
              <a:tr h="5754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HMI elements-Android service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【Android service】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支持控件树获取，操作模拟，属性值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check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1，Android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2，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车机目录读写权限：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data/local/tmp/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同上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Event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有一定丢失率</a:t>
                      </a: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161789"/>
                  </a:ext>
                </a:extLst>
              </a:tr>
              <a:tr h="5106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VNC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VNC client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模拟支持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，任意系统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，车机系统需组入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VNC Service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同上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Event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有一定丢失率</a:t>
                      </a: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3014297"/>
                  </a:ext>
                </a:extLst>
              </a:tr>
              <a:tr h="5754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Robot hand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2022/3E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</a:t>
                      </a:r>
                    </a:p>
                    <a:p>
                      <a:pPr algn="l" fontAlgn="t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支持控制机械臂模拟画面点击操作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，连接机械臂机柜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评估中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适用任何系统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操作效率低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8602978"/>
                  </a:ext>
                </a:extLst>
              </a:tr>
            </a:tbl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83E54A9D-5EA6-4EA6-A2A7-AF021615F678}"/>
              </a:ext>
            </a:extLst>
          </p:cNvPr>
          <p:cNvSpPr/>
          <p:nvPr/>
        </p:nvSpPr>
        <p:spPr>
          <a:xfrm>
            <a:off x="829367" y="940277"/>
            <a:ext cx="8062964" cy="9063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+mn-ea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7AA4D25-5839-47C6-BD14-CADF7A6F4EE8}"/>
              </a:ext>
            </a:extLst>
          </p:cNvPr>
          <p:cNvSpPr/>
          <p:nvPr/>
        </p:nvSpPr>
        <p:spPr>
          <a:xfrm>
            <a:off x="2408271" y="1133077"/>
            <a:ext cx="1107299" cy="259382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+mn-ea"/>
              </a:rPr>
              <a:t>MiniTouch</a:t>
            </a:r>
            <a:endParaRPr lang="zh-CN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AEA14EE-F9B5-4E6F-8715-6BE680A86082}"/>
              </a:ext>
            </a:extLst>
          </p:cNvPr>
          <p:cNvSpPr txBox="1"/>
          <p:nvPr/>
        </p:nvSpPr>
        <p:spPr>
          <a:xfrm>
            <a:off x="865359" y="1323418"/>
            <a:ext cx="1342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+mn-ea"/>
              </a:rPr>
              <a:t>车机操作模拟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6B8AA02-A1DF-476E-A8C5-25BA1E261CCC}"/>
              </a:ext>
            </a:extLst>
          </p:cNvPr>
          <p:cNvSpPr/>
          <p:nvPr/>
        </p:nvSpPr>
        <p:spPr>
          <a:xfrm>
            <a:off x="2397393" y="1431987"/>
            <a:ext cx="1107299" cy="259382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+mn-ea"/>
              </a:rPr>
              <a:t>MaxTouch</a:t>
            </a:r>
            <a:endParaRPr lang="zh-CN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62B0577-6204-47F7-93F0-1D18437BBE25}"/>
              </a:ext>
            </a:extLst>
          </p:cNvPr>
          <p:cNvSpPr/>
          <p:nvPr/>
        </p:nvSpPr>
        <p:spPr>
          <a:xfrm>
            <a:off x="3602795" y="1443014"/>
            <a:ext cx="1107299" cy="259382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+mn-ea"/>
              </a:rPr>
              <a:t>adbTouch</a:t>
            </a:r>
            <a:endParaRPr lang="zh-CN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FF20494-E475-4113-84B0-A6806C4A67E1}"/>
              </a:ext>
            </a:extLst>
          </p:cNvPr>
          <p:cNvSpPr/>
          <p:nvPr/>
        </p:nvSpPr>
        <p:spPr>
          <a:xfrm>
            <a:off x="5020900" y="1090762"/>
            <a:ext cx="1342450" cy="29504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+mn-ea"/>
              </a:rPr>
              <a:t>HMI Control Tree</a:t>
            </a:r>
            <a:endParaRPr lang="zh-CN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AutoShape 4">
            <a:extLst>
              <a:ext uri="{FF2B5EF4-FFF2-40B4-BE49-F238E27FC236}">
                <a16:creationId xmlns:a16="http://schemas.microsoft.com/office/drawing/2014/main" id="{598B2931-7359-447E-8071-0E76867DD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0900" y="1450263"/>
            <a:ext cx="1197381" cy="295045"/>
          </a:xfrm>
          <a:prstGeom prst="roundRect">
            <a:avLst>
              <a:gd name="adj" fmla="val 16667"/>
            </a:avLst>
          </a:prstGeom>
          <a:ln w="19050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000000"/>
                </a:solidFill>
                <a:latin typeface="+mn-ea"/>
              </a:rPr>
              <a:t>VNC Client</a:t>
            </a:r>
            <a:r>
              <a:rPr lang="zh-CN" altLang="en-US" sz="1050" dirty="0">
                <a:solidFill>
                  <a:srgbClr val="000000"/>
                </a:solidFill>
                <a:latin typeface="+mn-ea"/>
              </a:rPr>
              <a:t>模拟</a:t>
            </a:r>
            <a:endParaRPr lang="zh-CN" altLang="zh-CN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0" name="AutoShape 4">
            <a:extLst>
              <a:ext uri="{FF2B5EF4-FFF2-40B4-BE49-F238E27FC236}">
                <a16:creationId xmlns:a16="http://schemas.microsoft.com/office/drawing/2014/main" id="{35EC4484-C1C3-4672-B7C2-EAF40E968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123" y="1079771"/>
            <a:ext cx="1342444" cy="31268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rgbClr val="000000"/>
                </a:solidFill>
                <a:latin typeface="+mn-ea"/>
              </a:rPr>
              <a:t>智能机器人控制</a:t>
            </a:r>
            <a:endParaRPr lang="zh-CN" altLang="zh-CN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75B8A29-BD08-4599-8641-B3DEF74D2AC8}"/>
              </a:ext>
            </a:extLst>
          </p:cNvPr>
          <p:cNvSpPr txBox="1"/>
          <p:nvPr/>
        </p:nvSpPr>
        <p:spPr>
          <a:xfrm>
            <a:off x="2575014" y="900574"/>
            <a:ext cx="925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Android</a:t>
            </a:r>
            <a:r>
              <a:rPr lang="zh-CN" altLang="en-US" sz="1050" dirty="0"/>
              <a:t>系统</a:t>
            </a:r>
            <a:endParaRPr lang="en-US" altLang="zh-CN" sz="1050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4D4D9BA-DCE5-4293-B623-318923280C80}"/>
              </a:ext>
            </a:extLst>
          </p:cNvPr>
          <p:cNvSpPr/>
          <p:nvPr/>
        </p:nvSpPr>
        <p:spPr>
          <a:xfrm>
            <a:off x="3800290" y="1112806"/>
            <a:ext cx="640654" cy="259382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+mn-ea"/>
              </a:rPr>
              <a:t>串口</a:t>
            </a:r>
          </a:p>
        </p:txBody>
      </p:sp>
      <p:sp>
        <p:nvSpPr>
          <p:cNvPr id="33" name="AutoShape 3">
            <a:extLst>
              <a:ext uri="{FF2B5EF4-FFF2-40B4-BE49-F238E27FC236}">
                <a16:creationId xmlns:a16="http://schemas.microsoft.com/office/drawing/2014/main" id="{5261BAC6-35B3-4738-B4D0-57C4C26E9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0865" y="1516448"/>
            <a:ext cx="709461" cy="277554"/>
          </a:xfrm>
          <a:prstGeom prst="roundRect">
            <a:avLst>
              <a:gd name="adj" fmla="val 16667"/>
            </a:avLst>
          </a:prstGeom>
          <a:ln w="190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000000"/>
                </a:solidFill>
                <a:latin typeface="+mn-ea"/>
              </a:rPr>
              <a:t>AVC-LAN</a:t>
            </a:r>
            <a:endParaRPr lang="zh-CN" altLang="zh-CN" sz="105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3520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8DE95-1F3A-4904-9AF9-F98AC9BF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附</a:t>
            </a:r>
            <a:r>
              <a:rPr lang="en-US" altLang="ja-JP" sz="24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AutoST IDE_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使用资料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07F759-0DBA-4F41-A094-526F361AB020}"/>
              </a:ext>
            </a:extLst>
          </p:cNvPr>
          <p:cNvSpPr txBox="1"/>
          <p:nvPr/>
        </p:nvSpPr>
        <p:spPr>
          <a:xfrm>
            <a:off x="1039728" y="981512"/>
            <a:ext cx="9854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【QA&amp;</a:t>
            </a:r>
            <a:r>
              <a:rPr lang="zh-CN" altLang="en-US" b="1" dirty="0">
                <a:latin typeface="+mn-ea"/>
              </a:rPr>
              <a:t>技术支持</a:t>
            </a:r>
            <a:r>
              <a:rPr lang="en-US" altLang="zh-CN" b="1" dirty="0">
                <a:latin typeface="+mn-ea"/>
              </a:rPr>
              <a:t>】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</a:rPr>
              <a:t>企业微信</a:t>
            </a:r>
            <a:endParaRPr lang="en-US" altLang="zh-CN" b="1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</a:rPr>
              <a:t>邮件：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	To</a:t>
            </a:r>
            <a:r>
              <a:rPr lang="zh-CN" altLang="en-US" b="1" dirty="0">
                <a:latin typeface="+mn-ea"/>
              </a:rPr>
              <a:t>：组邮件：</a:t>
            </a:r>
            <a:r>
              <a:rPr lang="en-US" altLang="zh-CN" dirty="0">
                <a:latin typeface="+mn-ea"/>
              </a:rPr>
              <a:t>autost@iauto.com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316271-B0BA-4C0B-8C3B-E159145F1727}"/>
              </a:ext>
            </a:extLst>
          </p:cNvPr>
          <p:cNvSpPr txBox="1"/>
          <p:nvPr/>
        </p:nvSpPr>
        <p:spPr>
          <a:xfrm>
            <a:off x="1098957" y="2557102"/>
            <a:ext cx="985496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n-ea"/>
              </a:rPr>
              <a:t>【</a:t>
            </a:r>
            <a:r>
              <a:rPr lang="zh-CN" altLang="en-US" b="1" dirty="0">
                <a:latin typeface="+mn-ea"/>
              </a:rPr>
              <a:t>工具说明资料</a:t>
            </a:r>
            <a:r>
              <a:rPr lang="en-US" altLang="zh-CN" b="1" dirty="0">
                <a:latin typeface="+mn-ea"/>
              </a:rPr>
              <a:t>】</a:t>
            </a:r>
            <a:endParaRPr lang="en-US" altLang="zh-CN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sz="1600" b="1" dirty="0">
                <a:latin typeface="+mn-ea"/>
              </a:rPr>
              <a:t>AutoST</a:t>
            </a:r>
            <a:r>
              <a:rPr lang="zh-CN" altLang="en-US" sz="1600" b="1" dirty="0">
                <a:latin typeface="+mn-ea"/>
              </a:rPr>
              <a:t>工具使用说明网站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>
                <a:latin typeface="+mn-ea"/>
                <a:hlinkClick r:id="rId2"/>
              </a:rPr>
              <a:t>http://wiki.iauto.com/wiki/AutoST</a:t>
            </a:r>
            <a:endParaRPr lang="en-US" altLang="zh-CN" sz="1600" dirty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2.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如何搭建测试环境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sz="1600" b="0" i="0" u="none" strike="noStrike" dirty="0">
                <a:solidFill>
                  <a:srgbClr val="0060DF"/>
                </a:solidFill>
                <a:effectLst/>
                <a:latin typeface="Open Sans" panose="020B0606030504020204" pitchFamily="34" charset="0"/>
                <a:hlinkClick r:id="rId3" tooltip="AutoST/software/AutoSTIDEInstallManual"/>
              </a:rPr>
              <a:t>2.1 </a:t>
            </a:r>
            <a:r>
              <a:rPr lang="zh-CN" altLang="en-US" sz="1600" b="0" i="0" u="none" strike="noStrike" dirty="0">
                <a:solidFill>
                  <a:srgbClr val="0060DF"/>
                </a:solidFill>
                <a:effectLst/>
                <a:latin typeface="Open Sans" panose="020B0606030504020204" pitchFamily="34" charset="0"/>
                <a:hlinkClick r:id="rId3" tooltip="AutoST/software/AutoSTIDEInstallManual"/>
              </a:rPr>
              <a:t>软件安装说明</a:t>
            </a:r>
            <a:endParaRPr lang="zh-CN" altLang="en-US" sz="16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sz="1600" b="0" i="0" u="none" strike="noStrike" dirty="0">
                <a:solidFill>
                  <a:srgbClr val="006EFF"/>
                </a:solidFill>
                <a:effectLst/>
                <a:latin typeface="Open Sans" panose="020B0606030504020204" pitchFamily="34" charset="0"/>
                <a:hlinkClick r:id="rId4" tooltip="AutoST/Hardware"/>
              </a:rPr>
              <a:t>2.2 </a:t>
            </a:r>
            <a:r>
              <a:rPr lang="zh-CN" altLang="en-US" sz="1600" b="0" i="0" u="none" strike="noStrike" dirty="0">
                <a:solidFill>
                  <a:srgbClr val="006EFF"/>
                </a:solidFill>
                <a:effectLst/>
                <a:latin typeface="Open Sans" panose="020B0606030504020204" pitchFamily="34" charset="0"/>
                <a:hlinkClick r:id="rId4" tooltip="AutoST/Hardware"/>
              </a:rPr>
              <a:t>各种测试场景的硬件连接和软件配置</a:t>
            </a:r>
            <a:endParaRPr lang="en-US" altLang="zh-CN" sz="1600" u="none" strike="noStrike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3.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如何编写测试脚本</a:t>
            </a:r>
            <a:endParaRPr lang="en-US" altLang="zh-CN" sz="16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IDE API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接口说明：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http://wiki.iauto.com/wiki/AutoST/AutoST-API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sz="16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版本发布地址：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  <a:hlinkClick r:id="rId5" action="ppaction://hlinkfile"/>
              </a:rPr>
              <a:t>\\ibigtom.storm\Model\iAutoST\Release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#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稳定版：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1.4.8~9</a:t>
            </a:r>
            <a:endParaRPr lang="zh-CN" altLang="en-US" sz="1600" b="0" i="0" dirty="0">
              <a:solidFill>
                <a:srgbClr val="333333"/>
              </a:solidFill>
              <a:effectLst/>
              <a:highlight>
                <a:srgbClr val="FFFF00"/>
              </a:highlight>
              <a:latin typeface="Open Sans" panose="020B0606030504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4852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1.4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AutoST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测试盒子演变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8" name="图片 7" descr="电子设备&#10;&#10;描述已自动生成">
            <a:extLst>
              <a:ext uri="{FF2B5EF4-FFF2-40B4-BE49-F238E27FC236}">
                <a16:creationId xmlns:a16="http://schemas.microsoft.com/office/drawing/2014/main" id="{17A5AABA-614F-4B0E-B35E-62A5A00CEED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4" t="9098" r="1255" b="16143"/>
          <a:stretch/>
        </p:blipFill>
        <p:spPr>
          <a:xfrm>
            <a:off x="560463" y="1571718"/>
            <a:ext cx="2012404" cy="1224461"/>
          </a:xfrm>
          <a:prstGeom prst="rect">
            <a:avLst/>
          </a:prstGeom>
        </p:spPr>
      </p:pic>
      <p:pic>
        <p:nvPicPr>
          <p:cNvPr id="39" name="图片 38" descr="电子设备&#10;&#10;描述已自动生成">
            <a:extLst>
              <a:ext uri="{FF2B5EF4-FFF2-40B4-BE49-F238E27FC236}">
                <a16:creationId xmlns:a16="http://schemas.microsoft.com/office/drawing/2014/main" id="{86B8EDB3-5CBD-48C2-9B64-6B8FC22055D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" t="3600" r="3422" b="3287"/>
          <a:stretch/>
        </p:blipFill>
        <p:spPr>
          <a:xfrm>
            <a:off x="4995943" y="1544538"/>
            <a:ext cx="1810385" cy="1145345"/>
          </a:xfrm>
          <a:prstGeom prst="rect">
            <a:avLst/>
          </a:prstGeom>
        </p:spPr>
      </p:pic>
      <p:pic>
        <p:nvPicPr>
          <p:cNvPr id="40" name="图片 39" descr="电子设备&#10;&#10;描述已自动生成">
            <a:extLst>
              <a:ext uri="{FF2B5EF4-FFF2-40B4-BE49-F238E27FC236}">
                <a16:creationId xmlns:a16="http://schemas.microsoft.com/office/drawing/2014/main" id="{29D7DD41-A6AA-4BBF-B890-33D15E8E97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521" y="2676324"/>
            <a:ext cx="1293581" cy="1001344"/>
          </a:xfrm>
          <a:prstGeom prst="rect">
            <a:avLst/>
          </a:prstGeom>
        </p:spPr>
      </p:pic>
      <p:pic>
        <p:nvPicPr>
          <p:cNvPr id="52" name="图片 51" descr="黑色的游戏机&#10;&#10;中度可信度描述已自动生成">
            <a:extLst>
              <a:ext uri="{FF2B5EF4-FFF2-40B4-BE49-F238E27FC236}">
                <a16:creationId xmlns:a16="http://schemas.microsoft.com/office/drawing/2014/main" id="{0AB33BF1-A9BD-4B42-A9A0-7C2C5CC851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6180">
            <a:off x="5390974" y="5138069"/>
            <a:ext cx="1317716" cy="85020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0311F1D-5EC5-448E-B973-078F8D25EC4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6" t="17639" r="6418" b="10193"/>
          <a:stretch/>
        </p:blipFill>
        <p:spPr>
          <a:xfrm>
            <a:off x="5319955" y="3936595"/>
            <a:ext cx="1340807" cy="84607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F5AE1AE-B7F2-4482-961C-E62B1EC7EE68}"/>
              </a:ext>
            </a:extLst>
          </p:cNvPr>
          <p:cNvSpPr txBox="1"/>
          <p:nvPr/>
        </p:nvSpPr>
        <p:spPr>
          <a:xfrm>
            <a:off x="5193737" y="1278677"/>
            <a:ext cx="1634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Hibox 3.0 </a:t>
            </a:r>
            <a:r>
              <a:rPr lang="zh-CN" altLang="en-US" sz="1400" dirty="0"/>
              <a:t>金属盒子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651B9CA4-7602-4F0F-AAC4-04DB873AD66C}"/>
              </a:ext>
            </a:extLst>
          </p:cNvPr>
          <p:cNvSpPr txBox="1"/>
          <p:nvPr/>
        </p:nvSpPr>
        <p:spPr>
          <a:xfrm>
            <a:off x="464847" y="1248474"/>
            <a:ext cx="1594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Hibox 3.0</a:t>
            </a:r>
            <a:r>
              <a:rPr lang="zh-CN" altLang="en-US" sz="1400" dirty="0"/>
              <a:t>塑料盒子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CCBF580-C085-4BBD-B83C-44777016049D}"/>
              </a:ext>
            </a:extLst>
          </p:cNvPr>
          <p:cNvGrpSpPr/>
          <p:nvPr/>
        </p:nvGrpSpPr>
        <p:grpSpPr>
          <a:xfrm>
            <a:off x="7050968" y="916378"/>
            <a:ext cx="1634330" cy="461915"/>
            <a:chOff x="6371019" y="966347"/>
            <a:chExt cx="1634330" cy="461915"/>
          </a:xfrm>
        </p:grpSpPr>
        <p:sp>
          <p:nvSpPr>
            <p:cNvPr id="43" name="任意多边形 4">
              <a:extLst>
                <a:ext uri="{FF2B5EF4-FFF2-40B4-BE49-F238E27FC236}">
                  <a16:creationId xmlns:a16="http://schemas.microsoft.com/office/drawing/2014/main" id="{CEFDE914-B767-4250-8574-DD43660DEC83}"/>
                </a:ext>
              </a:extLst>
            </p:cNvPr>
            <p:cNvSpPr/>
            <p:nvPr/>
          </p:nvSpPr>
          <p:spPr>
            <a:xfrm>
              <a:off x="6371019" y="966347"/>
              <a:ext cx="1634330" cy="461915"/>
            </a:xfrm>
            <a:custGeom>
              <a:avLst/>
              <a:gdLst>
                <a:gd name="connsiteX0" fmla="*/ 0 w 1646039"/>
                <a:gd name="connsiteY0" fmla="*/ 0 h 658415"/>
                <a:gd name="connsiteX1" fmla="*/ 1316832 w 1646039"/>
                <a:gd name="connsiteY1" fmla="*/ 0 h 658415"/>
                <a:gd name="connsiteX2" fmla="*/ 1646039 w 1646039"/>
                <a:gd name="connsiteY2" fmla="*/ 329208 h 658415"/>
                <a:gd name="connsiteX3" fmla="*/ 1316832 w 1646039"/>
                <a:gd name="connsiteY3" fmla="*/ 658415 h 658415"/>
                <a:gd name="connsiteX4" fmla="*/ 0 w 1646039"/>
                <a:gd name="connsiteY4" fmla="*/ 658415 h 658415"/>
                <a:gd name="connsiteX5" fmla="*/ 329208 w 1646039"/>
                <a:gd name="connsiteY5" fmla="*/ 329208 h 658415"/>
                <a:gd name="connsiteX6" fmla="*/ 0 w 1646039"/>
                <a:gd name="connsiteY6" fmla="*/ 0 h 65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6039" h="658415">
                  <a:moveTo>
                    <a:pt x="0" y="0"/>
                  </a:moveTo>
                  <a:lnTo>
                    <a:pt x="1316832" y="0"/>
                  </a:lnTo>
                  <a:lnTo>
                    <a:pt x="1646039" y="329208"/>
                  </a:lnTo>
                  <a:lnTo>
                    <a:pt x="1316832" y="658415"/>
                  </a:lnTo>
                  <a:lnTo>
                    <a:pt x="0" y="658415"/>
                  </a:lnTo>
                  <a:lnTo>
                    <a:pt x="329208" y="329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none" lIns="588296" tIns="49784" rIns="488727" bIns="49784" numCol="1" spcCol="1270" anchor="ctr" anchorCtr="0">
              <a:noAutofit/>
            </a:bodyPr>
            <a:lstStyle/>
            <a:p>
              <a:pPr algn="r" defTabSz="165925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735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5B983FF-082C-4731-BD6D-B066A71AA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9865" y="1013171"/>
              <a:ext cx="8002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</a:defRPr>
              </a:lvl1pPr>
              <a:lvl2pPr marL="742950" indent="-285750">
                <a:defRPr sz="1300"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r>
                <a:rPr lang="zh-CN" altLang="en-US" dirty="0">
                  <a:solidFill>
                    <a:schemeClr val="accent2">
                      <a:lumMod val="75000"/>
                    </a:schemeClr>
                  </a:solidFill>
                </a:rPr>
                <a:t>下一代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1E693B3-462F-4BED-A88B-42041A7983DC}"/>
              </a:ext>
            </a:extLst>
          </p:cNvPr>
          <p:cNvGrpSpPr/>
          <p:nvPr/>
        </p:nvGrpSpPr>
        <p:grpSpPr>
          <a:xfrm>
            <a:off x="2420402" y="896034"/>
            <a:ext cx="1856794" cy="482259"/>
            <a:chOff x="2313213" y="2853828"/>
            <a:chExt cx="1586984" cy="484325"/>
          </a:xfrm>
        </p:grpSpPr>
        <p:sp>
          <p:nvSpPr>
            <p:cNvPr id="45" name="任意多边形 2">
              <a:extLst>
                <a:ext uri="{FF2B5EF4-FFF2-40B4-BE49-F238E27FC236}">
                  <a16:creationId xmlns:a16="http://schemas.microsoft.com/office/drawing/2014/main" id="{7A6BD988-0AD1-4D3F-9EA2-5B7E0D8AB0BA}"/>
                </a:ext>
              </a:extLst>
            </p:cNvPr>
            <p:cNvSpPr/>
            <p:nvPr/>
          </p:nvSpPr>
          <p:spPr>
            <a:xfrm>
              <a:off x="2313213" y="2853828"/>
              <a:ext cx="1586984" cy="484325"/>
            </a:xfrm>
            <a:custGeom>
              <a:avLst/>
              <a:gdLst>
                <a:gd name="connsiteX0" fmla="*/ 0 w 1646039"/>
                <a:gd name="connsiteY0" fmla="*/ 0 h 658415"/>
                <a:gd name="connsiteX1" fmla="*/ 1316832 w 1646039"/>
                <a:gd name="connsiteY1" fmla="*/ 0 h 658415"/>
                <a:gd name="connsiteX2" fmla="*/ 1646039 w 1646039"/>
                <a:gd name="connsiteY2" fmla="*/ 329208 h 658415"/>
                <a:gd name="connsiteX3" fmla="*/ 1316832 w 1646039"/>
                <a:gd name="connsiteY3" fmla="*/ 658415 h 658415"/>
                <a:gd name="connsiteX4" fmla="*/ 0 w 1646039"/>
                <a:gd name="connsiteY4" fmla="*/ 658415 h 658415"/>
                <a:gd name="connsiteX5" fmla="*/ 329208 w 1646039"/>
                <a:gd name="connsiteY5" fmla="*/ 329208 h 658415"/>
                <a:gd name="connsiteX6" fmla="*/ 0 w 1646039"/>
                <a:gd name="connsiteY6" fmla="*/ 0 h 65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6039" h="658415">
                  <a:moveTo>
                    <a:pt x="0" y="0"/>
                  </a:moveTo>
                  <a:lnTo>
                    <a:pt x="1316832" y="0"/>
                  </a:lnTo>
                  <a:lnTo>
                    <a:pt x="1646039" y="329208"/>
                  </a:lnTo>
                  <a:lnTo>
                    <a:pt x="1316832" y="658415"/>
                  </a:lnTo>
                  <a:lnTo>
                    <a:pt x="0" y="658415"/>
                  </a:lnTo>
                  <a:lnTo>
                    <a:pt x="329208" y="329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971" tIns="69343" rIns="508285" bIns="69343" numCol="1" spcCol="1270" anchor="ctr" anchorCtr="0">
              <a:noAutofit/>
            </a:bodyPr>
            <a:lstStyle/>
            <a:p>
              <a:pPr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20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309EBCD0-7142-4F1B-93D4-3A166F6333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8885" y="2929795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r>
                <a:rPr lang="zh-CN" altLang="en-US" sz="1600" b="1" dirty="0">
                  <a:solidFill>
                    <a:schemeClr val="accent2">
                      <a:lumMod val="75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</a:rPr>
                <a:t>量产里程碑</a:t>
              </a:r>
            </a:p>
          </p:txBody>
        </p:sp>
      </p:grpSp>
      <p:pic>
        <p:nvPicPr>
          <p:cNvPr id="38" name="图片 37">
            <a:extLst>
              <a:ext uri="{FF2B5EF4-FFF2-40B4-BE49-F238E27FC236}">
                <a16:creationId xmlns:a16="http://schemas.microsoft.com/office/drawing/2014/main" id="{F6C99D0A-5881-4A29-835D-278EEE1FE2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8688713" y="1489966"/>
            <a:ext cx="1806969" cy="2448063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1A3AFB1C-FCE0-420A-A5DC-315DD83FEF70}"/>
              </a:ext>
            </a:extLst>
          </p:cNvPr>
          <p:cNvSpPr txBox="1"/>
          <p:nvPr/>
        </p:nvSpPr>
        <p:spPr>
          <a:xfrm>
            <a:off x="8794936" y="1475585"/>
            <a:ext cx="1594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Hibox 4.0</a:t>
            </a:r>
            <a:r>
              <a:rPr lang="zh-CN" altLang="en-US" sz="1400" dirty="0"/>
              <a:t>塑料盒子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4F80ADB-9252-4D85-ABC9-932B0A73C168}"/>
              </a:ext>
            </a:extLst>
          </p:cNvPr>
          <p:cNvSpPr txBox="1"/>
          <p:nvPr/>
        </p:nvSpPr>
        <p:spPr>
          <a:xfrm>
            <a:off x="5146272" y="4719641"/>
            <a:ext cx="1634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USB 3</a:t>
            </a:r>
            <a:r>
              <a:rPr lang="zh-CN" altLang="en-US" sz="1400" dirty="0"/>
              <a:t>路</a:t>
            </a:r>
            <a:r>
              <a:rPr lang="en-US" altLang="zh-CN" sz="1400" dirty="0"/>
              <a:t>Switch</a:t>
            </a:r>
            <a:r>
              <a:rPr lang="zh-CN" altLang="en-US" sz="1400" dirty="0"/>
              <a:t>盒子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22EDAF4-F2E1-477E-BE3B-323481B3B3A4}"/>
              </a:ext>
            </a:extLst>
          </p:cNvPr>
          <p:cNvSpPr txBox="1"/>
          <p:nvPr/>
        </p:nvSpPr>
        <p:spPr>
          <a:xfrm>
            <a:off x="5593853" y="3633517"/>
            <a:ext cx="1001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视频盒子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A806F5B-9085-4321-838B-92930C2EC8DF}"/>
              </a:ext>
            </a:extLst>
          </p:cNvPr>
          <p:cNvSpPr txBox="1"/>
          <p:nvPr/>
        </p:nvSpPr>
        <p:spPr>
          <a:xfrm>
            <a:off x="5569932" y="6033238"/>
            <a:ext cx="1001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声卡设备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CDB1B3D-F02D-4450-8571-B90258BC13E5}"/>
              </a:ext>
            </a:extLst>
          </p:cNvPr>
          <p:cNvSpPr txBox="1"/>
          <p:nvPr/>
        </p:nvSpPr>
        <p:spPr>
          <a:xfrm>
            <a:off x="8546093" y="4311098"/>
            <a:ext cx="2185980" cy="1815882"/>
          </a:xfrm>
          <a:prstGeom prst="rect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+mn-ea"/>
              </a:rPr>
              <a:t>升级功能</a:t>
            </a:r>
            <a:r>
              <a:rPr lang="zh-CN" altLang="en-US" sz="1400" dirty="0">
                <a:latin typeface="+mn-ea"/>
              </a:rPr>
              <a:t>：</a:t>
            </a:r>
            <a:endParaRPr lang="en-US" altLang="zh-CN" sz="14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+mn-ea"/>
              </a:rPr>
              <a:t>两路</a:t>
            </a:r>
            <a:r>
              <a:rPr lang="en-US" altLang="zh-CN" sz="1400" dirty="0">
                <a:latin typeface="+mn-ea"/>
              </a:rPr>
              <a:t>CAN</a:t>
            </a:r>
            <a:r>
              <a:rPr lang="zh-CN" altLang="en-US" sz="1400" dirty="0">
                <a:latin typeface="+mn-ea"/>
              </a:rPr>
              <a:t>通信</a:t>
            </a:r>
            <a:endParaRPr lang="en-US" altLang="zh-CN" sz="14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+mn-ea"/>
              </a:rPr>
              <a:t>支持</a:t>
            </a:r>
            <a:r>
              <a:rPr lang="en-US" altLang="zh-CN" sz="1400" dirty="0">
                <a:latin typeface="+mn-ea"/>
              </a:rPr>
              <a:t>CAN-FD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+mn-ea"/>
              </a:rPr>
              <a:t>两路</a:t>
            </a:r>
            <a:r>
              <a:rPr lang="en-US" altLang="zh-CN" sz="1400" dirty="0">
                <a:latin typeface="+mn-ea"/>
              </a:rPr>
              <a:t>LIN</a:t>
            </a:r>
            <a:r>
              <a:rPr lang="zh-CN" altLang="en-US" sz="1400" dirty="0">
                <a:latin typeface="+mn-ea"/>
              </a:rPr>
              <a:t>通信</a:t>
            </a:r>
            <a:endParaRPr lang="en-US" altLang="zh-CN" sz="14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+mn-ea"/>
              </a:rPr>
              <a:t>多路程控电源控制</a:t>
            </a:r>
            <a:endParaRPr lang="en-US" altLang="zh-CN" sz="1400" dirty="0">
              <a:latin typeface="+mn-ea"/>
            </a:endParaRPr>
          </a:p>
          <a:p>
            <a:r>
              <a:rPr lang="zh-CN" altLang="en-US" sz="1400" dirty="0">
                <a:latin typeface="+mn-ea"/>
              </a:rPr>
              <a:t>集成：</a:t>
            </a:r>
            <a:endParaRPr lang="en-US" altLang="zh-CN" sz="14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dirty="0">
                <a:latin typeface="+mn-ea"/>
              </a:rPr>
              <a:t>USB 3</a:t>
            </a:r>
            <a:r>
              <a:rPr lang="zh-CN" altLang="en-US" sz="1400" dirty="0">
                <a:latin typeface="+mn-ea"/>
              </a:rPr>
              <a:t>路</a:t>
            </a:r>
            <a:r>
              <a:rPr lang="en-US" altLang="zh-CN" sz="1400" dirty="0">
                <a:latin typeface="+mn-ea"/>
              </a:rPr>
              <a:t>Switch</a:t>
            </a:r>
            <a:r>
              <a:rPr lang="zh-CN" altLang="en-US" sz="1400" dirty="0">
                <a:latin typeface="+mn-ea"/>
              </a:rPr>
              <a:t>盒子</a:t>
            </a:r>
            <a:endParaRPr lang="en-US" altLang="zh-CN" sz="14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+mn-ea"/>
              </a:rPr>
              <a:t>多路声卡设备</a:t>
            </a:r>
            <a:endParaRPr lang="en-US" altLang="zh-CN" sz="1400" dirty="0">
              <a:latin typeface="+mn-ea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DD88312-5262-4FDC-ACE4-D6ADDC42843B}"/>
              </a:ext>
            </a:extLst>
          </p:cNvPr>
          <p:cNvCxnSpPr>
            <a:stCxn id="38" idx="3"/>
          </p:cNvCxnSpPr>
          <p:nvPr/>
        </p:nvCxnSpPr>
        <p:spPr>
          <a:xfrm flipH="1">
            <a:off x="8648178" y="3617482"/>
            <a:ext cx="944019" cy="5353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77112F2-392E-446C-9E68-F859634CF61A}"/>
              </a:ext>
            </a:extLst>
          </p:cNvPr>
          <p:cNvCxnSpPr>
            <a:stCxn id="38" idx="3"/>
          </p:cNvCxnSpPr>
          <p:nvPr/>
        </p:nvCxnSpPr>
        <p:spPr>
          <a:xfrm>
            <a:off x="9592197" y="3617482"/>
            <a:ext cx="1224032" cy="5353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D443564-00AD-4959-BD18-4C6D83C74C5E}"/>
              </a:ext>
            </a:extLst>
          </p:cNvPr>
          <p:cNvSpPr/>
          <p:nvPr/>
        </p:nvSpPr>
        <p:spPr>
          <a:xfrm>
            <a:off x="4995943" y="3941294"/>
            <a:ext cx="2007753" cy="239972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DAD22BC-4A0A-4B0B-81CB-3B53F462CDB4}"/>
              </a:ext>
            </a:extLst>
          </p:cNvPr>
          <p:cNvSpPr/>
          <p:nvPr/>
        </p:nvSpPr>
        <p:spPr>
          <a:xfrm>
            <a:off x="2645436" y="1706667"/>
            <a:ext cx="22186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/>
              <a:t>支持</a:t>
            </a:r>
            <a:r>
              <a:rPr lang="en-US" altLang="zh-CN" sz="1400" dirty="0"/>
              <a:t>CAN</a:t>
            </a:r>
            <a:r>
              <a:rPr lang="zh-CN" altLang="en-US" sz="1400" dirty="0"/>
              <a:t>通信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dirty="0"/>
              <a:t> </a:t>
            </a:r>
            <a:r>
              <a:rPr lang="zh-CN" altLang="en-US" sz="1400" dirty="0"/>
              <a:t>扩展</a:t>
            </a:r>
            <a:r>
              <a:rPr lang="en-US" altLang="zh-CN" sz="1400" dirty="0"/>
              <a:t>USB</a:t>
            </a:r>
            <a:r>
              <a:rPr lang="zh-CN" altLang="en-US" sz="1400" dirty="0"/>
              <a:t>口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/>
              <a:t>周边设备控制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/>
              <a:t>车辆信号模拟</a:t>
            </a:r>
            <a:endParaRPr lang="en-US" altLang="zh-CN" sz="14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E956C92-392B-44F9-AE60-04FF325521D9}"/>
              </a:ext>
            </a:extLst>
          </p:cNvPr>
          <p:cNvSpPr txBox="1"/>
          <p:nvPr/>
        </p:nvSpPr>
        <p:spPr>
          <a:xfrm>
            <a:off x="2633280" y="5771628"/>
            <a:ext cx="206663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ü"/>
              <a:defRPr sz="1400"/>
            </a:lvl1pPr>
          </a:lstStyle>
          <a:p>
            <a:r>
              <a:rPr lang="zh-CN" altLang="en-US" dirty="0"/>
              <a:t>支持音频模拟信号</a:t>
            </a:r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 </a:t>
            </a:r>
            <a:r>
              <a:rPr lang="zh-CN" altLang="en-US" dirty="0"/>
              <a:t>采集喇叭输出</a:t>
            </a:r>
            <a:endParaRPr lang="en-US" altLang="zh-CN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B902FF1-3A08-4C2F-BC43-D1662888BDA0}"/>
              </a:ext>
            </a:extLst>
          </p:cNvPr>
          <p:cNvSpPr txBox="1"/>
          <p:nvPr/>
        </p:nvSpPr>
        <p:spPr>
          <a:xfrm>
            <a:off x="2661756" y="4509135"/>
            <a:ext cx="218598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ü"/>
              <a:defRPr sz="1400"/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路</a:t>
            </a:r>
            <a:r>
              <a:rPr lang="en-US" altLang="zh-CN" dirty="0"/>
              <a:t>USB</a:t>
            </a:r>
            <a:r>
              <a:rPr lang="zh-CN" altLang="en-US" dirty="0"/>
              <a:t>设备互切控制</a:t>
            </a:r>
            <a:endParaRPr lang="en-US" altLang="zh-CN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0A814D0-9129-4DBB-B3CA-9A429D18FE28}"/>
              </a:ext>
            </a:extLst>
          </p:cNvPr>
          <p:cNvSpPr txBox="1"/>
          <p:nvPr/>
        </p:nvSpPr>
        <p:spPr>
          <a:xfrm>
            <a:off x="2640544" y="3150700"/>
            <a:ext cx="218598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ü"/>
              <a:defRPr sz="1400"/>
            </a:lvl1pPr>
          </a:lstStyle>
          <a:p>
            <a:r>
              <a:rPr lang="zh-CN" altLang="en-US" dirty="0"/>
              <a:t>视频信号采集盒子</a:t>
            </a:r>
            <a:endParaRPr lang="en-US" altLang="zh-CN" dirty="0"/>
          </a:p>
        </p:txBody>
      </p:sp>
      <p:pic>
        <p:nvPicPr>
          <p:cNvPr id="5" name="图片 4" descr="电脑主机&#10;&#10;中度可信度描述已自动生成">
            <a:extLst>
              <a:ext uri="{FF2B5EF4-FFF2-40B4-BE49-F238E27FC236}">
                <a16:creationId xmlns:a16="http://schemas.microsoft.com/office/drawing/2014/main" id="{323D38B9-574B-48A7-9E29-DAAF654DA63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25" y="3936595"/>
            <a:ext cx="1461358" cy="1318519"/>
          </a:xfrm>
          <a:prstGeom prst="rect">
            <a:avLst/>
          </a:prstGeom>
        </p:spPr>
      </p:pic>
      <p:pic>
        <p:nvPicPr>
          <p:cNvPr id="11" name="图片 10" descr="图片包含 挂, 游戏机, 水槽&#10;&#10;描述已自动生成">
            <a:extLst>
              <a:ext uri="{FF2B5EF4-FFF2-40B4-BE49-F238E27FC236}">
                <a16:creationId xmlns:a16="http://schemas.microsoft.com/office/drawing/2014/main" id="{D0222CCE-C7CA-4EA5-94CF-3884FE721CF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3" t="14376" r="13889" b="22534"/>
          <a:stretch/>
        </p:blipFill>
        <p:spPr>
          <a:xfrm rot="16200000">
            <a:off x="1092114" y="5266096"/>
            <a:ext cx="974338" cy="1397282"/>
          </a:xfrm>
          <a:prstGeom prst="rect">
            <a:avLst/>
          </a:prstGeom>
        </p:spPr>
      </p:pic>
      <p:sp>
        <p:nvSpPr>
          <p:cNvPr id="47" name="矩形 46">
            <a:extLst>
              <a:ext uri="{FF2B5EF4-FFF2-40B4-BE49-F238E27FC236}">
                <a16:creationId xmlns:a16="http://schemas.microsoft.com/office/drawing/2014/main" id="{1BFF5EC1-DF8B-4347-A701-573E778F2A1A}"/>
              </a:ext>
            </a:extLst>
          </p:cNvPr>
          <p:cNvSpPr/>
          <p:nvPr/>
        </p:nvSpPr>
        <p:spPr>
          <a:xfrm>
            <a:off x="4911328" y="1279083"/>
            <a:ext cx="2092368" cy="14108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69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1.5 Test Server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0812E6D-B2B9-43B8-B695-D81A3B30BBE7}"/>
              </a:ext>
            </a:extLst>
          </p:cNvPr>
          <p:cNvGrpSpPr/>
          <p:nvPr/>
        </p:nvGrpSpPr>
        <p:grpSpPr>
          <a:xfrm>
            <a:off x="3999004" y="687909"/>
            <a:ext cx="7393256" cy="5482181"/>
            <a:chOff x="4148256" y="769620"/>
            <a:chExt cx="7393256" cy="5482181"/>
          </a:xfrm>
        </p:grpSpPr>
        <p:pic>
          <p:nvPicPr>
            <p:cNvPr id="7" name="图片 6" descr="电脑萤幕的截图&#10;&#10;描述已自动生成">
              <a:extLst>
                <a:ext uri="{FF2B5EF4-FFF2-40B4-BE49-F238E27FC236}">
                  <a16:creationId xmlns:a16="http://schemas.microsoft.com/office/drawing/2014/main" id="{D0807DCE-1ADF-44C2-A1A6-7CE5902727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3384"/>
            <a:stretch/>
          </p:blipFill>
          <p:spPr>
            <a:xfrm>
              <a:off x="4638907" y="769620"/>
              <a:ext cx="6902605" cy="4220555"/>
            </a:xfrm>
            <a:prstGeom prst="rect">
              <a:avLst/>
            </a:prstGeom>
          </p:spPr>
        </p:pic>
        <p:pic>
          <p:nvPicPr>
            <p:cNvPr id="5" name="图片 4" descr="图形用户界面&#10;&#10;描述已自动生成">
              <a:extLst>
                <a:ext uri="{FF2B5EF4-FFF2-40B4-BE49-F238E27FC236}">
                  <a16:creationId xmlns:a16="http://schemas.microsoft.com/office/drawing/2014/main" id="{E639F45F-B5C1-4FFD-BAFB-3110B2A66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8256" y="3146754"/>
              <a:ext cx="6430882" cy="3105047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1E5D8E7-ABF2-4C46-9873-0F48600D2D65}"/>
                </a:ext>
              </a:extLst>
            </p:cNvPr>
            <p:cNvSpPr/>
            <p:nvPr/>
          </p:nvSpPr>
          <p:spPr>
            <a:xfrm>
              <a:off x="6211229" y="1371600"/>
              <a:ext cx="256478" cy="100361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093B03B-516F-4AB6-A5E4-70B9B68DA09D}"/>
                </a:ext>
              </a:extLst>
            </p:cNvPr>
            <p:cNvSpPr/>
            <p:nvPr/>
          </p:nvSpPr>
          <p:spPr>
            <a:xfrm>
              <a:off x="7164658" y="1423639"/>
              <a:ext cx="256478" cy="100361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89916D1-EDE7-47C4-8CC5-C148FE31264D}"/>
                </a:ext>
              </a:extLst>
            </p:cNvPr>
            <p:cNvSpPr/>
            <p:nvPr/>
          </p:nvSpPr>
          <p:spPr>
            <a:xfrm>
              <a:off x="7495124" y="2010502"/>
              <a:ext cx="368715" cy="11090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4D827B5-9C6C-4259-9CAB-13079EA52197}"/>
                </a:ext>
              </a:extLst>
            </p:cNvPr>
            <p:cNvSpPr/>
            <p:nvPr/>
          </p:nvSpPr>
          <p:spPr>
            <a:xfrm>
              <a:off x="9856637" y="2015774"/>
              <a:ext cx="256478" cy="100361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B3A0C80-FBBC-4E78-9593-4FBA43BDCFE6}"/>
                </a:ext>
              </a:extLst>
            </p:cNvPr>
            <p:cNvSpPr/>
            <p:nvPr/>
          </p:nvSpPr>
          <p:spPr>
            <a:xfrm>
              <a:off x="6211229" y="3035439"/>
              <a:ext cx="256478" cy="100361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57DA3BFF-AF71-4F60-8D4B-EF22DE5C00E6}"/>
              </a:ext>
            </a:extLst>
          </p:cNvPr>
          <p:cNvSpPr txBox="1"/>
          <p:nvPr/>
        </p:nvSpPr>
        <p:spPr>
          <a:xfrm>
            <a:off x="687773" y="966851"/>
            <a:ext cx="2832668" cy="338554"/>
          </a:xfrm>
          <a:prstGeom prst="rect">
            <a:avLst/>
          </a:prstGeom>
          <a:noFill/>
          <a:scene3d>
            <a:camera prst="orthographicFront"/>
            <a:lightRig rig="harsh" dir="t"/>
          </a:scene3d>
          <a:sp3d>
            <a:bevelT/>
            <a:bevelB w="152400" h="50800" prst="softRound"/>
          </a:sp3d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</a:t>
            </a:r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Case</a:t>
            </a:r>
            <a:r>
              <a:rPr lang="zh-CN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</a:t>
            </a:r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zh-CN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运行服务器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BCC7B87-7517-4FFD-8A8B-6B1E8AB04A23}"/>
              </a:ext>
            </a:extLst>
          </p:cNvPr>
          <p:cNvSpPr txBox="1"/>
          <p:nvPr/>
        </p:nvSpPr>
        <p:spPr>
          <a:xfrm>
            <a:off x="689141" y="2030230"/>
            <a:ext cx="1935412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ü"/>
              <a:defRPr sz="1400"/>
            </a:lvl1pPr>
          </a:lstStyle>
          <a:p>
            <a:r>
              <a:rPr lang="zh-CN" altLang="en-US" dirty="0"/>
              <a:t>多设备同时运行</a:t>
            </a:r>
            <a:endParaRPr lang="en-US" altLang="zh-CN" dirty="0"/>
          </a:p>
          <a:p>
            <a:r>
              <a:rPr lang="zh-CN" altLang="en-US" dirty="0"/>
              <a:t>测试设备远程监控</a:t>
            </a:r>
            <a:endParaRPr lang="en-US" altLang="zh-CN" dirty="0"/>
          </a:p>
          <a:p>
            <a:r>
              <a:rPr lang="zh-CN" altLang="en-US" dirty="0"/>
              <a:t>测试报告实时更新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729062F-8270-4C48-AC3A-A74FCC772ADA}"/>
              </a:ext>
            </a:extLst>
          </p:cNvPr>
          <p:cNvGrpSpPr/>
          <p:nvPr/>
        </p:nvGrpSpPr>
        <p:grpSpPr>
          <a:xfrm>
            <a:off x="704615" y="1527911"/>
            <a:ext cx="1497911" cy="404014"/>
            <a:chOff x="1793812" y="4421987"/>
            <a:chExt cx="1497911" cy="404014"/>
          </a:xfrm>
          <a:solidFill>
            <a:srgbClr val="0070C0"/>
          </a:solidFill>
        </p:grpSpPr>
        <p:sp>
          <p:nvSpPr>
            <p:cNvPr id="19" name="圆角矩形 24">
              <a:extLst>
                <a:ext uri="{FF2B5EF4-FFF2-40B4-BE49-F238E27FC236}">
                  <a16:creationId xmlns:a16="http://schemas.microsoft.com/office/drawing/2014/main" id="{A449B4B0-461B-4720-8988-5A2D6BB0C853}"/>
                </a:ext>
              </a:extLst>
            </p:cNvPr>
            <p:cNvSpPr/>
            <p:nvPr/>
          </p:nvSpPr>
          <p:spPr>
            <a:xfrm>
              <a:off x="1793812" y="4421987"/>
              <a:ext cx="1497911" cy="404014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28575" cap="flat">
              <a:solidFill>
                <a:srgbClr val="0070C0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48">
              <a:extLst>
                <a:ext uri="{FF2B5EF4-FFF2-40B4-BE49-F238E27FC236}">
                  <a16:creationId xmlns:a16="http://schemas.microsoft.com/office/drawing/2014/main" id="{978D17D5-0C9E-4AD4-A31F-BC144636F8DB}"/>
                </a:ext>
              </a:extLst>
            </p:cNvPr>
            <p:cNvSpPr txBox="1"/>
            <p:nvPr/>
          </p:nvSpPr>
          <p:spPr>
            <a:xfrm>
              <a:off x="1982716" y="4447520"/>
              <a:ext cx="12105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1600">
                  <a:ln w="0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zh-CN" altLang="en-US" dirty="0">
                  <a:sym typeface="+mn-ea"/>
                </a:rPr>
                <a:t>分布式管理</a:t>
              </a:r>
              <a:endParaRPr lang="zh-CN" altLang="en-US" dirty="0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DE411070-56DD-4353-BB53-4439E541C1BF}"/>
              </a:ext>
            </a:extLst>
          </p:cNvPr>
          <p:cNvSpPr txBox="1"/>
          <p:nvPr/>
        </p:nvSpPr>
        <p:spPr>
          <a:xfrm>
            <a:off x="668716" y="3401776"/>
            <a:ext cx="3206998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ü"/>
              <a:defRPr sz="1400"/>
            </a:lvl1pPr>
          </a:lstStyle>
          <a:p>
            <a:r>
              <a:rPr lang="zh-CN" altLang="en-US" sz="1400" dirty="0">
                <a:latin typeface="+mn-ea"/>
              </a:rPr>
              <a:t>显示整体测试计划和测试进度状态</a:t>
            </a:r>
            <a:r>
              <a:rPr lang="en-US" altLang="zh-CN" sz="1400" dirty="0">
                <a:latin typeface="+mn-ea"/>
              </a:rPr>
              <a:t> </a:t>
            </a:r>
            <a:endParaRPr lang="en-US" altLang="zh-CN" dirty="0"/>
          </a:p>
          <a:p>
            <a:r>
              <a:rPr lang="zh-CN" altLang="en-US" sz="1400" dirty="0">
                <a:latin typeface="+mn-ea"/>
              </a:rPr>
              <a:t>自动生成实时测试报告</a:t>
            </a:r>
            <a:endParaRPr lang="en-US" altLang="zh-CN" sz="1400" dirty="0">
              <a:latin typeface="+mn-ea"/>
            </a:endParaRPr>
          </a:p>
          <a:p>
            <a:r>
              <a:rPr lang="zh-CN" altLang="en-US" dirty="0"/>
              <a:t>指定邮箱发送报告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5954A08-FF2D-470E-A269-12F26D644A0E}"/>
              </a:ext>
            </a:extLst>
          </p:cNvPr>
          <p:cNvGrpSpPr/>
          <p:nvPr/>
        </p:nvGrpSpPr>
        <p:grpSpPr>
          <a:xfrm>
            <a:off x="704614" y="2826185"/>
            <a:ext cx="1497912" cy="404014"/>
            <a:chOff x="1829710" y="4421987"/>
            <a:chExt cx="1497912" cy="404014"/>
          </a:xfrm>
          <a:solidFill>
            <a:srgbClr val="0070C0"/>
          </a:solidFill>
        </p:grpSpPr>
        <p:sp>
          <p:nvSpPr>
            <p:cNvPr id="27" name="圆角矩形 24">
              <a:extLst>
                <a:ext uri="{FF2B5EF4-FFF2-40B4-BE49-F238E27FC236}">
                  <a16:creationId xmlns:a16="http://schemas.microsoft.com/office/drawing/2014/main" id="{1150BB6E-9342-4908-8838-445D0B1518C0}"/>
                </a:ext>
              </a:extLst>
            </p:cNvPr>
            <p:cNvSpPr/>
            <p:nvPr/>
          </p:nvSpPr>
          <p:spPr>
            <a:xfrm>
              <a:off x="1829710" y="4421987"/>
              <a:ext cx="1497911" cy="404014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28575" cap="flat">
              <a:solidFill>
                <a:srgbClr val="0070C0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48">
              <a:extLst>
                <a:ext uri="{FF2B5EF4-FFF2-40B4-BE49-F238E27FC236}">
                  <a16:creationId xmlns:a16="http://schemas.microsoft.com/office/drawing/2014/main" id="{151ADE88-DC1A-44D4-839F-E6A92EC8B432}"/>
                </a:ext>
              </a:extLst>
            </p:cNvPr>
            <p:cNvSpPr txBox="1"/>
            <p:nvPr/>
          </p:nvSpPr>
          <p:spPr>
            <a:xfrm>
              <a:off x="1911850" y="4439328"/>
              <a:ext cx="14157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1600">
                  <a:ln w="0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zh-CN" altLang="en-US" dirty="0">
                  <a:sym typeface="+mn-ea"/>
                </a:rPr>
                <a:t>实时状态更新</a:t>
              </a:r>
              <a:endParaRPr lang="zh-CN" altLang="en-US" dirty="0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09A2D966-AEDC-46C1-8C6C-26714C667960}"/>
              </a:ext>
            </a:extLst>
          </p:cNvPr>
          <p:cNvSpPr txBox="1"/>
          <p:nvPr/>
        </p:nvSpPr>
        <p:spPr>
          <a:xfrm>
            <a:off x="704613" y="5842044"/>
            <a:ext cx="2615439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ü"/>
              <a:defRPr sz="1400"/>
            </a:lvl1pPr>
          </a:lstStyle>
          <a:p>
            <a:r>
              <a:rPr lang="zh-CN" altLang="en-US" sz="1400" dirty="0">
                <a:latin typeface="+mn-ea"/>
              </a:rPr>
              <a:t>支持第三方网站接入</a:t>
            </a:r>
            <a:endParaRPr lang="en-US" altLang="zh-CN" sz="1400" dirty="0">
              <a:latin typeface="+mn-ea"/>
            </a:endParaRPr>
          </a:p>
          <a:p>
            <a:pPr marL="0" indent="0">
              <a:buNone/>
            </a:pPr>
            <a:r>
              <a:rPr lang="zh-CN" altLang="en-US" sz="1400" dirty="0">
                <a:latin typeface="+mn-ea"/>
              </a:rPr>
              <a:t>例如：</a:t>
            </a:r>
            <a:r>
              <a:rPr lang="en-US" altLang="zh-CN" sz="1400" dirty="0">
                <a:latin typeface="+mn-ea"/>
              </a:rPr>
              <a:t>Git, Jira, Redmine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BE2D2A8-F71B-49DC-B4C4-2AD8C17D6C6C}"/>
              </a:ext>
            </a:extLst>
          </p:cNvPr>
          <p:cNvGrpSpPr/>
          <p:nvPr/>
        </p:nvGrpSpPr>
        <p:grpSpPr>
          <a:xfrm>
            <a:off x="688273" y="5352931"/>
            <a:ext cx="1497911" cy="404014"/>
            <a:chOff x="1692902" y="4421987"/>
            <a:chExt cx="1497911" cy="404014"/>
          </a:xfrm>
          <a:solidFill>
            <a:srgbClr val="0070C0"/>
          </a:solidFill>
        </p:grpSpPr>
        <p:sp>
          <p:nvSpPr>
            <p:cNvPr id="31" name="圆角矩形 24">
              <a:extLst>
                <a:ext uri="{FF2B5EF4-FFF2-40B4-BE49-F238E27FC236}">
                  <a16:creationId xmlns:a16="http://schemas.microsoft.com/office/drawing/2014/main" id="{0015FD4F-0A96-4CAF-9183-39CC3F5925B6}"/>
                </a:ext>
              </a:extLst>
            </p:cNvPr>
            <p:cNvSpPr/>
            <p:nvPr/>
          </p:nvSpPr>
          <p:spPr>
            <a:xfrm>
              <a:off x="1692902" y="4421987"/>
              <a:ext cx="1497911" cy="404014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28575" cap="flat">
              <a:solidFill>
                <a:srgbClr val="0070C0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48">
              <a:extLst>
                <a:ext uri="{FF2B5EF4-FFF2-40B4-BE49-F238E27FC236}">
                  <a16:creationId xmlns:a16="http://schemas.microsoft.com/office/drawing/2014/main" id="{8B9EA081-22E5-4770-9B7B-F19688C8B4BE}"/>
                </a:ext>
              </a:extLst>
            </p:cNvPr>
            <p:cNvSpPr txBox="1"/>
            <p:nvPr/>
          </p:nvSpPr>
          <p:spPr>
            <a:xfrm>
              <a:off x="1939155" y="4436449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n w="0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可扩展性</a:t>
              </a:r>
              <a:endParaRPr lang="zh-CN" altLang="en-US" sz="16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D5430EE2-A852-4C99-B307-8BEE21A37FB3}"/>
              </a:ext>
            </a:extLst>
          </p:cNvPr>
          <p:cNvSpPr txBox="1"/>
          <p:nvPr/>
        </p:nvSpPr>
        <p:spPr>
          <a:xfrm>
            <a:off x="704613" y="4704539"/>
            <a:ext cx="317110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ü"/>
              <a:defRPr sz="1400"/>
            </a:lvl1pPr>
          </a:lstStyle>
          <a:p>
            <a:r>
              <a:rPr lang="zh-CN" altLang="en-US" sz="1400" dirty="0">
                <a:latin typeface="+mn-ea"/>
              </a:rPr>
              <a:t>测试结果一次解析</a:t>
            </a:r>
            <a:endParaRPr lang="en-US" altLang="zh-CN" dirty="0">
              <a:latin typeface="+mn-ea"/>
            </a:endParaRPr>
          </a:p>
          <a:p>
            <a:r>
              <a:rPr lang="en-US" altLang="zh-CN" sz="1400" dirty="0">
                <a:latin typeface="+mn-ea"/>
              </a:rPr>
              <a:t>bug</a:t>
            </a:r>
            <a:r>
              <a:rPr lang="zh-CN" altLang="en-US" sz="1400" dirty="0">
                <a:latin typeface="+mn-ea"/>
              </a:rPr>
              <a:t>原因自动归类，经验库积累</a:t>
            </a:r>
            <a:r>
              <a:rPr lang="en-US" altLang="zh-CN" sz="1400" dirty="0">
                <a:latin typeface="+mn-ea"/>
              </a:rPr>
              <a:t>  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15FDF45-CD13-4A6A-A5FD-BF886F8E44A4}"/>
              </a:ext>
            </a:extLst>
          </p:cNvPr>
          <p:cNvGrpSpPr/>
          <p:nvPr/>
        </p:nvGrpSpPr>
        <p:grpSpPr>
          <a:xfrm>
            <a:off x="704613" y="4140440"/>
            <a:ext cx="1497911" cy="404014"/>
            <a:chOff x="1810652" y="4421987"/>
            <a:chExt cx="1497911" cy="404014"/>
          </a:xfrm>
          <a:solidFill>
            <a:srgbClr val="0070C0"/>
          </a:solidFill>
        </p:grpSpPr>
        <p:sp>
          <p:nvSpPr>
            <p:cNvPr id="35" name="圆角矩形 24">
              <a:extLst>
                <a:ext uri="{FF2B5EF4-FFF2-40B4-BE49-F238E27FC236}">
                  <a16:creationId xmlns:a16="http://schemas.microsoft.com/office/drawing/2014/main" id="{5E7E118D-4170-481A-AD72-DD1F1DFBF06B}"/>
                </a:ext>
              </a:extLst>
            </p:cNvPr>
            <p:cNvSpPr/>
            <p:nvPr/>
          </p:nvSpPr>
          <p:spPr>
            <a:xfrm>
              <a:off x="1810652" y="4421987"/>
              <a:ext cx="1497911" cy="404014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28575" cap="flat">
              <a:solidFill>
                <a:srgbClr val="0070C0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48">
              <a:extLst>
                <a:ext uri="{FF2B5EF4-FFF2-40B4-BE49-F238E27FC236}">
                  <a16:creationId xmlns:a16="http://schemas.microsoft.com/office/drawing/2014/main" id="{8F81CF02-986D-4412-B8CD-F55E2EE710DC}"/>
                </a:ext>
              </a:extLst>
            </p:cNvPr>
            <p:cNvSpPr txBox="1"/>
            <p:nvPr/>
          </p:nvSpPr>
          <p:spPr>
            <a:xfrm>
              <a:off x="2031283" y="4449019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1600">
                  <a:ln w="0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zh-CN" altLang="en-US" dirty="0">
                  <a:sym typeface="+mn-ea"/>
                </a:rPr>
                <a:t>数据整理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317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altLang="ja-JP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1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.6 </a:t>
            </a:r>
            <a:r>
              <a:rPr lang="en-US" altLang="ja-JP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AutoST </a:t>
            </a:r>
            <a:r>
              <a:rPr lang="ja-JP" altLang="en-US" dirty="0">
                <a:latin typeface="微软雅黑" panose="020B0503020204020204" charset="-122"/>
                <a:ea typeface="微软雅黑" panose="020B0503020204020204" charset="-122"/>
              </a:rPr>
              <a:t>－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服务器和</a:t>
            </a:r>
            <a:r>
              <a:rPr lang="en-US" altLang="ja-JP" dirty="0">
                <a:latin typeface="微软雅黑" panose="020B0503020204020204" charset="-122"/>
                <a:ea typeface="微软雅黑" panose="020B0503020204020204" charset="-122"/>
              </a:rPr>
              <a:t>ClientPC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连接示意图</a:t>
            </a:r>
            <a:endParaRPr lang="ja-JP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连接符 12"/>
          <p:cNvCxnSpPr>
            <a:endCxn id="42" idx="3"/>
          </p:cNvCxnSpPr>
          <p:nvPr/>
        </p:nvCxnSpPr>
        <p:spPr>
          <a:xfrm flipH="1">
            <a:off x="3953654" y="1099219"/>
            <a:ext cx="1724391" cy="1311759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endCxn id="42" idx="3"/>
          </p:cNvCxnSpPr>
          <p:nvPr/>
        </p:nvCxnSpPr>
        <p:spPr>
          <a:xfrm flipH="1" flipV="1">
            <a:off x="3953654" y="2410978"/>
            <a:ext cx="1724391" cy="550360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71" name="直接连接符 170"/>
          <p:cNvCxnSpPr>
            <a:endCxn id="162" idx="3"/>
          </p:cNvCxnSpPr>
          <p:nvPr/>
        </p:nvCxnSpPr>
        <p:spPr>
          <a:xfrm flipH="1">
            <a:off x="4934265" y="3817387"/>
            <a:ext cx="1012661" cy="172342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73" name="直接连接符 172"/>
          <p:cNvCxnSpPr>
            <a:endCxn id="162" idx="3"/>
          </p:cNvCxnSpPr>
          <p:nvPr/>
        </p:nvCxnSpPr>
        <p:spPr>
          <a:xfrm flipH="1" flipV="1">
            <a:off x="4934265" y="5540814"/>
            <a:ext cx="1012661" cy="70058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77" name="矩形 76"/>
          <p:cNvSpPr/>
          <p:nvPr/>
        </p:nvSpPr>
        <p:spPr>
          <a:xfrm>
            <a:off x="633308" y="4499409"/>
            <a:ext cx="4435999" cy="1817367"/>
          </a:xfrm>
          <a:prstGeom prst="rect">
            <a:avLst/>
          </a:prstGeom>
          <a:noFill/>
          <a:ln w="222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 anchorCtr="0"/>
          <a:lstStyle/>
          <a:p>
            <a:r>
              <a:rPr lang="en-US" altLang="zh-CN" dirty="0">
                <a:solidFill>
                  <a:schemeClr val="tx1"/>
                </a:solidFill>
              </a:rPr>
              <a:t>Client PC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53467" y="1488502"/>
            <a:ext cx="3000187" cy="1844952"/>
            <a:chOff x="4261850" y="2421443"/>
            <a:chExt cx="3000187" cy="1855362"/>
          </a:xfrm>
        </p:grpSpPr>
        <p:sp>
          <p:nvSpPr>
            <p:cNvPr id="42" name="矩形 41"/>
            <p:cNvSpPr/>
            <p:nvPr/>
          </p:nvSpPr>
          <p:spPr>
            <a:xfrm>
              <a:off x="4261850" y="2421443"/>
              <a:ext cx="3000187" cy="185536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797866" y="3687147"/>
              <a:ext cx="12267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mass storage units</a:t>
              </a:r>
              <a:endParaRPr lang="zh-CN" altLang="en-US" sz="1100" b="1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463426" y="3701343"/>
              <a:ext cx="11492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Workstation</a:t>
              </a:r>
              <a:endParaRPr lang="zh-CN" altLang="en-US" sz="1200" b="1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309384" y="2440080"/>
              <a:ext cx="1266786" cy="340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Test Server</a:t>
              </a:r>
              <a:endParaRPr lang="zh-CN" altLang="en-US" sz="1600" dirty="0"/>
            </a:p>
          </p:txBody>
        </p:sp>
        <p:pic>
          <p:nvPicPr>
            <p:cNvPr id="6" name="图形 5" descr="计算机 纯色填充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52707" y="2831157"/>
              <a:ext cx="963229" cy="914400"/>
            </a:xfrm>
            <a:prstGeom prst="rect">
              <a:avLst/>
            </a:prstGeom>
          </p:spPr>
        </p:pic>
        <p:pic>
          <p:nvPicPr>
            <p:cNvPr id="8" name="图形 7" descr="服务器 轮廓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5809502" y="2824698"/>
              <a:ext cx="914400" cy="914400"/>
            </a:xfrm>
            <a:prstGeom prst="rect">
              <a:avLst/>
            </a:prstGeom>
          </p:spPr>
        </p:pic>
        <p:cxnSp>
          <p:nvCxnSpPr>
            <p:cNvPr id="20" name="直接箭头连接符 19"/>
            <p:cNvCxnSpPr>
              <a:stCxn id="6" idx="3"/>
            </p:cNvCxnSpPr>
            <p:nvPr/>
          </p:nvCxnSpPr>
          <p:spPr>
            <a:xfrm flipV="1">
              <a:off x="5415936" y="3281898"/>
              <a:ext cx="423851" cy="645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矩形 44"/>
          <p:cNvSpPr/>
          <p:nvPr/>
        </p:nvSpPr>
        <p:spPr>
          <a:xfrm>
            <a:off x="574562" y="875031"/>
            <a:ext cx="4642845" cy="562457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连接符: 肘形 94"/>
          <p:cNvCxnSpPr>
            <a:stCxn id="42" idx="2"/>
            <a:endCxn id="162" idx="0"/>
          </p:cNvCxnSpPr>
          <p:nvPr/>
        </p:nvCxnSpPr>
        <p:spPr>
          <a:xfrm rot="16200000" flipH="1">
            <a:off x="2634710" y="3152305"/>
            <a:ext cx="1588197" cy="195049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9" name="连接符: 肘形 108"/>
          <p:cNvCxnSpPr>
            <a:stCxn id="42" idx="2"/>
            <a:endCxn id="155" idx="0"/>
          </p:cNvCxnSpPr>
          <p:nvPr/>
        </p:nvCxnSpPr>
        <p:spPr>
          <a:xfrm rot="16200000" flipH="1">
            <a:off x="1764281" y="4022734"/>
            <a:ext cx="1619954" cy="24139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连接符: 肘形 110"/>
          <p:cNvCxnSpPr>
            <a:stCxn id="42" idx="2"/>
            <a:endCxn id="114" idx="0"/>
          </p:cNvCxnSpPr>
          <p:nvPr/>
        </p:nvCxnSpPr>
        <p:spPr>
          <a:xfrm rot="5400000">
            <a:off x="1137227" y="3640416"/>
            <a:ext cx="1623297" cy="100937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48" name="组合 147"/>
          <p:cNvGrpSpPr/>
          <p:nvPr/>
        </p:nvGrpSpPr>
        <p:grpSpPr>
          <a:xfrm>
            <a:off x="913978" y="4956751"/>
            <a:ext cx="1060420" cy="1238325"/>
            <a:chOff x="7713797" y="4789847"/>
            <a:chExt cx="1060420" cy="1238325"/>
          </a:xfrm>
        </p:grpSpPr>
        <p:sp>
          <p:nvSpPr>
            <p:cNvPr id="46" name="矩形 45"/>
            <p:cNvSpPr/>
            <p:nvPr/>
          </p:nvSpPr>
          <p:spPr>
            <a:xfrm>
              <a:off x="7800820" y="5623806"/>
              <a:ext cx="908427" cy="29788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IVI/Cluster</a:t>
              </a:r>
            </a:p>
          </p:txBody>
        </p:sp>
        <p:cxnSp>
          <p:nvCxnSpPr>
            <p:cNvPr id="87" name="直接箭头连接符 86"/>
            <p:cNvCxnSpPr/>
            <p:nvPr/>
          </p:nvCxnSpPr>
          <p:spPr>
            <a:xfrm flipV="1">
              <a:off x="8244008" y="5329164"/>
              <a:ext cx="0" cy="27862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8" name="组合 137"/>
            <p:cNvGrpSpPr/>
            <p:nvPr/>
          </p:nvGrpSpPr>
          <p:grpSpPr>
            <a:xfrm>
              <a:off x="7713797" y="4789847"/>
              <a:ext cx="1060420" cy="1238325"/>
              <a:chOff x="7713797" y="4789847"/>
              <a:chExt cx="1060420" cy="1238325"/>
            </a:xfrm>
          </p:grpSpPr>
          <p:sp>
            <p:nvSpPr>
              <p:cNvPr id="25" name="AutoShape 110"/>
              <p:cNvSpPr/>
              <p:nvPr/>
            </p:nvSpPr>
            <p:spPr bwMode="auto">
              <a:xfrm>
                <a:off x="8022227" y="4905444"/>
                <a:ext cx="389528" cy="25800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26" name="AutoShape 111"/>
              <p:cNvSpPr/>
              <p:nvPr/>
            </p:nvSpPr>
            <p:spPr bwMode="auto">
              <a:xfrm>
                <a:off x="7956417" y="4841163"/>
                <a:ext cx="521149" cy="48342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7713797" y="4789847"/>
                <a:ext cx="1060420" cy="1238325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9" name="组合 148"/>
          <p:cNvGrpSpPr/>
          <p:nvPr/>
        </p:nvGrpSpPr>
        <p:grpSpPr>
          <a:xfrm>
            <a:off x="2164745" y="4953408"/>
            <a:ext cx="1060420" cy="1238325"/>
            <a:chOff x="7713797" y="4789847"/>
            <a:chExt cx="1060420" cy="1238325"/>
          </a:xfrm>
        </p:grpSpPr>
        <p:sp>
          <p:nvSpPr>
            <p:cNvPr id="150" name="矩形 149"/>
            <p:cNvSpPr/>
            <p:nvPr/>
          </p:nvSpPr>
          <p:spPr>
            <a:xfrm>
              <a:off x="7800820" y="5623806"/>
              <a:ext cx="908427" cy="29788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IVI/Cluster</a:t>
              </a:r>
            </a:p>
          </p:txBody>
        </p:sp>
        <p:cxnSp>
          <p:nvCxnSpPr>
            <p:cNvPr id="151" name="直接箭头连接符 150"/>
            <p:cNvCxnSpPr/>
            <p:nvPr/>
          </p:nvCxnSpPr>
          <p:spPr>
            <a:xfrm flipV="1">
              <a:off x="8244008" y="5329164"/>
              <a:ext cx="0" cy="27862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52" name="组合 151"/>
            <p:cNvGrpSpPr/>
            <p:nvPr/>
          </p:nvGrpSpPr>
          <p:grpSpPr>
            <a:xfrm>
              <a:off x="7713797" y="4789847"/>
              <a:ext cx="1060420" cy="1238325"/>
              <a:chOff x="7713797" y="4789847"/>
              <a:chExt cx="1060420" cy="1238325"/>
            </a:xfrm>
          </p:grpSpPr>
          <p:sp>
            <p:nvSpPr>
              <p:cNvPr id="153" name="AutoShape 110"/>
              <p:cNvSpPr/>
              <p:nvPr/>
            </p:nvSpPr>
            <p:spPr bwMode="auto">
              <a:xfrm>
                <a:off x="8022227" y="4905444"/>
                <a:ext cx="389528" cy="25800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154" name="AutoShape 111"/>
              <p:cNvSpPr/>
              <p:nvPr/>
            </p:nvSpPr>
            <p:spPr bwMode="auto">
              <a:xfrm>
                <a:off x="7956417" y="4841163"/>
                <a:ext cx="521149" cy="48342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155" name="矩形 154"/>
              <p:cNvSpPr/>
              <p:nvPr/>
            </p:nvSpPr>
            <p:spPr>
              <a:xfrm>
                <a:off x="7713797" y="4789847"/>
                <a:ext cx="1060420" cy="1238325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6" name="组合 155"/>
          <p:cNvGrpSpPr/>
          <p:nvPr/>
        </p:nvGrpSpPr>
        <p:grpSpPr>
          <a:xfrm>
            <a:off x="3873845" y="4921651"/>
            <a:ext cx="1060420" cy="1238325"/>
            <a:chOff x="7713797" y="4789847"/>
            <a:chExt cx="1060420" cy="1238325"/>
          </a:xfrm>
        </p:grpSpPr>
        <p:sp>
          <p:nvSpPr>
            <p:cNvPr id="157" name="矩形 156"/>
            <p:cNvSpPr/>
            <p:nvPr/>
          </p:nvSpPr>
          <p:spPr>
            <a:xfrm>
              <a:off x="7800820" y="5623806"/>
              <a:ext cx="908427" cy="29788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IVI/Cluster</a:t>
              </a:r>
            </a:p>
          </p:txBody>
        </p:sp>
        <p:cxnSp>
          <p:nvCxnSpPr>
            <p:cNvPr id="158" name="直接箭头连接符 157"/>
            <p:cNvCxnSpPr/>
            <p:nvPr/>
          </p:nvCxnSpPr>
          <p:spPr>
            <a:xfrm flipV="1">
              <a:off x="8244008" y="5329164"/>
              <a:ext cx="0" cy="27862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59" name="组合 158"/>
            <p:cNvGrpSpPr/>
            <p:nvPr/>
          </p:nvGrpSpPr>
          <p:grpSpPr>
            <a:xfrm>
              <a:off x="7713797" y="4789847"/>
              <a:ext cx="1060420" cy="1238325"/>
              <a:chOff x="7713797" y="4789847"/>
              <a:chExt cx="1060420" cy="1238325"/>
            </a:xfrm>
          </p:grpSpPr>
          <p:sp>
            <p:nvSpPr>
              <p:cNvPr id="160" name="AutoShape 110"/>
              <p:cNvSpPr/>
              <p:nvPr/>
            </p:nvSpPr>
            <p:spPr bwMode="auto">
              <a:xfrm>
                <a:off x="8022227" y="4905444"/>
                <a:ext cx="389528" cy="25800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161" name="AutoShape 111"/>
              <p:cNvSpPr/>
              <p:nvPr/>
            </p:nvSpPr>
            <p:spPr bwMode="auto">
              <a:xfrm>
                <a:off x="7956417" y="4841163"/>
                <a:ext cx="521149" cy="48342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7713797" y="4789847"/>
                <a:ext cx="1060420" cy="1238325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5" name="矩形 164"/>
          <p:cNvSpPr/>
          <p:nvPr/>
        </p:nvSpPr>
        <p:spPr>
          <a:xfrm>
            <a:off x="3324233" y="5593994"/>
            <a:ext cx="458160" cy="24991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 anchorCtr="0"/>
          <a:lstStyle/>
          <a:p>
            <a:pPr algn="ctr"/>
            <a:r>
              <a:rPr lang="en-US" altLang="zh-CN" sz="1400" b="1" dirty="0"/>
              <a:t>…</a:t>
            </a:r>
            <a:endParaRPr lang="zh-CN" altLang="en-US" sz="1400" b="1" dirty="0"/>
          </a:p>
        </p:txBody>
      </p:sp>
      <p:cxnSp>
        <p:nvCxnSpPr>
          <p:cNvPr id="167" name="连接符: 肘形 166"/>
          <p:cNvCxnSpPr>
            <a:stCxn id="42" idx="2"/>
            <a:endCxn id="165" idx="0"/>
          </p:cNvCxnSpPr>
          <p:nvPr/>
        </p:nvCxnSpPr>
        <p:spPr>
          <a:xfrm rot="16200000" flipH="1">
            <a:off x="1873167" y="3913848"/>
            <a:ext cx="2260540" cy="1099752"/>
          </a:xfrm>
          <a:prstGeom prst="bentConnector3">
            <a:avLst>
              <a:gd name="adj1" fmla="val 35799"/>
            </a:avLst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0" name="标注: 线形 199"/>
          <p:cNvSpPr/>
          <p:nvPr/>
        </p:nvSpPr>
        <p:spPr>
          <a:xfrm>
            <a:off x="3509413" y="3439338"/>
            <a:ext cx="1871291" cy="518949"/>
          </a:xfrm>
          <a:prstGeom prst="borderCallout1">
            <a:avLst>
              <a:gd name="adj1" fmla="val 18750"/>
              <a:gd name="adj2" fmla="val -8333"/>
              <a:gd name="adj3" fmla="val 132708"/>
              <a:gd name="adj4" fmla="val -4752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Client PC</a:t>
            </a:r>
            <a:r>
              <a:rPr lang="ja-JP" altLang="en-US" sz="105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を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Test Server</a:t>
            </a:r>
            <a:r>
              <a:rPr lang="ja-JP" altLang="en-US" sz="105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と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LAN</a:t>
            </a:r>
            <a:r>
              <a:rPr lang="ja-JP" altLang="en-US" sz="105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で接続</a:t>
            </a:r>
          </a:p>
        </p:txBody>
      </p:sp>
      <p:sp>
        <p:nvSpPr>
          <p:cNvPr id="73" name="矩形: 圆角 72"/>
          <p:cNvSpPr/>
          <p:nvPr/>
        </p:nvSpPr>
        <p:spPr>
          <a:xfrm>
            <a:off x="5735459" y="885927"/>
            <a:ext cx="6089905" cy="2315885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dirty="0"/>
              <a:t>Web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7968583" y="925559"/>
            <a:ext cx="1514803" cy="3619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 Web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161358" y="1812362"/>
            <a:ext cx="1031995" cy="292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TestPlan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8890595" y="1815185"/>
            <a:ext cx="1060073" cy="292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Report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78" idx="2"/>
            <a:endCxn id="52" idx="0"/>
          </p:cNvCxnSpPr>
          <p:nvPr/>
        </p:nvCxnSpPr>
        <p:spPr>
          <a:xfrm rot="5400000">
            <a:off x="7439252" y="525629"/>
            <a:ext cx="524838" cy="20486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8" idx="2"/>
            <a:endCxn id="54" idx="0"/>
          </p:cNvCxnSpPr>
          <p:nvPr/>
        </p:nvCxnSpPr>
        <p:spPr>
          <a:xfrm rot="16200000" flipH="1">
            <a:off x="8809478" y="1204030"/>
            <a:ext cx="527661" cy="6946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10432644" y="1833603"/>
            <a:ext cx="1159388" cy="3039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etc</a:t>
            </a:r>
            <a:endParaRPr lang="zh-CN" altLang="en-US" dirty="0"/>
          </a:p>
        </p:txBody>
      </p:sp>
      <p:pic>
        <p:nvPicPr>
          <p:cNvPr id="21" name="图片 20" descr="图示, 工程绘图&#10;&#10;描述已自动生成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099" y="4166246"/>
            <a:ext cx="1396546" cy="1459453"/>
          </a:xfrm>
          <a:prstGeom prst="rect">
            <a:avLst/>
          </a:prstGeom>
        </p:spPr>
      </p:pic>
      <p:pic>
        <p:nvPicPr>
          <p:cNvPr id="23" name="图片 22" descr="卡通人物&#10;&#10;描述已自动生成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98" y="5161179"/>
            <a:ext cx="1543172" cy="1080221"/>
          </a:xfrm>
          <a:prstGeom prst="rect">
            <a:avLst/>
          </a:prstGeom>
        </p:spPr>
      </p:pic>
      <p:cxnSp>
        <p:nvCxnSpPr>
          <p:cNvPr id="50" name="连接符: 曲线 49"/>
          <p:cNvCxnSpPr>
            <a:cxnSpLocks/>
          </p:cNvCxnSpPr>
          <p:nvPr/>
        </p:nvCxnSpPr>
        <p:spPr>
          <a:xfrm rot="10800000">
            <a:off x="9323783" y="5042616"/>
            <a:ext cx="1138289" cy="575468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连接符: 曲线 58"/>
          <p:cNvCxnSpPr>
            <a:cxnSpLocks/>
            <a:stCxn id="81" idx="1"/>
          </p:cNvCxnSpPr>
          <p:nvPr/>
        </p:nvCxnSpPr>
        <p:spPr>
          <a:xfrm rot="10800000" flipV="1">
            <a:off x="7448637" y="5109297"/>
            <a:ext cx="347381" cy="10538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" name="连接符: 肘形 102"/>
          <p:cNvCxnSpPr>
            <a:stCxn id="78" idx="2"/>
            <a:endCxn id="39" idx="0"/>
          </p:cNvCxnSpPr>
          <p:nvPr/>
        </p:nvCxnSpPr>
        <p:spPr>
          <a:xfrm rot="16200000" flipH="1">
            <a:off x="9596122" y="417386"/>
            <a:ext cx="546079" cy="22863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5952363" y="3818575"/>
            <a:ext cx="6011753" cy="24228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 anchorCtr="0"/>
          <a:lstStyle/>
          <a:p>
            <a:pPr algn="r"/>
            <a:endParaRPr lang="zh-CN" altLang="en-US" dirty="0"/>
          </a:p>
        </p:txBody>
      </p:sp>
      <p:sp>
        <p:nvSpPr>
          <p:cNvPr id="174" name="矩形 173"/>
          <p:cNvSpPr/>
          <p:nvPr/>
        </p:nvSpPr>
        <p:spPr>
          <a:xfrm>
            <a:off x="6130229" y="2787495"/>
            <a:ext cx="1063124" cy="3245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New TestRun</a:t>
            </a:r>
            <a:endParaRPr lang="zh-CN" altLang="en-US" sz="1200" dirty="0"/>
          </a:p>
        </p:txBody>
      </p:sp>
      <p:cxnSp>
        <p:nvCxnSpPr>
          <p:cNvPr id="176" name="连接符: 肘形 175"/>
          <p:cNvCxnSpPr>
            <a:stCxn id="52" idx="2"/>
            <a:endCxn id="174" idx="0"/>
          </p:cNvCxnSpPr>
          <p:nvPr/>
        </p:nvCxnSpPr>
        <p:spPr>
          <a:xfrm flipH="1">
            <a:off x="6661791" y="2104469"/>
            <a:ext cx="15565" cy="683026"/>
          </a:xfrm>
          <a:prstGeom prst="straightConnector1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7605403" y="2810746"/>
            <a:ext cx="1201339" cy="2819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Select Executor</a:t>
            </a:r>
            <a:endParaRPr lang="zh-CN" altLang="en-US" sz="1200" dirty="0"/>
          </a:p>
        </p:txBody>
      </p:sp>
      <p:sp>
        <p:nvSpPr>
          <p:cNvPr id="178" name="文本框 177"/>
          <p:cNvSpPr txBox="1"/>
          <p:nvPr/>
        </p:nvSpPr>
        <p:spPr>
          <a:xfrm>
            <a:off x="10332552" y="3900981"/>
            <a:ext cx="734342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Client PC</a:t>
            </a:r>
            <a:endParaRPr lang="ja-JP" altLang="en-US" sz="1200" dirty="0"/>
          </a:p>
        </p:txBody>
      </p:sp>
      <p:cxnSp>
        <p:nvCxnSpPr>
          <p:cNvPr id="190" name="直接箭头连接符 189"/>
          <p:cNvCxnSpPr>
            <a:stCxn id="174" idx="3"/>
            <a:endCxn id="177" idx="1"/>
          </p:cNvCxnSpPr>
          <p:nvPr/>
        </p:nvCxnSpPr>
        <p:spPr>
          <a:xfrm>
            <a:off x="7193353" y="2949758"/>
            <a:ext cx="412050" cy="19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3" name="矩形 192"/>
          <p:cNvSpPr/>
          <p:nvPr/>
        </p:nvSpPr>
        <p:spPr>
          <a:xfrm>
            <a:off x="9273177" y="2787495"/>
            <a:ext cx="759762" cy="3151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Send job</a:t>
            </a:r>
            <a:endParaRPr lang="zh-CN" altLang="en-US" sz="1200" dirty="0"/>
          </a:p>
        </p:txBody>
      </p:sp>
      <p:cxnSp>
        <p:nvCxnSpPr>
          <p:cNvPr id="195" name="直接箭头连接符 194"/>
          <p:cNvCxnSpPr>
            <a:stCxn id="177" idx="3"/>
            <a:endCxn id="193" idx="1"/>
          </p:cNvCxnSpPr>
          <p:nvPr/>
        </p:nvCxnSpPr>
        <p:spPr>
          <a:xfrm flipV="1">
            <a:off x="8806742" y="2945057"/>
            <a:ext cx="466435" cy="66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9" name="连接符: 曲线 198"/>
          <p:cNvCxnSpPr>
            <a:stCxn id="193" idx="3"/>
            <a:endCxn id="178" idx="0"/>
          </p:cNvCxnSpPr>
          <p:nvPr/>
        </p:nvCxnSpPr>
        <p:spPr>
          <a:xfrm>
            <a:off x="10032365" y="2945130"/>
            <a:ext cx="667385" cy="95567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3" name="矩形 212"/>
          <p:cNvSpPr/>
          <p:nvPr/>
        </p:nvSpPr>
        <p:spPr>
          <a:xfrm>
            <a:off x="7401506" y="1839454"/>
            <a:ext cx="1159388" cy="292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TestRun</a:t>
            </a:r>
            <a:endParaRPr lang="zh-CN" altLang="en-US" dirty="0"/>
          </a:p>
        </p:txBody>
      </p:sp>
      <p:cxnSp>
        <p:nvCxnSpPr>
          <p:cNvPr id="219" name="连接符: 肘形 218"/>
          <p:cNvCxnSpPr>
            <a:stCxn id="78" idx="2"/>
            <a:endCxn id="213" idx="0"/>
          </p:cNvCxnSpPr>
          <p:nvPr/>
        </p:nvCxnSpPr>
        <p:spPr>
          <a:xfrm rot="5400000">
            <a:off x="8077628" y="1191097"/>
            <a:ext cx="551930" cy="74478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5" name="矩形 224"/>
          <p:cNvSpPr/>
          <p:nvPr/>
        </p:nvSpPr>
        <p:spPr>
          <a:xfrm>
            <a:off x="10699723" y="2796084"/>
            <a:ext cx="917714" cy="3151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Test result</a:t>
            </a:r>
            <a:endParaRPr lang="zh-CN" altLang="en-US" sz="1200" dirty="0"/>
          </a:p>
        </p:txBody>
      </p:sp>
      <p:cxnSp>
        <p:nvCxnSpPr>
          <p:cNvPr id="227" name="连接符: 曲线 226"/>
          <p:cNvCxnSpPr>
            <a:stCxn id="178" idx="0"/>
            <a:endCxn id="225" idx="2"/>
          </p:cNvCxnSpPr>
          <p:nvPr/>
        </p:nvCxnSpPr>
        <p:spPr>
          <a:xfrm rot="16200000">
            <a:off x="10534333" y="3276283"/>
            <a:ext cx="789940" cy="459105"/>
          </a:xfrm>
          <a:prstGeom prst="curvedConnector3">
            <a:avLst>
              <a:gd name="adj1" fmla="val 50040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5" name="连接符: 肘形 234"/>
          <p:cNvCxnSpPr>
            <a:stCxn id="225" idx="0"/>
            <a:endCxn id="213" idx="2"/>
          </p:cNvCxnSpPr>
          <p:nvPr/>
        </p:nvCxnSpPr>
        <p:spPr>
          <a:xfrm rot="16200000" flipV="1">
            <a:off x="9237629" y="875133"/>
            <a:ext cx="664523" cy="3177380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7" name="连接符: 肘形 236"/>
          <p:cNvCxnSpPr>
            <a:stCxn id="225" idx="0"/>
            <a:endCxn id="54" idx="2"/>
          </p:cNvCxnSpPr>
          <p:nvPr/>
        </p:nvCxnSpPr>
        <p:spPr>
          <a:xfrm rot="16200000" flipV="1">
            <a:off x="9945210" y="1582714"/>
            <a:ext cx="688792" cy="173794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1" name="文本框 250"/>
          <p:cNvSpPr txBox="1"/>
          <p:nvPr/>
        </p:nvSpPr>
        <p:spPr>
          <a:xfrm>
            <a:off x="9959280" y="5132879"/>
            <a:ext cx="449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USB</a:t>
            </a:r>
            <a:endParaRPr lang="zh-CN" altLang="en-US" sz="1050" dirty="0"/>
          </a:p>
        </p:txBody>
      </p:sp>
      <p:sp>
        <p:nvSpPr>
          <p:cNvPr id="252" name="文本框 251"/>
          <p:cNvSpPr txBox="1"/>
          <p:nvPr/>
        </p:nvSpPr>
        <p:spPr>
          <a:xfrm>
            <a:off x="7099649" y="4638955"/>
            <a:ext cx="5902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Signal</a:t>
            </a:r>
            <a:endParaRPr lang="zh-CN" altLang="en-US" sz="1050" dirty="0"/>
          </a:p>
        </p:txBody>
      </p:sp>
      <p:cxnSp>
        <p:nvCxnSpPr>
          <p:cNvPr id="282" name="直接箭头连接符 281"/>
          <p:cNvCxnSpPr>
            <a:endCxn id="200" idx="0"/>
          </p:cNvCxnSpPr>
          <p:nvPr/>
        </p:nvCxnSpPr>
        <p:spPr>
          <a:xfrm flipH="1">
            <a:off x="5380704" y="3636340"/>
            <a:ext cx="5262298" cy="6247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标注: 线形 199"/>
          <p:cNvSpPr/>
          <p:nvPr/>
        </p:nvSpPr>
        <p:spPr>
          <a:xfrm>
            <a:off x="2856633" y="1150798"/>
            <a:ext cx="1871291" cy="518949"/>
          </a:xfrm>
          <a:prstGeom prst="borderCallout1">
            <a:avLst>
              <a:gd name="adj1" fmla="val 18750"/>
              <a:gd name="adj2" fmla="val -8333"/>
              <a:gd name="adj3" fmla="val 132708"/>
              <a:gd name="adj4" fmla="val -4752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/>
              <a:t>Test Server</a:t>
            </a:r>
            <a:r>
              <a:rPr lang="ja-JP" altLang="en-US" sz="1050" dirty="0"/>
              <a:t>は外部サーバを利用する必要がない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252845" y="4918710"/>
            <a:ext cx="10185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IVI/Cluster</a:t>
            </a:r>
            <a:endParaRPr lang="ja-JP" altLang="en-US" sz="12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973E3D29-C89E-4366-BBDB-FAF4880B7169}"/>
              </a:ext>
            </a:extLst>
          </p:cNvPr>
          <p:cNvSpPr txBox="1"/>
          <p:nvPr/>
        </p:nvSpPr>
        <p:spPr>
          <a:xfrm>
            <a:off x="5985964" y="3859151"/>
            <a:ext cx="2154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微软雅黑" panose="020B0503020204020204" charset="-122"/>
                <a:ea typeface="微软雅黑" panose="020B0503020204020204" charset="-122"/>
              </a:rPr>
              <a:t>ClientPC</a:t>
            </a:r>
            <a:r>
              <a:rPr lang="ja-JP" altLang="en-US" dirty="0">
                <a:latin typeface="微软雅黑" panose="020B0503020204020204" charset="-122"/>
                <a:ea typeface="微软雅黑" panose="020B0503020204020204" charset="-122"/>
              </a:rPr>
              <a:t>の接続例</a:t>
            </a:r>
            <a:endParaRPr lang="zh-CN" altLang="en-US" dirty="0"/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E7421828-1B76-4A1F-B0D0-47B5329E2F57}"/>
              </a:ext>
            </a:extLst>
          </p:cNvPr>
          <p:cNvGrpSpPr/>
          <p:nvPr/>
        </p:nvGrpSpPr>
        <p:grpSpPr>
          <a:xfrm>
            <a:off x="7796017" y="4133341"/>
            <a:ext cx="2312064" cy="1951912"/>
            <a:chOff x="2943245" y="2660935"/>
            <a:chExt cx="3359315" cy="3022404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459D1402-34BB-4BA8-BDF4-CE5D0B70305A}"/>
                </a:ext>
              </a:extLst>
            </p:cNvPr>
            <p:cNvSpPr/>
            <p:nvPr/>
          </p:nvSpPr>
          <p:spPr>
            <a:xfrm>
              <a:off x="2943245" y="2660935"/>
              <a:ext cx="3359315" cy="3022404"/>
            </a:xfrm>
            <a:prstGeom prst="rect">
              <a:avLst/>
            </a:prstGeom>
            <a:solidFill>
              <a:schemeClr val="accent3">
                <a:alpha val="32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82" name="圆角矩形 93">
              <a:extLst>
                <a:ext uri="{FF2B5EF4-FFF2-40B4-BE49-F238E27FC236}">
                  <a16:creationId xmlns:a16="http://schemas.microsoft.com/office/drawing/2014/main" id="{447D0712-CAFE-451E-8CE3-8C371D551AB0}"/>
                </a:ext>
              </a:extLst>
            </p:cNvPr>
            <p:cNvSpPr/>
            <p:nvPr/>
          </p:nvSpPr>
          <p:spPr>
            <a:xfrm>
              <a:off x="3095883" y="3333988"/>
              <a:ext cx="3006378" cy="1601601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latin typeface="Arial" pitchFamily="34" charset="0"/>
                  <a:cs typeface="Arial" pitchFamily="34" charset="0"/>
                </a:rPr>
                <a:t>IO/ CAN Simulator Block</a:t>
              </a:r>
              <a:endParaRPr lang="zh-CN" altLang="en-US" sz="7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99C62D59-679B-46AB-A91D-EC6B6A0D10DD}"/>
                </a:ext>
              </a:extLst>
            </p:cNvPr>
            <p:cNvSpPr/>
            <p:nvPr/>
          </p:nvSpPr>
          <p:spPr>
            <a:xfrm>
              <a:off x="3338827" y="4208652"/>
              <a:ext cx="2637894" cy="61471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ja-JP" sz="1000" b="1" dirty="0"/>
                <a:t>Audio</a:t>
              </a:r>
              <a:r>
                <a:rPr lang="zh-CN" altLang="en-US" sz="1000" b="1" dirty="0"/>
                <a:t> </a:t>
              </a:r>
              <a:r>
                <a:rPr lang="en-US" altLang="zh-CN" sz="1000" b="1" dirty="0"/>
                <a:t>Block</a:t>
              </a: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79317E85-E2F0-4299-82A7-CB7A70560D66}"/>
                </a:ext>
              </a:extLst>
            </p:cNvPr>
            <p:cNvSpPr/>
            <p:nvPr/>
          </p:nvSpPr>
          <p:spPr>
            <a:xfrm>
              <a:off x="3444068" y="4541404"/>
              <a:ext cx="1085924" cy="2350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Analog</a:t>
              </a:r>
              <a:endParaRPr lang="zh-CN" altLang="en-US" sz="1000" dirty="0"/>
            </a:p>
          </p:txBody>
        </p: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C69EBC89-E917-40E6-8447-5DFAE078C79A}"/>
                </a:ext>
              </a:extLst>
            </p:cNvPr>
            <p:cNvGrpSpPr/>
            <p:nvPr/>
          </p:nvGrpSpPr>
          <p:grpSpPr>
            <a:xfrm>
              <a:off x="3105231" y="4936484"/>
              <a:ext cx="3005981" cy="593759"/>
              <a:chOff x="5657836" y="2784759"/>
              <a:chExt cx="2203500" cy="590388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763B6C71-C312-4BAF-877A-36916C6F86E4}"/>
                  </a:ext>
                </a:extLst>
              </p:cNvPr>
              <p:cNvSpPr/>
              <p:nvPr/>
            </p:nvSpPr>
            <p:spPr>
              <a:xfrm>
                <a:off x="5657836" y="2784759"/>
                <a:ext cx="2203500" cy="59038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sz="900" b="1" dirty="0">
                    <a:latin typeface="Arial" pitchFamily="34" charset="0"/>
                    <a:cs typeface="Arial" pitchFamily="34" charset="0"/>
                  </a:rPr>
                  <a:t>USB Control </a:t>
                </a:r>
                <a:r>
                  <a:rPr lang="en-US" altLang="ja-JP" sz="900" b="1" dirty="0">
                    <a:latin typeface="Arial" pitchFamily="34" charset="0"/>
                    <a:cs typeface="Arial" pitchFamily="34" charset="0"/>
                  </a:rPr>
                  <a:t>Block</a:t>
                </a:r>
                <a:endParaRPr lang="zh-CN" altLang="en-US" sz="105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8FD5D088-31D0-489A-A728-9B03012C8D89}"/>
                  </a:ext>
                </a:extLst>
              </p:cNvPr>
              <p:cNvSpPr/>
              <p:nvPr/>
            </p:nvSpPr>
            <p:spPr>
              <a:xfrm>
                <a:off x="5778526" y="3024922"/>
                <a:ext cx="923714" cy="31152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/>
                  <a:t>USB</a:t>
                </a:r>
                <a:r>
                  <a:rPr lang="zh-CN" altLang="en-US" sz="1000" dirty="0"/>
                  <a:t> </a:t>
                </a:r>
                <a:r>
                  <a:rPr lang="en-US" altLang="ja-JP" sz="1000" dirty="0"/>
                  <a:t>Switch</a:t>
                </a:r>
                <a:endParaRPr lang="zh-CN" altLang="en-US" sz="1000" dirty="0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63433642-DA82-4B3E-92DD-2C73257EE6EE}"/>
                  </a:ext>
                </a:extLst>
              </p:cNvPr>
              <p:cNvSpPr/>
              <p:nvPr/>
            </p:nvSpPr>
            <p:spPr>
              <a:xfrm>
                <a:off x="6751205" y="3027811"/>
                <a:ext cx="1001894" cy="31152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/>
                  <a:t>USB</a:t>
                </a:r>
                <a:r>
                  <a:rPr lang="ja-JP" altLang="en-US" sz="1000" dirty="0"/>
                  <a:t> </a:t>
                </a:r>
                <a:r>
                  <a:rPr lang="en-US" altLang="ja-JP" sz="1000" dirty="0"/>
                  <a:t>ON/OFF</a:t>
                </a:r>
                <a:endParaRPr lang="zh-CN" altLang="en-US" sz="1000" dirty="0"/>
              </a:p>
            </p:txBody>
          </p:sp>
        </p:grp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CEA00E03-A538-443F-AC4A-1F78AFBA0D1E}"/>
                </a:ext>
              </a:extLst>
            </p:cNvPr>
            <p:cNvSpPr/>
            <p:nvPr/>
          </p:nvSpPr>
          <p:spPr>
            <a:xfrm>
              <a:off x="3381278" y="3640083"/>
              <a:ext cx="1440266" cy="5524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ja-JP" sz="900" b="1" dirty="0"/>
                <a:t>Power IO</a:t>
              </a:r>
              <a:endParaRPr lang="en-US" altLang="zh-CN" sz="900" b="1" dirty="0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15BBC92-31CD-49B0-A24A-CEB7E2487483}"/>
                </a:ext>
              </a:extLst>
            </p:cNvPr>
            <p:cNvSpPr/>
            <p:nvPr/>
          </p:nvSpPr>
          <p:spPr>
            <a:xfrm>
              <a:off x="4582042" y="2774649"/>
              <a:ext cx="1391162" cy="4378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600" b="1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USB HUB</a:t>
              </a:r>
              <a:endParaRPr lang="zh-CN" altLang="en-US" sz="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圆角矩形 92">
              <a:extLst>
                <a:ext uri="{FF2B5EF4-FFF2-40B4-BE49-F238E27FC236}">
                  <a16:creationId xmlns:a16="http://schemas.microsoft.com/office/drawing/2014/main" id="{439A5F99-ED10-4537-AC99-41D245AC9D47}"/>
                </a:ext>
              </a:extLst>
            </p:cNvPr>
            <p:cNvSpPr/>
            <p:nvPr/>
          </p:nvSpPr>
          <p:spPr>
            <a:xfrm>
              <a:off x="3487554" y="3891990"/>
              <a:ext cx="520588" cy="26338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800" dirty="0"/>
                <a:t>B</a:t>
              </a:r>
              <a:r>
                <a:rPr lang="ja-JP" altLang="en-US" sz="800" dirty="0"/>
                <a:t>＋</a:t>
              </a:r>
              <a:endParaRPr lang="en-US" altLang="zh-CN" sz="800" dirty="0"/>
            </a:p>
          </p:txBody>
        </p:sp>
        <p:sp>
          <p:nvSpPr>
            <p:cNvPr id="90" name="圆角矩形 92">
              <a:extLst>
                <a:ext uri="{FF2B5EF4-FFF2-40B4-BE49-F238E27FC236}">
                  <a16:creationId xmlns:a16="http://schemas.microsoft.com/office/drawing/2014/main" id="{816A1260-39B6-4335-A2CE-A0721D38AFF3}"/>
                </a:ext>
              </a:extLst>
            </p:cNvPr>
            <p:cNvSpPr/>
            <p:nvPr/>
          </p:nvSpPr>
          <p:spPr>
            <a:xfrm>
              <a:off x="4098293" y="3883367"/>
              <a:ext cx="629582" cy="20375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dirty="0"/>
                <a:t>GND</a:t>
              </a: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4103BB0E-2C38-40E1-A0D2-B410B661E1F7}"/>
                </a:ext>
              </a:extLst>
            </p:cNvPr>
            <p:cNvSpPr/>
            <p:nvPr/>
          </p:nvSpPr>
          <p:spPr>
            <a:xfrm>
              <a:off x="4911696" y="3639464"/>
              <a:ext cx="1040359" cy="54753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ja-JP" sz="900" b="1" dirty="0"/>
                <a:t>CAN IO</a:t>
              </a:r>
              <a:endParaRPr lang="en-US" altLang="zh-CN" sz="900" b="1" dirty="0"/>
            </a:p>
          </p:txBody>
        </p:sp>
        <p:sp>
          <p:nvSpPr>
            <p:cNvPr id="92" name="圆角矩形 92">
              <a:extLst>
                <a:ext uri="{FF2B5EF4-FFF2-40B4-BE49-F238E27FC236}">
                  <a16:creationId xmlns:a16="http://schemas.microsoft.com/office/drawing/2014/main" id="{E0396C76-25AB-4E66-ADED-54DAD6AB5D4D}"/>
                </a:ext>
              </a:extLst>
            </p:cNvPr>
            <p:cNvSpPr/>
            <p:nvPr/>
          </p:nvSpPr>
          <p:spPr>
            <a:xfrm>
              <a:off x="5107741" y="3867263"/>
              <a:ext cx="621861" cy="26972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800" dirty="0"/>
                <a:t>CAN</a:t>
              </a:r>
              <a:endParaRPr lang="en-US" altLang="zh-CN" sz="800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29BED0EC-E82F-450C-A985-7D1D8248AAAA}"/>
                </a:ext>
              </a:extLst>
            </p:cNvPr>
            <p:cNvSpPr/>
            <p:nvPr/>
          </p:nvSpPr>
          <p:spPr>
            <a:xfrm>
              <a:off x="3166143" y="2782905"/>
              <a:ext cx="1285584" cy="45063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600" b="1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</a:t>
              </a:r>
              <a:endParaRPr lang="zh-CN" altLang="en-US" sz="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4" name="连接符: 曲线 93">
              <a:extLst>
                <a:ext uri="{FF2B5EF4-FFF2-40B4-BE49-F238E27FC236}">
                  <a16:creationId xmlns:a16="http://schemas.microsoft.com/office/drawing/2014/main" id="{576CE430-E12B-4ED9-9067-A5DE4D6A9E8D}"/>
                </a:ext>
              </a:extLst>
            </p:cNvPr>
            <p:cNvCxnSpPr>
              <a:cxnSpLocks/>
              <a:endCxn id="89" idx="0"/>
            </p:cNvCxnSpPr>
            <p:nvPr/>
          </p:nvCxnSpPr>
          <p:spPr>
            <a:xfrm rot="16200000" flipH="1">
              <a:off x="3264826" y="3408968"/>
              <a:ext cx="774987" cy="191056"/>
            </a:xfrm>
            <a:prstGeom prst="curvedConnector3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6" name="连接符: 曲线 95">
              <a:extLst>
                <a:ext uri="{FF2B5EF4-FFF2-40B4-BE49-F238E27FC236}">
                  <a16:creationId xmlns:a16="http://schemas.microsoft.com/office/drawing/2014/main" id="{8B12BB42-C8CD-4307-988F-F2221C7E1294}"/>
                </a:ext>
              </a:extLst>
            </p:cNvPr>
            <p:cNvCxnSpPr>
              <a:cxnSpLocks/>
              <a:endCxn id="90" idx="0"/>
            </p:cNvCxnSpPr>
            <p:nvPr/>
          </p:nvCxnSpPr>
          <p:spPr>
            <a:xfrm rot="16200000" flipH="1">
              <a:off x="3944000" y="3414282"/>
              <a:ext cx="725896" cy="212273"/>
            </a:xfrm>
            <a:prstGeom prst="curvedConnector3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EACA8905-B643-49C0-BF23-B0BA95251961}"/>
                </a:ext>
              </a:extLst>
            </p:cNvPr>
            <p:cNvSpPr txBox="1"/>
            <p:nvPr/>
          </p:nvSpPr>
          <p:spPr>
            <a:xfrm>
              <a:off x="4045557" y="2816101"/>
              <a:ext cx="431758" cy="804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-</a:t>
              </a:r>
              <a:endParaRPr lang="zh-CN" altLang="en-US" dirty="0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5AD63263-E013-4D5D-8933-713B33A20EC8}"/>
                </a:ext>
              </a:extLst>
            </p:cNvPr>
            <p:cNvSpPr txBox="1"/>
            <p:nvPr/>
          </p:nvSpPr>
          <p:spPr>
            <a:xfrm>
              <a:off x="3356447" y="2908997"/>
              <a:ext cx="453454" cy="804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⁺</a:t>
              </a:r>
              <a:endParaRPr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61757259-1EA0-415A-855A-F3B23D55FB76}"/>
                </a:ext>
              </a:extLst>
            </p:cNvPr>
            <p:cNvSpPr/>
            <p:nvPr/>
          </p:nvSpPr>
          <p:spPr>
            <a:xfrm>
              <a:off x="4741770" y="4533097"/>
              <a:ext cx="1085924" cy="2350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Analog</a:t>
              </a:r>
              <a:endParaRPr lang="zh-CN" altLang="en-US" sz="1000" dirty="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BEDBEA5F-5E69-4649-95A8-77747FBB38C1}"/>
              </a:ext>
            </a:extLst>
          </p:cNvPr>
          <p:cNvSpPr txBox="1"/>
          <p:nvPr/>
        </p:nvSpPr>
        <p:spPr>
          <a:xfrm>
            <a:off x="8494550" y="383779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测试盒子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1.7  iAUTO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自动化测试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·</a:t>
            </a:r>
            <a:r>
              <a:rPr lang="en-US" altLang="ja-JP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AutoST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导入流程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6B2703E5-84B1-4478-B8C1-E2F92E09200F}"/>
              </a:ext>
            </a:extLst>
          </p:cNvPr>
          <p:cNvSpPr/>
          <p:nvPr/>
        </p:nvSpPr>
        <p:spPr>
          <a:xfrm>
            <a:off x="6190753" y="1829455"/>
            <a:ext cx="4847361" cy="384144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prstDash val="sysDot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68CFBCB-5618-4BF3-98F3-B80BF0C336A5}"/>
              </a:ext>
            </a:extLst>
          </p:cNvPr>
          <p:cNvSpPr/>
          <p:nvPr/>
        </p:nvSpPr>
        <p:spPr>
          <a:xfrm>
            <a:off x="3742965" y="1829454"/>
            <a:ext cx="2426434" cy="3835160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prstDash val="sys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7" name="图形 76" descr="箭头循环 轮廓">
            <a:extLst>
              <a:ext uri="{FF2B5EF4-FFF2-40B4-BE49-F238E27FC236}">
                <a16:creationId xmlns:a16="http://schemas.microsoft.com/office/drawing/2014/main" id="{311D4CE4-350E-46E7-A028-3E8CE5A2C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7625" y="2995114"/>
            <a:ext cx="1947680" cy="1947680"/>
          </a:xfrm>
          <a:prstGeom prst="rect">
            <a:avLst/>
          </a:prstGeom>
        </p:spPr>
      </p:pic>
      <p:sp>
        <p:nvSpPr>
          <p:cNvPr id="31" name="流程图: 过程 30">
            <a:extLst>
              <a:ext uri="{FF2B5EF4-FFF2-40B4-BE49-F238E27FC236}">
                <a16:creationId xmlns:a16="http://schemas.microsoft.com/office/drawing/2014/main" id="{371637FD-F51C-41D1-BE6A-E4282E0F6225}"/>
              </a:ext>
            </a:extLst>
          </p:cNvPr>
          <p:cNvSpPr/>
          <p:nvPr/>
        </p:nvSpPr>
        <p:spPr>
          <a:xfrm>
            <a:off x="910473" y="1829455"/>
            <a:ext cx="2826546" cy="3835159"/>
          </a:xfrm>
          <a:prstGeom prst="flowChartProcess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accent3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DB03D243-92F0-4F27-89BA-7B8FBE2FE41B}"/>
              </a:ext>
            </a:extLst>
          </p:cNvPr>
          <p:cNvSpPr/>
          <p:nvPr/>
        </p:nvSpPr>
        <p:spPr>
          <a:xfrm>
            <a:off x="911541" y="2418652"/>
            <a:ext cx="1493761" cy="449574"/>
          </a:xfrm>
          <a:custGeom>
            <a:avLst/>
            <a:gdLst>
              <a:gd name="connsiteX0" fmla="*/ 0 w 1630862"/>
              <a:gd name="connsiteY0" fmla="*/ 0 h 677057"/>
              <a:gd name="connsiteX1" fmla="*/ 1292334 w 1630862"/>
              <a:gd name="connsiteY1" fmla="*/ 0 h 677057"/>
              <a:gd name="connsiteX2" fmla="*/ 1630862 w 1630862"/>
              <a:gd name="connsiteY2" fmla="*/ 338529 h 677057"/>
              <a:gd name="connsiteX3" fmla="*/ 1292334 w 1630862"/>
              <a:gd name="connsiteY3" fmla="*/ 677057 h 677057"/>
              <a:gd name="connsiteX4" fmla="*/ 0 w 1630862"/>
              <a:gd name="connsiteY4" fmla="*/ 677057 h 677057"/>
              <a:gd name="connsiteX5" fmla="*/ 338529 w 1630862"/>
              <a:gd name="connsiteY5" fmla="*/ 338529 h 677057"/>
              <a:gd name="connsiteX6" fmla="*/ 0 w 1630862"/>
              <a:gd name="connsiteY6" fmla="*/ 0 h 6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30862" h="677057">
                <a:moveTo>
                  <a:pt x="0" y="0"/>
                </a:moveTo>
                <a:lnTo>
                  <a:pt x="1292334" y="0"/>
                </a:lnTo>
                <a:lnTo>
                  <a:pt x="1630862" y="338529"/>
                </a:lnTo>
                <a:lnTo>
                  <a:pt x="1292334" y="677057"/>
                </a:lnTo>
                <a:lnTo>
                  <a:pt x="0" y="677057"/>
                </a:lnTo>
                <a:lnTo>
                  <a:pt x="338529" y="338529"/>
                </a:lnTo>
                <a:lnTo>
                  <a:pt x="0" y="0"/>
                </a:lnTo>
                <a:close/>
              </a:path>
            </a:pathLst>
          </a:custGeom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6219" tIns="7620" rIns="280978" bIns="7620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704020202020204" pitchFamily="34" charset="0"/>
              </a:rPr>
              <a:t>AutoST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704020202020204" pitchFamily="34" charset="0"/>
              </a:rPr>
              <a:t>导入</a:t>
            </a: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EF9CCF80-F816-481F-A024-75C4257E3C79}"/>
              </a:ext>
            </a:extLst>
          </p:cNvPr>
          <p:cNvSpPr/>
          <p:nvPr/>
        </p:nvSpPr>
        <p:spPr>
          <a:xfrm>
            <a:off x="2280885" y="2429944"/>
            <a:ext cx="1378410" cy="431993"/>
          </a:xfrm>
          <a:custGeom>
            <a:avLst/>
            <a:gdLst>
              <a:gd name="connsiteX0" fmla="*/ 0 w 1519969"/>
              <a:gd name="connsiteY0" fmla="*/ 0 h 561957"/>
              <a:gd name="connsiteX1" fmla="*/ 1238991 w 1519969"/>
              <a:gd name="connsiteY1" fmla="*/ 0 h 561957"/>
              <a:gd name="connsiteX2" fmla="*/ 1519969 w 1519969"/>
              <a:gd name="connsiteY2" fmla="*/ 280979 h 561957"/>
              <a:gd name="connsiteX3" fmla="*/ 1238991 w 1519969"/>
              <a:gd name="connsiteY3" fmla="*/ 561957 h 561957"/>
              <a:gd name="connsiteX4" fmla="*/ 0 w 1519969"/>
              <a:gd name="connsiteY4" fmla="*/ 561957 h 561957"/>
              <a:gd name="connsiteX5" fmla="*/ 280979 w 1519969"/>
              <a:gd name="connsiteY5" fmla="*/ 280979 h 561957"/>
              <a:gd name="connsiteX6" fmla="*/ 0 w 1519969"/>
              <a:gd name="connsiteY6" fmla="*/ 0 h 56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9969" h="561957">
                <a:moveTo>
                  <a:pt x="0" y="0"/>
                </a:moveTo>
                <a:lnTo>
                  <a:pt x="1238991" y="0"/>
                </a:lnTo>
                <a:lnTo>
                  <a:pt x="1519969" y="280979"/>
                </a:lnTo>
                <a:lnTo>
                  <a:pt x="1238991" y="561957"/>
                </a:lnTo>
                <a:lnTo>
                  <a:pt x="0" y="561957"/>
                </a:lnTo>
                <a:lnTo>
                  <a:pt x="280979" y="280979"/>
                </a:lnTo>
                <a:lnTo>
                  <a:pt x="0" y="0"/>
                </a:lnTo>
                <a:close/>
              </a:path>
            </a:pathLst>
          </a:custGeom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6219" tIns="7620" rIns="280978" bIns="762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704020202020204" pitchFamily="34" charset="0"/>
              </a:rPr>
              <a:t>合作达成</a:t>
            </a:r>
            <a:endParaRPr lang="zh-CN" altLang="en-US" sz="1200" kern="1200" dirty="0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E020A0CD-9D77-4403-BD54-C2D97D34C736}"/>
              </a:ext>
            </a:extLst>
          </p:cNvPr>
          <p:cNvSpPr/>
          <p:nvPr/>
        </p:nvSpPr>
        <p:spPr>
          <a:xfrm>
            <a:off x="3882342" y="2622567"/>
            <a:ext cx="2112273" cy="359250"/>
          </a:xfrm>
          <a:custGeom>
            <a:avLst/>
            <a:gdLst>
              <a:gd name="connsiteX0" fmla="*/ 0 w 1421500"/>
              <a:gd name="connsiteY0" fmla="*/ 0 h 561957"/>
              <a:gd name="connsiteX1" fmla="*/ 1140522 w 1421500"/>
              <a:gd name="connsiteY1" fmla="*/ 0 h 561957"/>
              <a:gd name="connsiteX2" fmla="*/ 1421500 w 1421500"/>
              <a:gd name="connsiteY2" fmla="*/ 280979 h 561957"/>
              <a:gd name="connsiteX3" fmla="*/ 1140522 w 1421500"/>
              <a:gd name="connsiteY3" fmla="*/ 561957 h 561957"/>
              <a:gd name="connsiteX4" fmla="*/ 0 w 1421500"/>
              <a:gd name="connsiteY4" fmla="*/ 561957 h 561957"/>
              <a:gd name="connsiteX5" fmla="*/ 280979 w 1421500"/>
              <a:gd name="connsiteY5" fmla="*/ 280979 h 561957"/>
              <a:gd name="connsiteX6" fmla="*/ 0 w 1421500"/>
              <a:gd name="connsiteY6" fmla="*/ 0 h 56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1500" h="561957">
                <a:moveTo>
                  <a:pt x="0" y="0"/>
                </a:moveTo>
                <a:lnTo>
                  <a:pt x="1140522" y="0"/>
                </a:lnTo>
                <a:lnTo>
                  <a:pt x="1421500" y="280979"/>
                </a:lnTo>
                <a:lnTo>
                  <a:pt x="1140522" y="561957"/>
                </a:lnTo>
                <a:lnTo>
                  <a:pt x="0" y="561957"/>
                </a:lnTo>
                <a:lnTo>
                  <a:pt x="280979" y="280979"/>
                </a:lnTo>
                <a:lnTo>
                  <a:pt x="0" y="0"/>
                </a:lnTo>
                <a:close/>
              </a:path>
            </a:pathLst>
          </a:custGeom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6219" tIns="7620" rIns="280978" bIns="762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486AC1"/>
              </a:buClr>
              <a:buSzPct val="100000"/>
              <a:buNone/>
            </a:pPr>
            <a:r>
              <a:rPr lang="zh-CN" altLang="en-US" sz="1200" kern="1200" dirty="0">
                <a:latin typeface="微软雅黑" panose="020B0503020204020204" charset="-122"/>
                <a:ea typeface="微软雅黑" panose="020B0503020204020204" charset="-122"/>
              </a:rPr>
              <a:t>自动化测试环境搭建</a:t>
            </a:r>
            <a:endParaRPr lang="zh-CN" altLang="en-US" sz="1200" kern="1200" dirty="0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5F211C16-6A97-4791-AF69-E1A016664C32}"/>
              </a:ext>
            </a:extLst>
          </p:cNvPr>
          <p:cNvSpPr/>
          <p:nvPr/>
        </p:nvSpPr>
        <p:spPr>
          <a:xfrm>
            <a:off x="6553208" y="2901488"/>
            <a:ext cx="2005686" cy="321132"/>
          </a:xfrm>
          <a:custGeom>
            <a:avLst/>
            <a:gdLst>
              <a:gd name="connsiteX0" fmla="*/ 0 w 1997872"/>
              <a:gd name="connsiteY0" fmla="*/ 0 h 561957"/>
              <a:gd name="connsiteX1" fmla="*/ 1716894 w 1997872"/>
              <a:gd name="connsiteY1" fmla="*/ 0 h 561957"/>
              <a:gd name="connsiteX2" fmla="*/ 1997872 w 1997872"/>
              <a:gd name="connsiteY2" fmla="*/ 280979 h 561957"/>
              <a:gd name="connsiteX3" fmla="*/ 1716894 w 1997872"/>
              <a:gd name="connsiteY3" fmla="*/ 561957 h 561957"/>
              <a:gd name="connsiteX4" fmla="*/ 0 w 1997872"/>
              <a:gd name="connsiteY4" fmla="*/ 561957 h 561957"/>
              <a:gd name="connsiteX5" fmla="*/ 280979 w 1997872"/>
              <a:gd name="connsiteY5" fmla="*/ 280979 h 561957"/>
              <a:gd name="connsiteX6" fmla="*/ 0 w 1997872"/>
              <a:gd name="connsiteY6" fmla="*/ 0 h 56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7872" h="561957">
                <a:moveTo>
                  <a:pt x="0" y="0"/>
                </a:moveTo>
                <a:lnTo>
                  <a:pt x="1716894" y="0"/>
                </a:lnTo>
                <a:lnTo>
                  <a:pt x="1997872" y="280979"/>
                </a:lnTo>
                <a:lnTo>
                  <a:pt x="1716894" y="561957"/>
                </a:lnTo>
                <a:lnTo>
                  <a:pt x="0" y="561957"/>
                </a:lnTo>
                <a:lnTo>
                  <a:pt x="280979" y="280979"/>
                </a:lnTo>
                <a:lnTo>
                  <a:pt x="0" y="0"/>
                </a:lnTo>
                <a:close/>
              </a:path>
            </a:pathLst>
          </a:custGeom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6219" tIns="7620" rIns="280978" bIns="762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486AC1"/>
              </a:buClr>
              <a:buSzPct val="100000"/>
              <a:buNone/>
            </a:pPr>
            <a:r>
              <a:rPr lang="en-US" altLang="zh-CN" sz="1200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704020202020204" pitchFamily="34" charset="0"/>
              </a:rPr>
              <a:t>Release</a:t>
            </a:r>
            <a:r>
              <a:rPr lang="zh-CN" altLang="en-US" sz="1200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704020202020204" pitchFamily="34" charset="0"/>
              </a:rPr>
              <a:t>验收测试</a:t>
            </a:r>
            <a:endParaRPr lang="zh-CN" altLang="en-US" sz="1200" kern="1200" dirty="0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B8DAB619-2935-4944-9D56-60F0D2686A93}"/>
              </a:ext>
            </a:extLst>
          </p:cNvPr>
          <p:cNvSpPr/>
          <p:nvPr/>
        </p:nvSpPr>
        <p:spPr>
          <a:xfrm>
            <a:off x="8674622" y="2447556"/>
            <a:ext cx="1401945" cy="546617"/>
          </a:xfrm>
          <a:custGeom>
            <a:avLst/>
            <a:gdLst>
              <a:gd name="connsiteX0" fmla="*/ 0 w 1404894"/>
              <a:gd name="connsiteY0" fmla="*/ 0 h 561957"/>
              <a:gd name="connsiteX1" fmla="*/ 1123916 w 1404894"/>
              <a:gd name="connsiteY1" fmla="*/ 0 h 561957"/>
              <a:gd name="connsiteX2" fmla="*/ 1404894 w 1404894"/>
              <a:gd name="connsiteY2" fmla="*/ 280979 h 561957"/>
              <a:gd name="connsiteX3" fmla="*/ 1123916 w 1404894"/>
              <a:gd name="connsiteY3" fmla="*/ 561957 h 561957"/>
              <a:gd name="connsiteX4" fmla="*/ 0 w 1404894"/>
              <a:gd name="connsiteY4" fmla="*/ 561957 h 561957"/>
              <a:gd name="connsiteX5" fmla="*/ 280979 w 1404894"/>
              <a:gd name="connsiteY5" fmla="*/ 280979 h 561957"/>
              <a:gd name="connsiteX6" fmla="*/ 0 w 1404894"/>
              <a:gd name="connsiteY6" fmla="*/ 0 h 56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894" h="561957">
                <a:moveTo>
                  <a:pt x="0" y="0"/>
                </a:moveTo>
                <a:lnTo>
                  <a:pt x="1123916" y="0"/>
                </a:lnTo>
                <a:lnTo>
                  <a:pt x="1404894" y="280979"/>
                </a:lnTo>
                <a:lnTo>
                  <a:pt x="1123916" y="561957"/>
                </a:lnTo>
                <a:lnTo>
                  <a:pt x="0" y="561957"/>
                </a:lnTo>
                <a:lnTo>
                  <a:pt x="280979" y="280979"/>
                </a:lnTo>
                <a:lnTo>
                  <a:pt x="0" y="0"/>
                </a:lnTo>
                <a:close/>
              </a:path>
            </a:pathLst>
          </a:custGeom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6219" tIns="7620" rIns="280978" bIns="762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486AC1"/>
              </a:buClr>
              <a:buSzPct val="100000"/>
              <a:buNone/>
            </a:pPr>
            <a:r>
              <a:rPr lang="zh-CN" altLang="en-US" sz="1200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704020202020204" pitchFamily="34" charset="0"/>
              </a:rPr>
              <a:t>扩展测试</a:t>
            </a:r>
            <a:endParaRPr lang="zh-CN" altLang="en-US" sz="1200" kern="1200" dirty="0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BB04F8DF-BF78-4EF1-A5D4-4A32DC072485}"/>
              </a:ext>
            </a:extLst>
          </p:cNvPr>
          <p:cNvSpPr/>
          <p:nvPr/>
        </p:nvSpPr>
        <p:spPr>
          <a:xfrm>
            <a:off x="9901514" y="2444045"/>
            <a:ext cx="1039079" cy="546617"/>
          </a:xfrm>
          <a:custGeom>
            <a:avLst/>
            <a:gdLst>
              <a:gd name="connsiteX0" fmla="*/ 0 w 1041265"/>
              <a:gd name="connsiteY0" fmla="*/ 0 h 561957"/>
              <a:gd name="connsiteX1" fmla="*/ 760287 w 1041265"/>
              <a:gd name="connsiteY1" fmla="*/ 0 h 561957"/>
              <a:gd name="connsiteX2" fmla="*/ 1041265 w 1041265"/>
              <a:gd name="connsiteY2" fmla="*/ 280979 h 561957"/>
              <a:gd name="connsiteX3" fmla="*/ 760287 w 1041265"/>
              <a:gd name="connsiteY3" fmla="*/ 561957 h 561957"/>
              <a:gd name="connsiteX4" fmla="*/ 0 w 1041265"/>
              <a:gd name="connsiteY4" fmla="*/ 561957 h 561957"/>
              <a:gd name="connsiteX5" fmla="*/ 280979 w 1041265"/>
              <a:gd name="connsiteY5" fmla="*/ 280979 h 561957"/>
              <a:gd name="connsiteX6" fmla="*/ 0 w 1041265"/>
              <a:gd name="connsiteY6" fmla="*/ 0 h 56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1265" h="561957">
                <a:moveTo>
                  <a:pt x="0" y="0"/>
                </a:moveTo>
                <a:lnTo>
                  <a:pt x="760287" y="0"/>
                </a:lnTo>
                <a:lnTo>
                  <a:pt x="1041265" y="280979"/>
                </a:lnTo>
                <a:lnTo>
                  <a:pt x="760287" y="561957"/>
                </a:lnTo>
                <a:lnTo>
                  <a:pt x="0" y="561957"/>
                </a:lnTo>
                <a:lnTo>
                  <a:pt x="280979" y="280979"/>
                </a:lnTo>
                <a:lnTo>
                  <a:pt x="0" y="0"/>
                </a:lnTo>
                <a:close/>
              </a:path>
            </a:pathLst>
          </a:custGeom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6219" tIns="7620" rIns="280978" bIns="762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kern="1200" dirty="0">
                <a:latin typeface="微软雅黑" panose="020B0503020204020204" charset="-122"/>
                <a:ea typeface="微软雅黑" panose="020B0503020204020204" charset="-122"/>
              </a:rPr>
              <a:t>End</a:t>
            </a:r>
            <a:endParaRPr lang="zh-CN" altLang="en-US" sz="1200" kern="1200" dirty="0"/>
          </a:p>
        </p:txBody>
      </p:sp>
      <p:sp>
        <p:nvSpPr>
          <p:cNvPr id="4" name="箭头: V 形 58"/>
          <p:cNvSpPr/>
          <p:nvPr/>
        </p:nvSpPr>
        <p:spPr bwMode="auto">
          <a:xfrm>
            <a:off x="3891717" y="4584057"/>
            <a:ext cx="2012478" cy="392218"/>
          </a:xfrm>
          <a:prstGeom prst="chevron">
            <a:avLst>
              <a:gd name="adj" fmla="val 87496"/>
            </a:avLst>
          </a:prstGeom>
          <a:ln>
            <a:headEnd type="none" w="med" len="med"/>
            <a:tailEnd type="triangl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定制化部分开发</a:t>
            </a:r>
            <a:endParaRPr lang="zh-CN" altLang="en-US" sz="1000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现场调试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箭头: V 形 58"/>
          <p:cNvSpPr/>
          <p:nvPr/>
        </p:nvSpPr>
        <p:spPr bwMode="auto">
          <a:xfrm>
            <a:off x="1680227" y="4638821"/>
            <a:ext cx="1821159" cy="392218"/>
          </a:xfrm>
          <a:prstGeom prst="chevron">
            <a:avLst>
              <a:gd name="adj" fmla="val 87496"/>
            </a:avLst>
          </a:prstGeom>
          <a:ln>
            <a:headEnd type="none" w="med" len="med"/>
            <a:tailEnd type="triangl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测试需求理解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文本框 332">
            <a:extLst>
              <a:ext uri="{FF2B5EF4-FFF2-40B4-BE49-F238E27FC236}">
                <a16:creationId xmlns:a16="http://schemas.microsoft.com/office/drawing/2014/main" id="{1D03034F-7FB9-417E-BAA7-8E3774DC4CF9}"/>
              </a:ext>
            </a:extLst>
          </p:cNvPr>
          <p:cNvSpPr txBox="1"/>
          <p:nvPr/>
        </p:nvSpPr>
        <p:spPr>
          <a:xfrm>
            <a:off x="896490" y="4362363"/>
            <a:ext cx="1821158" cy="196969"/>
          </a:xfrm>
          <a:prstGeom prst="roundRect">
            <a:avLst>
              <a:gd name="adj" fmla="val 3024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ja-JP"/>
            </a:defPPr>
            <a:lvl1pPr algn="ctr">
              <a:defRPr sz="60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AutoST</a:t>
            </a:r>
            <a:r>
              <a:rPr lang="zh-CN" altLang="en-US" sz="11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提供的产品技术支持</a:t>
            </a:r>
            <a:endParaRPr lang="en-US" altLang="zh-CN" sz="11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7864C80-388A-4E83-B1A3-E5068ADBD97F}"/>
              </a:ext>
            </a:extLst>
          </p:cNvPr>
          <p:cNvSpPr/>
          <p:nvPr/>
        </p:nvSpPr>
        <p:spPr>
          <a:xfrm>
            <a:off x="894082" y="4357370"/>
            <a:ext cx="10142663" cy="1169090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ABC5CE0-47E6-49E9-9B2E-1EC1AA5F1532}"/>
              </a:ext>
            </a:extLst>
          </p:cNvPr>
          <p:cNvCxnSpPr>
            <a:cxnSpLocks/>
          </p:cNvCxnSpPr>
          <p:nvPr/>
        </p:nvCxnSpPr>
        <p:spPr>
          <a:xfrm>
            <a:off x="6241004" y="2641025"/>
            <a:ext cx="311547" cy="2362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5FFF33FF-AE08-41B5-AC6F-99C4EBE7E307}"/>
              </a:ext>
            </a:extLst>
          </p:cNvPr>
          <p:cNvSpPr txBox="1"/>
          <p:nvPr/>
        </p:nvSpPr>
        <p:spPr>
          <a:xfrm>
            <a:off x="7233922" y="2491133"/>
            <a:ext cx="1240658" cy="367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部分测试</a:t>
            </a:r>
            <a:r>
              <a:rPr lang="en-US" altLang="zh-CN" sz="900" dirty="0"/>
              <a:t>Case</a:t>
            </a:r>
            <a:r>
              <a:rPr lang="zh-CN" altLang="en-US" sz="900" dirty="0"/>
              <a:t>编写完成可以率先投入测试</a:t>
            </a: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8B4EFD81-5F8A-4D46-BC4F-C478E8EC2F9E}"/>
              </a:ext>
            </a:extLst>
          </p:cNvPr>
          <p:cNvSpPr/>
          <p:nvPr/>
        </p:nvSpPr>
        <p:spPr>
          <a:xfrm>
            <a:off x="900527" y="2258033"/>
            <a:ext cx="10136233" cy="1230240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形 4" descr="集体讨论 轮廓">
            <a:extLst>
              <a:ext uri="{FF2B5EF4-FFF2-40B4-BE49-F238E27FC236}">
                <a16:creationId xmlns:a16="http://schemas.microsoft.com/office/drawing/2014/main" id="{516D7766-FC96-41C0-9264-674698C2FD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89818" y="5049879"/>
            <a:ext cx="558434" cy="558434"/>
          </a:xfrm>
          <a:prstGeom prst="rect">
            <a:avLst/>
          </a:prstGeom>
        </p:spPr>
      </p:pic>
      <p:pic>
        <p:nvPicPr>
          <p:cNvPr id="9" name="图形 8" descr="自行车与人 纯色填充">
            <a:extLst>
              <a:ext uri="{FF2B5EF4-FFF2-40B4-BE49-F238E27FC236}">
                <a16:creationId xmlns:a16="http://schemas.microsoft.com/office/drawing/2014/main" id="{94BACC6C-FE8E-4B96-B687-1C73D23594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9810" y="4886897"/>
            <a:ext cx="912481" cy="91248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47D5171-9728-4195-BC57-B945B877919C}"/>
              </a:ext>
            </a:extLst>
          </p:cNvPr>
          <p:cNvSpPr txBox="1"/>
          <p:nvPr/>
        </p:nvSpPr>
        <p:spPr>
          <a:xfrm>
            <a:off x="1434522" y="3810491"/>
            <a:ext cx="747350" cy="260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需求吸收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A95D0CF-2FC6-484B-B28F-209EBECF56C5}"/>
              </a:ext>
            </a:extLst>
          </p:cNvPr>
          <p:cNvSpPr txBox="1"/>
          <p:nvPr/>
        </p:nvSpPr>
        <p:spPr>
          <a:xfrm>
            <a:off x="2762803" y="3830321"/>
            <a:ext cx="747350" cy="260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方案反馈</a:t>
            </a:r>
          </a:p>
        </p:txBody>
      </p:sp>
      <p:pic>
        <p:nvPicPr>
          <p:cNvPr id="18" name="图形 17" descr="呼叫中心 轮廓">
            <a:extLst>
              <a:ext uri="{FF2B5EF4-FFF2-40B4-BE49-F238E27FC236}">
                <a16:creationId xmlns:a16="http://schemas.microsoft.com/office/drawing/2014/main" id="{DB497FD5-819F-4651-AFF4-636938EA11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8911" y="3725356"/>
            <a:ext cx="442416" cy="442416"/>
          </a:xfrm>
          <a:prstGeom prst="rect">
            <a:avLst/>
          </a:prstGeom>
        </p:spPr>
      </p:pic>
      <p:pic>
        <p:nvPicPr>
          <p:cNvPr id="20" name="图形 19" descr="教室 轮廓">
            <a:extLst>
              <a:ext uri="{FF2B5EF4-FFF2-40B4-BE49-F238E27FC236}">
                <a16:creationId xmlns:a16="http://schemas.microsoft.com/office/drawing/2014/main" id="{E0EFC90E-D3D2-472A-82AD-0321B9020B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91521" y="3653116"/>
            <a:ext cx="485696" cy="485696"/>
          </a:xfrm>
          <a:prstGeom prst="rect">
            <a:avLst/>
          </a:prstGeom>
        </p:spPr>
      </p:pic>
      <p:pic>
        <p:nvPicPr>
          <p:cNvPr id="22" name="图形 21" descr="客户评价 轮廓">
            <a:extLst>
              <a:ext uri="{FF2B5EF4-FFF2-40B4-BE49-F238E27FC236}">
                <a16:creationId xmlns:a16="http://schemas.microsoft.com/office/drawing/2014/main" id="{C07BE94A-1958-4473-8FC4-D4B8BED9C43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68769" y="3069811"/>
            <a:ext cx="426293" cy="426293"/>
          </a:xfrm>
          <a:prstGeom prst="rect">
            <a:avLst/>
          </a:prstGeom>
        </p:spPr>
      </p:pic>
      <p:pic>
        <p:nvPicPr>
          <p:cNvPr id="24" name="图形 23" descr="男程序员 轮廓">
            <a:extLst>
              <a:ext uri="{FF2B5EF4-FFF2-40B4-BE49-F238E27FC236}">
                <a16:creationId xmlns:a16="http://schemas.microsoft.com/office/drawing/2014/main" id="{6E2D7C89-C1B1-43E6-AB1D-D9EED52181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59481" y="5051600"/>
            <a:ext cx="455631" cy="455631"/>
          </a:xfrm>
          <a:prstGeom prst="rect">
            <a:avLst/>
          </a:prstGeom>
        </p:spPr>
      </p:pic>
      <p:sp>
        <p:nvSpPr>
          <p:cNvPr id="26" name="箭头: 虚尾 25">
            <a:extLst>
              <a:ext uri="{FF2B5EF4-FFF2-40B4-BE49-F238E27FC236}">
                <a16:creationId xmlns:a16="http://schemas.microsoft.com/office/drawing/2014/main" id="{A54DB698-4663-4802-9DBA-000FEB1C2B83}"/>
              </a:ext>
            </a:extLst>
          </p:cNvPr>
          <p:cNvSpPr/>
          <p:nvPr/>
        </p:nvSpPr>
        <p:spPr>
          <a:xfrm rot="5400000">
            <a:off x="2062396" y="3794022"/>
            <a:ext cx="475308" cy="233211"/>
          </a:xfrm>
          <a:prstGeom prst="striped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形 29" descr="文档 轮廓">
            <a:extLst>
              <a:ext uri="{FF2B5EF4-FFF2-40B4-BE49-F238E27FC236}">
                <a16:creationId xmlns:a16="http://schemas.microsoft.com/office/drawing/2014/main" id="{94F8414B-9F03-42F8-A845-B9215A3EC58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93881" y="3044989"/>
            <a:ext cx="423827" cy="423827"/>
          </a:xfrm>
          <a:prstGeom prst="rect">
            <a:avLst/>
          </a:prstGeom>
        </p:spPr>
      </p:pic>
      <p:sp>
        <p:nvSpPr>
          <p:cNvPr id="85" name="箭头: 虚尾 84">
            <a:extLst>
              <a:ext uri="{FF2B5EF4-FFF2-40B4-BE49-F238E27FC236}">
                <a16:creationId xmlns:a16="http://schemas.microsoft.com/office/drawing/2014/main" id="{F376A10D-521B-493A-A9E8-E249B1A50E5F}"/>
              </a:ext>
            </a:extLst>
          </p:cNvPr>
          <p:cNvSpPr/>
          <p:nvPr/>
        </p:nvSpPr>
        <p:spPr>
          <a:xfrm rot="16200000">
            <a:off x="2448577" y="3788464"/>
            <a:ext cx="475306" cy="233213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468AF76-5C43-48B0-ADD7-A7D8772DCE1B}"/>
              </a:ext>
            </a:extLst>
          </p:cNvPr>
          <p:cNvSpPr txBox="1"/>
          <p:nvPr/>
        </p:nvSpPr>
        <p:spPr>
          <a:xfrm>
            <a:off x="1613908" y="3238836"/>
            <a:ext cx="644974" cy="22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技术需求</a:t>
            </a:r>
          </a:p>
        </p:txBody>
      </p:sp>
      <p:sp>
        <p:nvSpPr>
          <p:cNvPr id="89" name="箭头: 虚尾 88">
            <a:extLst>
              <a:ext uri="{FF2B5EF4-FFF2-40B4-BE49-F238E27FC236}">
                <a16:creationId xmlns:a16="http://schemas.microsoft.com/office/drawing/2014/main" id="{70718762-8A35-4453-ADEF-854D2A3C8F1E}"/>
              </a:ext>
            </a:extLst>
          </p:cNvPr>
          <p:cNvSpPr/>
          <p:nvPr/>
        </p:nvSpPr>
        <p:spPr>
          <a:xfrm rot="16200000">
            <a:off x="3983671" y="3829626"/>
            <a:ext cx="475306" cy="233213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7FEA7577-2589-4697-B4EE-290F85169B40}"/>
              </a:ext>
            </a:extLst>
          </p:cNvPr>
          <p:cNvSpPr txBox="1"/>
          <p:nvPr/>
        </p:nvSpPr>
        <p:spPr>
          <a:xfrm>
            <a:off x="5217422" y="4063365"/>
            <a:ext cx="747350" cy="260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技术培训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1ED3CCE-C0B0-4E66-BAE2-8D46455D5A59}"/>
              </a:ext>
            </a:extLst>
          </p:cNvPr>
          <p:cNvSpPr txBox="1"/>
          <p:nvPr/>
        </p:nvSpPr>
        <p:spPr>
          <a:xfrm>
            <a:off x="4303076" y="3878223"/>
            <a:ext cx="747350" cy="260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工具交付</a:t>
            </a:r>
          </a:p>
        </p:txBody>
      </p:sp>
      <p:sp>
        <p:nvSpPr>
          <p:cNvPr id="93" name="箭头: 虚尾 92">
            <a:extLst>
              <a:ext uri="{FF2B5EF4-FFF2-40B4-BE49-F238E27FC236}">
                <a16:creationId xmlns:a16="http://schemas.microsoft.com/office/drawing/2014/main" id="{24DCE3F3-CF12-4590-975D-1506A6254B7A}"/>
              </a:ext>
            </a:extLst>
          </p:cNvPr>
          <p:cNvSpPr/>
          <p:nvPr/>
        </p:nvSpPr>
        <p:spPr>
          <a:xfrm rot="5400000">
            <a:off x="6861209" y="3756320"/>
            <a:ext cx="475308" cy="233211"/>
          </a:xfrm>
          <a:prstGeom prst="striped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箭头: 虚尾 93">
            <a:extLst>
              <a:ext uri="{FF2B5EF4-FFF2-40B4-BE49-F238E27FC236}">
                <a16:creationId xmlns:a16="http://schemas.microsoft.com/office/drawing/2014/main" id="{2F79D11C-B0D3-4CDA-9691-8C5B966DEA2E}"/>
              </a:ext>
            </a:extLst>
          </p:cNvPr>
          <p:cNvSpPr/>
          <p:nvPr/>
        </p:nvSpPr>
        <p:spPr>
          <a:xfrm rot="16200000">
            <a:off x="8549592" y="3945687"/>
            <a:ext cx="475306" cy="233213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641DCF79-C0A6-43CE-BA64-DD6670C77E22}"/>
              </a:ext>
            </a:extLst>
          </p:cNvPr>
          <p:cNvSpPr txBox="1"/>
          <p:nvPr/>
        </p:nvSpPr>
        <p:spPr>
          <a:xfrm>
            <a:off x="6287196" y="4115304"/>
            <a:ext cx="1028886" cy="260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问题和新需求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79DE0D0-CC3C-46B9-8C1E-E098D8EC1375}"/>
              </a:ext>
            </a:extLst>
          </p:cNvPr>
          <p:cNvSpPr txBox="1"/>
          <p:nvPr/>
        </p:nvSpPr>
        <p:spPr>
          <a:xfrm>
            <a:off x="8948888" y="4100604"/>
            <a:ext cx="1687938" cy="260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线上</a:t>
            </a:r>
            <a:r>
              <a:rPr lang="en-US" altLang="zh-CN" sz="1100" dirty="0"/>
              <a:t>&amp;</a:t>
            </a:r>
            <a:r>
              <a:rPr lang="zh-CN" altLang="en-US" sz="1100" dirty="0"/>
              <a:t>线下同时技术支持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737EE3F2-FB5E-4087-A41A-036DA659769F}"/>
              </a:ext>
            </a:extLst>
          </p:cNvPr>
          <p:cNvSpPr txBox="1"/>
          <p:nvPr/>
        </p:nvSpPr>
        <p:spPr>
          <a:xfrm>
            <a:off x="8761618" y="3604566"/>
            <a:ext cx="465814" cy="260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响应</a:t>
            </a:r>
          </a:p>
        </p:txBody>
      </p:sp>
      <p:pic>
        <p:nvPicPr>
          <p:cNvPr id="82" name="图形 81" descr="添加 纯色填充">
            <a:extLst>
              <a:ext uri="{FF2B5EF4-FFF2-40B4-BE49-F238E27FC236}">
                <a16:creationId xmlns:a16="http://schemas.microsoft.com/office/drawing/2014/main" id="{9A4CA8B4-86EF-4A0C-955B-94C2A9E30D16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977688" y="3878196"/>
            <a:ext cx="289896" cy="28989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7" name="文本框 106">
            <a:extLst>
              <a:ext uri="{FF2B5EF4-FFF2-40B4-BE49-F238E27FC236}">
                <a16:creationId xmlns:a16="http://schemas.microsoft.com/office/drawing/2014/main" id="{92E472DD-4D0C-4D1B-87BD-425DE7447866}"/>
              </a:ext>
            </a:extLst>
          </p:cNvPr>
          <p:cNvSpPr txBox="1"/>
          <p:nvPr/>
        </p:nvSpPr>
        <p:spPr>
          <a:xfrm>
            <a:off x="7878712" y="5157440"/>
            <a:ext cx="1436795" cy="260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AutoST</a:t>
            </a:r>
            <a:r>
              <a:rPr lang="zh-CN" altLang="en-US" sz="1100" dirty="0"/>
              <a:t>团队对应需求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7F1CF0D-207C-4454-BD8C-8AED18BC0120}"/>
              </a:ext>
            </a:extLst>
          </p:cNvPr>
          <p:cNvSpPr txBox="1"/>
          <p:nvPr/>
        </p:nvSpPr>
        <p:spPr>
          <a:xfrm>
            <a:off x="884310" y="783683"/>
            <a:ext cx="2390735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latin typeface="+mn-ea"/>
                <a:cs typeface="Arial" panose="020B0604020202090204" pitchFamily="34" charset="0"/>
                <a:sym typeface="+mn-ea"/>
              </a:rPr>
              <a:t>自动化测试开发流程如下：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4E2482-2687-4C4A-B6ED-093C9B874554}"/>
              </a:ext>
            </a:extLst>
          </p:cNvPr>
          <p:cNvSpPr txBox="1"/>
          <p:nvPr/>
        </p:nvSpPr>
        <p:spPr>
          <a:xfrm>
            <a:off x="1587556" y="1886931"/>
            <a:ext cx="1598358" cy="33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前期需求检讨↓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DB10C8B-1FAC-4395-BE17-0847FCB59765}"/>
              </a:ext>
            </a:extLst>
          </p:cNvPr>
          <p:cNvSpPr txBox="1"/>
          <p:nvPr/>
        </p:nvSpPr>
        <p:spPr>
          <a:xfrm>
            <a:off x="4148170" y="1867924"/>
            <a:ext cx="1598358" cy="33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系统接入定制↓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488E1B4-ADDD-4A4E-9CE5-6506150761AD}"/>
              </a:ext>
            </a:extLst>
          </p:cNvPr>
          <p:cNvSpPr txBox="1"/>
          <p:nvPr/>
        </p:nvSpPr>
        <p:spPr>
          <a:xfrm>
            <a:off x="7392440" y="1877733"/>
            <a:ext cx="1803112" cy="33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自动化测试导入↓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96272E1-261A-41E5-8989-9E11D5F0077C}"/>
              </a:ext>
            </a:extLst>
          </p:cNvPr>
          <p:cNvCxnSpPr>
            <a:cxnSpLocks/>
          </p:cNvCxnSpPr>
          <p:nvPr/>
        </p:nvCxnSpPr>
        <p:spPr>
          <a:xfrm>
            <a:off x="3742964" y="1829453"/>
            <a:ext cx="0" cy="4058163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DC0B390E-83D6-47A3-B997-5A2617A14990}"/>
              </a:ext>
            </a:extLst>
          </p:cNvPr>
          <p:cNvCxnSpPr>
            <a:cxnSpLocks/>
          </p:cNvCxnSpPr>
          <p:nvPr/>
        </p:nvCxnSpPr>
        <p:spPr>
          <a:xfrm>
            <a:off x="6174502" y="1829453"/>
            <a:ext cx="16217" cy="4058163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6141C3B5-A2DE-4166-A07E-DF7CE2BAC7DB}"/>
              </a:ext>
            </a:extLst>
          </p:cNvPr>
          <p:cNvSpPr/>
          <p:nvPr/>
        </p:nvSpPr>
        <p:spPr>
          <a:xfrm>
            <a:off x="5771352" y="2321425"/>
            <a:ext cx="1545242" cy="321131"/>
          </a:xfrm>
          <a:custGeom>
            <a:avLst/>
            <a:gdLst>
              <a:gd name="connsiteX0" fmla="*/ 0 w 2031491"/>
              <a:gd name="connsiteY0" fmla="*/ 0 h 559586"/>
              <a:gd name="connsiteX1" fmla="*/ 1751698 w 2031491"/>
              <a:gd name="connsiteY1" fmla="*/ 0 h 559586"/>
              <a:gd name="connsiteX2" fmla="*/ 2031491 w 2031491"/>
              <a:gd name="connsiteY2" fmla="*/ 279793 h 559586"/>
              <a:gd name="connsiteX3" fmla="*/ 1751698 w 2031491"/>
              <a:gd name="connsiteY3" fmla="*/ 559586 h 559586"/>
              <a:gd name="connsiteX4" fmla="*/ 0 w 2031491"/>
              <a:gd name="connsiteY4" fmla="*/ 559586 h 559586"/>
              <a:gd name="connsiteX5" fmla="*/ 279793 w 2031491"/>
              <a:gd name="connsiteY5" fmla="*/ 279793 h 559586"/>
              <a:gd name="connsiteX6" fmla="*/ 0 w 2031491"/>
              <a:gd name="connsiteY6" fmla="*/ 0 h 5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1491" h="559586">
                <a:moveTo>
                  <a:pt x="0" y="0"/>
                </a:moveTo>
                <a:lnTo>
                  <a:pt x="1751698" y="0"/>
                </a:lnTo>
                <a:lnTo>
                  <a:pt x="2031491" y="279793"/>
                </a:lnTo>
                <a:lnTo>
                  <a:pt x="1751698" y="559586"/>
                </a:lnTo>
                <a:lnTo>
                  <a:pt x="0" y="559586"/>
                </a:lnTo>
                <a:lnTo>
                  <a:pt x="279793" y="279793"/>
                </a:lnTo>
                <a:lnTo>
                  <a:pt x="0" y="0"/>
                </a:lnTo>
                <a:close/>
              </a:path>
            </a:pathLst>
          </a:custGeom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5033" tIns="7620" rIns="279793" bIns="762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486AC1"/>
              </a:buClr>
              <a:buSzPct val="100000"/>
              <a:buNone/>
            </a:pPr>
            <a:r>
              <a:rPr lang="zh-CN" altLang="en-US" sz="1200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704020202020204" pitchFamily="34" charset="0"/>
              </a:rPr>
              <a:t>测试脚本编写</a:t>
            </a:r>
            <a:endParaRPr lang="zh-CN" altLang="en-US" sz="1200" kern="1200" dirty="0"/>
          </a:p>
        </p:txBody>
      </p:sp>
      <p:sp>
        <p:nvSpPr>
          <p:cNvPr id="11" name="箭头: V 形 58"/>
          <p:cNvSpPr/>
          <p:nvPr/>
        </p:nvSpPr>
        <p:spPr bwMode="auto">
          <a:xfrm>
            <a:off x="5935992" y="4581542"/>
            <a:ext cx="4948674" cy="399081"/>
          </a:xfrm>
          <a:prstGeom prst="chevron">
            <a:avLst>
              <a:gd name="adj" fmla="val 87496"/>
            </a:avLst>
          </a:prstGeom>
          <a:ln>
            <a:headEnd type="none" w="med" len="med"/>
            <a:tailEnd type="triangl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技术支持和产品维护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2DE327E8-BF4E-4A10-A6FF-4DEA3252E513}"/>
              </a:ext>
            </a:extLst>
          </p:cNvPr>
          <p:cNvSpPr/>
          <p:nvPr/>
        </p:nvSpPr>
        <p:spPr>
          <a:xfrm>
            <a:off x="4930928" y="1602710"/>
            <a:ext cx="220146" cy="186851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箭头: 下 62">
            <a:extLst>
              <a:ext uri="{FF2B5EF4-FFF2-40B4-BE49-F238E27FC236}">
                <a16:creationId xmlns:a16="http://schemas.microsoft.com/office/drawing/2014/main" id="{F0E937EE-FDCD-41B6-A8A5-D0F43E68F084}"/>
              </a:ext>
            </a:extLst>
          </p:cNvPr>
          <p:cNvSpPr/>
          <p:nvPr/>
        </p:nvSpPr>
        <p:spPr>
          <a:xfrm>
            <a:off x="8451277" y="1603729"/>
            <a:ext cx="220146" cy="157277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箭头: 下 63">
            <a:extLst>
              <a:ext uri="{FF2B5EF4-FFF2-40B4-BE49-F238E27FC236}">
                <a16:creationId xmlns:a16="http://schemas.microsoft.com/office/drawing/2014/main" id="{CCD4C998-1942-4063-8A15-C5FBDADF8596}"/>
              </a:ext>
            </a:extLst>
          </p:cNvPr>
          <p:cNvSpPr/>
          <p:nvPr/>
        </p:nvSpPr>
        <p:spPr>
          <a:xfrm>
            <a:off x="2006501" y="1594859"/>
            <a:ext cx="264611" cy="202555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D78212D-63FE-442B-AFF9-EFA143E0E11B}"/>
              </a:ext>
            </a:extLst>
          </p:cNvPr>
          <p:cNvSpPr/>
          <p:nvPr/>
        </p:nvSpPr>
        <p:spPr>
          <a:xfrm>
            <a:off x="1257638" y="1190228"/>
            <a:ext cx="1696179" cy="3515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AutoST &amp; PL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F7B1AD6-1C30-4E06-8261-587C6E9D7367}"/>
              </a:ext>
            </a:extLst>
          </p:cNvPr>
          <p:cNvSpPr/>
          <p:nvPr/>
        </p:nvSpPr>
        <p:spPr>
          <a:xfrm>
            <a:off x="4152284" y="1193387"/>
            <a:ext cx="1696179" cy="3515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AutoST &amp; Tester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874E33F-F7FB-46FA-9E70-18983FF20E9E}"/>
              </a:ext>
            </a:extLst>
          </p:cNvPr>
          <p:cNvSpPr/>
          <p:nvPr/>
        </p:nvSpPr>
        <p:spPr>
          <a:xfrm>
            <a:off x="7619328" y="1187096"/>
            <a:ext cx="1696179" cy="3515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Tester &amp; AutoST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79646F0-7EFD-4D88-9A09-0EF7E79F7A5B}"/>
              </a:ext>
            </a:extLst>
          </p:cNvPr>
          <p:cNvSpPr/>
          <p:nvPr/>
        </p:nvSpPr>
        <p:spPr>
          <a:xfrm>
            <a:off x="6241004" y="5813011"/>
            <a:ext cx="4795740" cy="700569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/>
              <a:t>QA&amp;FAQ</a:t>
            </a:r>
            <a:r>
              <a:rPr lang="zh-CN" altLang="en-US" sz="1400" dirty="0"/>
              <a:t>平台：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QA</a:t>
            </a:r>
            <a:r>
              <a:rPr lang="zh-CN" altLang="en-US" sz="1400" dirty="0"/>
              <a:t>：</a:t>
            </a:r>
            <a:r>
              <a:rPr lang="en-US" altLang="zh-CN" sz="1400" dirty="0"/>
              <a:t>mail </a:t>
            </a:r>
            <a:r>
              <a:rPr lang="zh-CN" altLang="en-US" sz="1400" dirty="0"/>
              <a:t>发送给</a:t>
            </a:r>
            <a:r>
              <a:rPr lang="en-US" altLang="zh-CN" sz="1400" dirty="0"/>
              <a:t> </a:t>
            </a:r>
            <a:r>
              <a:rPr lang="en-US" altLang="zh-CN" sz="1400" dirty="0">
                <a:hlinkClick r:id="rId21"/>
              </a:rPr>
              <a:t>autost@iauto.com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FAQ</a:t>
            </a:r>
            <a:r>
              <a:rPr lang="zh-CN" altLang="en-US" sz="1400" dirty="0"/>
              <a:t>：</a:t>
            </a:r>
            <a:r>
              <a:rPr lang="en-US" altLang="zh-CN" sz="1400" dirty="0"/>
              <a:t>http://wiki.iauto.com/wiki/AutoST/faq</a:t>
            </a:r>
            <a:endParaRPr lang="zh-CN" altLang="en-US" sz="1400" dirty="0"/>
          </a:p>
        </p:txBody>
      </p:sp>
      <p:sp>
        <p:nvSpPr>
          <p:cNvPr id="76" name="箭头: 虚尾 75">
            <a:extLst>
              <a:ext uri="{FF2B5EF4-FFF2-40B4-BE49-F238E27FC236}">
                <a16:creationId xmlns:a16="http://schemas.microsoft.com/office/drawing/2014/main" id="{AD22F0AB-513B-4449-A354-48696CEB2642}"/>
              </a:ext>
            </a:extLst>
          </p:cNvPr>
          <p:cNvSpPr/>
          <p:nvPr/>
        </p:nvSpPr>
        <p:spPr>
          <a:xfrm rot="5400000">
            <a:off x="8725591" y="5542954"/>
            <a:ext cx="304656" cy="233211"/>
          </a:xfrm>
          <a:prstGeom prst="striped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2. </a:t>
            </a:r>
            <a:r>
              <a:rPr lang="en-US" altLang="ja-JP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AutoST </a:t>
            </a:r>
            <a:r>
              <a:rPr lang="ja-JP" altLang="en-US" sz="2400" dirty="0">
                <a:latin typeface="微软雅黑" panose="020B0503020204020204" charset="-122"/>
                <a:ea typeface="微软雅黑" panose="020B0503020204020204" charset="-122"/>
              </a:rPr>
              <a:t>－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  <a:sym typeface="Roboto"/>
              </a:rPr>
              <a:t>测试品质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向上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51" name="内容占位符 2">
            <a:extLst>
              <a:ext uri="{FF2B5EF4-FFF2-40B4-BE49-F238E27FC236}">
                <a16:creationId xmlns:a16="http://schemas.microsoft.com/office/drawing/2014/main" id="{A542D7F1-67F5-4818-8CE7-37E28A228CE5}"/>
              </a:ext>
            </a:extLst>
          </p:cNvPr>
          <p:cNvSpPr txBox="1">
            <a:spLocks/>
          </p:cNvSpPr>
          <p:nvPr/>
        </p:nvSpPr>
        <p:spPr>
          <a:xfrm>
            <a:off x="788531" y="838146"/>
            <a:ext cx="10323249" cy="10235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n"/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AutoST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可以从以下几方面提升测试品质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0" indent="0">
              <a:buNone/>
            </a:pPr>
            <a:endParaRPr lang="en-US" altLang="zh-CN" sz="2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可以在少量人工介入下大幅增加测试频次，反复检测产品质量，暴露软件问题。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例：复归测试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0" indent="0"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0" indent="0"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aphicFrame>
        <p:nvGraphicFramePr>
          <p:cNvPr id="52" name="表格 5">
            <a:extLst>
              <a:ext uri="{FF2B5EF4-FFF2-40B4-BE49-F238E27FC236}">
                <a16:creationId xmlns:a16="http://schemas.microsoft.com/office/drawing/2014/main" id="{265C9139-01DF-431B-885F-5AAB27B12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824990"/>
              </p:ext>
            </p:extLst>
          </p:nvPr>
        </p:nvGraphicFramePr>
        <p:xfrm>
          <a:off x="4119621" y="2045468"/>
          <a:ext cx="4396613" cy="318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277">
                  <a:extLst>
                    <a:ext uri="{9D8B030D-6E8A-4147-A177-3AD203B41FA5}">
                      <a16:colId xmlns:a16="http://schemas.microsoft.com/office/drawing/2014/main" val="895190905"/>
                    </a:ext>
                  </a:extLst>
                </a:gridCol>
                <a:gridCol w="3424336">
                  <a:extLst>
                    <a:ext uri="{9D8B030D-6E8A-4147-A177-3AD203B41FA5}">
                      <a16:colId xmlns:a16="http://schemas.microsoft.com/office/drawing/2014/main" val="4132103568"/>
                    </a:ext>
                  </a:extLst>
                </a:gridCol>
              </a:tblGrid>
              <a:tr h="3189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0" dirty="0"/>
                        <a:t>用例设计</a:t>
                      </a:r>
                      <a:endParaRPr lang="zh-CN" altLang="en-US" sz="9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0" dirty="0"/>
                        <a:t>反复测试：</a:t>
                      </a:r>
                      <a:r>
                        <a:rPr lang="en-US" altLang="zh-CN" sz="900" b="0" dirty="0"/>
                        <a:t>200</a:t>
                      </a:r>
                      <a:r>
                        <a:rPr lang="zh-CN" altLang="en-US" sz="900" b="0" dirty="0"/>
                        <a:t>次</a:t>
                      </a:r>
                      <a:r>
                        <a:rPr lang="en-US" altLang="zh-CN" sz="900" b="0" dirty="0"/>
                        <a:t>/</a:t>
                      </a:r>
                      <a:r>
                        <a:rPr lang="zh-CN" altLang="en-US" sz="900" b="0" dirty="0"/>
                        <a:t>天*</a:t>
                      </a:r>
                      <a:r>
                        <a:rPr lang="en-US" altLang="zh-CN" sz="900" b="0" dirty="0"/>
                        <a:t>5</a:t>
                      </a:r>
                      <a:r>
                        <a:rPr lang="zh-CN" altLang="en-US" sz="900" b="0" dirty="0"/>
                        <a:t>天</a:t>
                      </a:r>
                      <a:endParaRPr lang="zh-CN" altLang="en-US" sz="9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968654"/>
                  </a:ext>
                </a:extLst>
              </a:tr>
            </a:tbl>
          </a:graphicData>
        </a:graphic>
      </p:graphicFrame>
      <p:graphicFrame>
        <p:nvGraphicFramePr>
          <p:cNvPr id="53" name="表格 5">
            <a:extLst>
              <a:ext uri="{FF2B5EF4-FFF2-40B4-BE49-F238E27FC236}">
                <a16:creationId xmlns:a16="http://schemas.microsoft.com/office/drawing/2014/main" id="{84239F4C-EA91-4256-BC4B-0143BB61F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891795"/>
              </p:ext>
            </p:extLst>
          </p:nvPr>
        </p:nvGraphicFramePr>
        <p:xfrm>
          <a:off x="4097083" y="2700260"/>
          <a:ext cx="3706147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52950">
                  <a:extLst>
                    <a:ext uri="{9D8B030D-6E8A-4147-A177-3AD203B41FA5}">
                      <a16:colId xmlns:a16="http://schemas.microsoft.com/office/drawing/2014/main" val="2826222395"/>
                    </a:ext>
                  </a:extLst>
                </a:gridCol>
                <a:gridCol w="1235732">
                  <a:extLst>
                    <a:ext uri="{9D8B030D-6E8A-4147-A177-3AD203B41FA5}">
                      <a16:colId xmlns:a16="http://schemas.microsoft.com/office/drawing/2014/main" val="895190905"/>
                    </a:ext>
                  </a:extLst>
                </a:gridCol>
                <a:gridCol w="1517465">
                  <a:extLst>
                    <a:ext uri="{9D8B030D-6E8A-4147-A177-3AD203B41FA5}">
                      <a16:colId xmlns:a16="http://schemas.microsoft.com/office/drawing/2014/main" val="413210356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0" dirty="0"/>
                        <a:t>用例设计</a:t>
                      </a:r>
                      <a:endParaRPr lang="zh-CN" altLang="en-US" sz="9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0" dirty="0"/>
                        <a:t>搭建自动化测试环境</a:t>
                      </a:r>
                      <a:r>
                        <a:rPr lang="en-US" altLang="zh-CN" sz="900" b="0" dirty="0"/>
                        <a:t>0.5</a:t>
                      </a:r>
                      <a:r>
                        <a:rPr lang="zh-CN" altLang="en-US" sz="900" b="0" dirty="0"/>
                        <a:t>天</a:t>
                      </a:r>
                      <a:endParaRPr lang="zh-CN" altLang="en-US" sz="9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自动测试：</a:t>
                      </a:r>
                      <a:r>
                        <a:rPr kumimoji="0" lang="en-US" altLang="zh-CN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400</a:t>
                      </a:r>
                      <a:r>
                        <a:rPr kumimoji="0" lang="zh-CN" altLang="en-US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次</a:t>
                      </a:r>
                      <a:r>
                        <a:rPr kumimoji="0" lang="en-US" altLang="zh-CN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/2.5</a:t>
                      </a:r>
                      <a:r>
                        <a:rPr kumimoji="0" lang="zh-CN" altLang="en-US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天</a:t>
                      </a:r>
                      <a:endParaRPr kumimoji="0" lang="zh-CN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968654"/>
                  </a:ext>
                </a:extLst>
              </a:tr>
            </a:tbl>
          </a:graphicData>
        </a:graphic>
      </p:graphicFrame>
      <p:graphicFrame>
        <p:nvGraphicFramePr>
          <p:cNvPr id="54" name="表格 13">
            <a:extLst>
              <a:ext uri="{FF2B5EF4-FFF2-40B4-BE49-F238E27FC236}">
                <a16:creationId xmlns:a16="http://schemas.microsoft.com/office/drawing/2014/main" id="{3AAF2DE9-F38E-4E18-8014-5A7EBFCA0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943989"/>
              </p:ext>
            </p:extLst>
          </p:nvPr>
        </p:nvGraphicFramePr>
        <p:xfrm>
          <a:off x="3198506" y="1558067"/>
          <a:ext cx="2249389" cy="2876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49389">
                  <a:extLst>
                    <a:ext uri="{9D8B030D-6E8A-4147-A177-3AD203B41FA5}">
                      <a16:colId xmlns:a16="http://schemas.microsoft.com/office/drawing/2014/main" val="85571238"/>
                    </a:ext>
                  </a:extLst>
                </a:gridCol>
              </a:tblGrid>
              <a:tr h="287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/>
                        <a:t>1000</a:t>
                      </a:r>
                      <a:r>
                        <a:rPr lang="zh-CN" altLang="en-US" sz="900" b="0" dirty="0"/>
                        <a:t>次</a:t>
                      </a:r>
                      <a:r>
                        <a:rPr lang="en-US" altLang="zh-CN" sz="900" b="0" dirty="0"/>
                        <a:t>/</a:t>
                      </a:r>
                      <a:r>
                        <a:rPr lang="zh-CN" altLang="en-US" sz="900" b="0" dirty="0"/>
                        <a:t>开机重启复归测试</a:t>
                      </a:r>
                      <a:endParaRPr lang="zh-CN" altLang="en-US" sz="9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8388843"/>
                  </a:ext>
                </a:extLst>
              </a:tr>
            </a:tbl>
          </a:graphicData>
        </a:graphic>
      </p:graphicFrame>
      <p:sp>
        <p:nvSpPr>
          <p:cNvPr id="55" name="矩形 54">
            <a:extLst>
              <a:ext uri="{FF2B5EF4-FFF2-40B4-BE49-F238E27FC236}">
                <a16:creationId xmlns:a16="http://schemas.microsoft.com/office/drawing/2014/main" id="{897DA6F3-1EE3-4D34-9924-F737E2D8BC25}"/>
              </a:ext>
            </a:extLst>
          </p:cNvPr>
          <p:cNvSpPr/>
          <p:nvPr/>
        </p:nvSpPr>
        <p:spPr>
          <a:xfrm>
            <a:off x="2568321" y="2092287"/>
            <a:ext cx="22432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手动测试进度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FFA51E7-9F44-4EB4-B293-2214D48653DE}"/>
              </a:ext>
            </a:extLst>
          </p:cNvPr>
          <p:cNvSpPr/>
          <p:nvPr/>
        </p:nvSpPr>
        <p:spPr>
          <a:xfrm>
            <a:off x="2568321" y="2448555"/>
            <a:ext cx="30575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导入自动化后可一天</a:t>
            </a:r>
            <a:r>
              <a:rPr lang="en-US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24h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不间断测试</a:t>
            </a: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7B6E29DF-23C4-416A-AC22-FE3EE03F6A24}"/>
              </a:ext>
            </a:extLst>
          </p:cNvPr>
          <p:cNvSpPr/>
          <p:nvPr/>
        </p:nvSpPr>
        <p:spPr>
          <a:xfrm>
            <a:off x="1752229" y="3770375"/>
            <a:ext cx="3828429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设备插拔切片测试</a:t>
            </a:r>
            <a:endParaRPr lang="en-US" altLang="zh-CN" sz="1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右图的波形所示：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AutoST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可以精准执行定时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插入和拔出操作，并实时判断车机表现。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093D3619-ED7E-4E0C-860B-1DD76C2FBAD1}"/>
              </a:ext>
            </a:extLst>
          </p:cNvPr>
          <p:cNvSpPr txBox="1"/>
          <p:nvPr/>
        </p:nvSpPr>
        <p:spPr>
          <a:xfrm>
            <a:off x="873475" y="3317214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精准测试要求场景，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AutoST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可以按照测试设计要求精准实施。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CD16C15A-1115-40A2-9F5D-08FCAF2FFD35}"/>
              </a:ext>
            </a:extLst>
          </p:cNvPr>
          <p:cNvSpPr txBox="1"/>
          <p:nvPr/>
        </p:nvSpPr>
        <p:spPr>
          <a:xfrm>
            <a:off x="878329" y="5575721"/>
            <a:ext cx="60975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覆盖手动测试的盲区，填补手动测试无法覆盖的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case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测试结果图表可视化，摒除人工主观判断，提高评价标准的一致性。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8187B06-459C-4047-BCCE-9BCEFAE3D0E9}"/>
              </a:ext>
            </a:extLst>
          </p:cNvPr>
          <p:cNvGrpSpPr/>
          <p:nvPr/>
        </p:nvGrpSpPr>
        <p:grpSpPr>
          <a:xfrm>
            <a:off x="6096000" y="3520910"/>
            <a:ext cx="5684309" cy="2054811"/>
            <a:chOff x="627849" y="3849990"/>
            <a:chExt cx="5348568" cy="1799600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F08A0FA6-314B-4C99-8988-34C0BCDE328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924024" y="4697617"/>
              <a:ext cx="468000" cy="789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525B8557-78E9-4F6F-AAEA-FF3AD1FF5DAB}"/>
                </a:ext>
              </a:extLst>
            </p:cNvPr>
            <p:cNvCxnSpPr>
              <a:cxnSpLocks/>
            </p:cNvCxnSpPr>
            <p:nvPr/>
          </p:nvCxnSpPr>
          <p:spPr>
            <a:xfrm>
              <a:off x="2155676" y="4465853"/>
              <a:ext cx="360000" cy="1588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78093D9F-60EA-4E9B-9BD3-5144A0AA8AC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276550" y="4696615"/>
              <a:ext cx="468000" cy="662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281FA564-48C0-42AD-9DC5-9845AEB9D970}"/>
                </a:ext>
              </a:extLst>
            </p:cNvPr>
            <p:cNvCxnSpPr>
              <a:cxnSpLocks/>
            </p:cNvCxnSpPr>
            <p:nvPr/>
          </p:nvCxnSpPr>
          <p:spPr>
            <a:xfrm>
              <a:off x="1800801" y="5288696"/>
              <a:ext cx="360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A4F0A518-3916-4836-8611-A73AD5EABA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0801" y="3849990"/>
              <a:ext cx="0" cy="144000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317D86E-1A77-4C4A-962F-C3CB75511127}"/>
                </a:ext>
              </a:extLst>
            </p:cNvPr>
            <p:cNvSpPr/>
            <p:nvPr/>
          </p:nvSpPr>
          <p:spPr>
            <a:xfrm>
              <a:off x="4761971" y="5281965"/>
              <a:ext cx="1214446" cy="3464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单位：秒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0029A647-0F7E-4B77-9C21-80163EC8FB33}"/>
                </a:ext>
              </a:extLst>
            </p:cNvPr>
            <p:cNvSpPr/>
            <p:nvPr/>
          </p:nvSpPr>
          <p:spPr>
            <a:xfrm>
              <a:off x="627849" y="4748834"/>
              <a:ext cx="1214446" cy="3464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USB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设备拔出</a:t>
              </a: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46E9F922-EFF7-4B8D-BE53-B2F83DE75C4D}"/>
                </a:ext>
              </a:extLst>
            </p:cNvPr>
            <p:cNvSpPr/>
            <p:nvPr/>
          </p:nvSpPr>
          <p:spPr>
            <a:xfrm>
              <a:off x="633355" y="4290782"/>
              <a:ext cx="1214446" cy="3464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USB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设备插入</a:t>
              </a:r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7D12FE1B-8B05-4066-A6DA-3E13B585FD34}"/>
                </a:ext>
              </a:extLst>
            </p:cNvPr>
            <p:cNvCxnSpPr>
              <a:cxnSpLocks/>
            </p:cNvCxnSpPr>
            <p:nvPr/>
          </p:nvCxnSpPr>
          <p:spPr>
            <a:xfrm>
              <a:off x="2512503" y="4922062"/>
              <a:ext cx="360000" cy="1588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BCE72F2A-8C44-4C37-8284-CF063946033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644161" y="4697618"/>
              <a:ext cx="468000" cy="789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CC0D2EA-97B1-42C4-80AB-A3E888F86C37}"/>
                </a:ext>
              </a:extLst>
            </p:cNvPr>
            <p:cNvCxnSpPr>
              <a:cxnSpLocks/>
            </p:cNvCxnSpPr>
            <p:nvPr/>
          </p:nvCxnSpPr>
          <p:spPr>
            <a:xfrm>
              <a:off x="2868334" y="4465853"/>
              <a:ext cx="360000" cy="1588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5DAA1839-4F24-45B4-B6D1-7126BE46818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988756" y="4695834"/>
              <a:ext cx="468000" cy="662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DB167597-D7B3-4AC8-B6CE-BA9A8CD76C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207" y="4927429"/>
              <a:ext cx="612000" cy="1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B0F7B721-921E-49D4-891A-841DC95D662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98747" y="4697590"/>
              <a:ext cx="468000" cy="662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D93D3FB1-B6C1-4185-B0EE-35744DD6C277}"/>
                </a:ext>
              </a:extLst>
            </p:cNvPr>
            <p:cNvCxnSpPr>
              <a:cxnSpLocks/>
            </p:cNvCxnSpPr>
            <p:nvPr/>
          </p:nvCxnSpPr>
          <p:spPr>
            <a:xfrm>
              <a:off x="4174948" y="4924120"/>
              <a:ext cx="360000" cy="1588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1330B511-03DB-4967-B336-0F2A5C5DD038}"/>
                </a:ext>
              </a:extLst>
            </p:cNvPr>
            <p:cNvCxnSpPr>
              <a:cxnSpLocks/>
            </p:cNvCxnSpPr>
            <p:nvPr/>
          </p:nvCxnSpPr>
          <p:spPr>
            <a:xfrm>
              <a:off x="3824878" y="4465853"/>
              <a:ext cx="360000" cy="1588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82996540-F9F4-46A9-B40C-C58FAA32F83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947001" y="4694702"/>
              <a:ext cx="468000" cy="662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102957FE-9AF1-48BF-9065-068CB0E35C40}"/>
                </a:ext>
              </a:extLst>
            </p:cNvPr>
            <p:cNvCxnSpPr>
              <a:cxnSpLocks/>
            </p:cNvCxnSpPr>
            <p:nvPr/>
          </p:nvCxnSpPr>
          <p:spPr>
            <a:xfrm>
              <a:off x="4520970" y="4464011"/>
              <a:ext cx="360000" cy="1588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D714D9B8-4476-40C2-95D9-6EF6B83CE478}"/>
                </a:ext>
              </a:extLst>
            </p:cNvPr>
            <p:cNvCxnSpPr>
              <a:cxnSpLocks/>
            </p:cNvCxnSpPr>
            <p:nvPr/>
          </p:nvCxnSpPr>
          <p:spPr>
            <a:xfrm>
              <a:off x="1795676" y="4923650"/>
              <a:ext cx="360000" cy="1588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623DD88E-E4CC-446F-9087-5E3730907C84}"/>
                </a:ext>
              </a:extLst>
            </p:cNvPr>
            <p:cNvSpPr/>
            <p:nvPr/>
          </p:nvSpPr>
          <p:spPr>
            <a:xfrm>
              <a:off x="1895978" y="5298925"/>
              <a:ext cx="500066" cy="3464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1.0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E9AFDCE5-4FE0-44B8-B9E6-15B73AE4C29E}"/>
                </a:ext>
              </a:extLst>
            </p:cNvPr>
            <p:cNvSpPr/>
            <p:nvPr/>
          </p:nvSpPr>
          <p:spPr>
            <a:xfrm>
              <a:off x="2263827" y="5303135"/>
              <a:ext cx="500066" cy="3464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2.0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401AFF4E-C8DC-4708-AA54-64F0A6971E04}"/>
                </a:ext>
              </a:extLst>
            </p:cNvPr>
            <p:cNvSpPr/>
            <p:nvPr/>
          </p:nvSpPr>
          <p:spPr>
            <a:xfrm>
              <a:off x="2590868" y="5297937"/>
              <a:ext cx="500066" cy="3464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3.0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801DE348-C748-423B-87E4-C23DC0F3E143}"/>
                </a:ext>
              </a:extLst>
            </p:cNvPr>
            <p:cNvSpPr/>
            <p:nvPr/>
          </p:nvSpPr>
          <p:spPr>
            <a:xfrm>
              <a:off x="2968371" y="5293961"/>
              <a:ext cx="500066" cy="3464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4.0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231472B-50B5-41DE-A957-BD28157A460C}"/>
                </a:ext>
              </a:extLst>
            </p:cNvPr>
            <p:cNvSpPr/>
            <p:nvPr/>
          </p:nvSpPr>
          <p:spPr>
            <a:xfrm>
              <a:off x="3289174" y="5296100"/>
              <a:ext cx="500066" cy="3464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5.0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ED068DC8-F745-4256-9C93-4C64AFD0E0A0}"/>
                </a:ext>
              </a:extLst>
            </p:cNvPr>
            <p:cNvSpPr/>
            <p:nvPr/>
          </p:nvSpPr>
          <p:spPr>
            <a:xfrm>
              <a:off x="3582714" y="5292015"/>
              <a:ext cx="500066" cy="3464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6.0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DB27692C-364D-47D9-AABD-7878C5DCD372}"/>
                </a:ext>
              </a:extLst>
            </p:cNvPr>
            <p:cNvSpPr/>
            <p:nvPr/>
          </p:nvSpPr>
          <p:spPr>
            <a:xfrm>
              <a:off x="3923818" y="5294949"/>
              <a:ext cx="500066" cy="3464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7.0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997515F3-BEEF-4A52-B795-9F53A7541D72}"/>
                </a:ext>
              </a:extLst>
            </p:cNvPr>
            <p:cNvSpPr/>
            <p:nvPr/>
          </p:nvSpPr>
          <p:spPr>
            <a:xfrm>
              <a:off x="4281020" y="5291837"/>
              <a:ext cx="500066" cy="3464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8.0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F24F8880-BD78-43AF-B9B8-31144A6A1C72}"/>
                </a:ext>
              </a:extLst>
            </p:cNvPr>
            <p:cNvSpPr/>
            <p:nvPr/>
          </p:nvSpPr>
          <p:spPr>
            <a:xfrm>
              <a:off x="1557624" y="5297197"/>
              <a:ext cx="500066" cy="3464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2236436C-6228-4EE2-A0B6-1E0475DFFF6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297056" y="4694702"/>
              <a:ext cx="468000" cy="662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5F186DAE-AE88-44E3-A122-6854652BC6B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640838" y="4694701"/>
              <a:ext cx="468000" cy="662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36313A1A-4797-4B88-9D74-0F6247CCFF09}"/>
                </a:ext>
              </a:extLst>
            </p:cNvPr>
            <p:cNvCxnSpPr>
              <a:cxnSpLocks/>
            </p:cNvCxnSpPr>
            <p:nvPr/>
          </p:nvCxnSpPr>
          <p:spPr>
            <a:xfrm>
              <a:off x="4882648" y="4922062"/>
              <a:ext cx="360000" cy="1588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E58E5532-FC5E-4440-AAB6-30BA08C62B68}"/>
                </a:ext>
              </a:extLst>
            </p:cNvPr>
            <p:cNvSpPr/>
            <p:nvPr/>
          </p:nvSpPr>
          <p:spPr>
            <a:xfrm>
              <a:off x="4628115" y="5285799"/>
              <a:ext cx="500066" cy="3464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9.0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2469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3. </a:t>
            </a:r>
            <a:r>
              <a:rPr lang="en-US" altLang="ja-JP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AutoST </a:t>
            </a:r>
            <a:r>
              <a:rPr lang="ja-JP" altLang="en-US" sz="2800" dirty="0">
                <a:latin typeface="微软雅黑" panose="020B0503020204020204" charset="-122"/>
                <a:ea typeface="微软雅黑" panose="020B0503020204020204" charset="-122"/>
              </a:rPr>
              <a:t>－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应用于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iAUTO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内部项目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991F320-B97E-48A9-8610-63B9B89B7D99}"/>
              </a:ext>
            </a:extLst>
          </p:cNvPr>
          <p:cNvSpPr txBox="1">
            <a:spLocks/>
          </p:cNvSpPr>
          <p:nvPr/>
        </p:nvSpPr>
        <p:spPr>
          <a:xfrm>
            <a:off x="974996" y="1290738"/>
            <a:ext cx="10051879" cy="409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iAUTO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内部项目的交付性测试中，通过自动化测试工具进行网罗性测试，强化测试和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Bug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复现回归测试三项作业。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F59E8E0-7415-4C9A-85BC-1FDC59384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541911"/>
              </p:ext>
            </p:extLst>
          </p:nvPr>
        </p:nvGraphicFramePr>
        <p:xfrm>
          <a:off x="1050395" y="1878116"/>
          <a:ext cx="9901083" cy="392953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91497">
                  <a:extLst>
                    <a:ext uri="{9D8B030D-6E8A-4147-A177-3AD203B41FA5}">
                      <a16:colId xmlns:a16="http://schemas.microsoft.com/office/drawing/2014/main" val="2394257249"/>
                    </a:ext>
                  </a:extLst>
                </a:gridCol>
                <a:gridCol w="1455174">
                  <a:extLst>
                    <a:ext uri="{9D8B030D-6E8A-4147-A177-3AD203B41FA5}">
                      <a16:colId xmlns:a16="http://schemas.microsoft.com/office/drawing/2014/main" val="2875469981"/>
                    </a:ext>
                  </a:extLst>
                </a:gridCol>
                <a:gridCol w="4409768">
                  <a:extLst>
                    <a:ext uri="{9D8B030D-6E8A-4147-A177-3AD203B41FA5}">
                      <a16:colId xmlns:a16="http://schemas.microsoft.com/office/drawing/2014/main" val="2346603955"/>
                    </a:ext>
                  </a:extLst>
                </a:gridCol>
                <a:gridCol w="3244644">
                  <a:extLst>
                    <a:ext uri="{9D8B030D-6E8A-4147-A177-3AD203B41FA5}">
                      <a16:colId xmlns:a16="http://schemas.microsoft.com/office/drawing/2014/main" val="2034182916"/>
                    </a:ext>
                  </a:extLst>
                </a:gridCol>
              </a:tblGrid>
              <a:tr h="3144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No.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实施项</a:t>
                      </a:r>
                      <a:endParaRPr lang="zh-CN" altLang="en-US" sz="12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实施内容和效果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9200610"/>
                  </a:ext>
                </a:extLst>
              </a:tr>
              <a:tr h="11766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网罗性测试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通过积累的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万个左右的自动化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Case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，可覆盖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70%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的功能点测试。针对式样变更频繁迭代发布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Release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的情况，可通过部署在多台测试环境上并行自动测试，从而快速完成全功能测试（以部署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台测试环境为例，可在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小时内完成一轮测试）。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在多个大型项目中已经实施，自动化</a:t>
                      </a:r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Case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可以复用，仅需针对式样变更和新增机能进行适配。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73070464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强化测试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通过自动化组合、切片、遍历等方式对系统薄弱点进行专题强化测试，以提高系统的鲁棒性。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在多个大型项目中已经实施，测试观点和测试</a:t>
                      </a:r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Case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可以复用，仅需针对式样变更进行适配。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14702315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复现和回归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对于复现率较低的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，可以通过把复现手顺做成自动化脚本，自动反复执行来重现问题和回归问题。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03997274"/>
                  </a:ext>
                </a:extLst>
              </a:tr>
            </a:tbl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23D603D-CAC0-46D9-855C-DC6BB2A9AE80}"/>
              </a:ext>
            </a:extLst>
          </p:cNvPr>
          <p:cNvSpPr txBox="1">
            <a:spLocks/>
          </p:cNvSpPr>
          <p:nvPr/>
        </p:nvSpPr>
        <p:spPr>
          <a:xfrm>
            <a:off x="974996" y="981021"/>
            <a:ext cx="9779689" cy="409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Auto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同时也在内部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IVI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和仪表盘项目中大量投入使用，相当于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Tire1,Tire2…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等角色的运用的场景。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984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4. AutoST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应用于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iAUTO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内部项目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–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强化测试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991F320-B97E-48A9-8610-63B9B89B7D99}"/>
              </a:ext>
            </a:extLst>
          </p:cNvPr>
          <p:cNvSpPr txBox="1">
            <a:spLocks/>
          </p:cNvSpPr>
          <p:nvPr/>
        </p:nvSpPr>
        <p:spPr>
          <a:xfrm>
            <a:off x="812763" y="1290738"/>
            <a:ext cx="10051879" cy="409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基于过去项目中容易出现问题模块的经验，选取以下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15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个专题进行强化测试：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F89764E-045E-4D42-8AD9-219C858A6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26370"/>
              </p:ext>
            </p:extLst>
          </p:nvPr>
        </p:nvGraphicFramePr>
        <p:xfrm>
          <a:off x="887053" y="1873147"/>
          <a:ext cx="10346301" cy="3615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6564">
                  <a:extLst>
                    <a:ext uri="{9D8B030D-6E8A-4147-A177-3AD203B41FA5}">
                      <a16:colId xmlns:a16="http://schemas.microsoft.com/office/drawing/2014/main" val="3007076921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950919853"/>
                    </a:ext>
                  </a:extLst>
                </a:gridCol>
                <a:gridCol w="1864496">
                  <a:extLst>
                    <a:ext uri="{9D8B030D-6E8A-4147-A177-3AD203B41FA5}">
                      <a16:colId xmlns:a16="http://schemas.microsoft.com/office/drawing/2014/main" val="998021416"/>
                    </a:ext>
                  </a:extLst>
                </a:gridCol>
                <a:gridCol w="2036439">
                  <a:extLst>
                    <a:ext uri="{9D8B030D-6E8A-4147-A177-3AD203B41FA5}">
                      <a16:colId xmlns:a16="http://schemas.microsoft.com/office/drawing/2014/main" val="189848077"/>
                    </a:ext>
                  </a:extLst>
                </a:gridCol>
                <a:gridCol w="1859124">
                  <a:extLst>
                    <a:ext uri="{9D8B030D-6E8A-4147-A177-3AD203B41FA5}">
                      <a16:colId xmlns:a16="http://schemas.microsoft.com/office/drawing/2014/main" val="511202297"/>
                    </a:ext>
                  </a:extLst>
                </a:gridCol>
                <a:gridCol w="1490702">
                  <a:extLst>
                    <a:ext uri="{9D8B030D-6E8A-4147-A177-3AD203B41FA5}">
                      <a16:colId xmlns:a16="http://schemas.microsoft.com/office/drawing/2014/main" val="1809212594"/>
                    </a:ext>
                  </a:extLst>
                </a:gridCol>
              </a:tblGrid>
              <a:tr h="21907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5B9BD5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强化测试项目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测试着眼点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Case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617597"/>
                  </a:ext>
                </a:extLst>
              </a:tr>
              <a:tr h="2051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严重缺陷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5B9B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经验积累问题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实际可能发生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38682"/>
                  </a:ext>
                </a:extLst>
              </a:tr>
              <a:tr h="2051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可能导致召回</a:t>
                      </a:r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不容易测到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22444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Meter</a:t>
                      </a:r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连携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183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97549449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实车（</a:t>
                      </a:r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CAN）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8443996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CAMERA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426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93318313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Hard key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45944705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Mutli</a:t>
                      </a:r>
                      <a:r>
                        <a:rPr 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-mic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144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89180848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usb-hub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276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68656807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个人情报初期化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4376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55443827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 System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2800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23496352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167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20269269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启动强化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76980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04880983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blink-reset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31617893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长时间、高负荷运行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68103510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特定竞合测试（画面）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24450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41673828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特定竞合测试（音声）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1440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70619852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特定竞合测试（网络）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3960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46399971"/>
                  </a:ext>
                </a:extLst>
              </a:tr>
              <a:tr h="195580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5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05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117808</a:t>
                      </a:r>
                      <a:endParaRPr lang="en-US" altLang="zh-CN" sz="105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45363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618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8DE95-1F3A-4904-9AF9-F98AC9BF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附</a:t>
            </a:r>
            <a:r>
              <a:rPr lang="en-US" altLang="ja-JP" sz="24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AutoST_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资源路径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07F759-0DBA-4F41-A094-526F361AB020}"/>
              </a:ext>
            </a:extLst>
          </p:cNvPr>
          <p:cNvSpPr txBox="1"/>
          <p:nvPr/>
        </p:nvSpPr>
        <p:spPr>
          <a:xfrm>
            <a:off x="1082179" y="1157681"/>
            <a:ext cx="9854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【QA&amp;</a:t>
            </a:r>
            <a:r>
              <a:rPr lang="zh-CN" altLang="en-US" b="1" dirty="0">
                <a:latin typeface="+mn-ea"/>
              </a:rPr>
              <a:t>技术支持</a:t>
            </a:r>
            <a:r>
              <a:rPr lang="en-US" altLang="zh-CN" b="1" dirty="0">
                <a:latin typeface="+mn-ea"/>
              </a:rPr>
              <a:t>】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</a:rPr>
              <a:t>企业微信</a:t>
            </a:r>
            <a:endParaRPr lang="en-US" altLang="zh-CN" b="1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</a:rPr>
              <a:t>邮件：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	To</a:t>
            </a:r>
            <a:r>
              <a:rPr lang="zh-CN" altLang="en-US" b="1" dirty="0">
                <a:latin typeface="+mn-ea"/>
              </a:rPr>
              <a:t>：组邮件：</a:t>
            </a:r>
            <a:r>
              <a:rPr lang="en-US" altLang="zh-CN" dirty="0">
                <a:latin typeface="+mn-ea"/>
              </a:rPr>
              <a:t>autost@iauto.com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316271-B0BA-4C0B-8C3B-E159145F1727}"/>
              </a:ext>
            </a:extLst>
          </p:cNvPr>
          <p:cNvSpPr txBox="1"/>
          <p:nvPr/>
        </p:nvSpPr>
        <p:spPr>
          <a:xfrm>
            <a:off x="1082179" y="3161110"/>
            <a:ext cx="985496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n-ea"/>
              </a:rPr>
              <a:t>【</a:t>
            </a:r>
            <a:r>
              <a:rPr lang="zh-CN" altLang="en-US" b="1" dirty="0">
                <a:latin typeface="+mn-ea"/>
              </a:rPr>
              <a:t>工具说明资料</a:t>
            </a:r>
            <a:r>
              <a:rPr lang="en-US" altLang="zh-CN" b="1" dirty="0">
                <a:latin typeface="+mn-ea"/>
              </a:rPr>
              <a:t>】</a:t>
            </a:r>
            <a:endParaRPr lang="en-US" altLang="zh-CN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+mn-ea"/>
              </a:rPr>
              <a:t>AutoST</a:t>
            </a:r>
            <a:r>
              <a:rPr lang="zh-CN" altLang="en-US" sz="1600" b="1" dirty="0">
                <a:latin typeface="+mn-ea"/>
              </a:rPr>
              <a:t>工具使用说明网站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>
                <a:latin typeface="+mn-ea"/>
                <a:hlinkClick r:id="rId2"/>
              </a:rPr>
              <a:t>http://wiki.iauto.com/wiki/AutoST</a:t>
            </a:r>
            <a:endParaRPr lang="en-US" altLang="zh-CN" sz="160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+mn-ea"/>
              </a:rPr>
              <a:t>项目运行报告</a:t>
            </a:r>
            <a:r>
              <a:rPr lang="en-US" altLang="zh-CN" sz="1600" b="1" dirty="0">
                <a:latin typeface="+mn-ea"/>
              </a:rPr>
              <a:t>log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  <a:hlinkClick r:id="rId3" action="ppaction://hlinkfile"/>
              </a:rPr>
              <a:t>\\scorpio.storm\share\node15\AutoST</a:t>
            </a:r>
            <a:endParaRPr lang="en-US" altLang="zh-CN" sz="160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+mn-ea"/>
              </a:rPr>
              <a:t>测试服务器网站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  <a:hlinkClick r:id="rId4"/>
              </a:rPr>
              <a:t>http://hawkeye.iauto.com/</a:t>
            </a:r>
            <a:r>
              <a:rPr lang="en-US" altLang="zh-CN" sz="1600" dirty="0">
                <a:latin typeface="+mn-ea"/>
              </a:rPr>
              <a:t>	#storm</a:t>
            </a:r>
            <a:r>
              <a:rPr lang="zh-CN" altLang="en-US" sz="1600" dirty="0">
                <a:latin typeface="+mn-ea"/>
              </a:rPr>
              <a:t>帐号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837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31637" y="1364396"/>
            <a:ext cx="9165065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5B9BD5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１、</a:t>
            </a:r>
            <a:r>
              <a:rPr lang="zh-CN" altLang="en-US" sz="2400" b="1" dirty="0">
                <a:solidFill>
                  <a:srgbClr val="5B9BD5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第一轮：</a:t>
            </a:r>
            <a:r>
              <a:rPr lang="en-US" altLang="ja-JP" sz="2400" b="1" dirty="0">
                <a:solidFill>
                  <a:srgbClr val="5B9BD5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AutoST</a:t>
            </a:r>
            <a:r>
              <a:rPr lang="en-US" altLang="zh-CN" sz="2400" b="1" dirty="0">
                <a:solidFill>
                  <a:srgbClr val="5B9BD5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-</a:t>
            </a:r>
            <a:r>
              <a:rPr lang="zh-CN" altLang="en-US" sz="2400" b="1" dirty="0">
                <a:solidFill>
                  <a:srgbClr val="5B9BD5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自动化测试系统介绍</a:t>
            </a:r>
            <a:r>
              <a:rPr lang="en-US" altLang="zh-CN" sz="2400" b="1" dirty="0">
                <a:solidFill>
                  <a:srgbClr val="5B9BD5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	2022/1/13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２、</a:t>
            </a:r>
            <a:r>
              <a:rPr lang="zh-CN" altLang="en-US" sz="2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第二轮：</a:t>
            </a:r>
            <a:r>
              <a:rPr lang="en-US" altLang="ja-JP" sz="2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AutoST</a:t>
            </a:r>
            <a:r>
              <a:rPr lang="en-US" altLang="zh-CN" sz="2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-</a:t>
            </a:r>
            <a:r>
              <a:rPr lang="zh-CN" altLang="en-US" sz="2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测试脚本编写</a:t>
            </a:r>
            <a:r>
              <a:rPr lang="en-US" altLang="zh-CN" sz="2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&amp;</a:t>
            </a:r>
            <a:r>
              <a:rPr lang="zh-CN" altLang="en-US" sz="2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框架 </a:t>
            </a:r>
            <a:r>
              <a:rPr lang="en-US" altLang="zh-CN" sz="2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	2022/1/#</a:t>
            </a:r>
            <a:endParaRPr lang="en-US" altLang="zh-CN" sz="2400" b="1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３、</a:t>
            </a:r>
            <a:r>
              <a:rPr lang="zh-CN" altLang="en-US" sz="2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第三轮：</a:t>
            </a:r>
            <a:r>
              <a:rPr lang="en-US" altLang="ja-JP" sz="2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22</a:t>
            </a:r>
            <a:r>
              <a:rPr lang="en-US" altLang="zh-CN" sz="2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TDEM-</a:t>
            </a:r>
            <a:r>
              <a:rPr lang="zh-CN" altLang="en-US" sz="2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自动化测试环境搭建介绍</a:t>
            </a:r>
            <a:r>
              <a:rPr lang="en-US" altLang="zh-CN" sz="2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&amp;</a:t>
            </a:r>
            <a:r>
              <a:rPr lang="zh-CN" altLang="en-US" sz="2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常见问题</a:t>
            </a:r>
            <a:r>
              <a:rPr lang="en-US" altLang="zh-CN" sz="2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							2022/1/#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４、</a:t>
            </a:r>
            <a:r>
              <a:rPr lang="zh-CN" altLang="en-US" sz="2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第四轮：</a:t>
            </a:r>
            <a:r>
              <a:rPr lang="en-US" altLang="ja-JP" sz="2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AutoST</a:t>
            </a:r>
            <a:r>
              <a:rPr lang="en-US" altLang="zh-CN" sz="2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-</a:t>
            </a:r>
            <a:r>
              <a:rPr lang="zh-CN" altLang="en-US" sz="2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测试服务器使用</a:t>
            </a:r>
            <a:r>
              <a:rPr lang="en-US" altLang="zh-CN" sz="2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&amp;</a:t>
            </a:r>
            <a:r>
              <a:rPr lang="zh-CN" altLang="en-US" sz="2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运维流程</a:t>
            </a:r>
            <a:r>
              <a:rPr lang="en-US" altLang="zh-CN" sz="2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								2022/2/#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831637" y="856565"/>
            <a:ext cx="9360363" cy="5078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000" dirty="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培训计划</a:t>
            </a:r>
            <a:endParaRPr lang="en-US" altLang="zh-CN" sz="3000" dirty="0">
              <a:solidFill>
                <a:schemeClr val="accent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291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35" y="2813685"/>
            <a:ext cx="12192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400" b="1" dirty="0">
                <a:solidFill>
                  <a:srgbClr val="08538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Thank</a:t>
            </a:r>
            <a:r>
              <a:rPr lang="ja-JP" altLang="en-US" sz="4400" b="1" dirty="0">
                <a:solidFill>
                  <a:srgbClr val="08538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4400" b="1" dirty="0">
                <a:solidFill>
                  <a:srgbClr val="08538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you</a:t>
            </a:r>
            <a:r>
              <a:rPr lang="ja-JP" altLang="en-US" sz="4400" b="1" dirty="0">
                <a:solidFill>
                  <a:srgbClr val="08538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！</a:t>
            </a:r>
          </a:p>
        </p:txBody>
      </p:sp>
      <p:sp>
        <p:nvSpPr>
          <p:cNvPr id="11" name="矩形 10"/>
          <p:cNvSpPr/>
          <p:nvPr/>
        </p:nvSpPr>
        <p:spPr>
          <a:xfrm>
            <a:off x="5838508" y="3543935"/>
            <a:ext cx="508000" cy="54000"/>
          </a:xfrm>
          <a:prstGeom prst="rect">
            <a:avLst/>
          </a:prstGeom>
          <a:solidFill>
            <a:srgbClr val="E9F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9727E12-E3BF-4606-AAA1-68D75E4B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FEE4051B-647C-464F-B893-E7E7F238B7FF}"/>
              </a:ext>
            </a:extLst>
          </p:cNvPr>
          <p:cNvSpPr/>
          <p:nvPr/>
        </p:nvSpPr>
        <p:spPr>
          <a:xfrm>
            <a:off x="6866109" y="4377483"/>
            <a:ext cx="4882223" cy="2067255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1.1 </a:t>
            </a:r>
            <a:r>
              <a:rPr lang="en-US" altLang="ja-JP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AutoST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自动化测试系统一览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33" name="图片 32" descr="图形用户界面, 网站&#10;&#10;描述已自动生成">
            <a:extLst>
              <a:ext uri="{FF2B5EF4-FFF2-40B4-BE49-F238E27FC236}">
                <a16:creationId xmlns:a16="http://schemas.microsoft.com/office/drawing/2014/main" id="{07397933-75E2-4519-AD4D-28FF6B0B4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03" y="1350588"/>
            <a:ext cx="3916921" cy="293576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47ED701E-7CF7-49E9-8ABE-33A7499190F7}"/>
              </a:ext>
            </a:extLst>
          </p:cNvPr>
          <p:cNvSpPr txBox="1"/>
          <p:nvPr/>
        </p:nvSpPr>
        <p:spPr>
          <a:xfrm>
            <a:off x="687772" y="966851"/>
            <a:ext cx="7037975" cy="338554"/>
          </a:xfrm>
          <a:prstGeom prst="rect">
            <a:avLst/>
          </a:prstGeom>
          <a:noFill/>
          <a:scene3d>
            <a:camera prst="orthographicFront"/>
            <a:lightRig rig="harsh" dir="t"/>
          </a:scene3d>
          <a:sp3d>
            <a:bevelT/>
            <a:bevelB w="152400" h="50800" prst="softRound"/>
          </a:sp3d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AutoST </a:t>
            </a:r>
            <a:r>
              <a:rPr lang="zh-CN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</a:t>
            </a:r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iAUTO</a:t>
            </a:r>
            <a:r>
              <a:rPr lang="zh-CN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自研的针对车载娱乐系统和电子仪表盘系统的自动化测试工具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704BF21-F2B4-4148-81BA-1C4FAEC4F03D}"/>
              </a:ext>
            </a:extLst>
          </p:cNvPr>
          <p:cNvSpPr/>
          <p:nvPr/>
        </p:nvSpPr>
        <p:spPr>
          <a:xfrm>
            <a:off x="692118" y="1604072"/>
            <a:ext cx="5731398" cy="4840666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 w="28575"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15CC4E5-300B-4D82-9B1C-55FE0A571045}"/>
              </a:ext>
            </a:extLst>
          </p:cNvPr>
          <p:cNvSpPr txBox="1"/>
          <p:nvPr/>
        </p:nvSpPr>
        <p:spPr>
          <a:xfrm>
            <a:off x="2471068" y="1613862"/>
            <a:ext cx="1627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/>
            </a:lvl1pPr>
          </a:lstStyle>
          <a:p>
            <a:r>
              <a:rPr lang="zh-CN" altLang="en-US" sz="1400" dirty="0"/>
              <a:t>自动化测试系统</a:t>
            </a:r>
          </a:p>
        </p:txBody>
      </p:sp>
      <p:sp>
        <p:nvSpPr>
          <p:cNvPr id="65" name="文本框 302">
            <a:extLst>
              <a:ext uri="{FF2B5EF4-FFF2-40B4-BE49-F238E27FC236}">
                <a16:creationId xmlns:a16="http://schemas.microsoft.com/office/drawing/2014/main" id="{D3E50AEC-3EEA-4815-813E-44ACB2858E7B}"/>
              </a:ext>
            </a:extLst>
          </p:cNvPr>
          <p:cNvSpPr txBox="1"/>
          <p:nvPr/>
        </p:nvSpPr>
        <p:spPr>
          <a:xfrm>
            <a:off x="1134713" y="2032203"/>
            <a:ext cx="4846209" cy="741405"/>
          </a:xfrm>
          <a:prstGeom prst="roundRect">
            <a:avLst>
              <a:gd name="adj" fmla="val 368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ja-JP"/>
            </a:defPPr>
            <a:lvl1pPr algn="ctr">
              <a:defRPr sz="60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zh-CN" sz="1100" b="1" dirty="0">
                <a:latin typeface="Arial" panose="020B0604020202020204" pitchFamily="34" charset="0"/>
              </a:rPr>
              <a:t>                   Test Server</a:t>
            </a:r>
            <a:r>
              <a:rPr lang="zh-CN" altLang="en-US" sz="1100" b="1" dirty="0">
                <a:latin typeface="Arial" panose="020B0604020202020204" pitchFamily="34" charset="0"/>
              </a:rPr>
              <a:t>：</a:t>
            </a:r>
            <a:r>
              <a:rPr lang="en-US" altLang="zh-CN" sz="1100" b="1" dirty="0">
                <a:latin typeface="Arial" panose="020B0604020202020204" pitchFamily="34" charset="0"/>
              </a:rPr>
              <a:t>Hawkeye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BB295B3-D73E-429A-86C7-248A8D64FD88}"/>
              </a:ext>
            </a:extLst>
          </p:cNvPr>
          <p:cNvSpPr/>
          <p:nvPr/>
        </p:nvSpPr>
        <p:spPr>
          <a:xfrm>
            <a:off x="2103570" y="2884172"/>
            <a:ext cx="1706003" cy="217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下发执行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报告上传</a:t>
            </a:r>
          </a:p>
        </p:txBody>
      </p:sp>
      <p:pic>
        <p:nvPicPr>
          <p:cNvPr id="68" name="图形 67">
            <a:extLst>
              <a:ext uri="{FF2B5EF4-FFF2-40B4-BE49-F238E27FC236}">
                <a16:creationId xmlns:a16="http://schemas.microsoft.com/office/drawing/2014/main" id="{CA88D5C5-8AF2-4FD9-B059-7661C6FF127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9258" y="2505519"/>
            <a:ext cx="930494" cy="923481"/>
          </a:xfrm>
          <a:prstGeom prst="rect">
            <a:avLst/>
          </a:prstGeom>
        </p:spPr>
      </p:pic>
      <p:sp>
        <p:nvSpPr>
          <p:cNvPr id="76" name="Rectangle 439">
            <a:extLst>
              <a:ext uri="{FF2B5EF4-FFF2-40B4-BE49-F238E27FC236}">
                <a16:creationId xmlns:a16="http://schemas.microsoft.com/office/drawing/2014/main" id="{3E95BF6B-0FFF-4F12-89BF-75A8ECDF343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63599" y="4997934"/>
            <a:ext cx="1060763" cy="32301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68484" tIns="34242" rIns="68484" bIns="34242" anchor="ctr" anchorCtr="0">
            <a:normAutofit/>
          </a:bodyPr>
          <a:lstStyle/>
          <a:p>
            <a:pPr algn="ctr" defTabSz="684530"/>
            <a:r>
              <a:rPr lang="zh-CN" altLang="en-US" sz="10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Meiryo" panose="020B0604030504040204" charset="-128"/>
              </a:rPr>
              <a:t>  </a:t>
            </a:r>
            <a:r>
              <a:rPr lang="en-US" altLang="zh-CN" sz="10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Meiryo" panose="020B0604030504040204" charset="-128"/>
              </a:rPr>
              <a:t>Project1</a:t>
            </a:r>
            <a:endParaRPr lang="en-US" altLang="ja-JP" sz="10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Meiryo" panose="020B0604030504040204" charset="-128"/>
            </a:endParaRPr>
          </a:p>
        </p:txBody>
      </p:sp>
      <p:sp>
        <p:nvSpPr>
          <p:cNvPr id="77" name="Rectangle 439">
            <a:extLst>
              <a:ext uri="{FF2B5EF4-FFF2-40B4-BE49-F238E27FC236}">
                <a16:creationId xmlns:a16="http://schemas.microsoft.com/office/drawing/2014/main" id="{06748AAC-82C0-46B2-9F2D-BB77A211D3D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23024" y="4997934"/>
            <a:ext cx="1060763" cy="32301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68484" tIns="34242" rIns="68484" bIns="34242" anchor="ctr" anchorCtr="0">
            <a:normAutofit/>
          </a:bodyPr>
          <a:lstStyle/>
          <a:p>
            <a:pPr algn="ctr" defTabSz="684530"/>
            <a:r>
              <a:rPr lang="zh-CN" altLang="en-US" sz="10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Meiryo" panose="020B0604030504040204" charset="-128"/>
              </a:rPr>
              <a:t>  </a:t>
            </a:r>
            <a:r>
              <a:rPr lang="en-US" altLang="zh-CN" sz="10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Meiryo" panose="020B0604030504040204" charset="-128"/>
              </a:rPr>
              <a:t>Project2</a:t>
            </a:r>
            <a:endParaRPr lang="en-US" altLang="ja-JP" sz="10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Meiryo" panose="020B0604030504040204" charset="-128"/>
            </a:endParaRPr>
          </a:p>
        </p:txBody>
      </p:sp>
      <p:sp>
        <p:nvSpPr>
          <p:cNvPr id="78" name="Rectangle 439">
            <a:extLst>
              <a:ext uri="{FF2B5EF4-FFF2-40B4-BE49-F238E27FC236}">
                <a16:creationId xmlns:a16="http://schemas.microsoft.com/office/drawing/2014/main" id="{9C7BD8F6-0B9B-4CE5-8CA2-D49B34C0F1D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831223" y="5005681"/>
            <a:ext cx="1020348" cy="32301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68484" tIns="34242" rIns="68484" bIns="34242" anchor="ctr" anchorCtr="0">
            <a:normAutofit/>
          </a:bodyPr>
          <a:lstStyle/>
          <a:p>
            <a:pPr algn="ctr" defTabSz="684530"/>
            <a:r>
              <a:rPr lang="zh-CN" altLang="en-US" sz="10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Meiryo" panose="020B0604030504040204" charset="-128"/>
              </a:rPr>
              <a:t>  </a:t>
            </a:r>
            <a:r>
              <a:rPr lang="en-US" altLang="zh-CN" sz="10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Meiryo" panose="020B0604030504040204" charset="-128"/>
              </a:rPr>
              <a:t>…</a:t>
            </a:r>
            <a:endParaRPr lang="en-US" altLang="ja-JP" sz="10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Meiryo" panose="020B0604030504040204" charset="-128"/>
            </a:endParaRPr>
          </a:p>
        </p:txBody>
      </p:sp>
      <p:sp>
        <p:nvSpPr>
          <p:cNvPr id="79" name="文本框 302">
            <a:extLst>
              <a:ext uri="{FF2B5EF4-FFF2-40B4-BE49-F238E27FC236}">
                <a16:creationId xmlns:a16="http://schemas.microsoft.com/office/drawing/2014/main" id="{DB433577-6ADB-4B7A-9230-D2C049EA5950}"/>
              </a:ext>
            </a:extLst>
          </p:cNvPr>
          <p:cNvSpPr txBox="1"/>
          <p:nvPr/>
        </p:nvSpPr>
        <p:spPr>
          <a:xfrm>
            <a:off x="2837712" y="5768386"/>
            <a:ext cx="2831049" cy="323016"/>
          </a:xfrm>
          <a:prstGeom prst="roundRect">
            <a:avLst>
              <a:gd name="adj" fmla="val 3687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4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/>
              <a:t>Redmine</a:t>
            </a:r>
            <a:endParaRPr lang="en-US" altLang="zh-CN" dirty="0"/>
          </a:p>
        </p:txBody>
      </p:sp>
      <p:cxnSp>
        <p:nvCxnSpPr>
          <p:cNvPr id="80" name="直接箭头连接符 111">
            <a:extLst>
              <a:ext uri="{FF2B5EF4-FFF2-40B4-BE49-F238E27FC236}">
                <a16:creationId xmlns:a16="http://schemas.microsoft.com/office/drawing/2014/main" id="{546CAEB1-1979-4BA5-9376-F380BCD07FBC}"/>
              </a:ext>
            </a:extLst>
          </p:cNvPr>
          <p:cNvCxnSpPr>
            <a:cxnSpLocks/>
            <a:stCxn id="65" idx="1"/>
            <a:endCxn id="79" idx="1"/>
          </p:cNvCxnSpPr>
          <p:nvPr/>
        </p:nvCxnSpPr>
        <p:spPr>
          <a:xfrm rot="10800000" flipH="1" flipV="1">
            <a:off x="1134712" y="2402906"/>
            <a:ext cx="1702999" cy="3526988"/>
          </a:xfrm>
          <a:prstGeom prst="bentConnector3">
            <a:avLst>
              <a:gd name="adj1" fmla="val -13423"/>
            </a:avLst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A9A7615F-2D66-411B-8586-6C0565E13F27}"/>
              </a:ext>
            </a:extLst>
          </p:cNvPr>
          <p:cNvCxnSpPr>
            <a:cxnSpLocks/>
            <a:stCxn id="79" idx="0"/>
            <a:endCxn id="76" idx="2"/>
          </p:cNvCxnSpPr>
          <p:nvPr/>
        </p:nvCxnSpPr>
        <p:spPr>
          <a:xfrm rot="16200000" flipV="1">
            <a:off x="3449892" y="4965041"/>
            <a:ext cx="447435" cy="115925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C8571F86-0D74-4C39-B74F-46A1897132BA}"/>
              </a:ext>
            </a:extLst>
          </p:cNvPr>
          <p:cNvCxnSpPr>
            <a:cxnSpLocks/>
            <a:stCxn id="79" idx="0"/>
            <a:endCxn id="77" idx="2"/>
          </p:cNvCxnSpPr>
          <p:nvPr/>
        </p:nvCxnSpPr>
        <p:spPr>
          <a:xfrm rot="5400000" flipH="1" flipV="1">
            <a:off x="4029604" y="5544585"/>
            <a:ext cx="447435" cy="16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68CB229D-3922-46FE-862E-ED603FF070CE}"/>
              </a:ext>
            </a:extLst>
          </p:cNvPr>
          <p:cNvCxnSpPr>
            <a:cxnSpLocks/>
            <a:stCxn id="79" idx="0"/>
            <a:endCxn id="78" idx="2"/>
          </p:cNvCxnSpPr>
          <p:nvPr/>
        </p:nvCxnSpPr>
        <p:spPr>
          <a:xfrm rot="5400000" flipH="1" flipV="1">
            <a:off x="4577473" y="5004462"/>
            <a:ext cx="439688" cy="108816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58EC8E3-DB57-4D51-9279-B51F063148AF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6423516" y="1767091"/>
            <a:ext cx="1073387" cy="225731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02E3B7F-879B-4A7B-B1AD-C400A7664DF1}"/>
              </a:ext>
            </a:extLst>
          </p:cNvPr>
          <p:cNvCxnSpPr>
            <a:cxnSpLocks/>
            <a:stCxn id="62" idx="3"/>
            <a:endCxn id="28" idx="1"/>
          </p:cNvCxnSpPr>
          <p:nvPr/>
        </p:nvCxnSpPr>
        <p:spPr>
          <a:xfrm>
            <a:off x="6423516" y="4024405"/>
            <a:ext cx="442593" cy="13867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FA13AEB-F070-44C6-A1C2-2E107EAB12BA}"/>
              </a:ext>
            </a:extLst>
          </p:cNvPr>
          <p:cNvSpPr txBox="1"/>
          <p:nvPr/>
        </p:nvSpPr>
        <p:spPr>
          <a:xfrm>
            <a:off x="8710726" y="782185"/>
            <a:ext cx="1522533" cy="369332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AutoST</a:t>
            </a:r>
            <a:r>
              <a:rPr lang="zh-CN" altLang="en-US" dirty="0">
                <a:solidFill>
                  <a:schemeClr val="tx1"/>
                </a:solidFill>
              </a:rPr>
              <a:t>产品↓</a:t>
            </a:r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3DDE4FB7-6D49-4152-8060-D9688D266697}"/>
              </a:ext>
            </a:extLst>
          </p:cNvPr>
          <p:cNvGrpSpPr/>
          <p:nvPr/>
        </p:nvGrpSpPr>
        <p:grpSpPr>
          <a:xfrm>
            <a:off x="2638677" y="3193139"/>
            <a:ext cx="3495524" cy="1536780"/>
            <a:chOff x="1847462" y="3211867"/>
            <a:chExt cx="3495524" cy="1536780"/>
          </a:xfrm>
        </p:grpSpPr>
        <p:sp>
          <p:nvSpPr>
            <p:cNvPr id="84" name="Rectangle 439">
              <a:extLst>
                <a:ext uri="{FF2B5EF4-FFF2-40B4-BE49-F238E27FC236}">
                  <a16:creationId xmlns:a16="http://schemas.microsoft.com/office/drawing/2014/main" id="{F4381066-5213-4171-B021-1A1F14CAB02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847462" y="3211867"/>
              <a:ext cx="3495524" cy="153678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68484" tIns="34242" rIns="68484" bIns="34242" anchor="t" anchorCtr="0">
              <a:normAutofit/>
            </a:bodyPr>
            <a:lstStyle/>
            <a:p>
              <a:pPr algn="ctr" defTabSz="684530"/>
              <a:r>
                <a:rPr lang="zh-CN" altLang="en-US" sz="10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Meiryo" panose="020B0604030504040204" charset="-128"/>
                </a:rPr>
                <a:t>  台架（</a:t>
              </a:r>
              <a:r>
                <a:rPr lang="en-US" altLang="zh-CN" sz="10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Meiryo" panose="020B0604030504040204" charset="-128"/>
                </a:rPr>
                <a:t>IVI/Meter</a:t>
              </a:r>
              <a:r>
                <a:rPr lang="zh-CN" altLang="en-US" sz="10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Meiryo" panose="020B0604030504040204" charset="-128"/>
                </a:rPr>
                <a:t>）自动化测试</a:t>
              </a:r>
              <a:endParaRPr lang="en-US" altLang="ja-JP" sz="10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Meiryo" panose="020B0604030504040204" charset="-128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F0485BD-F2AF-460F-B600-CD31AFE98E35}"/>
                </a:ext>
              </a:extLst>
            </p:cNvPr>
            <p:cNvSpPr/>
            <p:nvPr/>
          </p:nvSpPr>
          <p:spPr>
            <a:xfrm>
              <a:off x="2106864" y="4286349"/>
              <a:ext cx="3055704" cy="35494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IVI/ Meter Devices</a:t>
              </a:r>
              <a:endParaRPr lang="zh-CN" altLang="en-US" sz="1400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C5C692A-D47C-4C6D-A2F6-F61F6EE7FF17}"/>
                </a:ext>
              </a:extLst>
            </p:cNvPr>
            <p:cNvSpPr/>
            <p:nvPr/>
          </p:nvSpPr>
          <p:spPr>
            <a:xfrm>
              <a:off x="2169596" y="3512237"/>
              <a:ext cx="1263585" cy="3549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AutoST IDE</a:t>
              </a:r>
              <a:endParaRPr lang="zh-CN" altLang="en-US" sz="1100" dirty="0">
                <a:solidFill>
                  <a:sysClr val="windowText" lastClr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FD2A777-153A-457D-AFC6-D5F1EEEFCB56}"/>
                </a:ext>
              </a:extLst>
            </p:cNvPr>
            <p:cNvSpPr/>
            <p:nvPr/>
          </p:nvSpPr>
          <p:spPr>
            <a:xfrm>
              <a:off x="3796771" y="3517080"/>
              <a:ext cx="1263585" cy="3500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Test Box</a:t>
              </a:r>
              <a:endParaRPr lang="zh-CN" altLang="en-US" sz="1100" dirty="0">
                <a:solidFill>
                  <a:sysClr val="windowText" lastClr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D8099BD5-0923-4516-BB9C-010C63FA5267}"/>
                </a:ext>
              </a:extLst>
            </p:cNvPr>
            <p:cNvCxnSpPr>
              <a:cxnSpLocks/>
              <a:stCxn id="87" idx="3"/>
              <a:endCxn id="22" idx="1"/>
            </p:cNvCxnSpPr>
            <p:nvPr/>
          </p:nvCxnSpPr>
          <p:spPr>
            <a:xfrm>
              <a:off x="3433181" y="3689708"/>
              <a:ext cx="363590" cy="2421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7" name="连接符: 肘形 96">
              <a:extLst>
                <a:ext uri="{FF2B5EF4-FFF2-40B4-BE49-F238E27FC236}">
                  <a16:creationId xmlns:a16="http://schemas.microsoft.com/office/drawing/2014/main" id="{E283DF65-7CD7-4646-8835-C6337CCF3996}"/>
                </a:ext>
              </a:extLst>
            </p:cNvPr>
            <p:cNvCxnSpPr>
              <a:cxnSpLocks/>
              <a:stCxn id="87" idx="2"/>
              <a:endCxn id="21" idx="0"/>
            </p:cNvCxnSpPr>
            <p:nvPr/>
          </p:nvCxnSpPr>
          <p:spPr>
            <a:xfrm rot="16200000" flipH="1">
              <a:off x="3008467" y="3660099"/>
              <a:ext cx="419171" cy="833327"/>
            </a:xfrm>
            <a:prstGeom prst="bentConnector3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3" name="连接符: 肘形 102">
              <a:extLst>
                <a:ext uri="{FF2B5EF4-FFF2-40B4-BE49-F238E27FC236}">
                  <a16:creationId xmlns:a16="http://schemas.microsoft.com/office/drawing/2014/main" id="{2D2A2D05-CF9D-4347-83A7-23283C6671AE}"/>
                </a:ext>
              </a:extLst>
            </p:cNvPr>
            <p:cNvCxnSpPr>
              <a:cxnSpLocks/>
              <a:stCxn id="22" idx="2"/>
              <a:endCxn id="21" idx="0"/>
            </p:cNvCxnSpPr>
            <p:nvPr/>
          </p:nvCxnSpPr>
          <p:spPr>
            <a:xfrm rot="5400000">
              <a:off x="3822054" y="3679839"/>
              <a:ext cx="419172" cy="793848"/>
            </a:xfrm>
            <a:prstGeom prst="bentConnector3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D5085F5F-BB01-469F-B9F5-E3D7FA653D30}"/>
              </a:ext>
            </a:extLst>
          </p:cNvPr>
          <p:cNvGrpSpPr/>
          <p:nvPr/>
        </p:nvGrpSpPr>
        <p:grpSpPr>
          <a:xfrm>
            <a:off x="1086555" y="3569899"/>
            <a:ext cx="1331167" cy="807584"/>
            <a:chOff x="1999862" y="3364267"/>
            <a:chExt cx="3495524" cy="1536780"/>
          </a:xfrm>
        </p:grpSpPr>
        <p:sp>
          <p:nvSpPr>
            <p:cNvPr id="123" name="Rectangle 439">
              <a:extLst>
                <a:ext uri="{FF2B5EF4-FFF2-40B4-BE49-F238E27FC236}">
                  <a16:creationId xmlns:a16="http://schemas.microsoft.com/office/drawing/2014/main" id="{56490707-76E6-496E-BE53-A0494EE3E17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99862" y="3364267"/>
              <a:ext cx="3495524" cy="153678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68484" tIns="34242" rIns="68484" bIns="34242" anchor="t" anchorCtr="0">
              <a:normAutofit/>
            </a:bodyPr>
            <a:lstStyle/>
            <a:p>
              <a:pPr algn="ctr" defTabSz="684530"/>
              <a:r>
                <a:rPr lang="zh-CN" altLang="en-US" sz="5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Meiryo" panose="020B0604030504040204" charset="-128"/>
                </a:rPr>
                <a:t>  台架（</a:t>
              </a:r>
              <a:r>
                <a:rPr lang="en-US" altLang="zh-CN" sz="5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Meiryo" panose="020B0604030504040204" charset="-128"/>
                </a:rPr>
                <a:t>IVI/Meter</a:t>
              </a:r>
              <a:r>
                <a:rPr lang="zh-CN" altLang="en-US" sz="5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Meiryo" panose="020B0604030504040204" charset="-128"/>
                </a:rPr>
                <a:t>）自动化测试</a:t>
              </a:r>
              <a:endParaRPr lang="en-US" altLang="ja-JP" sz="5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Meiryo" panose="020B0604030504040204" charset="-128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2BA4BF27-A391-4733-AFEA-B32217BCF3D4}"/>
                </a:ext>
              </a:extLst>
            </p:cNvPr>
            <p:cNvSpPr/>
            <p:nvPr/>
          </p:nvSpPr>
          <p:spPr>
            <a:xfrm>
              <a:off x="2259264" y="4438749"/>
              <a:ext cx="3055704" cy="35494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IVI/ Meter Devices</a:t>
              </a:r>
              <a:endParaRPr lang="zh-CN" altLang="en-US" sz="900" dirty="0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B8366860-51A9-4DC1-A4EF-2696FA00C9E7}"/>
                </a:ext>
              </a:extLst>
            </p:cNvPr>
            <p:cNvSpPr/>
            <p:nvPr/>
          </p:nvSpPr>
          <p:spPr>
            <a:xfrm>
              <a:off x="2321996" y="3664637"/>
              <a:ext cx="1263585" cy="3549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7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AutoST IDE</a:t>
              </a:r>
              <a:endParaRPr lang="zh-CN" altLang="en-US" sz="700" dirty="0">
                <a:solidFill>
                  <a:sysClr val="windowText" lastClr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28E8CECC-BB64-4AFA-9EDE-25DE376A09EE}"/>
                </a:ext>
              </a:extLst>
            </p:cNvPr>
            <p:cNvSpPr/>
            <p:nvPr/>
          </p:nvSpPr>
          <p:spPr>
            <a:xfrm>
              <a:off x="3949171" y="3669480"/>
              <a:ext cx="1263585" cy="3500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7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Test Box</a:t>
              </a:r>
              <a:endParaRPr lang="zh-CN" altLang="en-US" sz="700" dirty="0">
                <a:solidFill>
                  <a:sysClr val="windowText" lastClr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6B70CCF7-8FD9-43A4-92E1-692F9936BF8F}"/>
                </a:ext>
              </a:extLst>
            </p:cNvPr>
            <p:cNvCxnSpPr>
              <a:cxnSpLocks/>
              <a:stCxn id="125" idx="3"/>
              <a:endCxn id="126" idx="1"/>
            </p:cNvCxnSpPr>
            <p:nvPr/>
          </p:nvCxnSpPr>
          <p:spPr>
            <a:xfrm>
              <a:off x="3585581" y="3842108"/>
              <a:ext cx="363590" cy="2421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8" name="连接符: 肘形 127">
              <a:extLst>
                <a:ext uri="{FF2B5EF4-FFF2-40B4-BE49-F238E27FC236}">
                  <a16:creationId xmlns:a16="http://schemas.microsoft.com/office/drawing/2014/main" id="{353F2CEC-CC0E-49A6-A9B3-22F362229984}"/>
                </a:ext>
              </a:extLst>
            </p:cNvPr>
            <p:cNvCxnSpPr>
              <a:cxnSpLocks/>
              <a:stCxn id="125" idx="2"/>
              <a:endCxn id="124" idx="0"/>
            </p:cNvCxnSpPr>
            <p:nvPr/>
          </p:nvCxnSpPr>
          <p:spPr>
            <a:xfrm rot="16200000" flipH="1">
              <a:off x="3160867" y="3812499"/>
              <a:ext cx="419171" cy="833327"/>
            </a:xfrm>
            <a:prstGeom prst="bentConnector3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9" name="连接符: 肘形 128">
              <a:extLst>
                <a:ext uri="{FF2B5EF4-FFF2-40B4-BE49-F238E27FC236}">
                  <a16:creationId xmlns:a16="http://schemas.microsoft.com/office/drawing/2014/main" id="{37361EC7-6E2D-4490-9064-D783C6F38547}"/>
                </a:ext>
              </a:extLst>
            </p:cNvPr>
            <p:cNvCxnSpPr>
              <a:cxnSpLocks/>
              <a:stCxn id="126" idx="2"/>
              <a:endCxn id="124" idx="0"/>
            </p:cNvCxnSpPr>
            <p:nvPr/>
          </p:nvCxnSpPr>
          <p:spPr>
            <a:xfrm rot="5400000">
              <a:off x="3974454" y="3832239"/>
              <a:ext cx="419172" cy="793848"/>
            </a:xfrm>
            <a:prstGeom prst="bentConnector3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14D26752-BF57-4048-8D01-B6AB096A8E53}"/>
              </a:ext>
            </a:extLst>
          </p:cNvPr>
          <p:cNvCxnSpPr>
            <a:stCxn id="62" idx="1"/>
            <a:endCxn id="62" idx="3"/>
          </p:cNvCxnSpPr>
          <p:nvPr/>
        </p:nvCxnSpPr>
        <p:spPr>
          <a:xfrm>
            <a:off x="692118" y="4024405"/>
            <a:ext cx="5731398" cy="0"/>
          </a:xfrm>
          <a:prstGeom prst="line">
            <a:avLst/>
          </a:prstGeom>
          <a:ln w="28575">
            <a:solidFill>
              <a:schemeClr val="accent4"/>
            </a:solidFill>
            <a:prstDash val="dash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84F8FF9C-81E2-41C9-AA81-CB2E2F5F2233}"/>
              </a:ext>
            </a:extLst>
          </p:cNvPr>
          <p:cNvSpPr txBox="1"/>
          <p:nvPr/>
        </p:nvSpPr>
        <p:spPr>
          <a:xfrm>
            <a:off x="3747043" y="2116804"/>
            <a:ext cx="17684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100" dirty="0"/>
              <a:t>分布式：多任务运行</a:t>
            </a:r>
            <a:endParaRPr lang="en-US" altLang="zh-CN" sz="11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100" dirty="0"/>
              <a:t>便利性：可远程控制</a:t>
            </a:r>
            <a:endParaRPr lang="en-US" altLang="zh-CN" sz="11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100" dirty="0"/>
              <a:t>实时性：报告实时更新</a:t>
            </a:r>
            <a:endParaRPr lang="en-US" altLang="zh-CN" sz="1100" dirty="0"/>
          </a:p>
        </p:txBody>
      </p:sp>
      <p:sp>
        <p:nvSpPr>
          <p:cNvPr id="133" name="对话气泡: 矩形 132">
            <a:extLst>
              <a:ext uri="{FF2B5EF4-FFF2-40B4-BE49-F238E27FC236}">
                <a16:creationId xmlns:a16="http://schemas.microsoft.com/office/drawing/2014/main" id="{7B90BB45-DB5E-4805-8E4B-27FB0D84FFC8}"/>
              </a:ext>
            </a:extLst>
          </p:cNvPr>
          <p:cNvSpPr/>
          <p:nvPr/>
        </p:nvSpPr>
        <p:spPr>
          <a:xfrm>
            <a:off x="174269" y="4802148"/>
            <a:ext cx="2173175" cy="757566"/>
          </a:xfrm>
          <a:prstGeom prst="wedgeRectCallout">
            <a:avLst>
              <a:gd name="adj1" fmla="val 9250"/>
              <a:gd name="adj2" fmla="val 10525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/>
              <a:t>Bug</a:t>
            </a:r>
            <a:r>
              <a:rPr lang="zh-CN" altLang="en-US" sz="1200" dirty="0"/>
              <a:t>票自动生成</a:t>
            </a:r>
            <a:endParaRPr lang="en-US" altLang="zh-CN" sz="1200" dirty="0"/>
          </a:p>
          <a:p>
            <a:r>
              <a:rPr lang="zh-CN" altLang="en-US" sz="1200" dirty="0"/>
              <a:t>现在：半自动中，可以生产模板</a:t>
            </a:r>
            <a:endParaRPr lang="en-US" altLang="zh-CN" sz="1200" dirty="0"/>
          </a:p>
          <a:p>
            <a:r>
              <a:rPr lang="zh-CN" altLang="en-US" sz="1200" dirty="0"/>
              <a:t>未来：实现自动生产</a:t>
            </a:r>
            <a:r>
              <a:rPr lang="en-US" altLang="zh-CN" sz="1200" dirty="0"/>
              <a:t>bug</a:t>
            </a:r>
            <a:r>
              <a:rPr lang="zh-CN" altLang="en-US" sz="1200" dirty="0"/>
              <a:t>票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C6A46A9-5C26-4F5B-B9FB-6DB5091C2CC9}"/>
              </a:ext>
            </a:extLst>
          </p:cNvPr>
          <p:cNvGrpSpPr/>
          <p:nvPr/>
        </p:nvGrpSpPr>
        <p:grpSpPr>
          <a:xfrm>
            <a:off x="9806500" y="5058991"/>
            <a:ext cx="1372033" cy="1257918"/>
            <a:chOff x="4795588" y="3195551"/>
            <a:chExt cx="1705807" cy="1975342"/>
          </a:xfrm>
        </p:grpSpPr>
        <p:sp>
          <p:nvSpPr>
            <p:cNvPr id="41" name="圆角矩形 108">
              <a:extLst>
                <a:ext uri="{FF2B5EF4-FFF2-40B4-BE49-F238E27FC236}">
                  <a16:creationId xmlns:a16="http://schemas.microsoft.com/office/drawing/2014/main" id="{0109C819-EA01-4211-AFF7-1701A3D44C75}"/>
                </a:ext>
              </a:extLst>
            </p:cNvPr>
            <p:cNvSpPr/>
            <p:nvPr/>
          </p:nvSpPr>
          <p:spPr>
            <a:xfrm>
              <a:off x="4813280" y="3195551"/>
              <a:ext cx="1678813" cy="45164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测试服务器</a:t>
              </a:r>
            </a:p>
          </p:txBody>
        </p:sp>
        <p:sp>
          <p:nvSpPr>
            <p:cNvPr id="42" name="圆角矩形 87">
              <a:extLst>
                <a:ext uri="{FF2B5EF4-FFF2-40B4-BE49-F238E27FC236}">
                  <a16:creationId xmlns:a16="http://schemas.microsoft.com/office/drawing/2014/main" id="{C07BD26F-641B-45CC-82E9-3D868812CB65}"/>
                </a:ext>
              </a:extLst>
            </p:cNvPr>
            <p:cNvSpPr/>
            <p:nvPr/>
          </p:nvSpPr>
          <p:spPr>
            <a:xfrm>
              <a:off x="4795588" y="4133755"/>
              <a:ext cx="513017" cy="1037138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张冉</a:t>
              </a:r>
            </a:p>
          </p:txBody>
        </p:sp>
        <p:sp>
          <p:nvSpPr>
            <p:cNvPr id="44" name="圆角矩形 87">
              <a:extLst>
                <a:ext uri="{FF2B5EF4-FFF2-40B4-BE49-F238E27FC236}">
                  <a16:creationId xmlns:a16="http://schemas.microsoft.com/office/drawing/2014/main" id="{9201BA7B-6810-4AFF-B2A1-F9B8877E377A}"/>
                </a:ext>
              </a:extLst>
            </p:cNvPr>
            <p:cNvSpPr/>
            <p:nvPr/>
          </p:nvSpPr>
          <p:spPr>
            <a:xfrm>
              <a:off x="5988378" y="4133755"/>
              <a:ext cx="513017" cy="1037138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毛</a:t>
              </a:r>
              <a:r>
                <a:rPr kumimoji="0" lang="zh-CN" alt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腾之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45" name="连接符: 肘形 93">
              <a:extLst>
                <a:ext uri="{FF2B5EF4-FFF2-40B4-BE49-F238E27FC236}">
                  <a16:creationId xmlns:a16="http://schemas.microsoft.com/office/drawing/2014/main" id="{AF5C7345-34FB-491F-82C8-8ACE4C52FACE}"/>
                </a:ext>
              </a:extLst>
            </p:cNvPr>
            <p:cNvCxnSpPr>
              <a:cxnSpLocks/>
              <a:stCxn id="41" idx="2"/>
              <a:endCxn id="42" idx="0"/>
            </p:cNvCxnSpPr>
            <p:nvPr/>
          </p:nvCxnSpPr>
          <p:spPr>
            <a:xfrm rot="5400000">
              <a:off x="5109113" y="3590181"/>
              <a:ext cx="486559" cy="600590"/>
            </a:xfrm>
            <a:prstGeom prst="bentConnector3">
              <a:avLst>
                <a:gd name="adj1" fmla="val 50000"/>
              </a:avLst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7" name="连接符: 肘形 93">
              <a:extLst>
                <a:ext uri="{FF2B5EF4-FFF2-40B4-BE49-F238E27FC236}">
                  <a16:creationId xmlns:a16="http://schemas.microsoft.com/office/drawing/2014/main" id="{9400A219-A110-4E0C-B3B1-250488603878}"/>
                </a:ext>
              </a:extLst>
            </p:cNvPr>
            <p:cNvCxnSpPr>
              <a:cxnSpLocks/>
              <a:stCxn id="41" idx="2"/>
              <a:endCxn id="44" idx="0"/>
            </p:cNvCxnSpPr>
            <p:nvPr/>
          </p:nvCxnSpPr>
          <p:spPr>
            <a:xfrm rot="16200000" flipH="1">
              <a:off x="5705507" y="3594374"/>
              <a:ext cx="486559" cy="592200"/>
            </a:xfrm>
            <a:prstGeom prst="bentConnector3">
              <a:avLst>
                <a:gd name="adj1" fmla="val 50000"/>
              </a:avLst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9ABEBF0-4089-48F1-A78E-D8EBC7E658DD}"/>
              </a:ext>
            </a:extLst>
          </p:cNvPr>
          <p:cNvGrpSpPr/>
          <p:nvPr/>
        </p:nvGrpSpPr>
        <p:grpSpPr>
          <a:xfrm>
            <a:off x="7014293" y="5104378"/>
            <a:ext cx="2529350" cy="1219212"/>
            <a:chOff x="791562" y="3346919"/>
            <a:chExt cx="3144664" cy="1762932"/>
          </a:xfrm>
        </p:grpSpPr>
        <p:sp>
          <p:nvSpPr>
            <p:cNvPr id="49" name="圆角矩形 109">
              <a:extLst>
                <a:ext uri="{FF2B5EF4-FFF2-40B4-BE49-F238E27FC236}">
                  <a16:creationId xmlns:a16="http://schemas.microsoft.com/office/drawing/2014/main" id="{D2039F78-4997-444E-AA9A-1388B9591659}"/>
                </a:ext>
              </a:extLst>
            </p:cNvPr>
            <p:cNvSpPr/>
            <p:nvPr/>
          </p:nvSpPr>
          <p:spPr>
            <a:xfrm>
              <a:off x="1545846" y="3346919"/>
              <a:ext cx="1678813" cy="39116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IDE 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软件</a:t>
              </a:r>
            </a:p>
          </p:txBody>
        </p:sp>
        <p:sp>
          <p:nvSpPr>
            <p:cNvPr id="50" name="圆角矩形 87">
              <a:extLst>
                <a:ext uri="{FF2B5EF4-FFF2-40B4-BE49-F238E27FC236}">
                  <a16:creationId xmlns:a16="http://schemas.microsoft.com/office/drawing/2014/main" id="{91812B0B-BE87-48DA-99CF-BE618845D931}"/>
                </a:ext>
              </a:extLst>
            </p:cNvPr>
            <p:cNvSpPr/>
            <p:nvPr/>
          </p:nvSpPr>
          <p:spPr>
            <a:xfrm>
              <a:off x="1427567" y="4133755"/>
              <a:ext cx="513017" cy="95499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张书辉</a:t>
              </a:r>
            </a:p>
          </p:txBody>
        </p: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077CCDD4-40AA-44A9-9064-95EA55B9866D}"/>
                </a:ext>
              </a:extLst>
            </p:cNvPr>
            <p:cNvCxnSpPr>
              <a:cxnSpLocks/>
              <a:stCxn id="49" idx="2"/>
              <a:endCxn id="50" idx="0"/>
            </p:cNvCxnSpPr>
            <p:nvPr/>
          </p:nvCxnSpPr>
          <p:spPr>
            <a:xfrm rot="5400000">
              <a:off x="1836832" y="3585332"/>
              <a:ext cx="395668" cy="701178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圆角矩形 87">
              <a:extLst>
                <a:ext uri="{FF2B5EF4-FFF2-40B4-BE49-F238E27FC236}">
                  <a16:creationId xmlns:a16="http://schemas.microsoft.com/office/drawing/2014/main" id="{C8F6A707-972E-4A30-9638-B6459DFECE18}"/>
                </a:ext>
              </a:extLst>
            </p:cNvPr>
            <p:cNvSpPr/>
            <p:nvPr/>
          </p:nvSpPr>
          <p:spPr>
            <a:xfrm>
              <a:off x="2130260" y="4141432"/>
              <a:ext cx="513017" cy="95499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闫冠杰</a:t>
              </a:r>
            </a:p>
          </p:txBody>
        </p:sp>
        <p:sp>
          <p:nvSpPr>
            <p:cNvPr id="53" name="圆角矩形 87">
              <a:extLst>
                <a:ext uri="{FF2B5EF4-FFF2-40B4-BE49-F238E27FC236}">
                  <a16:creationId xmlns:a16="http://schemas.microsoft.com/office/drawing/2014/main" id="{799BF4EF-F667-4078-B6D4-5DE8CBDEA5E7}"/>
                </a:ext>
              </a:extLst>
            </p:cNvPr>
            <p:cNvSpPr/>
            <p:nvPr/>
          </p:nvSpPr>
          <p:spPr>
            <a:xfrm>
              <a:off x="2816176" y="4154852"/>
              <a:ext cx="513017" cy="95499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姜畅</a:t>
              </a:r>
            </a:p>
          </p:txBody>
        </p:sp>
        <p:cxnSp>
          <p:nvCxnSpPr>
            <p:cNvPr id="54" name="连接符: 肘形 93">
              <a:extLst>
                <a:ext uri="{FF2B5EF4-FFF2-40B4-BE49-F238E27FC236}">
                  <a16:creationId xmlns:a16="http://schemas.microsoft.com/office/drawing/2014/main" id="{48219FD7-97A1-48C6-BA18-C7FF1F02DA1B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rot="16200000" flipH="1">
              <a:off x="2196505" y="3926834"/>
              <a:ext cx="377497" cy="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连接符: 肘形 93">
              <a:extLst>
                <a:ext uri="{FF2B5EF4-FFF2-40B4-BE49-F238E27FC236}">
                  <a16:creationId xmlns:a16="http://schemas.microsoft.com/office/drawing/2014/main" id="{02A0E1F1-8DD0-4208-B772-87462A7A2AAE}"/>
                </a:ext>
              </a:extLst>
            </p:cNvPr>
            <p:cNvCxnSpPr>
              <a:cxnSpLocks/>
              <a:stCxn id="49" idx="2"/>
              <a:endCxn id="53" idx="0"/>
            </p:cNvCxnSpPr>
            <p:nvPr/>
          </p:nvCxnSpPr>
          <p:spPr>
            <a:xfrm rot="16200000" flipH="1">
              <a:off x="2520587" y="3602753"/>
              <a:ext cx="416764" cy="68743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圆角矩形 87">
              <a:extLst>
                <a:ext uri="{FF2B5EF4-FFF2-40B4-BE49-F238E27FC236}">
                  <a16:creationId xmlns:a16="http://schemas.microsoft.com/office/drawing/2014/main" id="{DE2B3BB0-4A2A-4531-97FE-10FD87A47A57}"/>
                </a:ext>
              </a:extLst>
            </p:cNvPr>
            <p:cNvSpPr/>
            <p:nvPr/>
          </p:nvSpPr>
          <p:spPr>
            <a:xfrm>
              <a:off x="3423209" y="4154852"/>
              <a:ext cx="513017" cy="95499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张红阳</a:t>
              </a:r>
            </a:p>
          </p:txBody>
        </p:sp>
        <p:cxnSp>
          <p:nvCxnSpPr>
            <p:cNvPr id="57" name="连接符: 肘形 93">
              <a:extLst>
                <a:ext uri="{FF2B5EF4-FFF2-40B4-BE49-F238E27FC236}">
                  <a16:creationId xmlns:a16="http://schemas.microsoft.com/office/drawing/2014/main" id="{D660825F-E54F-4EB9-AE10-07A9FCED2DE5}"/>
                </a:ext>
              </a:extLst>
            </p:cNvPr>
            <p:cNvCxnSpPr>
              <a:cxnSpLocks/>
              <a:stCxn id="49" idx="2"/>
              <a:endCxn id="56" idx="0"/>
            </p:cNvCxnSpPr>
            <p:nvPr/>
          </p:nvCxnSpPr>
          <p:spPr>
            <a:xfrm rot="16200000" flipH="1">
              <a:off x="2824104" y="3299236"/>
              <a:ext cx="416764" cy="1294465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圆角矩形 87">
              <a:extLst>
                <a:ext uri="{FF2B5EF4-FFF2-40B4-BE49-F238E27FC236}">
                  <a16:creationId xmlns:a16="http://schemas.microsoft.com/office/drawing/2014/main" id="{46984741-EAAC-47C2-8D26-48E90EFCEDCE}"/>
                </a:ext>
              </a:extLst>
            </p:cNvPr>
            <p:cNvSpPr/>
            <p:nvPr/>
          </p:nvSpPr>
          <p:spPr>
            <a:xfrm>
              <a:off x="791562" y="4133754"/>
              <a:ext cx="513017" cy="97609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李文静</a:t>
              </a:r>
            </a:p>
          </p:txBody>
        </p:sp>
        <p:cxnSp>
          <p:nvCxnSpPr>
            <p:cNvPr id="59" name="连接符: 肘形 93">
              <a:extLst>
                <a:ext uri="{FF2B5EF4-FFF2-40B4-BE49-F238E27FC236}">
                  <a16:creationId xmlns:a16="http://schemas.microsoft.com/office/drawing/2014/main" id="{EEF367CF-C775-4A1E-B9F4-94C9CE7DD36C}"/>
                </a:ext>
              </a:extLst>
            </p:cNvPr>
            <p:cNvCxnSpPr>
              <a:cxnSpLocks/>
              <a:stCxn id="49" idx="2"/>
              <a:endCxn id="58" idx="0"/>
            </p:cNvCxnSpPr>
            <p:nvPr/>
          </p:nvCxnSpPr>
          <p:spPr>
            <a:xfrm rot="5400000">
              <a:off x="1518829" y="3267330"/>
              <a:ext cx="395667" cy="133718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圆角矩形 87">
            <a:extLst>
              <a:ext uri="{FF2B5EF4-FFF2-40B4-BE49-F238E27FC236}">
                <a16:creationId xmlns:a16="http://schemas.microsoft.com/office/drawing/2014/main" id="{96D6F9F0-BB8A-4B5B-B695-646959EB2475}"/>
              </a:ext>
            </a:extLst>
          </p:cNvPr>
          <p:cNvSpPr/>
          <p:nvPr/>
        </p:nvSpPr>
        <p:spPr>
          <a:xfrm>
            <a:off x="8327304" y="4465239"/>
            <a:ext cx="2020044" cy="35185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PM(Product Manager)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圆角矩形 87">
            <a:extLst>
              <a:ext uri="{FF2B5EF4-FFF2-40B4-BE49-F238E27FC236}">
                <a16:creationId xmlns:a16="http://schemas.microsoft.com/office/drawing/2014/main" id="{CD9D846B-0C79-4191-A8FD-83E2C3E3BDCD}"/>
              </a:ext>
            </a:extLst>
          </p:cNvPr>
          <p:cNvSpPr/>
          <p:nvPr/>
        </p:nvSpPr>
        <p:spPr>
          <a:xfrm>
            <a:off x="10606119" y="4485419"/>
            <a:ext cx="902970" cy="28709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吴凤萍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27F185-B573-4CE7-AF5F-0D2B7A6F1046}"/>
              </a:ext>
            </a:extLst>
          </p:cNvPr>
          <p:cNvCxnSpPr>
            <a:stCxn id="69" idx="3"/>
            <a:endCxn id="70" idx="1"/>
          </p:cNvCxnSpPr>
          <p:nvPr/>
        </p:nvCxnSpPr>
        <p:spPr>
          <a:xfrm flipV="1">
            <a:off x="10347348" y="4628965"/>
            <a:ext cx="258771" cy="12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D1E5EEAA-0D31-4A1D-96F6-83E881CE06A0}"/>
              </a:ext>
            </a:extLst>
          </p:cNvPr>
          <p:cNvCxnSpPr>
            <a:cxnSpLocks/>
            <a:stCxn id="69" idx="2"/>
            <a:endCxn id="49" idx="0"/>
          </p:cNvCxnSpPr>
          <p:nvPr/>
        </p:nvCxnSpPr>
        <p:spPr>
          <a:xfrm rot="5400000">
            <a:off x="8673092" y="4440146"/>
            <a:ext cx="287290" cy="104117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7D7D3B92-F8B3-4418-BC92-C26A8AEAF635}"/>
              </a:ext>
            </a:extLst>
          </p:cNvPr>
          <p:cNvCxnSpPr>
            <a:stCxn id="69" idx="2"/>
            <a:endCxn id="41" idx="0"/>
          </p:cNvCxnSpPr>
          <p:nvPr/>
        </p:nvCxnSpPr>
        <p:spPr>
          <a:xfrm rot="16200000" flipH="1">
            <a:off x="9795657" y="4358758"/>
            <a:ext cx="241902" cy="11585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939384E-950A-4CA3-8768-CF3A706F8636}"/>
              </a:ext>
            </a:extLst>
          </p:cNvPr>
          <p:cNvSpPr txBox="1"/>
          <p:nvPr/>
        </p:nvSpPr>
        <p:spPr>
          <a:xfrm>
            <a:off x="6835056" y="442857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AutoST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团队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5119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8722C6B-78B1-46C8-86BF-C034F02FDD70}"/>
              </a:ext>
            </a:extLst>
          </p:cNvPr>
          <p:cNvSpPr/>
          <p:nvPr/>
        </p:nvSpPr>
        <p:spPr>
          <a:xfrm>
            <a:off x="691276" y="1351152"/>
            <a:ext cx="10809448" cy="48508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1.2 </a:t>
            </a:r>
            <a:r>
              <a:rPr lang="en-US" altLang="ja-JP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AutoST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运用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一览</a:t>
            </a:r>
            <a:endParaRPr lang="en-US" altLang="zh-CN" sz="3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5038883" y="923881"/>
            <a:ext cx="1679158" cy="234368"/>
          </a:xfrm>
          <a:prstGeom prst="roundRect">
            <a:avLst/>
          </a:prstGeom>
          <a:solidFill>
            <a:schemeClr val="lt1">
              <a:alpha val="20000"/>
            </a:schemeClr>
          </a:solidFill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运用领域</a:t>
            </a:r>
            <a:endParaRPr lang="en-US" altLang="zh-CN" sz="2400" b="1" dirty="0">
              <a:ln w="0"/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D9CDFC3-D12F-4D28-AEB2-A91600E7C032}"/>
              </a:ext>
            </a:extLst>
          </p:cNvPr>
          <p:cNvSpPr txBox="1"/>
          <p:nvPr/>
        </p:nvSpPr>
        <p:spPr>
          <a:xfrm>
            <a:off x="6454916" y="2187866"/>
            <a:ext cx="7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r>
              <a:rPr lang="en-US" altLang="zh-CN" b="1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Linux</a:t>
            </a:r>
            <a:endParaRPr lang="zh-CN" altLang="en-US" b="1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093C4C72-E051-41B8-B146-B33215209264}"/>
              </a:ext>
            </a:extLst>
          </p:cNvPr>
          <p:cNvSpPr txBox="1"/>
          <p:nvPr/>
        </p:nvSpPr>
        <p:spPr>
          <a:xfrm>
            <a:off x="6873636" y="1522576"/>
            <a:ext cx="20801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车载娱乐系统</a:t>
            </a:r>
            <a:endParaRPr lang="en-US" altLang="zh-CN" sz="160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160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主屏 </a:t>
            </a:r>
            <a:endParaRPr lang="en-US" altLang="zh-CN" sz="160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160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副屏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5A06BFA-6547-45D5-AB16-F48B927853B5}"/>
              </a:ext>
            </a:extLst>
          </p:cNvPr>
          <p:cNvSpPr txBox="1"/>
          <p:nvPr/>
        </p:nvSpPr>
        <p:spPr>
          <a:xfrm>
            <a:off x="1243652" y="1542490"/>
            <a:ext cx="171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电子仪表盘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FE3F62-FA70-4593-9FA2-EC63F9A5B5F9}"/>
              </a:ext>
            </a:extLst>
          </p:cNvPr>
          <p:cNvSpPr txBox="1"/>
          <p:nvPr/>
        </p:nvSpPr>
        <p:spPr>
          <a:xfrm>
            <a:off x="2940048" y="16710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智能座舱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6E73C97-74B1-4011-965D-52B58F2EE71B}"/>
              </a:ext>
            </a:extLst>
          </p:cNvPr>
          <p:cNvSpPr txBox="1"/>
          <p:nvPr/>
        </p:nvSpPr>
        <p:spPr>
          <a:xfrm>
            <a:off x="3143163" y="2002375"/>
            <a:ext cx="1487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Hypervisor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BD0E599-A179-437A-9F20-0ED960318221}"/>
              </a:ext>
            </a:extLst>
          </p:cNvPr>
          <p:cNvSpPr txBox="1"/>
          <p:nvPr/>
        </p:nvSpPr>
        <p:spPr>
          <a:xfrm>
            <a:off x="4476555" y="2187866"/>
            <a:ext cx="700533" cy="369332"/>
          </a:xfrm>
          <a:prstGeom prst="rect">
            <a:avLst/>
          </a:prstGeom>
          <a:noFill/>
          <a:scene3d>
            <a:camera prst="perspectiveAbove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n w="0"/>
                <a:solidFill>
                  <a:srgbClr val="59A513"/>
                </a:solidFill>
                <a:effectLst>
                  <a:glow rad="101600">
                    <a:schemeClr val="bg1"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defRPr>
            </a:lvl1pPr>
          </a:lstStyle>
          <a:p>
            <a:r>
              <a:rPr lang="en-US" altLang="zh-CN" dirty="0"/>
              <a:t>QNX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4B96080-2D7D-487A-ACC0-2C44A868D4CC}"/>
              </a:ext>
            </a:extLst>
          </p:cNvPr>
          <p:cNvSpPr txBox="1"/>
          <p:nvPr/>
        </p:nvSpPr>
        <p:spPr>
          <a:xfrm>
            <a:off x="5177088" y="2187866"/>
            <a:ext cx="964734" cy="369332"/>
          </a:xfrm>
          <a:prstGeom prst="rect">
            <a:avLst/>
          </a:prstGeom>
          <a:noFill/>
          <a:scene3d>
            <a:camera prst="perspectiveAbove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b="1" dirty="0">
                <a:ln w="0"/>
                <a:solidFill>
                  <a:srgbClr val="59A513"/>
                </a:solidFill>
                <a:effectLst>
                  <a:glow rad="101600">
                    <a:schemeClr val="bg1"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Android</a:t>
            </a:r>
            <a:endParaRPr lang="zh-CN" altLang="en-US" b="1" dirty="0">
              <a:ln w="0"/>
              <a:solidFill>
                <a:srgbClr val="59A513"/>
              </a:solidFill>
              <a:effectLst>
                <a:glow rad="101600">
                  <a:schemeClr val="bg1"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982C5C2-B211-4453-A4F0-E8647AAF283D}"/>
              </a:ext>
            </a:extLst>
          </p:cNvPr>
          <p:cNvSpPr/>
          <p:nvPr/>
        </p:nvSpPr>
        <p:spPr>
          <a:xfrm rot="625929">
            <a:off x="2834178" y="1734102"/>
            <a:ext cx="3267090" cy="896591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398499-8B6C-4996-AD82-0CB204BC2F19}"/>
              </a:ext>
            </a:extLst>
          </p:cNvPr>
          <p:cNvSpPr/>
          <p:nvPr/>
        </p:nvSpPr>
        <p:spPr>
          <a:xfrm>
            <a:off x="784149" y="2719070"/>
            <a:ext cx="10589528" cy="1358503"/>
          </a:xfrm>
          <a:prstGeom prst="rect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15875" cap="flat" cmpd="sng" algn="ctr">
            <a:solidFill>
              <a:schemeClr val="bg1">
                <a:lumMod val="50000"/>
                <a:alpha val="88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1" name="图片 100" descr="图片包含 游戏机, 设备, 仪表&#10;&#10;描述已自动生成">
            <a:extLst>
              <a:ext uri="{FF2B5EF4-FFF2-40B4-BE49-F238E27FC236}">
                <a16:creationId xmlns:a16="http://schemas.microsoft.com/office/drawing/2014/main" id="{3543FC72-1B03-48C5-9B5B-E0026DFAA6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617" y="2977219"/>
            <a:ext cx="2528034" cy="833461"/>
          </a:xfrm>
          <a:prstGeom prst="rect">
            <a:avLst/>
          </a:prstGeom>
        </p:spPr>
      </p:pic>
      <p:pic>
        <p:nvPicPr>
          <p:cNvPr id="102" name="图片 101" descr="图片包含 监控, 电子, 室内, 屏幕&#10;&#10;描述已自动生成">
            <a:extLst>
              <a:ext uri="{FF2B5EF4-FFF2-40B4-BE49-F238E27FC236}">
                <a16:creationId xmlns:a16="http://schemas.microsoft.com/office/drawing/2014/main" id="{CDD44BBB-460F-4D09-BA79-893AD10569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7" r="2009" b="3386"/>
          <a:stretch/>
        </p:blipFill>
        <p:spPr>
          <a:xfrm>
            <a:off x="8755113" y="2952186"/>
            <a:ext cx="2177971" cy="872650"/>
          </a:xfrm>
          <a:prstGeom prst="rect">
            <a:avLst/>
          </a:prstGeom>
        </p:spPr>
      </p:pic>
      <p:pic>
        <p:nvPicPr>
          <p:cNvPr id="52" name="图片 51" descr="截图里有图片&#10;&#10;描述已自动生成">
            <a:extLst>
              <a:ext uri="{FF2B5EF4-FFF2-40B4-BE49-F238E27FC236}">
                <a16:creationId xmlns:a16="http://schemas.microsoft.com/office/drawing/2014/main" id="{C16A5C25-D9DF-40D6-94B5-ABCE0FD79B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593" y="2963062"/>
            <a:ext cx="2479367" cy="861774"/>
          </a:xfrm>
          <a:prstGeom prst="rect">
            <a:avLst/>
          </a:prstGeom>
        </p:spPr>
      </p:pic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CA0E4542-3C20-488D-8EC9-16F85C670CCF}"/>
              </a:ext>
            </a:extLst>
          </p:cNvPr>
          <p:cNvCxnSpPr>
            <a:stCxn id="101" idx="2"/>
            <a:endCxn id="52" idx="1"/>
          </p:cNvCxnSpPr>
          <p:nvPr/>
        </p:nvCxnSpPr>
        <p:spPr>
          <a:xfrm rot="5400000" flipH="1" flipV="1">
            <a:off x="4743747" y="2731835"/>
            <a:ext cx="416731" cy="1740959"/>
          </a:xfrm>
          <a:prstGeom prst="curvedConnector4">
            <a:avLst>
              <a:gd name="adj1" fmla="val -54856"/>
              <a:gd name="adj2" fmla="val 86302"/>
            </a:avLst>
          </a:prstGeom>
          <a:ln>
            <a:prstDash val="dash"/>
            <a:headEnd type="oval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AD0A0EF2-44C8-46A5-9C83-BCF4450CA709}"/>
              </a:ext>
            </a:extLst>
          </p:cNvPr>
          <p:cNvCxnSpPr>
            <a:stCxn id="52" idx="2"/>
            <a:endCxn id="102" idx="1"/>
          </p:cNvCxnSpPr>
          <p:nvPr/>
        </p:nvCxnSpPr>
        <p:spPr>
          <a:xfrm rot="5400000" flipH="1" flipV="1">
            <a:off x="7690532" y="2760256"/>
            <a:ext cx="436325" cy="1692836"/>
          </a:xfrm>
          <a:prstGeom prst="curvedConnector4">
            <a:avLst>
              <a:gd name="adj1" fmla="val -52392"/>
              <a:gd name="adj2" fmla="val 86616"/>
            </a:avLst>
          </a:prstGeom>
          <a:ln>
            <a:prstDash val="dash"/>
            <a:headEnd type="oval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3975A34-18EA-4EDA-A052-CAFE532E2EC9}"/>
              </a:ext>
            </a:extLst>
          </p:cNvPr>
          <p:cNvSpPr txBox="1"/>
          <p:nvPr/>
        </p:nvSpPr>
        <p:spPr>
          <a:xfrm>
            <a:off x="928294" y="2372951"/>
            <a:ext cx="100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应用层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62210BC-733B-4DE5-996B-641F27AC374B}"/>
              </a:ext>
            </a:extLst>
          </p:cNvPr>
          <p:cNvSpPr txBox="1"/>
          <p:nvPr/>
        </p:nvSpPr>
        <p:spPr>
          <a:xfrm>
            <a:off x="784149" y="2918535"/>
            <a:ext cx="2331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200" dirty="0"/>
              <a:t>UX/UI </a:t>
            </a:r>
            <a:r>
              <a:rPr lang="zh-CN" altLang="en-US" sz="1200" dirty="0"/>
              <a:t>交互测试</a:t>
            </a: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200" dirty="0"/>
              <a:t>VR </a:t>
            </a:r>
            <a:r>
              <a:rPr lang="zh-CN" altLang="en-US" sz="1200" dirty="0"/>
              <a:t>标准命令交互测试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200" dirty="0"/>
              <a:t>喇叭输出测试</a:t>
            </a:r>
            <a:endParaRPr lang="en-US" altLang="zh-CN" sz="12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B0A7730-4308-4FA2-8112-0247CD5A492E}"/>
              </a:ext>
            </a:extLst>
          </p:cNvPr>
          <p:cNvSpPr/>
          <p:nvPr/>
        </p:nvSpPr>
        <p:spPr>
          <a:xfrm>
            <a:off x="806884" y="4953894"/>
            <a:ext cx="6452549" cy="1095005"/>
          </a:xfrm>
          <a:prstGeom prst="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47D72F5-9821-464A-9E34-915104AAAB7D}"/>
              </a:ext>
            </a:extLst>
          </p:cNvPr>
          <p:cNvSpPr txBox="1"/>
          <p:nvPr/>
        </p:nvSpPr>
        <p:spPr>
          <a:xfrm>
            <a:off x="768054" y="4573226"/>
            <a:ext cx="254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0" i="0">
                <a:solidFill>
                  <a:srgbClr val="4D4D4D"/>
                </a:solidFill>
                <a:effectLst/>
                <a:latin typeface="-apple-system"/>
              </a:defRPr>
            </a:lvl1pPr>
          </a:lstStyle>
          <a:p>
            <a:r>
              <a:rPr lang="en-US" altLang="zh-CN" dirty="0"/>
              <a:t>Transmit Scheme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795B287-9A16-4606-96DD-9FEDD02D41DB}"/>
              </a:ext>
            </a:extLst>
          </p:cNvPr>
          <p:cNvSpPr/>
          <p:nvPr/>
        </p:nvSpPr>
        <p:spPr>
          <a:xfrm>
            <a:off x="2718921" y="5460014"/>
            <a:ext cx="1141585" cy="31127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CAN/CAN-FD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47C70AD-D6A6-426E-82A4-5AD39C2AEF39}"/>
              </a:ext>
            </a:extLst>
          </p:cNvPr>
          <p:cNvSpPr/>
          <p:nvPr/>
        </p:nvSpPr>
        <p:spPr>
          <a:xfrm>
            <a:off x="5607900" y="5476880"/>
            <a:ext cx="580764" cy="30448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XCP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568F6AA0-041C-4D3D-A98B-271C7169C70A}"/>
              </a:ext>
            </a:extLst>
          </p:cNvPr>
          <p:cNvCxnSpPr>
            <a:cxnSpLocks/>
            <a:stCxn id="11" idx="2"/>
            <a:endCxn id="42" idx="0"/>
          </p:cNvCxnSpPr>
          <p:nvPr/>
        </p:nvCxnSpPr>
        <p:spPr>
          <a:xfrm rot="5400000">
            <a:off x="3993094" y="3374194"/>
            <a:ext cx="1382441" cy="27891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7D500D3F-5EE7-4EE4-88B6-92AFD6C1506D}"/>
              </a:ext>
            </a:extLst>
          </p:cNvPr>
          <p:cNvCxnSpPr>
            <a:cxnSpLocks/>
            <a:stCxn id="11" idx="2"/>
            <a:endCxn id="54" idx="0"/>
          </p:cNvCxnSpPr>
          <p:nvPr/>
        </p:nvCxnSpPr>
        <p:spPr>
          <a:xfrm rot="5400000">
            <a:off x="5288945" y="4686911"/>
            <a:ext cx="1399307" cy="1806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EDEBAF7B-9D3D-4FE3-BD12-9BE933707A82}"/>
              </a:ext>
            </a:extLst>
          </p:cNvPr>
          <p:cNvSpPr/>
          <p:nvPr/>
        </p:nvSpPr>
        <p:spPr>
          <a:xfrm>
            <a:off x="3955915" y="5475059"/>
            <a:ext cx="742147" cy="31127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6" name="连接符: 曲线 75">
            <a:extLst>
              <a:ext uri="{FF2B5EF4-FFF2-40B4-BE49-F238E27FC236}">
                <a16:creationId xmlns:a16="http://schemas.microsoft.com/office/drawing/2014/main" id="{33BA5461-D494-4B5C-A073-E82F644B4260}"/>
              </a:ext>
            </a:extLst>
          </p:cNvPr>
          <p:cNvCxnSpPr>
            <a:cxnSpLocks/>
            <a:stCxn id="11" idx="2"/>
            <a:endCxn id="78" idx="0"/>
          </p:cNvCxnSpPr>
          <p:nvPr/>
        </p:nvCxnSpPr>
        <p:spPr>
          <a:xfrm rot="5400000">
            <a:off x="4504208" y="3900354"/>
            <a:ext cx="1397486" cy="175192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B94F9FD8-8017-4E51-B186-6F9DAA917573}"/>
              </a:ext>
            </a:extLst>
          </p:cNvPr>
          <p:cNvSpPr/>
          <p:nvPr/>
        </p:nvSpPr>
        <p:spPr>
          <a:xfrm>
            <a:off x="7393400" y="4916360"/>
            <a:ext cx="3972213" cy="1132539"/>
          </a:xfrm>
          <a:prstGeom prst="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AF4C299-EA78-4F3E-A7D4-3BF16B5961E7}"/>
              </a:ext>
            </a:extLst>
          </p:cNvPr>
          <p:cNvSpPr txBox="1"/>
          <p:nvPr/>
        </p:nvSpPr>
        <p:spPr>
          <a:xfrm>
            <a:off x="7355578" y="4938585"/>
            <a:ext cx="1883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200" dirty="0"/>
              <a:t>VR</a:t>
            </a:r>
            <a:r>
              <a:rPr lang="zh-CN" altLang="en-US" sz="1200" dirty="0"/>
              <a:t>的输入模拟</a:t>
            </a: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200" dirty="0"/>
              <a:t>喇叭输出采集</a:t>
            </a: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200" dirty="0"/>
              <a:t>电源信号模拟</a:t>
            </a:r>
            <a:endParaRPr lang="en-US" altLang="zh-CN" sz="12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041D883-776F-4238-A657-CE396C671F13}"/>
              </a:ext>
            </a:extLst>
          </p:cNvPr>
          <p:cNvSpPr txBox="1"/>
          <p:nvPr/>
        </p:nvSpPr>
        <p:spPr>
          <a:xfrm>
            <a:off x="767759" y="4965300"/>
            <a:ext cx="254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200" dirty="0"/>
              <a:t>标准</a:t>
            </a:r>
            <a:r>
              <a:rPr lang="en-US" altLang="zh-CN" sz="1200" dirty="0"/>
              <a:t>CAN/CAN-FD</a:t>
            </a:r>
            <a:r>
              <a:rPr lang="zh-CN" altLang="en-US" sz="1200" dirty="0"/>
              <a:t>信号诊断</a:t>
            </a: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200" dirty="0"/>
              <a:t>CAN</a:t>
            </a:r>
            <a:r>
              <a:rPr lang="zh-CN" altLang="en-US" sz="1200" dirty="0"/>
              <a:t>信号的诊断</a:t>
            </a: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200" dirty="0"/>
              <a:t>A2B</a:t>
            </a:r>
            <a:r>
              <a:rPr lang="zh-CN" altLang="en-US" sz="1200" dirty="0"/>
              <a:t>音频总线信号模拟</a:t>
            </a: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200" dirty="0"/>
              <a:t>信号一致性测试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D1953A2-5AA3-476C-93DD-C3F2DCDAB860}"/>
              </a:ext>
            </a:extLst>
          </p:cNvPr>
          <p:cNvSpPr/>
          <p:nvPr/>
        </p:nvSpPr>
        <p:spPr>
          <a:xfrm>
            <a:off x="10143967" y="5478949"/>
            <a:ext cx="789117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电信号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774229E-415A-4121-8B04-601EFCF34E9C}"/>
              </a:ext>
            </a:extLst>
          </p:cNvPr>
          <p:cNvSpPr/>
          <p:nvPr/>
        </p:nvSpPr>
        <p:spPr>
          <a:xfrm>
            <a:off x="8628717" y="5478949"/>
            <a:ext cx="1171558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声音模拟信号</a:t>
            </a:r>
          </a:p>
        </p:txBody>
      </p: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DD12141E-0628-42E3-A0F3-834E4062B523}"/>
              </a:ext>
            </a:extLst>
          </p:cNvPr>
          <p:cNvCxnSpPr>
            <a:cxnSpLocks/>
            <a:stCxn id="11" idx="2"/>
            <a:endCxn id="53" idx="0"/>
          </p:cNvCxnSpPr>
          <p:nvPr/>
        </p:nvCxnSpPr>
        <p:spPr>
          <a:xfrm rot="16200000" flipH="1">
            <a:off x="6946016" y="3210469"/>
            <a:ext cx="1401376" cy="31355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BB2F82E4-5CB2-40D2-83B3-7133EEDEF6D0}"/>
              </a:ext>
            </a:extLst>
          </p:cNvPr>
          <p:cNvCxnSpPr>
            <a:cxnSpLocks/>
            <a:stCxn id="11" idx="2"/>
            <a:endCxn id="55" idx="0"/>
          </p:cNvCxnSpPr>
          <p:nvPr/>
        </p:nvCxnSpPr>
        <p:spPr>
          <a:xfrm rot="16200000" flipH="1">
            <a:off x="7608031" y="2548454"/>
            <a:ext cx="1401376" cy="44596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F54F4B5D-39C9-426B-ADD9-285FFEA65074}"/>
              </a:ext>
            </a:extLst>
          </p:cNvPr>
          <p:cNvSpPr txBox="1"/>
          <p:nvPr/>
        </p:nvSpPr>
        <p:spPr>
          <a:xfrm>
            <a:off x="9364222" y="4906942"/>
            <a:ext cx="117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dirty="0">
                <a:effectLst/>
                <a:latin typeface="-apple-system"/>
              </a:rPr>
              <a:t>Analog Signal</a:t>
            </a:r>
            <a:endParaRPr lang="zh-CN" altLang="en-US" sz="14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2CF74E0-37BB-4D2E-9324-515437118C69}"/>
              </a:ext>
            </a:extLst>
          </p:cNvPr>
          <p:cNvSpPr/>
          <p:nvPr/>
        </p:nvSpPr>
        <p:spPr>
          <a:xfrm>
            <a:off x="4833710" y="5474085"/>
            <a:ext cx="690901" cy="32868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A2B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F9D33068-93B1-4142-BF44-3E1EEEE0176B}"/>
              </a:ext>
            </a:extLst>
          </p:cNvPr>
          <p:cNvCxnSpPr>
            <a:cxnSpLocks/>
            <a:stCxn id="11" idx="2"/>
            <a:endCxn id="67" idx="0"/>
          </p:cNvCxnSpPr>
          <p:nvPr/>
        </p:nvCxnSpPr>
        <p:spPr>
          <a:xfrm rot="5400000">
            <a:off x="4930781" y="4325953"/>
            <a:ext cx="1396512" cy="8997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E6684D54-ECF6-468D-877D-49EDB6653C8C}"/>
              </a:ext>
            </a:extLst>
          </p:cNvPr>
          <p:cNvSpPr/>
          <p:nvPr/>
        </p:nvSpPr>
        <p:spPr>
          <a:xfrm>
            <a:off x="6257072" y="5475059"/>
            <a:ext cx="805204" cy="328680"/>
          </a:xfrm>
          <a:prstGeom prst="rect">
            <a:avLst/>
          </a:prstGeom>
          <a:solidFill>
            <a:srgbClr val="C8BFB8"/>
          </a:solidFill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Ethernet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818D3542-6800-4951-9286-E53D976924FE}"/>
              </a:ext>
            </a:extLst>
          </p:cNvPr>
          <p:cNvCxnSpPr>
            <a:cxnSpLocks/>
            <a:endCxn id="93" idx="0"/>
          </p:cNvCxnSpPr>
          <p:nvPr/>
        </p:nvCxnSpPr>
        <p:spPr>
          <a:xfrm rot="16200000" flipH="1">
            <a:off x="5670904" y="4486289"/>
            <a:ext cx="1396776" cy="58076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4B776FD5-31C5-4360-A640-A52E5A8B3236}"/>
              </a:ext>
            </a:extLst>
          </p:cNvPr>
          <p:cNvSpPr txBox="1"/>
          <p:nvPr/>
        </p:nvSpPr>
        <p:spPr>
          <a:xfrm>
            <a:off x="4742950" y="4934774"/>
            <a:ext cx="1171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i="0" dirty="0">
                <a:effectLst/>
                <a:latin typeface="-apple-system"/>
              </a:rPr>
              <a:t>Digital Signal</a:t>
            </a:r>
            <a:endParaRPr lang="zh-CN" altLang="en-US" sz="12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04B8575-B5AA-4AD9-9C18-A67F1D7A84A6}"/>
              </a:ext>
            </a:extLst>
          </p:cNvPr>
          <p:cNvSpPr txBox="1"/>
          <p:nvPr/>
        </p:nvSpPr>
        <p:spPr>
          <a:xfrm>
            <a:off x="9355378" y="1522762"/>
            <a:ext cx="20801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车控系统</a:t>
            </a:r>
            <a:endParaRPr lang="en-US" altLang="zh-CN" sz="160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160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MCU</a:t>
            </a:r>
            <a:r>
              <a:rPr lang="zh-CN" altLang="en-US" sz="160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endParaRPr lang="en-US" altLang="zh-CN" sz="160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160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Gateway</a:t>
            </a:r>
            <a:endParaRPr lang="zh-CN" altLang="en-US" sz="160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00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1.3 Test IDE</a:t>
            </a:r>
          </a:p>
        </p:txBody>
      </p:sp>
      <p:pic>
        <p:nvPicPr>
          <p:cNvPr id="9" name="图片 8" descr="图形用户界面, 应用程序&#10;&#10;描述已自动生成">
            <a:extLst>
              <a:ext uri="{FF2B5EF4-FFF2-40B4-BE49-F238E27FC236}">
                <a16:creationId xmlns:a16="http://schemas.microsoft.com/office/drawing/2014/main" id="{4F59CC33-4553-42AD-A461-C19A35A31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20" y="1922104"/>
            <a:ext cx="7243807" cy="4261122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173F625C-2A85-48EE-87A8-3A3E8D820130}"/>
              </a:ext>
            </a:extLst>
          </p:cNvPr>
          <p:cNvSpPr txBox="1"/>
          <p:nvPr/>
        </p:nvSpPr>
        <p:spPr>
          <a:xfrm>
            <a:off x="648402" y="857363"/>
            <a:ext cx="5255828" cy="338554"/>
          </a:xfrm>
          <a:prstGeom prst="rect">
            <a:avLst/>
          </a:prstGeom>
          <a:noFill/>
          <a:scene3d>
            <a:camera prst="orthographicFront"/>
            <a:lightRig rig="harsh" dir="t"/>
          </a:scene3d>
          <a:sp3d>
            <a:bevelT/>
            <a:bevelB w="152400" h="50800" prst="softRound"/>
          </a:sp3d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Test IDE</a:t>
            </a:r>
            <a:r>
              <a:rPr lang="zh-CN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是运行在</a:t>
            </a:r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Windows</a:t>
            </a:r>
            <a:r>
              <a:rPr lang="zh-CN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端的自动化测试脚本开发软件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83FBE4A-5D46-4F78-9907-1C624944CC42}"/>
              </a:ext>
            </a:extLst>
          </p:cNvPr>
          <p:cNvGrpSpPr/>
          <p:nvPr/>
        </p:nvGrpSpPr>
        <p:grpSpPr>
          <a:xfrm>
            <a:off x="8764929" y="1432865"/>
            <a:ext cx="1702648" cy="404014"/>
            <a:chOff x="1793812" y="4421987"/>
            <a:chExt cx="1702648" cy="404014"/>
          </a:xfrm>
          <a:solidFill>
            <a:srgbClr val="0070C0"/>
          </a:solidFill>
        </p:grpSpPr>
        <p:sp>
          <p:nvSpPr>
            <p:cNvPr id="34" name="圆角矩形 24">
              <a:extLst>
                <a:ext uri="{FF2B5EF4-FFF2-40B4-BE49-F238E27FC236}">
                  <a16:creationId xmlns:a16="http://schemas.microsoft.com/office/drawing/2014/main" id="{240EECE4-EB4B-4B81-9330-11CC7FEB01FA}"/>
                </a:ext>
              </a:extLst>
            </p:cNvPr>
            <p:cNvSpPr/>
            <p:nvPr/>
          </p:nvSpPr>
          <p:spPr>
            <a:xfrm>
              <a:off x="1793812" y="4421987"/>
              <a:ext cx="1702648" cy="404014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28575" cap="flat">
              <a:solidFill>
                <a:srgbClr val="0070C0"/>
              </a:soli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48">
              <a:extLst>
                <a:ext uri="{FF2B5EF4-FFF2-40B4-BE49-F238E27FC236}">
                  <a16:creationId xmlns:a16="http://schemas.microsoft.com/office/drawing/2014/main" id="{0FA9DD98-D425-48B0-9BB4-BC839E6C577F}"/>
                </a:ext>
              </a:extLst>
            </p:cNvPr>
            <p:cNvSpPr txBox="1"/>
            <p:nvPr/>
          </p:nvSpPr>
          <p:spPr>
            <a:xfrm>
              <a:off x="2296570" y="4439328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n w="0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特性</a:t>
              </a:r>
              <a:endParaRPr lang="zh-CN" altLang="en-US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49D0CD6-375D-4262-A641-3E6E5C744352}"/>
              </a:ext>
            </a:extLst>
          </p:cNvPr>
          <p:cNvSpPr txBox="1"/>
          <p:nvPr/>
        </p:nvSpPr>
        <p:spPr>
          <a:xfrm>
            <a:off x="8341291" y="2316385"/>
            <a:ext cx="32006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n-ea"/>
              </a:rPr>
              <a:t>图形化编辑</a:t>
            </a:r>
            <a:endParaRPr lang="en-US" altLang="zh-CN" sz="160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+mn-ea"/>
              </a:rPr>
              <a:t>图形化编辑</a:t>
            </a:r>
            <a:endParaRPr lang="en-US" altLang="zh-CN" sz="1400" dirty="0">
              <a:latin typeface="+mn-ea"/>
            </a:endParaRP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+mn-ea"/>
              </a:rPr>
              <a:t>封装常用操作</a:t>
            </a:r>
            <a:r>
              <a:rPr lang="en-US" altLang="zh-CN" sz="1400" dirty="0">
                <a:latin typeface="+mn-ea"/>
              </a:rPr>
              <a:t>API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+mn-ea"/>
              </a:rPr>
              <a:t>可任意切换脚本显示模式</a:t>
            </a:r>
            <a:endParaRPr lang="en-US" altLang="zh-CN" sz="1400" dirty="0">
              <a:latin typeface="+mn-ea"/>
            </a:endParaRP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+mn-ea"/>
              </a:rPr>
              <a:t>录制操作自动生成脚本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n-ea"/>
              </a:rPr>
              <a:t>插件可扩展</a:t>
            </a:r>
            <a:endParaRPr lang="en-US" altLang="zh-CN" sz="1600" dirty="0">
              <a:latin typeface="+mn-ea"/>
            </a:endParaRP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+mn-ea"/>
              </a:rPr>
              <a:t>面板可调整</a:t>
            </a:r>
            <a:endParaRPr lang="en-US" altLang="zh-CN" sz="14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zh-CN" altLang="en-US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n-ea"/>
              </a:rPr>
              <a:t>多屏互动</a:t>
            </a:r>
            <a:endParaRPr lang="en-US" altLang="zh-CN" sz="1600" dirty="0">
              <a:latin typeface="+mn-ea"/>
            </a:endParaRP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+mn-ea"/>
              </a:rPr>
              <a:t>支持连接多个设备</a:t>
            </a:r>
            <a:endParaRPr lang="en-US" altLang="zh-CN" sz="1400" dirty="0">
              <a:latin typeface="+mn-ea"/>
            </a:endParaRP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+mn-ea"/>
              </a:rPr>
              <a:t>实时显示画面</a:t>
            </a:r>
            <a:endParaRPr lang="en-US" altLang="zh-CN" sz="1400" dirty="0">
              <a:latin typeface="+mn-ea"/>
            </a:endParaRP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+mn-ea"/>
              </a:rPr>
              <a:t>录制操作自动生成脚本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zh-CN" altLang="en-US" sz="14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zh-CN" altLang="en-US" sz="14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zh-CN" altLang="en-US" sz="1400" dirty="0">
              <a:latin typeface="+mn-ea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1A40879-2443-490A-9952-1F87BDA76A6D}"/>
              </a:ext>
            </a:extLst>
          </p:cNvPr>
          <p:cNvGrpSpPr/>
          <p:nvPr/>
        </p:nvGrpSpPr>
        <p:grpSpPr>
          <a:xfrm>
            <a:off x="3464394" y="1374653"/>
            <a:ext cx="1702648" cy="404014"/>
            <a:chOff x="1793812" y="4421987"/>
            <a:chExt cx="1702648" cy="404014"/>
          </a:xfrm>
          <a:solidFill>
            <a:srgbClr val="0070C0"/>
          </a:solidFill>
        </p:grpSpPr>
        <p:sp>
          <p:nvSpPr>
            <p:cNvPr id="38" name="圆角矩形 24">
              <a:extLst>
                <a:ext uri="{FF2B5EF4-FFF2-40B4-BE49-F238E27FC236}">
                  <a16:creationId xmlns:a16="http://schemas.microsoft.com/office/drawing/2014/main" id="{21BB365C-516B-466F-AFC0-9FDF79EB319C}"/>
                </a:ext>
              </a:extLst>
            </p:cNvPr>
            <p:cNvSpPr/>
            <p:nvPr/>
          </p:nvSpPr>
          <p:spPr>
            <a:xfrm>
              <a:off x="1793812" y="4421987"/>
              <a:ext cx="1702648" cy="404014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28575" cap="flat">
              <a:solidFill>
                <a:srgbClr val="0070C0"/>
              </a:soli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48">
              <a:extLst>
                <a:ext uri="{FF2B5EF4-FFF2-40B4-BE49-F238E27FC236}">
                  <a16:creationId xmlns:a16="http://schemas.microsoft.com/office/drawing/2014/main" id="{08C221D6-2D8F-4B62-A59E-D7373ECC627A}"/>
                </a:ext>
              </a:extLst>
            </p:cNvPr>
            <p:cNvSpPr txBox="1"/>
            <p:nvPr/>
          </p:nvSpPr>
          <p:spPr>
            <a:xfrm>
              <a:off x="2008029" y="4439328"/>
              <a:ext cx="12234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n w="0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AutostIDE</a:t>
              </a:r>
              <a:endParaRPr lang="zh-CN" altLang="en-US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sp>
        <p:nvSpPr>
          <p:cNvPr id="7" name="箭头: 右 6">
            <a:extLst>
              <a:ext uri="{FF2B5EF4-FFF2-40B4-BE49-F238E27FC236}">
                <a16:creationId xmlns:a16="http://schemas.microsoft.com/office/drawing/2014/main" id="{BE4B3A2B-3407-4955-B837-5B49CF9644ED}"/>
              </a:ext>
            </a:extLst>
          </p:cNvPr>
          <p:cNvSpPr/>
          <p:nvPr/>
        </p:nvSpPr>
        <p:spPr>
          <a:xfrm>
            <a:off x="8024327" y="1543518"/>
            <a:ext cx="316965" cy="23264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89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>
            <a:extLst>
              <a:ext uri="{FF2B5EF4-FFF2-40B4-BE49-F238E27FC236}">
                <a16:creationId xmlns:a16="http://schemas.microsoft.com/office/drawing/2014/main" id="{CC39DAAA-E080-4989-B993-A0C17D35EA9A}"/>
              </a:ext>
            </a:extLst>
          </p:cNvPr>
          <p:cNvSpPr/>
          <p:nvPr/>
        </p:nvSpPr>
        <p:spPr>
          <a:xfrm>
            <a:off x="757727" y="5561866"/>
            <a:ext cx="10633544" cy="8973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D1F56E-5003-4B98-95D7-6BA7BAFA5FA9}"/>
              </a:ext>
            </a:extLst>
          </p:cNvPr>
          <p:cNvSpPr/>
          <p:nvPr/>
        </p:nvSpPr>
        <p:spPr>
          <a:xfrm>
            <a:off x="747327" y="4722694"/>
            <a:ext cx="10633544" cy="8488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0BFC787-26AB-446B-891C-497BB006946A}"/>
              </a:ext>
            </a:extLst>
          </p:cNvPr>
          <p:cNvSpPr/>
          <p:nvPr/>
        </p:nvSpPr>
        <p:spPr>
          <a:xfrm>
            <a:off x="720309" y="2565625"/>
            <a:ext cx="10670962" cy="94477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1D4EA32-ED40-4FBE-BD88-345BF36188D9}"/>
              </a:ext>
            </a:extLst>
          </p:cNvPr>
          <p:cNvSpPr/>
          <p:nvPr/>
        </p:nvSpPr>
        <p:spPr>
          <a:xfrm>
            <a:off x="720309" y="3515696"/>
            <a:ext cx="10660562" cy="1206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DB904C-104C-4F5A-B00F-CBBDDFD8A465}"/>
              </a:ext>
            </a:extLst>
          </p:cNvPr>
          <p:cNvSpPr/>
          <p:nvPr/>
        </p:nvSpPr>
        <p:spPr>
          <a:xfrm>
            <a:off x="735984" y="1231918"/>
            <a:ext cx="10660562" cy="1296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1.3.1 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RoadMap – AutoSTIDE 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上位机软件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5B62478-3C5D-4FE3-B222-17AFA9AAC10C}"/>
              </a:ext>
            </a:extLst>
          </p:cNvPr>
          <p:cNvCxnSpPr>
            <a:cxnSpLocks/>
          </p:cNvCxnSpPr>
          <p:nvPr/>
        </p:nvCxnSpPr>
        <p:spPr>
          <a:xfrm>
            <a:off x="6905146" y="1231918"/>
            <a:ext cx="0" cy="516233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utoShape 3">
            <a:extLst>
              <a:ext uri="{FF2B5EF4-FFF2-40B4-BE49-F238E27FC236}">
                <a16:creationId xmlns:a16="http://schemas.microsoft.com/office/drawing/2014/main" id="{DA2D7539-3EDA-4E40-A048-510B59D9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1367" y="5696109"/>
            <a:ext cx="1282370" cy="277554"/>
          </a:xfrm>
          <a:prstGeom prst="roundRect">
            <a:avLst>
              <a:gd name="adj" fmla="val 16667"/>
            </a:avLst>
          </a:prstGeom>
          <a:ln w="190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5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INICnet</a:t>
            </a:r>
            <a:r>
              <a:rPr kumimoji="0" lang="zh-CN" altLang="en-US" sz="105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网络支持</a:t>
            </a:r>
            <a:endParaRPr kumimoji="0" lang="zh-CN" altLang="zh-CN" sz="10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3" name="AutoShape 4">
            <a:extLst>
              <a:ext uri="{FF2B5EF4-FFF2-40B4-BE49-F238E27FC236}">
                <a16:creationId xmlns:a16="http://schemas.microsoft.com/office/drawing/2014/main" id="{1FF31682-8B94-41B7-A106-931555156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1966" y="6078782"/>
            <a:ext cx="1429423" cy="294637"/>
          </a:xfrm>
          <a:prstGeom prst="roundRect">
            <a:avLst>
              <a:gd name="adj" fmla="val 16667"/>
            </a:avLst>
          </a:prstGeom>
          <a:ln w="190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000000"/>
                </a:solidFill>
                <a:latin typeface="+mn-ea"/>
              </a:rPr>
              <a:t>Ethernet</a:t>
            </a:r>
            <a:r>
              <a:rPr lang="zh-CN" altLang="en-US" sz="1050" dirty="0">
                <a:solidFill>
                  <a:srgbClr val="000000"/>
                </a:solidFill>
                <a:latin typeface="+mn-ea"/>
              </a:rPr>
              <a:t>协议测试</a:t>
            </a:r>
            <a:endParaRPr lang="zh-CN" altLang="zh-CN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170DBE6-26CB-4F4B-AECC-A0384447981D}"/>
              </a:ext>
            </a:extLst>
          </p:cNvPr>
          <p:cNvSpPr txBox="1"/>
          <p:nvPr/>
        </p:nvSpPr>
        <p:spPr>
          <a:xfrm>
            <a:off x="5789841" y="771319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2021</a:t>
            </a:r>
            <a:endParaRPr lang="zh-CN" altLang="en-US" sz="16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1C29E14-2396-493A-972E-4C3B0632080D}"/>
              </a:ext>
            </a:extLst>
          </p:cNvPr>
          <p:cNvSpPr txBox="1"/>
          <p:nvPr/>
        </p:nvSpPr>
        <p:spPr>
          <a:xfrm>
            <a:off x="8123786" y="77423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2022</a:t>
            </a:r>
            <a:endParaRPr lang="zh-CN" altLang="en-US" sz="16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576D0F4-4C36-48A8-8029-979C62634BEB}"/>
              </a:ext>
            </a:extLst>
          </p:cNvPr>
          <p:cNvSpPr txBox="1"/>
          <p:nvPr/>
        </p:nvSpPr>
        <p:spPr>
          <a:xfrm>
            <a:off x="3345303" y="767451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2020</a:t>
            </a:r>
            <a:endParaRPr lang="zh-CN" altLang="en-US" sz="1600" dirty="0"/>
          </a:p>
        </p:txBody>
      </p:sp>
      <p:sp>
        <p:nvSpPr>
          <p:cNvPr id="32" name="AutoShape 3">
            <a:extLst>
              <a:ext uri="{FF2B5EF4-FFF2-40B4-BE49-F238E27FC236}">
                <a16:creationId xmlns:a16="http://schemas.microsoft.com/office/drawing/2014/main" id="{1EFFEE7E-BA41-40E1-9260-C4B73D52E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643" y="6078782"/>
            <a:ext cx="1680193" cy="294637"/>
          </a:xfrm>
          <a:prstGeom prst="roundRect">
            <a:avLst>
              <a:gd name="adj" fmla="val 16667"/>
            </a:avLst>
          </a:prstGeom>
          <a:ln w="190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5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CAN</a:t>
            </a:r>
            <a:r>
              <a:rPr kumimoji="0" lang="zh-CN" altLang="en-US" sz="105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*</a:t>
            </a:r>
            <a:r>
              <a:rPr kumimoji="0" lang="en-US" altLang="zh-CN" sz="105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2</a:t>
            </a:r>
            <a:r>
              <a:rPr lang="en-US" altLang="zh-CN" sz="1050" dirty="0">
                <a:solidFill>
                  <a:srgbClr val="000000"/>
                </a:solidFill>
                <a:latin typeface="+mn-ea"/>
              </a:rPr>
              <a:t>/CAN-FD</a:t>
            </a:r>
            <a:r>
              <a:rPr lang="zh-CN" altLang="en-US" sz="1050" dirty="0">
                <a:solidFill>
                  <a:srgbClr val="000000"/>
                </a:solidFill>
                <a:latin typeface="+mn-ea"/>
              </a:rPr>
              <a:t>信号收发</a:t>
            </a:r>
            <a:endParaRPr kumimoji="0" lang="zh-CN" altLang="zh-CN" sz="10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BD74CA8-B6FF-45E4-B617-BE587C3A29C1}"/>
              </a:ext>
            </a:extLst>
          </p:cNvPr>
          <p:cNvSpPr/>
          <p:nvPr/>
        </p:nvSpPr>
        <p:spPr>
          <a:xfrm>
            <a:off x="3588313" y="1401494"/>
            <a:ext cx="889543" cy="267700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+mn-ea"/>
              </a:rPr>
              <a:t>单画面显示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1226602-9C1C-4380-8E3F-7E2754051BD8}"/>
              </a:ext>
            </a:extLst>
          </p:cNvPr>
          <p:cNvSpPr/>
          <p:nvPr/>
        </p:nvSpPr>
        <p:spPr>
          <a:xfrm>
            <a:off x="1843248" y="3802153"/>
            <a:ext cx="1107299" cy="259382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+mn-ea"/>
              </a:rPr>
              <a:t>MiniTouch</a:t>
            </a:r>
            <a:endParaRPr lang="zh-CN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1C2EFB0A-E615-4E2A-A995-2B8A087B15B2}"/>
              </a:ext>
            </a:extLst>
          </p:cNvPr>
          <p:cNvSpPr/>
          <p:nvPr/>
        </p:nvSpPr>
        <p:spPr>
          <a:xfrm>
            <a:off x="1833073" y="1385687"/>
            <a:ext cx="920083" cy="28604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+mn-ea"/>
              </a:rPr>
              <a:t>可视化编写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549A927-B7F2-4AA9-AE89-64E3662A7325}"/>
              </a:ext>
            </a:extLst>
          </p:cNvPr>
          <p:cNvSpPr/>
          <p:nvPr/>
        </p:nvSpPr>
        <p:spPr>
          <a:xfrm>
            <a:off x="1946229" y="2686746"/>
            <a:ext cx="1085865" cy="254810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+mn-ea"/>
              </a:rPr>
              <a:t>本地执行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C630438-1CB1-4D34-98E1-5C95B56D0339}"/>
              </a:ext>
            </a:extLst>
          </p:cNvPr>
          <p:cNvSpPr txBox="1"/>
          <p:nvPr/>
        </p:nvSpPr>
        <p:spPr>
          <a:xfrm>
            <a:off x="816882" y="17703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脚本编写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B16AE67-1535-4DD0-8728-547EB4335F03}"/>
              </a:ext>
            </a:extLst>
          </p:cNvPr>
          <p:cNvSpPr txBox="1"/>
          <p:nvPr/>
        </p:nvSpPr>
        <p:spPr>
          <a:xfrm>
            <a:off x="875671" y="286839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测试执行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6C1CD4E-61E9-46F7-BC81-5F0A848161DB}"/>
              </a:ext>
            </a:extLst>
          </p:cNvPr>
          <p:cNvSpPr txBox="1"/>
          <p:nvPr/>
        </p:nvSpPr>
        <p:spPr>
          <a:xfrm>
            <a:off x="756303" y="3898838"/>
            <a:ext cx="100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+mn-ea"/>
              </a:rPr>
              <a:t>车机操作模拟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743F3CF9-DBFB-47FE-B300-9DE356CE5CB8}"/>
              </a:ext>
            </a:extLst>
          </p:cNvPr>
          <p:cNvSpPr/>
          <p:nvPr/>
        </p:nvSpPr>
        <p:spPr>
          <a:xfrm>
            <a:off x="1832370" y="4101063"/>
            <a:ext cx="1107299" cy="259382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+mn-ea"/>
              </a:rPr>
              <a:t>MaxTouch</a:t>
            </a:r>
            <a:endParaRPr lang="zh-CN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434575DD-3DE9-4FBE-B943-8C7F04573E85}"/>
              </a:ext>
            </a:extLst>
          </p:cNvPr>
          <p:cNvSpPr/>
          <p:nvPr/>
        </p:nvSpPr>
        <p:spPr>
          <a:xfrm>
            <a:off x="3141300" y="2694928"/>
            <a:ext cx="1135518" cy="254810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+mn-ea"/>
              </a:rPr>
              <a:t>服务器客户端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30406813-35F6-4CBE-AE39-F5831415D758}"/>
              </a:ext>
            </a:extLst>
          </p:cNvPr>
          <p:cNvSpPr/>
          <p:nvPr/>
        </p:nvSpPr>
        <p:spPr>
          <a:xfrm>
            <a:off x="1827945" y="4412916"/>
            <a:ext cx="1107299" cy="259382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+mn-ea"/>
              </a:rPr>
              <a:t>adbTouch</a:t>
            </a:r>
            <a:endParaRPr lang="zh-CN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05D704BB-ADE9-43A3-8B16-6BB53194A503}"/>
              </a:ext>
            </a:extLst>
          </p:cNvPr>
          <p:cNvSpPr/>
          <p:nvPr/>
        </p:nvSpPr>
        <p:spPr>
          <a:xfrm>
            <a:off x="4721148" y="3835337"/>
            <a:ext cx="1342450" cy="29504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+mn-ea"/>
              </a:rPr>
              <a:t>HMI Control Tree</a:t>
            </a:r>
            <a:endParaRPr lang="zh-CN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AutoShape 4">
            <a:extLst>
              <a:ext uri="{FF2B5EF4-FFF2-40B4-BE49-F238E27FC236}">
                <a16:creationId xmlns:a16="http://schemas.microsoft.com/office/drawing/2014/main" id="{E707CBA7-DCDA-4EF7-A79F-D18B55F39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8703" y="4344784"/>
            <a:ext cx="1197381" cy="295045"/>
          </a:xfrm>
          <a:prstGeom prst="roundRect">
            <a:avLst>
              <a:gd name="adj" fmla="val 16667"/>
            </a:avLst>
          </a:prstGeom>
          <a:ln w="19050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000000"/>
                </a:solidFill>
                <a:latin typeface="+mn-ea"/>
              </a:rPr>
              <a:t>VNC Client</a:t>
            </a:r>
            <a:r>
              <a:rPr lang="zh-CN" altLang="en-US" sz="1050" dirty="0">
                <a:solidFill>
                  <a:srgbClr val="000000"/>
                </a:solidFill>
                <a:latin typeface="+mn-ea"/>
              </a:rPr>
              <a:t>模拟</a:t>
            </a:r>
            <a:endParaRPr lang="zh-CN" altLang="zh-CN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9" name="AutoShape 3">
            <a:extLst>
              <a:ext uri="{FF2B5EF4-FFF2-40B4-BE49-F238E27FC236}">
                <a16:creationId xmlns:a16="http://schemas.microsoft.com/office/drawing/2014/main" id="{F08182C8-8123-4EAD-A3CA-ED3018F5F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4750" y="5686403"/>
            <a:ext cx="1014206" cy="277554"/>
          </a:xfrm>
          <a:prstGeom prst="roundRect">
            <a:avLst>
              <a:gd name="adj" fmla="val 16667"/>
            </a:avLst>
          </a:prstGeom>
          <a:ln w="190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rgbClr val="000000"/>
                </a:solidFill>
                <a:latin typeface="+mn-ea"/>
              </a:rPr>
              <a:t>两路</a:t>
            </a:r>
            <a:r>
              <a:rPr lang="en-US" altLang="zh-CN" sz="1050" dirty="0">
                <a:solidFill>
                  <a:srgbClr val="000000"/>
                </a:solidFill>
                <a:latin typeface="+mn-ea"/>
              </a:rPr>
              <a:t>LIN</a:t>
            </a:r>
            <a:r>
              <a:rPr lang="zh-CN" altLang="en-US" sz="1050" dirty="0">
                <a:solidFill>
                  <a:srgbClr val="000000"/>
                </a:solidFill>
                <a:latin typeface="+mn-ea"/>
              </a:rPr>
              <a:t>通信</a:t>
            </a:r>
            <a:endParaRPr lang="zh-CN" altLang="zh-CN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0" name="AutoShape 4">
            <a:extLst>
              <a:ext uri="{FF2B5EF4-FFF2-40B4-BE49-F238E27FC236}">
                <a16:creationId xmlns:a16="http://schemas.microsoft.com/office/drawing/2014/main" id="{51BE958E-08F5-4DE6-AF30-2E1AA0D5C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3358" y="2762496"/>
            <a:ext cx="1397990" cy="287273"/>
          </a:xfrm>
          <a:prstGeom prst="roundRect">
            <a:avLst>
              <a:gd name="adj" fmla="val 16667"/>
            </a:avLst>
          </a:prstGeom>
          <a:ln w="19050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rgbClr val="000000"/>
                </a:solidFill>
                <a:latin typeface="+mn-ea"/>
              </a:rPr>
              <a:t>服务器客户端</a:t>
            </a:r>
            <a:r>
              <a:rPr lang="en-US" altLang="zh-CN" sz="1050" dirty="0">
                <a:solidFill>
                  <a:srgbClr val="000000"/>
                </a:solidFill>
                <a:latin typeface="+mn-ea"/>
              </a:rPr>
              <a:t>-</a:t>
            </a:r>
            <a:r>
              <a:rPr lang="zh-CN" altLang="en-US" sz="1050" dirty="0">
                <a:solidFill>
                  <a:srgbClr val="000000"/>
                </a:solidFill>
                <a:latin typeface="+mn-ea"/>
              </a:rPr>
              <a:t>单包</a:t>
            </a:r>
            <a:endParaRPr lang="zh-CN" altLang="zh-CN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1" name="AutoShape 4">
            <a:extLst>
              <a:ext uri="{FF2B5EF4-FFF2-40B4-BE49-F238E27FC236}">
                <a16:creationId xmlns:a16="http://schemas.microsoft.com/office/drawing/2014/main" id="{8CF7FA10-B802-4921-B2A1-8CECC5EAF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3383" y="3783198"/>
            <a:ext cx="1342444" cy="31268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rgbClr val="000000"/>
                </a:solidFill>
                <a:latin typeface="+mn-ea"/>
              </a:rPr>
              <a:t>智能机器人控制</a:t>
            </a:r>
            <a:endParaRPr lang="zh-CN" altLang="zh-CN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3" name="AutoShape 4">
            <a:extLst>
              <a:ext uri="{FF2B5EF4-FFF2-40B4-BE49-F238E27FC236}">
                <a16:creationId xmlns:a16="http://schemas.microsoft.com/office/drawing/2014/main" id="{7139A27C-2745-402C-ACEC-CB4CC2395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82" y="1359702"/>
            <a:ext cx="1296653" cy="279636"/>
          </a:xfrm>
          <a:prstGeom prst="roundRect">
            <a:avLst>
              <a:gd name="adj" fmla="val 16667"/>
            </a:avLst>
          </a:prstGeom>
          <a:ln w="190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05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IDE U</a:t>
            </a:r>
            <a:r>
              <a:rPr kumimoji="0" lang="zh-CN" altLang="en-US" sz="105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商业化升级</a:t>
            </a:r>
            <a:endParaRPr lang="zh-CN" altLang="zh-CN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6" name="AutoShape 3">
            <a:extLst>
              <a:ext uri="{FF2B5EF4-FFF2-40B4-BE49-F238E27FC236}">
                <a16:creationId xmlns:a16="http://schemas.microsoft.com/office/drawing/2014/main" id="{492234D6-AE00-4B48-9B12-AD1678E11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635" y="5676080"/>
            <a:ext cx="1546111" cy="277554"/>
          </a:xfrm>
          <a:prstGeom prst="roundRect">
            <a:avLst>
              <a:gd name="adj" fmla="val 16667"/>
            </a:avLst>
          </a:prstGeom>
          <a:ln w="190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1050" dirty="0">
                <a:solidFill>
                  <a:schemeClr val="tx1"/>
                </a:solidFill>
                <a:latin typeface="+mn-ea"/>
              </a:rPr>
              <a:t>电</a:t>
            </a:r>
            <a:r>
              <a:rPr lang="en-US" altLang="zh-CN" sz="1050" dirty="0">
                <a:solidFill>
                  <a:schemeClr val="tx1"/>
                </a:solidFill>
                <a:latin typeface="+mn-ea"/>
              </a:rPr>
              <a:t>)</a:t>
            </a:r>
            <a:r>
              <a:rPr lang="zh-CN" altLang="en-US" sz="1050" dirty="0">
                <a:solidFill>
                  <a:schemeClr val="tx1"/>
                </a:solidFill>
                <a:latin typeface="+mn-ea"/>
              </a:rPr>
              <a:t>波形信号：多通道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66C6E12-2881-4AF5-8E6D-693A77C1D5F2}"/>
              </a:ext>
            </a:extLst>
          </p:cNvPr>
          <p:cNvSpPr/>
          <p:nvPr/>
        </p:nvSpPr>
        <p:spPr>
          <a:xfrm>
            <a:off x="2791740" y="1388746"/>
            <a:ext cx="771669" cy="28783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+mn-ea"/>
              </a:rPr>
              <a:t>录制模式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6E657D18-5868-4642-A449-20B018904F05}"/>
              </a:ext>
            </a:extLst>
          </p:cNvPr>
          <p:cNvSpPr/>
          <p:nvPr/>
        </p:nvSpPr>
        <p:spPr>
          <a:xfrm>
            <a:off x="1941271" y="3073096"/>
            <a:ext cx="2265581" cy="298535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+mn-ea"/>
              </a:rPr>
              <a:t>HTML</a:t>
            </a:r>
            <a:r>
              <a:rPr lang="zh-CN" altLang="en-US" sz="1050" dirty="0">
                <a:solidFill>
                  <a:schemeClr val="tx1"/>
                </a:solidFill>
                <a:latin typeface="+mn-ea"/>
              </a:rPr>
              <a:t>格式报告</a:t>
            </a:r>
            <a:r>
              <a:rPr lang="en-US" altLang="zh-CN" sz="1050" dirty="0">
                <a:solidFill>
                  <a:schemeClr val="tx1"/>
                </a:solidFill>
                <a:latin typeface="+mn-ea"/>
              </a:rPr>
              <a:t>:</a:t>
            </a:r>
            <a:r>
              <a:rPr lang="zh-CN" altLang="en-US" sz="1050" dirty="0">
                <a:solidFill>
                  <a:schemeClr val="tx1"/>
                </a:solidFill>
                <a:latin typeface="+mn-ea"/>
              </a:rPr>
              <a:t>容量大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EF19A77-2C28-4EB2-82EF-54F414CCFF6E}"/>
              </a:ext>
            </a:extLst>
          </p:cNvPr>
          <p:cNvSpPr/>
          <p:nvPr/>
        </p:nvSpPr>
        <p:spPr>
          <a:xfrm>
            <a:off x="4833524" y="1340041"/>
            <a:ext cx="922112" cy="28152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+mn-ea"/>
              </a:rPr>
              <a:t>多画面显示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E6302DC1-6B35-4CA9-B107-0DDEC3056FCD}"/>
              </a:ext>
            </a:extLst>
          </p:cNvPr>
          <p:cNvSpPr/>
          <p:nvPr/>
        </p:nvSpPr>
        <p:spPr>
          <a:xfrm>
            <a:off x="1828867" y="1767851"/>
            <a:ext cx="1910845" cy="298929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+mn-ea"/>
              </a:rPr>
              <a:t>Assistant-API</a:t>
            </a:r>
            <a:r>
              <a:rPr lang="zh-CN" altLang="en-US" sz="1050" dirty="0">
                <a:solidFill>
                  <a:schemeClr val="tx1"/>
                </a:solidFill>
                <a:latin typeface="+mn-ea"/>
              </a:rPr>
              <a:t>：</a:t>
            </a:r>
            <a:r>
              <a:rPr lang="en-US" altLang="zh-CN" sz="1050" dirty="0">
                <a:solidFill>
                  <a:schemeClr val="tx1"/>
                </a:solidFill>
                <a:latin typeface="+mn-ea"/>
              </a:rPr>
              <a:t>110</a:t>
            </a:r>
            <a:r>
              <a:rPr lang="zh-CN" altLang="en-US" sz="1050" dirty="0">
                <a:solidFill>
                  <a:schemeClr val="tx1"/>
                </a:solidFill>
                <a:latin typeface="+mn-ea"/>
              </a:rPr>
              <a:t>个</a:t>
            </a: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0421E4C1-A6E9-4491-9B4C-29CB12C61E7E}"/>
              </a:ext>
            </a:extLst>
          </p:cNvPr>
          <p:cNvSpPr/>
          <p:nvPr/>
        </p:nvSpPr>
        <p:spPr>
          <a:xfrm>
            <a:off x="4756383" y="1767851"/>
            <a:ext cx="1777001" cy="324751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+mn-ea"/>
              </a:rPr>
              <a:t>Assistant-API</a:t>
            </a:r>
            <a:r>
              <a:rPr lang="zh-CN" altLang="en-US" sz="1050" dirty="0">
                <a:solidFill>
                  <a:schemeClr val="tx1"/>
                </a:solidFill>
                <a:latin typeface="+mn-ea"/>
              </a:rPr>
              <a:t>：</a:t>
            </a:r>
            <a:r>
              <a:rPr lang="en-US" altLang="zh-CN" sz="1050" dirty="0">
                <a:solidFill>
                  <a:schemeClr val="tx1"/>
                </a:solidFill>
                <a:latin typeface="+mn-ea"/>
              </a:rPr>
              <a:t>120</a:t>
            </a:r>
            <a:r>
              <a:rPr lang="zh-CN" altLang="en-US" sz="1050" dirty="0">
                <a:solidFill>
                  <a:schemeClr val="tx1"/>
                </a:solidFill>
                <a:latin typeface="+mn-ea"/>
              </a:rPr>
              <a:t>个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EAA3981-6E94-4FDC-981C-A43FBFEAE243}"/>
              </a:ext>
            </a:extLst>
          </p:cNvPr>
          <p:cNvSpPr/>
          <p:nvPr/>
        </p:nvSpPr>
        <p:spPr>
          <a:xfrm>
            <a:off x="4599288" y="3057530"/>
            <a:ext cx="1969452" cy="31038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+mn-ea"/>
              </a:rPr>
              <a:t>HTML</a:t>
            </a:r>
            <a:r>
              <a:rPr lang="zh-CN" altLang="en-US" sz="1050" dirty="0">
                <a:solidFill>
                  <a:schemeClr val="tx1"/>
                </a:solidFill>
                <a:latin typeface="+mn-ea"/>
              </a:rPr>
              <a:t>格式报告</a:t>
            </a:r>
            <a:r>
              <a:rPr lang="en-US" altLang="zh-CN" sz="1050" dirty="0">
                <a:solidFill>
                  <a:schemeClr val="tx1"/>
                </a:solidFill>
                <a:latin typeface="+mn-ea"/>
              </a:rPr>
              <a:t>:</a:t>
            </a:r>
            <a:r>
              <a:rPr lang="zh-CN" altLang="en-US" sz="1050" dirty="0">
                <a:solidFill>
                  <a:schemeClr val="tx1"/>
                </a:solidFill>
                <a:latin typeface="+mn-ea"/>
              </a:rPr>
              <a:t>容量压缩 </a:t>
            </a:r>
            <a:r>
              <a:rPr lang="en-US" altLang="zh-CN" sz="1050" dirty="0">
                <a:solidFill>
                  <a:schemeClr val="tx1"/>
                </a:solidFill>
                <a:latin typeface="+mn-ea"/>
              </a:rPr>
              <a:t>40%</a:t>
            </a:r>
            <a:endParaRPr lang="zh-CN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F410C6-0B6C-4C82-B928-39D6F54B9410}"/>
              </a:ext>
            </a:extLst>
          </p:cNvPr>
          <p:cNvSpPr txBox="1"/>
          <p:nvPr/>
        </p:nvSpPr>
        <p:spPr>
          <a:xfrm>
            <a:off x="1985909" y="3585728"/>
            <a:ext cx="925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Android</a:t>
            </a:r>
            <a:r>
              <a:rPr lang="zh-CN" altLang="en-US" sz="1050" dirty="0"/>
              <a:t>系统</a:t>
            </a:r>
            <a:endParaRPr lang="en-US" altLang="zh-CN" sz="1050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4F719846-CD50-4839-9525-7F2A35CD42AB}"/>
              </a:ext>
            </a:extLst>
          </p:cNvPr>
          <p:cNvSpPr/>
          <p:nvPr/>
        </p:nvSpPr>
        <p:spPr>
          <a:xfrm>
            <a:off x="3592050" y="3931844"/>
            <a:ext cx="640654" cy="259382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+mn-ea"/>
              </a:rPr>
              <a:t>串口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F1BD36B5-13B3-4B45-A530-9E6F2DA4D071}"/>
              </a:ext>
            </a:extLst>
          </p:cNvPr>
          <p:cNvSpPr/>
          <p:nvPr/>
        </p:nvSpPr>
        <p:spPr>
          <a:xfrm>
            <a:off x="4684275" y="2191566"/>
            <a:ext cx="2064185" cy="290415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+mn-ea"/>
              </a:rPr>
              <a:t>IVI-Template</a:t>
            </a:r>
            <a:r>
              <a:rPr lang="zh-CN" altLang="en-US" sz="1050" dirty="0">
                <a:solidFill>
                  <a:schemeClr val="tx1"/>
                </a:solidFill>
                <a:latin typeface="+mn-ea"/>
              </a:rPr>
              <a:t>半自动生成脚本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77A366B-5AC2-4FCF-8C19-A3D6A038ECC0}"/>
              </a:ext>
            </a:extLst>
          </p:cNvPr>
          <p:cNvSpPr txBox="1"/>
          <p:nvPr/>
        </p:nvSpPr>
        <p:spPr>
          <a:xfrm>
            <a:off x="736927" y="4921734"/>
            <a:ext cx="1002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+mn-ea"/>
              </a:rPr>
              <a:t>画面获取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7ED0F3B6-11E4-40D2-9281-8CF821E79E2A}"/>
              </a:ext>
            </a:extLst>
          </p:cNvPr>
          <p:cNvSpPr/>
          <p:nvPr/>
        </p:nvSpPr>
        <p:spPr>
          <a:xfrm>
            <a:off x="1834721" y="4851637"/>
            <a:ext cx="1107299" cy="259382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+mn-ea"/>
              </a:rPr>
              <a:t>SNAPSHOT</a:t>
            </a:r>
            <a:endParaRPr lang="zh-CN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3657C7-1D19-48C3-B40D-D4E77ABAFCDD}"/>
              </a:ext>
            </a:extLst>
          </p:cNvPr>
          <p:cNvSpPr/>
          <p:nvPr/>
        </p:nvSpPr>
        <p:spPr>
          <a:xfrm>
            <a:off x="1741252" y="3585729"/>
            <a:ext cx="1436323" cy="1937466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13A61913-FDD0-4634-B1FD-C12E9E2FBFB9}"/>
              </a:ext>
            </a:extLst>
          </p:cNvPr>
          <p:cNvSpPr/>
          <p:nvPr/>
        </p:nvSpPr>
        <p:spPr>
          <a:xfrm>
            <a:off x="1834721" y="5181052"/>
            <a:ext cx="1107299" cy="259382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+mn-ea"/>
              </a:rPr>
              <a:t>minicap</a:t>
            </a:r>
            <a:endParaRPr lang="zh-CN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3058B8F5-F4BB-4EFC-998D-9EFDB45D9E66}"/>
              </a:ext>
            </a:extLst>
          </p:cNvPr>
          <p:cNvSpPr/>
          <p:nvPr/>
        </p:nvSpPr>
        <p:spPr>
          <a:xfrm>
            <a:off x="3397175" y="4886520"/>
            <a:ext cx="1014150" cy="259382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+mn-ea"/>
              </a:rPr>
              <a:t>HD Camera</a:t>
            </a:r>
            <a:endParaRPr lang="zh-CN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1357389E-8FCD-4E3C-8C8C-17615DE7D94D}"/>
              </a:ext>
            </a:extLst>
          </p:cNvPr>
          <p:cNvSpPr/>
          <p:nvPr/>
        </p:nvSpPr>
        <p:spPr>
          <a:xfrm>
            <a:off x="4701526" y="4879276"/>
            <a:ext cx="1098663" cy="25938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+mn-ea"/>
              </a:rPr>
              <a:t>HDMI</a:t>
            </a:r>
            <a:r>
              <a:rPr lang="zh-CN" altLang="en-US" sz="1050" dirty="0">
                <a:solidFill>
                  <a:schemeClr val="tx1"/>
                </a:solidFill>
                <a:latin typeface="+mn-ea"/>
              </a:rPr>
              <a:t>视频采集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8E85069-A3D3-4B8F-9CEC-A577723706AA}"/>
              </a:ext>
            </a:extLst>
          </p:cNvPr>
          <p:cNvCxnSpPr>
            <a:cxnSpLocks/>
          </p:cNvCxnSpPr>
          <p:nvPr/>
        </p:nvCxnSpPr>
        <p:spPr>
          <a:xfrm>
            <a:off x="4502760" y="1296833"/>
            <a:ext cx="0" cy="511391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9783AC94-C493-47D9-A87A-3B51460BFF46}"/>
              </a:ext>
            </a:extLst>
          </p:cNvPr>
          <p:cNvSpPr/>
          <p:nvPr/>
        </p:nvSpPr>
        <p:spPr>
          <a:xfrm>
            <a:off x="8699069" y="4858981"/>
            <a:ext cx="1098663" cy="25938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+mn-ea"/>
              </a:rPr>
              <a:t>Scrcpy-</a:t>
            </a:r>
            <a:r>
              <a:rPr lang="zh-CN" altLang="en-US" sz="1050" dirty="0">
                <a:solidFill>
                  <a:schemeClr val="tx1"/>
                </a:solidFill>
                <a:latin typeface="+mn-ea"/>
              </a:rPr>
              <a:t>多屏</a:t>
            </a:r>
          </a:p>
        </p:txBody>
      </p:sp>
      <p:sp>
        <p:nvSpPr>
          <p:cNvPr id="70" name="AutoShape 4">
            <a:extLst>
              <a:ext uri="{FF2B5EF4-FFF2-40B4-BE49-F238E27FC236}">
                <a16:creationId xmlns:a16="http://schemas.microsoft.com/office/drawing/2014/main" id="{98616A51-3F87-4F80-A9C2-6E39A8D44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085" y="5231449"/>
            <a:ext cx="1197381" cy="259383"/>
          </a:xfrm>
          <a:prstGeom prst="roundRect">
            <a:avLst>
              <a:gd name="adj" fmla="val 16667"/>
            </a:avLst>
          </a:prstGeom>
          <a:ln w="19050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000000"/>
                </a:solidFill>
                <a:latin typeface="+mn-ea"/>
              </a:rPr>
              <a:t>VNC Client</a:t>
            </a:r>
            <a:r>
              <a:rPr lang="zh-CN" altLang="en-US" sz="1050" dirty="0">
                <a:solidFill>
                  <a:srgbClr val="000000"/>
                </a:solidFill>
                <a:latin typeface="+mn-ea"/>
              </a:rPr>
              <a:t>模拟</a:t>
            </a:r>
            <a:endParaRPr lang="zh-CN" altLang="zh-CN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3E9F99F7-14F2-4AA3-B6F5-F7B2065CAE01}"/>
              </a:ext>
            </a:extLst>
          </p:cNvPr>
          <p:cNvSpPr/>
          <p:nvPr/>
        </p:nvSpPr>
        <p:spPr>
          <a:xfrm>
            <a:off x="7294514" y="4851637"/>
            <a:ext cx="1232330" cy="259382"/>
          </a:xfrm>
          <a:prstGeom prst="roundRect">
            <a:avLst/>
          </a:prstGeom>
          <a:ln w="190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000000"/>
                </a:solidFill>
                <a:latin typeface="+mn-ea"/>
              </a:rPr>
              <a:t>SNAPSHOT-</a:t>
            </a:r>
            <a:r>
              <a:rPr lang="zh-CN" altLang="en-US" sz="1050" dirty="0">
                <a:solidFill>
                  <a:srgbClr val="000000"/>
                </a:solidFill>
                <a:latin typeface="+mn-ea"/>
              </a:rPr>
              <a:t>多屏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44F8645D-D49E-48CD-852D-B32A6BD75A3D}"/>
              </a:ext>
            </a:extLst>
          </p:cNvPr>
          <p:cNvSpPr/>
          <p:nvPr/>
        </p:nvSpPr>
        <p:spPr>
          <a:xfrm>
            <a:off x="7302351" y="5210301"/>
            <a:ext cx="1232330" cy="259382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+mn-ea"/>
              </a:rPr>
              <a:t>Minicap-</a:t>
            </a:r>
            <a:r>
              <a:rPr lang="zh-CN" altLang="en-US" sz="1050" dirty="0">
                <a:solidFill>
                  <a:schemeClr val="tx1"/>
                </a:solidFill>
                <a:latin typeface="+mn-ea"/>
              </a:rPr>
              <a:t>多屏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7F79106-DBC0-48FF-9F2B-4A24B740039B}"/>
              </a:ext>
            </a:extLst>
          </p:cNvPr>
          <p:cNvSpPr txBox="1"/>
          <p:nvPr/>
        </p:nvSpPr>
        <p:spPr>
          <a:xfrm>
            <a:off x="747327" y="5760907"/>
            <a:ext cx="1002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+mn-ea"/>
              </a:rPr>
              <a:t>信号模拟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F5748F1C-26C1-4CA2-8BDD-24D3DD3E39F1}"/>
              </a:ext>
            </a:extLst>
          </p:cNvPr>
          <p:cNvSpPr/>
          <p:nvPr/>
        </p:nvSpPr>
        <p:spPr>
          <a:xfrm>
            <a:off x="1833361" y="5726316"/>
            <a:ext cx="1014150" cy="259382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+mn-ea"/>
              </a:rPr>
              <a:t>标准</a:t>
            </a:r>
            <a:r>
              <a:rPr lang="en-US" altLang="zh-CN" sz="1050" dirty="0">
                <a:solidFill>
                  <a:schemeClr val="tx1"/>
                </a:solidFill>
                <a:latin typeface="+mn-ea"/>
              </a:rPr>
              <a:t>CAN</a:t>
            </a:r>
            <a:endParaRPr lang="zh-CN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B31F6D2-81DE-41A1-97F7-BD6FFA487685}"/>
              </a:ext>
            </a:extLst>
          </p:cNvPr>
          <p:cNvSpPr/>
          <p:nvPr/>
        </p:nvSpPr>
        <p:spPr>
          <a:xfrm>
            <a:off x="4725230" y="5727596"/>
            <a:ext cx="1098663" cy="25938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+mn-ea"/>
              </a:rPr>
              <a:t>CAN-FD</a:t>
            </a:r>
            <a:endParaRPr lang="zh-CN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D2CE5BF9-47DC-49E9-9E3B-B3806FF2915D}"/>
              </a:ext>
            </a:extLst>
          </p:cNvPr>
          <p:cNvSpPr/>
          <p:nvPr/>
        </p:nvSpPr>
        <p:spPr>
          <a:xfrm>
            <a:off x="3029233" y="5731512"/>
            <a:ext cx="1014150" cy="259382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+mn-ea"/>
              </a:rPr>
              <a:t>模拟信号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003AB172-F875-4F47-BF52-99EB328C8C52}"/>
              </a:ext>
            </a:extLst>
          </p:cNvPr>
          <p:cNvSpPr/>
          <p:nvPr/>
        </p:nvSpPr>
        <p:spPr>
          <a:xfrm>
            <a:off x="2187995" y="6085294"/>
            <a:ext cx="1671983" cy="259382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1050" dirty="0">
                <a:solidFill>
                  <a:schemeClr val="tx1"/>
                </a:solidFill>
                <a:latin typeface="+mn-ea"/>
              </a:rPr>
              <a:t>电</a:t>
            </a:r>
            <a:r>
              <a:rPr lang="en-US" altLang="zh-CN" sz="1050" dirty="0">
                <a:solidFill>
                  <a:schemeClr val="tx1"/>
                </a:solidFill>
                <a:latin typeface="+mn-ea"/>
              </a:rPr>
              <a:t>)</a:t>
            </a:r>
            <a:r>
              <a:rPr lang="zh-CN" altLang="en-US" sz="1050" dirty="0">
                <a:solidFill>
                  <a:schemeClr val="tx1"/>
                </a:solidFill>
                <a:latin typeface="+mn-ea"/>
              </a:rPr>
              <a:t>波形信号：单通道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23D92E19-487E-4614-B487-377652E5BD08}"/>
              </a:ext>
            </a:extLst>
          </p:cNvPr>
          <p:cNvSpPr/>
          <p:nvPr/>
        </p:nvSpPr>
        <p:spPr>
          <a:xfrm>
            <a:off x="7235850" y="1753614"/>
            <a:ext cx="1803325" cy="29249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+mn-ea"/>
              </a:rPr>
              <a:t>Assistant-API</a:t>
            </a:r>
            <a:r>
              <a:rPr lang="zh-CN" altLang="en-US" sz="1050" dirty="0">
                <a:solidFill>
                  <a:schemeClr val="tx1"/>
                </a:solidFill>
                <a:latin typeface="+mn-ea"/>
              </a:rPr>
              <a:t>：</a:t>
            </a:r>
            <a:r>
              <a:rPr lang="en-US" altLang="zh-CN" sz="1050" dirty="0">
                <a:solidFill>
                  <a:schemeClr val="tx1"/>
                </a:solidFill>
                <a:latin typeface="+mn-ea"/>
              </a:rPr>
              <a:t>150</a:t>
            </a:r>
            <a:r>
              <a:rPr lang="zh-CN" altLang="en-US" sz="1050" dirty="0">
                <a:solidFill>
                  <a:schemeClr val="tx1"/>
                </a:solidFill>
                <a:latin typeface="+mn-ea"/>
              </a:rPr>
              <a:t>个</a:t>
            </a: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19ECE8C9-B759-41A0-A1AB-5C297E2B2E94}"/>
              </a:ext>
            </a:extLst>
          </p:cNvPr>
          <p:cNvSpPr/>
          <p:nvPr/>
        </p:nvSpPr>
        <p:spPr>
          <a:xfrm>
            <a:off x="7238211" y="2193304"/>
            <a:ext cx="1895618" cy="28152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+mn-ea"/>
              </a:rPr>
              <a:t>ECU-Template</a:t>
            </a:r>
            <a:r>
              <a:rPr lang="zh-CN" altLang="en-US" sz="1050" dirty="0">
                <a:solidFill>
                  <a:schemeClr val="tx1"/>
                </a:solidFill>
                <a:latin typeface="+mn-ea"/>
              </a:rPr>
              <a:t>自动生成脚本</a:t>
            </a: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C9A3D0F6-BAFC-4065-8D3A-991B88D1E55D}"/>
              </a:ext>
            </a:extLst>
          </p:cNvPr>
          <p:cNvSpPr/>
          <p:nvPr/>
        </p:nvSpPr>
        <p:spPr>
          <a:xfrm>
            <a:off x="1832490" y="2183169"/>
            <a:ext cx="2049803" cy="296127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+mn-ea"/>
              </a:rPr>
              <a:t>Meter-Template</a:t>
            </a:r>
            <a:r>
              <a:rPr lang="zh-CN" altLang="en-US" sz="1050" dirty="0">
                <a:solidFill>
                  <a:schemeClr val="tx1"/>
                </a:solidFill>
                <a:latin typeface="+mn-ea"/>
              </a:rPr>
              <a:t>自动生成脚本</a:t>
            </a:r>
          </a:p>
        </p:txBody>
      </p:sp>
      <p:sp>
        <p:nvSpPr>
          <p:cNvPr id="88" name="AutoShape 4">
            <a:extLst>
              <a:ext uri="{FF2B5EF4-FFF2-40B4-BE49-F238E27FC236}">
                <a16:creationId xmlns:a16="http://schemas.microsoft.com/office/drawing/2014/main" id="{89B361B2-B6F1-4C26-9C21-EFF708273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1348" y="1352053"/>
            <a:ext cx="1234106" cy="279636"/>
          </a:xfrm>
          <a:prstGeom prst="roundRect">
            <a:avLst>
              <a:gd name="adj" fmla="val 16667"/>
            </a:avLst>
          </a:prstGeom>
          <a:ln w="190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05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CAN</a:t>
            </a:r>
            <a:r>
              <a:rPr kumimoji="0" lang="zh-CN" altLang="en-US" sz="105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信号回放功能</a:t>
            </a:r>
            <a:endParaRPr lang="zh-CN" altLang="zh-CN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9" name="AutoShape 4">
            <a:extLst>
              <a:ext uri="{FF2B5EF4-FFF2-40B4-BE49-F238E27FC236}">
                <a16:creationId xmlns:a16="http://schemas.microsoft.com/office/drawing/2014/main" id="{F50641BE-E64F-4F3C-B78D-873F7DB64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8401" y="1764432"/>
            <a:ext cx="1296555" cy="279636"/>
          </a:xfrm>
          <a:prstGeom prst="roundRect">
            <a:avLst>
              <a:gd name="adj" fmla="val 16667"/>
            </a:avLst>
          </a:prstGeom>
          <a:ln w="190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5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实走数据回放功能</a:t>
            </a:r>
            <a:endParaRPr lang="zh-CN" altLang="zh-CN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0" name="AutoShape 3">
            <a:extLst>
              <a:ext uri="{FF2B5EF4-FFF2-40B4-BE49-F238E27FC236}">
                <a16:creationId xmlns:a16="http://schemas.microsoft.com/office/drawing/2014/main" id="{7BEFE177-8408-446C-A34A-CC3D8A47C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7362" y="4191538"/>
            <a:ext cx="709461" cy="277554"/>
          </a:xfrm>
          <a:prstGeom prst="roundRect">
            <a:avLst>
              <a:gd name="adj" fmla="val 16667"/>
            </a:avLst>
          </a:prstGeom>
          <a:ln w="190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000000"/>
                </a:solidFill>
                <a:latin typeface="+mn-ea"/>
              </a:rPr>
              <a:t>AVC-LAN</a:t>
            </a:r>
            <a:endParaRPr lang="zh-CN" altLang="zh-CN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1" name="AutoShape 3">
            <a:extLst>
              <a:ext uri="{FF2B5EF4-FFF2-40B4-BE49-F238E27FC236}">
                <a16:creationId xmlns:a16="http://schemas.microsoft.com/office/drawing/2014/main" id="{F1DE3512-E337-42DE-A757-7EC7F9757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526" y="6098195"/>
            <a:ext cx="1546111" cy="277554"/>
          </a:xfrm>
          <a:prstGeom prst="roundRect">
            <a:avLst>
              <a:gd name="adj" fmla="val 16667"/>
            </a:avLst>
          </a:prstGeom>
          <a:ln w="190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1050" dirty="0">
                <a:solidFill>
                  <a:schemeClr val="tx1"/>
                </a:solidFill>
                <a:latin typeface="+mn-ea"/>
              </a:rPr>
              <a:t>电</a:t>
            </a:r>
            <a:r>
              <a:rPr lang="en-US" altLang="zh-CN" sz="1050" dirty="0">
                <a:solidFill>
                  <a:schemeClr val="tx1"/>
                </a:solidFill>
                <a:latin typeface="+mn-ea"/>
              </a:rPr>
              <a:t>)</a:t>
            </a:r>
            <a:r>
              <a:rPr lang="zh-CN" altLang="en-US" sz="1050" dirty="0">
                <a:solidFill>
                  <a:schemeClr val="tx1"/>
                </a:solidFill>
                <a:latin typeface="+mn-ea"/>
              </a:rPr>
              <a:t>波形信号：多通道</a:t>
            </a:r>
          </a:p>
        </p:txBody>
      </p:sp>
      <p:sp>
        <p:nvSpPr>
          <p:cNvPr id="92" name="AutoShape 3">
            <a:extLst>
              <a:ext uri="{FF2B5EF4-FFF2-40B4-BE49-F238E27FC236}">
                <a16:creationId xmlns:a16="http://schemas.microsoft.com/office/drawing/2014/main" id="{B9EC961D-50E1-4388-B167-14EC92F1B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874" y="5686403"/>
            <a:ext cx="1245165" cy="277554"/>
          </a:xfrm>
          <a:prstGeom prst="roundRect">
            <a:avLst>
              <a:gd name="adj" fmla="val 16667"/>
            </a:avLst>
          </a:prstGeom>
          <a:ln w="190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000000"/>
                </a:solidFill>
                <a:latin typeface="+mn-ea"/>
              </a:rPr>
              <a:t>XCP</a:t>
            </a:r>
            <a:r>
              <a:rPr lang="zh-CN" altLang="en-US" sz="1050" dirty="0">
                <a:solidFill>
                  <a:srgbClr val="000000"/>
                </a:solidFill>
                <a:latin typeface="+mn-ea"/>
              </a:rPr>
              <a:t>协议标定测试</a:t>
            </a:r>
            <a:endParaRPr lang="zh-CN" altLang="zh-CN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3" name="AutoShape 4">
            <a:extLst>
              <a:ext uri="{FF2B5EF4-FFF2-40B4-BE49-F238E27FC236}">
                <a16:creationId xmlns:a16="http://schemas.microsoft.com/office/drawing/2014/main" id="{28255D32-421D-47F7-AD5F-4613E68C8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5952" y="3149051"/>
            <a:ext cx="1620759" cy="287273"/>
          </a:xfrm>
          <a:prstGeom prst="roundRect">
            <a:avLst>
              <a:gd name="adj" fmla="val 16667"/>
            </a:avLst>
          </a:prstGeom>
          <a:ln w="19050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rgbClr val="000000"/>
                </a:solidFill>
                <a:latin typeface="+mn-ea"/>
              </a:rPr>
              <a:t>本地配置共享内容增加</a:t>
            </a:r>
            <a:endParaRPr lang="zh-CN" altLang="zh-CN" sz="105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694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1.3.2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IDE Function – HMI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Verification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7F6EBF5-6FE1-46E2-9727-558E13A5E8DC}"/>
              </a:ext>
            </a:extLst>
          </p:cNvPr>
          <p:cNvSpPr txBox="1">
            <a:spLocks/>
          </p:cNvSpPr>
          <p:nvPr/>
        </p:nvSpPr>
        <p:spPr>
          <a:xfrm>
            <a:off x="880466" y="827648"/>
            <a:ext cx="8640960" cy="1080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50"/>
              </a:spcAft>
              <a:buFont typeface="Wingdings" panose="05000000000000000000" pitchFamily="2" charset="2"/>
              <a:buChar char="n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AutoST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通过模拟测试人员的视觉，采用图像识别的方法验证车机画面上的图像是否符合预期。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>
              <a:spcAft>
                <a:spcPts val="250"/>
              </a:spcAft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基于高性能图像识别算法，在普通配置的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PC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上最高支持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30fps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实时识别。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45DC7C7-D078-4339-B6B7-3473E58C0767}"/>
              </a:ext>
            </a:extLst>
          </p:cNvPr>
          <p:cNvGrpSpPr/>
          <p:nvPr/>
        </p:nvGrpSpPr>
        <p:grpSpPr>
          <a:xfrm>
            <a:off x="2032593" y="2045437"/>
            <a:ext cx="7488833" cy="3727413"/>
            <a:chOff x="2107743" y="2414556"/>
            <a:chExt cx="7488833" cy="3727413"/>
          </a:xfrm>
        </p:grpSpPr>
        <p:sp>
          <p:nvSpPr>
            <p:cNvPr id="29" name="圆角矩形 21">
              <a:extLst>
                <a:ext uri="{FF2B5EF4-FFF2-40B4-BE49-F238E27FC236}">
                  <a16:creationId xmlns:a16="http://schemas.microsoft.com/office/drawing/2014/main" id="{CC6FC91C-29BB-46F0-947D-8C1D9CCA2E0C}"/>
                </a:ext>
              </a:extLst>
            </p:cNvPr>
            <p:cNvSpPr/>
            <p:nvPr/>
          </p:nvSpPr>
          <p:spPr>
            <a:xfrm>
              <a:off x="2107743" y="2795126"/>
              <a:ext cx="2304256" cy="1368152"/>
            </a:xfrm>
            <a:prstGeom prst="roundRect">
              <a:avLst>
                <a:gd name="adj" fmla="val 2418"/>
              </a:avLst>
            </a:prstGeom>
            <a:noFill/>
            <a:ln w="9525"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altLang="zh-CN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Assert_Exists(                               )</a:t>
              </a:r>
              <a:endParaRPr lang="zh-CN" alt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endParaRPr kumimoji="1" lang="zh-CN" alt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endParaRPr lang="zh-CN" alt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endParaRPr kumimoji="1" lang="zh-CN" alt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endParaRPr kumimoji="1" lang="zh-CN" alt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altLang="zh-CN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Assert_Exists(                     )</a:t>
              </a:r>
              <a:endParaRPr lang="zh-CN" alt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endParaRPr kumimoji="1" lang="zh-CN" alt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0" name="Picture 6">
              <a:extLst>
                <a:ext uri="{FF2B5EF4-FFF2-40B4-BE49-F238E27FC236}">
                  <a16:creationId xmlns:a16="http://schemas.microsoft.com/office/drawing/2014/main" id="{0B0BA576-57E1-4CE8-BA25-5B3AA1EA6A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3847" y="3356905"/>
              <a:ext cx="646315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圆角矩形 23">
              <a:extLst>
                <a:ext uri="{FF2B5EF4-FFF2-40B4-BE49-F238E27FC236}">
                  <a16:creationId xmlns:a16="http://schemas.microsoft.com/office/drawing/2014/main" id="{12B6319F-3F64-4BD6-A364-B74E4B3A659A}"/>
                </a:ext>
              </a:extLst>
            </p:cNvPr>
            <p:cNvSpPr/>
            <p:nvPr/>
          </p:nvSpPr>
          <p:spPr>
            <a:xfrm>
              <a:off x="6500231" y="2685585"/>
              <a:ext cx="3096345" cy="1761287"/>
            </a:xfrm>
            <a:prstGeom prst="roundRect">
              <a:avLst>
                <a:gd name="adj" fmla="val 2418"/>
              </a:avLst>
            </a:prstGeom>
            <a:noFill/>
            <a:ln w="9525"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kumimoji="1" lang="zh-CN" altLang="en-US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9EB1665-4A9F-4646-A128-71F4081F250D}"/>
                </a:ext>
              </a:extLst>
            </p:cNvPr>
            <p:cNvSpPr/>
            <p:nvPr/>
          </p:nvSpPr>
          <p:spPr>
            <a:xfrm>
              <a:off x="7116085" y="2414556"/>
              <a:ext cx="1858664" cy="2598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Head Unit</a:t>
              </a:r>
              <a:endParaRPr lang="zh-CN" altLang="en-US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3" name="Picture 3">
              <a:extLst>
                <a:ext uri="{FF2B5EF4-FFF2-40B4-BE49-F238E27FC236}">
                  <a16:creationId xmlns:a16="http://schemas.microsoft.com/office/drawing/2014/main" id="{5C550175-AE0C-48F5-8124-25BC794D61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88264" y="2829601"/>
              <a:ext cx="2516767" cy="1497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3">
              <a:extLst>
                <a:ext uri="{FF2B5EF4-FFF2-40B4-BE49-F238E27FC236}">
                  <a16:creationId xmlns:a16="http://schemas.microsoft.com/office/drawing/2014/main" id="{2AFFF481-2A52-483F-BCCC-DADC467678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 r="58229" b="86937"/>
            <a:stretch/>
          </p:blipFill>
          <p:spPr bwMode="auto">
            <a:xfrm>
              <a:off x="3043847" y="2996865"/>
              <a:ext cx="1051291" cy="1956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79A4D21-37F2-41CD-A10F-AD08734F3BB0}"/>
                </a:ext>
              </a:extLst>
            </p:cNvPr>
            <p:cNvSpPr/>
            <p:nvPr/>
          </p:nvSpPr>
          <p:spPr>
            <a:xfrm>
              <a:off x="2107743" y="2459472"/>
              <a:ext cx="2016224" cy="269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测试</a:t>
              </a:r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Case</a:t>
              </a:r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脚本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B02DD18-46ED-4F29-812C-B099E33DEA57}"/>
                </a:ext>
              </a:extLst>
            </p:cNvPr>
            <p:cNvSpPr/>
            <p:nvPr/>
          </p:nvSpPr>
          <p:spPr>
            <a:xfrm>
              <a:off x="4713575" y="4557793"/>
              <a:ext cx="1152128" cy="576064"/>
            </a:xfrm>
            <a:prstGeom prst="rect">
              <a:avLst/>
            </a:prstGeom>
            <a:ln w="95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 dirty="0">
                  <a:latin typeface="Arial" pitchFamily="34" charset="0"/>
                  <a:cs typeface="Arial" pitchFamily="34" charset="0"/>
                </a:rPr>
                <a:t>Image</a:t>
              </a:r>
              <a:br>
                <a:rPr lang="en-US" altLang="zh-CN" sz="900" dirty="0">
                  <a:latin typeface="Arial" pitchFamily="34" charset="0"/>
                  <a:cs typeface="Arial" pitchFamily="34" charset="0"/>
                </a:rPr>
              </a:br>
              <a:r>
                <a:rPr lang="en-US" altLang="zh-CN" sz="900" dirty="0">
                  <a:latin typeface="Arial" pitchFamily="34" charset="0"/>
                  <a:cs typeface="Arial" pitchFamily="34" charset="0"/>
                </a:rPr>
                <a:t>Recognition</a:t>
              </a:r>
              <a:endParaRPr kumimoji="1" lang="en-US" altLang="zh-CN" sz="9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7" name="肘形连接符 34">
              <a:extLst>
                <a:ext uri="{FF2B5EF4-FFF2-40B4-BE49-F238E27FC236}">
                  <a16:creationId xmlns:a16="http://schemas.microsoft.com/office/drawing/2014/main" id="{7CE0BD07-49F1-4987-A5FF-B2089C8B90F0}"/>
                </a:ext>
              </a:extLst>
            </p:cNvPr>
            <p:cNvCxnSpPr>
              <a:cxnSpLocks/>
              <a:stCxn id="29" idx="2"/>
              <a:endCxn id="36" idx="1"/>
            </p:cNvCxnSpPr>
            <p:nvPr/>
          </p:nvCxnSpPr>
          <p:spPr>
            <a:xfrm rot="16200000" flipH="1">
              <a:off x="3645450" y="3777699"/>
              <a:ext cx="682547" cy="1453704"/>
            </a:xfrm>
            <a:prstGeom prst="bentConnector2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肘形连接符 37">
              <a:extLst>
                <a:ext uri="{FF2B5EF4-FFF2-40B4-BE49-F238E27FC236}">
                  <a16:creationId xmlns:a16="http://schemas.microsoft.com/office/drawing/2014/main" id="{F79FB50D-F647-4750-9032-478329AE3959}"/>
                </a:ext>
              </a:extLst>
            </p:cNvPr>
            <p:cNvCxnSpPr>
              <a:cxnSpLocks/>
              <a:stCxn id="31" idx="2"/>
              <a:endCxn id="36" idx="3"/>
            </p:cNvCxnSpPr>
            <p:nvPr/>
          </p:nvCxnSpPr>
          <p:spPr>
            <a:xfrm rot="5400000">
              <a:off x="6757578" y="3554998"/>
              <a:ext cx="398953" cy="2182701"/>
            </a:xfrm>
            <a:prstGeom prst="bentConnector2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CE68023-724D-4423-897D-453ECB55341A}"/>
                </a:ext>
              </a:extLst>
            </p:cNvPr>
            <p:cNvSpPr/>
            <p:nvPr/>
          </p:nvSpPr>
          <p:spPr>
            <a:xfrm>
              <a:off x="4713575" y="5781929"/>
              <a:ext cx="1152128" cy="360040"/>
            </a:xfrm>
            <a:prstGeom prst="rect">
              <a:avLst/>
            </a:prstGeom>
            <a:ln w="95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 dirty="0">
                  <a:latin typeface="Arial" pitchFamily="34" charset="0"/>
                  <a:cs typeface="Arial" pitchFamily="34" charset="0"/>
                </a:rPr>
                <a:t>PASSED</a:t>
              </a:r>
              <a:endParaRPr kumimoji="1" lang="en-US" altLang="zh-CN" sz="9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B4F2ADA-E440-42CF-A563-32F233EDC063}"/>
                </a:ext>
              </a:extLst>
            </p:cNvPr>
            <p:cNvSpPr/>
            <p:nvPr/>
          </p:nvSpPr>
          <p:spPr>
            <a:xfrm>
              <a:off x="6788263" y="2829601"/>
              <a:ext cx="1008112" cy="144016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1" name="直线箭头连接符 43">
              <a:extLst>
                <a:ext uri="{FF2B5EF4-FFF2-40B4-BE49-F238E27FC236}">
                  <a16:creationId xmlns:a16="http://schemas.microsoft.com/office/drawing/2014/main" id="{475281EE-74A4-49E4-AF5C-3DD4E8AE9619}"/>
                </a:ext>
              </a:extLst>
            </p:cNvPr>
            <p:cNvCxnSpPr>
              <a:stCxn id="36" idx="2"/>
              <a:endCxn id="39" idx="0"/>
            </p:cNvCxnSpPr>
            <p:nvPr/>
          </p:nvCxnSpPr>
          <p:spPr>
            <a:xfrm>
              <a:off x="5289639" y="5133857"/>
              <a:ext cx="0" cy="648072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E386C94-8A6C-4871-BF67-EFD2E66AC3A9}"/>
                </a:ext>
              </a:extLst>
            </p:cNvPr>
            <p:cNvSpPr/>
            <p:nvPr/>
          </p:nvSpPr>
          <p:spPr>
            <a:xfrm>
              <a:off x="6801807" y="5781929"/>
              <a:ext cx="1152128" cy="360040"/>
            </a:xfrm>
            <a:prstGeom prst="rect">
              <a:avLst/>
            </a:prstGeom>
            <a:ln w="95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 dirty="0">
                  <a:latin typeface="Arial" pitchFamily="34" charset="0"/>
                  <a:cs typeface="Arial" pitchFamily="34" charset="0"/>
                </a:rPr>
                <a:t>FAILED</a:t>
              </a:r>
              <a:endParaRPr kumimoji="1" lang="en-US" altLang="zh-CN" sz="9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3" name="肘形连接符 45">
              <a:extLst>
                <a:ext uri="{FF2B5EF4-FFF2-40B4-BE49-F238E27FC236}">
                  <a16:creationId xmlns:a16="http://schemas.microsoft.com/office/drawing/2014/main" id="{A65ADA6F-911A-439B-85C7-DA9983824770}"/>
                </a:ext>
              </a:extLst>
            </p:cNvPr>
            <p:cNvCxnSpPr>
              <a:cxnSpLocks/>
              <a:stCxn id="36" idx="2"/>
              <a:endCxn id="42" idx="0"/>
            </p:cNvCxnSpPr>
            <p:nvPr/>
          </p:nvCxnSpPr>
          <p:spPr>
            <a:xfrm rot="16200000" flipH="1">
              <a:off x="6009719" y="4413777"/>
              <a:ext cx="648072" cy="2088232"/>
            </a:xfrm>
            <a:prstGeom prst="bentConnector3">
              <a:avLst>
                <a:gd name="adj1" fmla="val 50000"/>
              </a:avLst>
            </a:prstGeom>
            <a:ln w="9525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351660E-4C77-4F00-A000-3DBB1D2890DB}"/>
                </a:ext>
              </a:extLst>
            </p:cNvPr>
            <p:cNvSpPr/>
            <p:nvPr/>
          </p:nvSpPr>
          <p:spPr>
            <a:xfrm rot="16200000">
              <a:off x="4756351" y="5379113"/>
              <a:ext cx="778545" cy="2880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Match</a:t>
              </a:r>
              <a:endParaRPr lang="zh-CN" altLang="en-US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D7F16C9-CA35-4AD7-AC6C-CB3574CDA4C7}"/>
                </a:ext>
              </a:extLst>
            </p:cNvPr>
            <p:cNvSpPr/>
            <p:nvPr/>
          </p:nvSpPr>
          <p:spPr>
            <a:xfrm>
              <a:off x="5865703" y="5205865"/>
              <a:ext cx="1066576" cy="2880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Not match</a:t>
              </a:r>
              <a:endParaRPr lang="zh-CN" altLang="en-US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4D467E8-B36F-4149-A930-E62AD880EEBF}"/>
                </a:ext>
              </a:extLst>
            </p:cNvPr>
            <p:cNvSpPr/>
            <p:nvPr/>
          </p:nvSpPr>
          <p:spPr>
            <a:xfrm>
              <a:off x="6153735" y="4629801"/>
              <a:ext cx="1858664" cy="2598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Screen capture</a:t>
              </a:r>
              <a:endParaRPr lang="zh-CN" altLang="en-US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C278ECB-D951-492E-86FE-EAE7562C2683}"/>
                </a:ext>
              </a:extLst>
            </p:cNvPr>
            <p:cNvSpPr/>
            <p:nvPr/>
          </p:nvSpPr>
          <p:spPr>
            <a:xfrm>
              <a:off x="3043847" y="4629801"/>
              <a:ext cx="1858664" cy="2598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Target Image</a:t>
              </a:r>
              <a:endParaRPr lang="zh-CN" altLang="en-US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990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49FAD46F-3441-4B13-8209-4351F330EA0F}"/>
              </a:ext>
            </a:extLst>
          </p:cNvPr>
          <p:cNvGrpSpPr/>
          <p:nvPr/>
        </p:nvGrpSpPr>
        <p:grpSpPr>
          <a:xfrm>
            <a:off x="6674192" y="4483386"/>
            <a:ext cx="3275834" cy="1800200"/>
            <a:chOff x="6674192" y="4483386"/>
            <a:chExt cx="3275834" cy="1800200"/>
          </a:xfrm>
        </p:grpSpPr>
        <p:pic>
          <p:nvPicPr>
            <p:cNvPr id="6" name="Picture 1">
              <a:extLst>
                <a:ext uri="{FF2B5EF4-FFF2-40B4-BE49-F238E27FC236}">
                  <a16:creationId xmlns:a16="http://schemas.microsoft.com/office/drawing/2014/main" id="{2E447753-AD59-44CF-B193-19F412A3B5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74192" y="4509442"/>
              <a:ext cx="1686971" cy="1606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9CC1E5EF-533E-4D10-8A2A-61083E08B8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361163" y="4509442"/>
              <a:ext cx="1564372" cy="1606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F2011CB-9EDC-405B-A2E0-0CCB0BC1B951}"/>
                </a:ext>
              </a:extLst>
            </p:cNvPr>
            <p:cNvSpPr/>
            <p:nvPr/>
          </p:nvSpPr>
          <p:spPr>
            <a:xfrm>
              <a:off x="6709666" y="4483386"/>
              <a:ext cx="3240360" cy="1800200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en-US" altLang="zh-CN" sz="9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5" name="Picture 2">
            <a:extLst>
              <a:ext uri="{FF2B5EF4-FFF2-40B4-BE49-F238E27FC236}">
                <a16:creationId xmlns:a16="http://schemas.microsoft.com/office/drawing/2014/main" id="{487E3D2A-060A-45D0-92C3-8AD2B05E9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58348" y="2232799"/>
            <a:ext cx="3291678" cy="1967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 23">
            <a:extLst>
              <a:ext uri="{FF2B5EF4-FFF2-40B4-BE49-F238E27FC236}">
                <a16:creationId xmlns:a16="http://schemas.microsoft.com/office/drawing/2014/main" id="{6E7B7E92-0B94-4EBD-8967-4D99BAE32DE8}"/>
              </a:ext>
            </a:extLst>
          </p:cNvPr>
          <p:cNvSpPr/>
          <p:nvPr/>
        </p:nvSpPr>
        <p:spPr>
          <a:xfrm>
            <a:off x="1360528" y="3217844"/>
            <a:ext cx="2192298" cy="687406"/>
          </a:xfrm>
          <a:prstGeom prst="roundRect">
            <a:avLst>
              <a:gd name="adj" fmla="val 2418"/>
            </a:avLst>
          </a:prstGeom>
          <a:noFill/>
          <a:ln w="952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poco(text='Source').click()</a:t>
            </a:r>
          </a:p>
          <a:p>
            <a:endParaRPr lang="en-US" altLang="zh-CN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kumimoji="1" lang="en-US" altLang="zh-CN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kumimoji="1" lang="en-US" altLang="zh-CN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kumimoji="1" lang="en-US" altLang="zh-CN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kumimoji="1" lang="en-US" altLang="zh-CN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kumimoji="1" lang="zh-CN" alt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圆角矩形 26">
            <a:extLst>
              <a:ext uri="{FF2B5EF4-FFF2-40B4-BE49-F238E27FC236}">
                <a16:creationId xmlns:a16="http://schemas.microsoft.com/office/drawing/2014/main" id="{0CF32FE1-BE9A-441D-97F4-2F436021C4C7}"/>
              </a:ext>
            </a:extLst>
          </p:cNvPr>
          <p:cNvSpPr/>
          <p:nvPr/>
        </p:nvSpPr>
        <p:spPr>
          <a:xfrm>
            <a:off x="7335033" y="5146230"/>
            <a:ext cx="1001639" cy="169842"/>
          </a:xfrm>
          <a:prstGeom prst="roundRect">
            <a:avLst>
              <a:gd name="adj" fmla="val 7235"/>
            </a:avLst>
          </a:prstGeom>
          <a:noFill/>
          <a:ln w="12700" cmpd="sng">
            <a:solidFill>
              <a:srgbClr val="C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圆角矩形 28">
            <a:extLst>
              <a:ext uri="{FF2B5EF4-FFF2-40B4-BE49-F238E27FC236}">
                <a16:creationId xmlns:a16="http://schemas.microsoft.com/office/drawing/2014/main" id="{22C10F9C-2312-45EA-9174-280CBB921EC2}"/>
              </a:ext>
            </a:extLst>
          </p:cNvPr>
          <p:cNvSpPr/>
          <p:nvPr/>
        </p:nvSpPr>
        <p:spPr>
          <a:xfrm>
            <a:off x="1422561" y="3350127"/>
            <a:ext cx="1938733" cy="373783"/>
          </a:xfrm>
          <a:prstGeom prst="roundRect">
            <a:avLst>
              <a:gd name="adj" fmla="val 7235"/>
            </a:avLst>
          </a:prstGeom>
          <a:noFill/>
          <a:ln w="12700" cmpd="sng">
            <a:solidFill>
              <a:srgbClr val="C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D6CD3A1-FA64-4C01-98BC-C1F6025BBDC5}"/>
              </a:ext>
            </a:extLst>
          </p:cNvPr>
          <p:cNvSpPr/>
          <p:nvPr/>
        </p:nvSpPr>
        <p:spPr>
          <a:xfrm>
            <a:off x="7144159" y="1963106"/>
            <a:ext cx="2320056" cy="259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IVI screen capture</a:t>
            </a:r>
            <a:endParaRPr lang="zh-CN" altLang="en-US" sz="105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D0D5D32-16E0-45A4-8C92-6F9080115282}"/>
              </a:ext>
            </a:extLst>
          </p:cNvPr>
          <p:cNvSpPr/>
          <p:nvPr/>
        </p:nvSpPr>
        <p:spPr>
          <a:xfrm>
            <a:off x="1345070" y="2971218"/>
            <a:ext cx="2016224" cy="269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Test case script</a:t>
            </a:r>
            <a:endParaRPr lang="zh-CN" altLang="en-US" sz="105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线形标注 1 38">
            <a:extLst>
              <a:ext uri="{FF2B5EF4-FFF2-40B4-BE49-F238E27FC236}">
                <a16:creationId xmlns:a16="http://schemas.microsoft.com/office/drawing/2014/main" id="{9C321412-20C3-495E-AF56-1FA82EAF6040}"/>
              </a:ext>
            </a:extLst>
          </p:cNvPr>
          <p:cNvSpPr/>
          <p:nvPr/>
        </p:nvSpPr>
        <p:spPr>
          <a:xfrm>
            <a:off x="2354315" y="4660354"/>
            <a:ext cx="2823262" cy="1226516"/>
          </a:xfrm>
          <a:prstGeom prst="borderCallout1">
            <a:avLst>
              <a:gd name="adj1" fmla="val -12699"/>
              <a:gd name="adj2" fmla="val 95982"/>
              <a:gd name="adj3" fmla="val -48497"/>
              <a:gd name="adj4" fmla="val 12244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测试脚本执行的原理：</a:t>
            </a:r>
            <a:endParaRPr lang="en-US" altLang="zh-CN" sz="105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①</a:t>
            </a:r>
            <a:r>
              <a:rPr lang="en-US" altLang="zh-CN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在控件树中找到对应属性的控件节点</a:t>
            </a:r>
            <a:endParaRPr lang="en-US" altLang="zh-CN" sz="105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kumimoji="1" lang="zh-CN" altLang="en-US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② 获取对应控件节点在画面中的位置情报</a:t>
            </a:r>
            <a:endParaRPr kumimoji="1" lang="en-US" altLang="zh-CN" sz="105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③ 向</a:t>
            </a:r>
            <a:r>
              <a:rPr lang="en-US" altLang="zh-CN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IVI</a:t>
            </a:r>
            <a:r>
              <a:rPr lang="zh-CN" altLang="en-US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发送对应坐标的点击事件</a:t>
            </a:r>
            <a:endParaRPr kumimoji="1" lang="zh-CN" altLang="en-US" sz="105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0F8DCDFC-9D6C-44E0-AC35-CADBD18C1216}"/>
              </a:ext>
            </a:extLst>
          </p:cNvPr>
          <p:cNvSpPr txBox="1">
            <a:spLocks/>
          </p:cNvSpPr>
          <p:nvPr/>
        </p:nvSpPr>
        <p:spPr>
          <a:xfrm>
            <a:off x="1088511" y="1129280"/>
            <a:ext cx="9904876" cy="8432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50"/>
              </a:spcAft>
              <a:buFont typeface="Wingdings" panose="05000000000000000000" pitchFamily="2" charset="2"/>
              <a:buChar char="n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AutoST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控件树机制，可获取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IVI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画面对应的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HMI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控件文字和坐标等信息，并基于这些控件信息进行画面操作和判断，无需依赖于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IVI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画面截图，从而避开了画面风格等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design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变更对测试脚本的影响，更易于测试脚本维护。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>
              <a:spcAft>
                <a:spcPts val="250"/>
              </a:spcAft>
              <a:buFont typeface="Wingdings" panose="05000000000000000000" pitchFamily="2" charset="2"/>
              <a:buChar char="n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AutoST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控件树机制，基于安卓系统的无障碍辅助功能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service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开发的功能扩展，可快速移植应用到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OEM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的车机平台。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33B6BF6-3671-4C77-A490-684FA1FB545B}"/>
              </a:ext>
            </a:extLst>
          </p:cNvPr>
          <p:cNvSpPr/>
          <p:nvPr/>
        </p:nvSpPr>
        <p:spPr>
          <a:xfrm>
            <a:off x="7201135" y="4223543"/>
            <a:ext cx="2320056" cy="259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IVI HMI element tree capture</a:t>
            </a:r>
            <a:endParaRPr lang="zh-CN" altLang="en-US" sz="105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圆角矩形 26">
            <a:extLst>
              <a:ext uri="{FF2B5EF4-FFF2-40B4-BE49-F238E27FC236}">
                <a16:creationId xmlns:a16="http://schemas.microsoft.com/office/drawing/2014/main" id="{3D2E49AF-3600-4825-BC3B-BB90B087D67B}"/>
              </a:ext>
            </a:extLst>
          </p:cNvPr>
          <p:cNvSpPr/>
          <p:nvPr/>
        </p:nvSpPr>
        <p:spPr>
          <a:xfrm>
            <a:off x="8361163" y="4681803"/>
            <a:ext cx="1564372" cy="1459784"/>
          </a:xfrm>
          <a:prstGeom prst="roundRect">
            <a:avLst>
              <a:gd name="adj" fmla="val 7235"/>
            </a:avLst>
          </a:prstGeom>
          <a:noFill/>
          <a:ln w="12700" cmpd="sng">
            <a:solidFill>
              <a:srgbClr val="C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圆角矩形 26">
            <a:extLst>
              <a:ext uri="{FF2B5EF4-FFF2-40B4-BE49-F238E27FC236}">
                <a16:creationId xmlns:a16="http://schemas.microsoft.com/office/drawing/2014/main" id="{9456F897-CBC2-48F5-844B-263AB08CAACD}"/>
              </a:ext>
            </a:extLst>
          </p:cNvPr>
          <p:cNvSpPr/>
          <p:nvPr/>
        </p:nvSpPr>
        <p:spPr>
          <a:xfrm>
            <a:off x="6674192" y="2582369"/>
            <a:ext cx="856161" cy="260844"/>
          </a:xfrm>
          <a:prstGeom prst="roundRect">
            <a:avLst>
              <a:gd name="adj" fmla="val 7235"/>
            </a:avLst>
          </a:prstGeom>
          <a:noFill/>
          <a:ln w="12700" cmpd="sng">
            <a:solidFill>
              <a:srgbClr val="C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肘形连接符 33">
            <a:extLst>
              <a:ext uri="{FF2B5EF4-FFF2-40B4-BE49-F238E27FC236}">
                <a16:creationId xmlns:a16="http://schemas.microsoft.com/office/drawing/2014/main" id="{74F03DFE-2220-4EAA-AFC3-8B2453CEE685}"/>
              </a:ext>
            </a:extLst>
          </p:cNvPr>
          <p:cNvCxnSpPr>
            <a:cxnSpLocks/>
            <a:stCxn id="40" idx="2"/>
            <a:endCxn id="39" idx="3"/>
          </p:cNvCxnSpPr>
          <p:nvPr/>
        </p:nvCxnSpPr>
        <p:spPr>
          <a:xfrm rot="16200000" flipH="1">
            <a:off x="7229663" y="2715823"/>
            <a:ext cx="2568482" cy="2823262"/>
          </a:xfrm>
          <a:prstGeom prst="bentConnector4">
            <a:avLst>
              <a:gd name="adj1" fmla="val 10277"/>
              <a:gd name="adj2" fmla="val 108097"/>
            </a:avLst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线形标注 1 38">
            <a:extLst>
              <a:ext uri="{FF2B5EF4-FFF2-40B4-BE49-F238E27FC236}">
                <a16:creationId xmlns:a16="http://schemas.microsoft.com/office/drawing/2014/main" id="{345B9535-2797-4503-A615-F13B1EBC2588}"/>
              </a:ext>
            </a:extLst>
          </p:cNvPr>
          <p:cNvSpPr/>
          <p:nvPr/>
        </p:nvSpPr>
        <p:spPr>
          <a:xfrm>
            <a:off x="3552826" y="2093027"/>
            <a:ext cx="2537995" cy="1064421"/>
          </a:xfrm>
          <a:prstGeom prst="borderCallout1">
            <a:avLst>
              <a:gd name="adj1" fmla="val 46882"/>
              <a:gd name="adj2" fmla="val 128455"/>
              <a:gd name="adj3" fmla="val 12460"/>
              <a:gd name="adj4" fmla="val 101388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控件树情报可以提供画面截图的关联</a:t>
            </a:r>
            <a:r>
              <a:rPr lang="zh-CN" altLang="en-US" sz="105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情报：</a:t>
            </a:r>
            <a:endParaRPr lang="en-US" altLang="zh-CN" sz="105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① 控件树情报描述了当前画面所有控件的布局和显示</a:t>
            </a:r>
            <a:r>
              <a:rPr lang="zh-CN" altLang="en-US" sz="105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位置情报</a:t>
            </a:r>
            <a:endParaRPr lang="en-US" altLang="zh-CN" sz="105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② 控件树情报描述了每个控件的文字、坐标等情报</a:t>
            </a:r>
          </a:p>
        </p:txBody>
      </p:sp>
      <p:cxnSp>
        <p:nvCxnSpPr>
          <p:cNvPr id="49" name="肘形连接符 33">
            <a:extLst>
              <a:ext uri="{FF2B5EF4-FFF2-40B4-BE49-F238E27FC236}">
                <a16:creationId xmlns:a16="http://schemas.microsoft.com/office/drawing/2014/main" id="{5DA6598F-854E-4577-9D3A-2C33CCBD15A5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3361294" y="3537019"/>
            <a:ext cx="3973739" cy="1694132"/>
          </a:xfrm>
          <a:prstGeom prst="bentConnector3">
            <a:avLst>
              <a:gd name="adj1" fmla="val 64382"/>
            </a:avLst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标题 3">
            <a:extLst>
              <a:ext uri="{FF2B5EF4-FFF2-40B4-BE49-F238E27FC236}">
                <a16:creationId xmlns:a16="http://schemas.microsoft.com/office/drawing/2014/main" id="{E0A5E270-4F82-4955-A02B-8F2F17D9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1.3.4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IDE Function – HMI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Verification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（控件树机制）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382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BBC7D-0550-436F-8D7F-681EF631B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1.3.3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IDE-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画面匹配技术和获取方式的关系</a:t>
            </a:r>
            <a:endParaRPr lang="zh-CN" altLang="en-US" dirty="0"/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F04D9F92-D368-4943-824B-0625558AF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304299"/>
              </p:ext>
            </p:extLst>
          </p:nvPr>
        </p:nvGraphicFramePr>
        <p:xfrm>
          <a:off x="896953" y="2081188"/>
          <a:ext cx="10528853" cy="4430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719">
                  <a:extLst>
                    <a:ext uri="{9D8B030D-6E8A-4147-A177-3AD203B41FA5}">
                      <a16:colId xmlns:a16="http://schemas.microsoft.com/office/drawing/2014/main" val="1911608731"/>
                    </a:ext>
                  </a:extLst>
                </a:gridCol>
                <a:gridCol w="834915">
                  <a:extLst>
                    <a:ext uri="{9D8B030D-6E8A-4147-A177-3AD203B41FA5}">
                      <a16:colId xmlns:a16="http://schemas.microsoft.com/office/drawing/2014/main" val="307162042"/>
                    </a:ext>
                  </a:extLst>
                </a:gridCol>
                <a:gridCol w="1669409">
                  <a:extLst>
                    <a:ext uri="{9D8B030D-6E8A-4147-A177-3AD203B41FA5}">
                      <a16:colId xmlns:a16="http://schemas.microsoft.com/office/drawing/2014/main" val="244173012"/>
                    </a:ext>
                  </a:extLst>
                </a:gridCol>
                <a:gridCol w="1434518">
                  <a:extLst>
                    <a:ext uri="{9D8B030D-6E8A-4147-A177-3AD203B41FA5}">
                      <a16:colId xmlns:a16="http://schemas.microsoft.com/office/drawing/2014/main" val="3173189837"/>
                    </a:ext>
                  </a:extLst>
                </a:gridCol>
                <a:gridCol w="1048624">
                  <a:extLst>
                    <a:ext uri="{9D8B030D-6E8A-4147-A177-3AD203B41FA5}">
                      <a16:colId xmlns:a16="http://schemas.microsoft.com/office/drawing/2014/main" val="1549473068"/>
                    </a:ext>
                  </a:extLst>
                </a:gridCol>
                <a:gridCol w="998290">
                  <a:extLst>
                    <a:ext uri="{9D8B030D-6E8A-4147-A177-3AD203B41FA5}">
                      <a16:colId xmlns:a16="http://schemas.microsoft.com/office/drawing/2014/main" val="1735622674"/>
                    </a:ext>
                  </a:extLst>
                </a:gridCol>
                <a:gridCol w="1434517">
                  <a:extLst>
                    <a:ext uri="{9D8B030D-6E8A-4147-A177-3AD203B41FA5}">
                      <a16:colId xmlns:a16="http://schemas.microsoft.com/office/drawing/2014/main" val="2610841561"/>
                    </a:ext>
                  </a:extLst>
                </a:gridCol>
                <a:gridCol w="2239861">
                  <a:extLst>
                    <a:ext uri="{9D8B030D-6E8A-4147-A177-3AD203B41FA5}">
                      <a16:colId xmlns:a16="http://schemas.microsoft.com/office/drawing/2014/main" val="1257838055"/>
                    </a:ext>
                  </a:extLst>
                </a:gridCol>
              </a:tblGrid>
              <a:tr h="5445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技术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功能描述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运用</a:t>
                      </a:r>
                      <a:r>
                        <a:rPr lang="en-US" altLang="zh-CN" sz="1400" dirty="0"/>
                        <a:t>&amp;</a:t>
                      </a:r>
                      <a:r>
                        <a:rPr lang="zh-CN" altLang="en-US" sz="1400" dirty="0"/>
                        <a:t>条件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画面性能</a:t>
                      </a:r>
                      <a:r>
                        <a:rPr lang="en-US" altLang="zh-CN" sz="1400" dirty="0"/>
                        <a:t>(</a:t>
                      </a:r>
                      <a:r>
                        <a:rPr lang="zh-CN" altLang="en-US" sz="1400" dirty="0"/>
                        <a:t>帧率</a:t>
                      </a:r>
                      <a:r>
                        <a:rPr lang="en-US" altLang="zh-CN" sz="1400" dirty="0"/>
                        <a:t>)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图片效果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技术缺陷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839097"/>
                  </a:ext>
                </a:extLst>
              </a:tr>
              <a:tr h="6083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minicap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minicap</a:t>
                      </a:r>
                      <a:r>
                        <a:rPr lang="zh-CN" alt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是开源项目</a:t>
                      </a:r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STF</a:t>
                      </a:r>
                      <a:r>
                        <a:rPr lang="zh-CN" alt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Smartphone Test Farm</a:t>
                      </a:r>
                      <a:r>
                        <a:rPr lang="zh-CN" alt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）中的一个工具，负责屏幕显示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1，Android</a:t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2，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车机目录读写权限：</a:t>
                      </a:r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data/local/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tmp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</a:t>
                      </a:r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 15~20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帧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理想：</a:t>
                      </a:r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帧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高清</a:t>
                      </a:r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截图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，图片效果好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，无需定制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，性能稍好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，新的</a:t>
                      </a:r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平台开始不支持该工具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，需要车机开放特殊权限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4240623"/>
                  </a:ext>
                </a:extLst>
              </a:tr>
              <a:tr h="4402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snapshot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Android </a:t>
                      </a:r>
                      <a:r>
                        <a:rPr lang="zh-CN" alt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原生的截图工具：原理同上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</a:t>
                      </a:r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 10~15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帧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理想：</a:t>
                      </a:r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帧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高清</a:t>
                      </a:r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截图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，图片效果好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，无需定制和路径权限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丢帧率高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8548483"/>
                  </a:ext>
                </a:extLst>
              </a:tr>
              <a:tr h="4402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HDMI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自制视频采集盒子方式获取画面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，需要外接视频采集盒子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</a:t>
                      </a:r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 40~50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帧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理想：</a:t>
                      </a:r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帧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高清</a:t>
                      </a:r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截图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，图片效果好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，性能好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性能消要求较高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，需要定制，成本高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1458973"/>
                  </a:ext>
                </a:extLst>
              </a:tr>
              <a:tr h="4402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HD Camera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高清摄像头获取画面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</a:t>
                      </a:r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 10~15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帧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理想：</a:t>
                      </a:r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帧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效果较差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，经济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图片效果差，受环境影响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1106085"/>
                  </a:ext>
                </a:extLst>
              </a:tr>
              <a:tr h="6083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VNC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VNC client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模拟支持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，任意系统</a:t>
                      </a:r>
                      <a:b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，车机系统需组入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VNC Service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</a:t>
                      </a:r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 10~15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帧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理想：</a:t>
                      </a:r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帧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高清</a:t>
                      </a:r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截图</a:t>
                      </a:r>
                    </a:p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，图片效果好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，有延时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，需要组入系统</a:t>
                      </a:r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开发支持</a:t>
                      </a:r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161789"/>
                  </a:ext>
                </a:extLst>
              </a:tr>
              <a:tr h="4402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Scrcpy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2022/3E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Scrcpy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工具：远程获取画面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</a:t>
                      </a:r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 30~60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帧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理想：</a:t>
                      </a:r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帧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高清</a:t>
                      </a:r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截图</a:t>
                      </a:r>
                    </a:p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，图片效果好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，无需定制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，性能好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，支持平台多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预研中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3014297"/>
                  </a:ext>
                </a:extLst>
              </a:tr>
              <a:tr h="6083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Industrial camera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2022/3E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工业摄像头获取画面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高帧可达</a:t>
                      </a:r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帧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可选高清或高帧</a:t>
                      </a:r>
                    </a:p>
                    <a:p>
                      <a:pPr algn="l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，高帧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预研中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价格昂贵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8602978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1A6E7C50-FC0C-43DD-A1A0-6A5486C9C601}"/>
              </a:ext>
            </a:extLst>
          </p:cNvPr>
          <p:cNvSpPr/>
          <p:nvPr/>
        </p:nvSpPr>
        <p:spPr>
          <a:xfrm>
            <a:off x="896953" y="954147"/>
            <a:ext cx="9513785" cy="8488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69E6528-ECF6-4034-BFFE-8AE6E4BFA4FE}"/>
              </a:ext>
            </a:extLst>
          </p:cNvPr>
          <p:cNvSpPr txBox="1"/>
          <p:nvPr/>
        </p:nvSpPr>
        <p:spPr>
          <a:xfrm>
            <a:off x="886553" y="1153187"/>
            <a:ext cx="1002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+mn-ea"/>
              </a:rPr>
              <a:t>画面获取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A22805B-DBE0-4D98-B73E-1EB119DFB8C0}"/>
              </a:ext>
            </a:extLst>
          </p:cNvPr>
          <p:cNvSpPr/>
          <p:nvPr/>
        </p:nvSpPr>
        <p:spPr>
          <a:xfrm>
            <a:off x="1984347" y="1083090"/>
            <a:ext cx="1107299" cy="259382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+mn-ea"/>
              </a:rPr>
              <a:t>SNAPSHOT</a:t>
            </a:r>
            <a:endParaRPr lang="zh-CN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8413298-EFCF-4DED-9C7A-56D3015EA394}"/>
              </a:ext>
            </a:extLst>
          </p:cNvPr>
          <p:cNvSpPr/>
          <p:nvPr/>
        </p:nvSpPr>
        <p:spPr>
          <a:xfrm>
            <a:off x="1984347" y="1412505"/>
            <a:ext cx="1107299" cy="259382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+mn-ea"/>
              </a:rPr>
              <a:t>minicap</a:t>
            </a:r>
            <a:endParaRPr lang="zh-CN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308EB98-3F0E-499A-BA16-A2D218CA7138}"/>
              </a:ext>
            </a:extLst>
          </p:cNvPr>
          <p:cNvSpPr/>
          <p:nvPr/>
        </p:nvSpPr>
        <p:spPr>
          <a:xfrm>
            <a:off x="3546801" y="1117973"/>
            <a:ext cx="1014150" cy="259382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+mn-ea"/>
              </a:rPr>
              <a:t>HD Camera</a:t>
            </a:r>
            <a:endParaRPr lang="zh-CN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2B1375E-194B-4CE1-9AA8-8902DD44171E}"/>
              </a:ext>
            </a:extLst>
          </p:cNvPr>
          <p:cNvSpPr/>
          <p:nvPr/>
        </p:nvSpPr>
        <p:spPr>
          <a:xfrm>
            <a:off x="4851152" y="1110729"/>
            <a:ext cx="1098663" cy="25938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+mn-ea"/>
              </a:rPr>
              <a:t>HDMI</a:t>
            </a:r>
            <a:r>
              <a:rPr lang="zh-CN" altLang="en-US" sz="1050" dirty="0">
                <a:solidFill>
                  <a:schemeClr val="tx1"/>
                </a:solidFill>
                <a:latin typeface="+mn-ea"/>
              </a:rPr>
              <a:t>视频采集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13DFD4F-AB3D-4117-91A7-4DDAF802AB33}"/>
              </a:ext>
            </a:extLst>
          </p:cNvPr>
          <p:cNvSpPr/>
          <p:nvPr/>
        </p:nvSpPr>
        <p:spPr>
          <a:xfrm>
            <a:off x="8848695" y="1090434"/>
            <a:ext cx="1098663" cy="25938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+mn-ea"/>
              </a:rPr>
              <a:t>Scrcpy-</a:t>
            </a:r>
            <a:r>
              <a:rPr lang="zh-CN" altLang="en-US" sz="1050" dirty="0">
                <a:solidFill>
                  <a:schemeClr val="tx1"/>
                </a:solidFill>
                <a:latin typeface="+mn-ea"/>
              </a:rPr>
              <a:t>多屏</a:t>
            </a:r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980B99B6-FBC3-408D-B52F-EEE416D1D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5711" y="1462902"/>
            <a:ext cx="1232330" cy="259383"/>
          </a:xfrm>
          <a:prstGeom prst="roundRect">
            <a:avLst>
              <a:gd name="adj" fmla="val 16667"/>
            </a:avLst>
          </a:prstGeom>
          <a:ln w="19050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000000"/>
                </a:solidFill>
                <a:latin typeface="+mn-ea"/>
              </a:rPr>
              <a:t>VNC Client</a:t>
            </a:r>
            <a:r>
              <a:rPr lang="zh-CN" altLang="en-US" sz="1050" dirty="0">
                <a:solidFill>
                  <a:srgbClr val="000000"/>
                </a:solidFill>
                <a:latin typeface="+mn-ea"/>
              </a:rPr>
              <a:t>模拟</a:t>
            </a:r>
            <a:endParaRPr lang="zh-CN" altLang="zh-CN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E811AF2-773C-4EC5-9A1E-8B68F568C832}"/>
              </a:ext>
            </a:extLst>
          </p:cNvPr>
          <p:cNvSpPr/>
          <p:nvPr/>
        </p:nvSpPr>
        <p:spPr>
          <a:xfrm>
            <a:off x="7444140" y="1083090"/>
            <a:ext cx="1232330" cy="259382"/>
          </a:xfrm>
          <a:prstGeom prst="roundRect">
            <a:avLst/>
          </a:prstGeom>
          <a:ln w="190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000000"/>
                </a:solidFill>
                <a:latin typeface="+mn-ea"/>
              </a:rPr>
              <a:t>SNAPSHOT-</a:t>
            </a:r>
            <a:r>
              <a:rPr lang="zh-CN" altLang="en-US" sz="1050" dirty="0">
                <a:solidFill>
                  <a:srgbClr val="000000"/>
                </a:solidFill>
                <a:latin typeface="+mn-ea"/>
              </a:rPr>
              <a:t>多屏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F977345-FAC1-42DA-8D5E-47A7E76D2DF6}"/>
              </a:ext>
            </a:extLst>
          </p:cNvPr>
          <p:cNvSpPr/>
          <p:nvPr/>
        </p:nvSpPr>
        <p:spPr>
          <a:xfrm>
            <a:off x="7451977" y="1441754"/>
            <a:ext cx="1232330" cy="259382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+mn-ea"/>
              </a:rPr>
              <a:t>Minicap-</a:t>
            </a:r>
            <a:r>
              <a:rPr lang="zh-CN" altLang="en-US" sz="1050" dirty="0">
                <a:solidFill>
                  <a:schemeClr val="tx1"/>
                </a:solidFill>
                <a:latin typeface="+mn-ea"/>
              </a:rPr>
              <a:t>多屏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5DDB05D-3FBC-4F82-B5A4-AFF21A148093}"/>
              </a:ext>
            </a:extLst>
          </p:cNvPr>
          <p:cNvSpPr/>
          <p:nvPr/>
        </p:nvSpPr>
        <p:spPr>
          <a:xfrm>
            <a:off x="8848694" y="1462903"/>
            <a:ext cx="1098663" cy="259382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+mn-ea"/>
              </a:rPr>
              <a:t>工业相机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574AFED-9FAC-4C7A-8825-DEAA1A73D04E}"/>
              </a:ext>
            </a:extLst>
          </p:cNvPr>
          <p:cNvSpPr txBox="1"/>
          <p:nvPr/>
        </p:nvSpPr>
        <p:spPr>
          <a:xfrm>
            <a:off x="1224793" y="1771169"/>
            <a:ext cx="808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i="0" u="none" strike="noStrike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软件方式：不断截图并实时发送，</a:t>
            </a:r>
            <a:r>
              <a:rPr lang="en-US" altLang="zh-CN" sz="1800" b="0" i="0" u="none" strike="noStrike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IDE</a:t>
            </a:r>
            <a:r>
              <a:rPr lang="zh-CN" altLang="en-US" sz="1800" b="0" i="0" u="none" strike="noStrike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上的工具将一序列的图片流合成为视频</a:t>
            </a:r>
          </a:p>
        </p:txBody>
      </p:sp>
    </p:spTree>
    <p:extLst>
      <p:ext uri="{BB962C8B-B14F-4D97-AF65-F5344CB8AC3E}">
        <p14:creationId xmlns:p14="http://schemas.microsoft.com/office/powerpoint/2010/main" val="1694315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5372</TotalTime>
  <Words>2758</Words>
  <Application>Microsoft Office PowerPoint</Application>
  <PresentationFormat>宽屏</PresentationFormat>
  <Paragraphs>664</Paragraphs>
  <Slides>20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-apple-system</vt:lpstr>
      <vt:lpstr>Gill Sans</vt:lpstr>
      <vt:lpstr>Meiryo UI</vt:lpstr>
      <vt:lpstr>Yu Gothic</vt:lpstr>
      <vt:lpstr>等线</vt:lpstr>
      <vt:lpstr>方正综艺简体</vt:lpstr>
      <vt:lpstr>宋体</vt:lpstr>
      <vt:lpstr>微软雅黑</vt:lpstr>
      <vt:lpstr>Arial</vt:lpstr>
      <vt:lpstr>Calibri</vt:lpstr>
      <vt:lpstr>Calibri Light</vt:lpstr>
      <vt:lpstr>Open Sans</vt:lpstr>
      <vt:lpstr>Wingdings</vt:lpstr>
      <vt:lpstr>Office 主题</vt:lpstr>
      <vt:lpstr>1_Office 主题</vt:lpstr>
      <vt:lpstr>3_Office 主题</vt:lpstr>
      <vt:lpstr>2_Office 主题</vt:lpstr>
      <vt:lpstr>PowerPoint 演示文稿</vt:lpstr>
      <vt:lpstr>PowerPoint 演示文稿</vt:lpstr>
      <vt:lpstr>1.1 AutoST自动化测试系统一览</vt:lpstr>
      <vt:lpstr>1.2 AutoST运用一览</vt:lpstr>
      <vt:lpstr>1.3 Test IDE</vt:lpstr>
      <vt:lpstr>1.3.1 RoadMap – AutoSTIDE 上位机软件</vt:lpstr>
      <vt:lpstr>1.3.2 IDE Function – HMI Verification</vt:lpstr>
      <vt:lpstr>1.3.4 IDE Function – HMI Verification（控件树机制）</vt:lpstr>
      <vt:lpstr>1.3.3 IDE-画面匹配技术和获取方式的关系</vt:lpstr>
      <vt:lpstr>1.3.3 IDE-车机操作模拟技术详解</vt:lpstr>
      <vt:lpstr>附. AutoST IDE_使用资料</vt:lpstr>
      <vt:lpstr>1.4 AutoST_测试盒子演变</vt:lpstr>
      <vt:lpstr>1.5 Test Server</vt:lpstr>
      <vt:lpstr>1.6 AutoST － 服务器和ClientPC连接示意图</vt:lpstr>
      <vt:lpstr>1.7  iAUTO 自动化测试·AutoST导入流程</vt:lpstr>
      <vt:lpstr>2. AutoST －测试品质向上</vt:lpstr>
      <vt:lpstr>3. AutoST －应用于iAUTO内部项目</vt:lpstr>
      <vt:lpstr>4. AutoST应用于iAUTO内部项目 – 强化测试</vt:lpstr>
      <vt:lpstr>附. AutoST_资源路径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shengnw</dc:creator>
  <cp:lastModifiedBy>Fengping Wu</cp:lastModifiedBy>
  <cp:revision>1039</cp:revision>
  <dcterms:created xsi:type="dcterms:W3CDTF">2020-03-01T09:36:00Z</dcterms:created>
  <dcterms:modified xsi:type="dcterms:W3CDTF">2022-01-13T07:51:34Z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