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60" r:id="rId4"/>
    <p:sldId id="264" r:id="rId5"/>
    <p:sldId id="265" r:id="rId6"/>
    <p:sldId id="262" r:id="rId7"/>
    <p:sldId id="263" r:id="rId8"/>
    <p:sldId id="259"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A733E-B4F9-4CE1-837A-4FB1B9A58CA0}" type="datetimeFigureOut">
              <a:rPr lang="zh-CN" altLang="en-US" smtClean="0"/>
              <a:t>2019/9/4</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EDB03-C65D-48B6-8408-7B60014D509E}" type="slidenum">
              <a:rPr lang="zh-CN" altLang="en-US" smtClean="0"/>
              <a:t>‹#›</a:t>
            </a:fld>
            <a:endParaRPr lang="zh-CN" altLang="en-US"/>
          </a:p>
        </p:txBody>
      </p:sp>
    </p:spTree>
    <p:extLst>
      <p:ext uri="{BB962C8B-B14F-4D97-AF65-F5344CB8AC3E}">
        <p14:creationId xmlns:p14="http://schemas.microsoft.com/office/powerpoint/2010/main" val="3304700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ianchi.aliyun.com/competition/entrance/231716/introduc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hlinkClick r:id="rId3"/>
              </a:rPr>
              <a:t>https://tianchi.aliyun.com/competition/entrance/231716/introduction</a:t>
            </a:r>
            <a:endParaRPr lang="zh-CN" altLang="en-US" dirty="0"/>
          </a:p>
        </p:txBody>
      </p:sp>
      <p:sp>
        <p:nvSpPr>
          <p:cNvPr id="4" name="Slide Number Placeholder 3"/>
          <p:cNvSpPr>
            <a:spLocks noGrp="1"/>
          </p:cNvSpPr>
          <p:nvPr>
            <p:ph type="sldNum" sz="quarter" idx="10"/>
          </p:nvPr>
        </p:nvSpPr>
        <p:spPr/>
        <p:txBody>
          <a:bodyPr/>
          <a:lstStyle/>
          <a:p>
            <a:fld id="{4AED87EB-65D7-4500-873C-410831173A82}" type="slidenum">
              <a:rPr lang="en-US" smtClean="0"/>
              <a:pPr/>
              <a:t>2</a:t>
            </a:fld>
            <a:endParaRPr lang="en-US" dirty="0"/>
          </a:p>
        </p:txBody>
      </p:sp>
    </p:spTree>
    <p:extLst>
      <p:ext uri="{BB962C8B-B14F-4D97-AF65-F5344CB8AC3E}">
        <p14:creationId xmlns:p14="http://schemas.microsoft.com/office/powerpoint/2010/main" val="3002383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319EDB03-C65D-48B6-8408-7B60014D509E}" type="slidenum">
              <a:rPr lang="zh-CN" altLang="en-US" smtClean="0"/>
              <a:t>7</a:t>
            </a:fld>
            <a:endParaRPr lang="zh-CN" altLang="en-US"/>
          </a:p>
        </p:txBody>
      </p:sp>
    </p:spTree>
    <p:extLst>
      <p:ext uri="{BB962C8B-B14F-4D97-AF65-F5344CB8AC3E}">
        <p14:creationId xmlns:p14="http://schemas.microsoft.com/office/powerpoint/2010/main" val="200862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 Id="rId4"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395232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325061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2919632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DC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4" y="1"/>
            <a:ext cx="12193587" cy="6857107"/>
          </a:xfrm>
          <a:prstGeom prst="rect">
            <a:avLst/>
          </a:prstGeom>
        </p:spPr>
      </p:pic>
      <p:sp>
        <p:nvSpPr>
          <p:cNvPr id="56" name="Title 16"/>
          <p:cNvSpPr>
            <a:spLocks noGrp="1"/>
          </p:cNvSpPr>
          <p:nvPr>
            <p:ph type="title" hasCustomPrompt="1"/>
          </p:nvPr>
        </p:nvSpPr>
        <p:spPr bwMode="gray">
          <a:xfrm>
            <a:off x="548783" y="2048256"/>
            <a:ext cx="8725648" cy="1581912"/>
          </a:xfrm>
          <a:prstGeom prst="rect">
            <a:avLst/>
          </a:prstGeom>
        </p:spPr>
        <p:txBody>
          <a:bodyPr lIns="0" tIns="60949" rIns="121899" bIns="60949" anchor="b" anchorCtr="0"/>
          <a:lstStyle>
            <a:lvl1pPr marL="0" algn="l" defTabSz="1218987" rtl="0" eaLnBrk="1" latinLnBrk="0" hangingPunct="1">
              <a:lnSpc>
                <a:spcPts val="5800"/>
              </a:lnSpc>
              <a:spcBef>
                <a:spcPct val="0"/>
              </a:spcBef>
              <a:buNone/>
              <a:defRPr lang="en-US" sz="6000" b="0" kern="1200" cap="none" spc="0" baseline="0" dirty="0">
                <a:solidFill>
                  <a:schemeClr val="tx1"/>
                </a:solidFill>
                <a:latin typeface="Arial" pitchFamily="34" charset="0"/>
                <a:ea typeface="+mn-ea"/>
                <a:cs typeface="Arial" pitchFamily="34" charset="0"/>
              </a:defRPr>
            </a:lvl1pPr>
          </a:lstStyle>
          <a:p>
            <a:r>
              <a:rPr lang="en-US" dirty="0"/>
              <a:t>Click to edit text, two lines maximum</a:t>
            </a:r>
          </a:p>
        </p:txBody>
      </p:sp>
      <p:sp>
        <p:nvSpPr>
          <p:cNvPr id="62" name="Footer Placeholder 61"/>
          <p:cNvSpPr>
            <a:spLocks noGrp="1"/>
          </p:cNvSpPr>
          <p:nvPr>
            <p:ph type="ftr" sz="quarter" idx="10"/>
          </p:nvPr>
        </p:nvSpPr>
        <p:spPr>
          <a:xfrm>
            <a:off x="548783" y="6473952"/>
            <a:ext cx="3861806" cy="153888"/>
          </a:xfrm>
        </p:spPr>
        <p:txBody>
          <a:bodyPr lIns="0"/>
          <a:lstStyle>
            <a:lvl1pPr>
              <a:defRPr cap="none"/>
            </a:lvl1pPr>
          </a:lstStyle>
          <a:p>
            <a:r>
              <a:rPr lang="en-US" sz="1000" dirty="0">
                <a:solidFill>
                  <a:srgbClr val="939598"/>
                </a:solidFill>
                <a:cs typeface="Arial" pitchFamily="34" charset="0"/>
              </a:rPr>
              <a:t>2017 Lenovo Internal. All rights reserved.</a:t>
            </a:r>
          </a:p>
        </p:txBody>
      </p:sp>
      <p:sp>
        <p:nvSpPr>
          <p:cNvPr id="55" name="Subtitle 2"/>
          <p:cNvSpPr>
            <a:spLocks noGrp="1"/>
          </p:cNvSpPr>
          <p:nvPr>
            <p:ph type="subTitle" idx="1" hasCustomPrompt="1"/>
          </p:nvPr>
        </p:nvSpPr>
        <p:spPr bwMode="gray">
          <a:xfrm>
            <a:off x="548783" y="4059936"/>
            <a:ext cx="8716502" cy="457200"/>
          </a:xfrm>
          <a:prstGeom prst="rect">
            <a:avLst/>
          </a:prstGeom>
        </p:spPr>
        <p:txBody>
          <a:bodyPr lIns="0" tIns="0" rIns="0" bIns="0" anchor="b" anchorCtr="0"/>
          <a:lstStyle>
            <a:lvl1pPr marL="0" indent="0" algn="l" defTabSz="1218987" rtl="0" eaLnBrk="1" latinLnBrk="0" hangingPunct="1">
              <a:lnSpc>
                <a:spcPct val="90000"/>
              </a:lnSpc>
              <a:spcBef>
                <a:spcPct val="0"/>
              </a:spcBef>
              <a:buNone/>
              <a:defRPr lang="en-US" sz="2400" b="0" kern="1200" cap="none" spc="0" baseline="0" dirty="0">
                <a:solidFill>
                  <a:schemeClr val="tx1"/>
                </a:solidFill>
                <a:latin typeface="Arial" pitchFamily="34" charset="0"/>
                <a:ea typeface="+mn-ea"/>
                <a:cs typeface="Arial"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subtitle placeholder</a:t>
            </a:r>
          </a:p>
        </p:txBody>
      </p:sp>
      <p:sp>
        <p:nvSpPr>
          <p:cNvPr id="5" name="Text Placeholder 4"/>
          <p:cNvSpPr>
            <a:spLocks noGrp="1"/>
          </p:cNvSpPr>
          <p:nvPr>
            <p:ph type="body" sz="quarter" idx="11"/>
          </p:nvPr>
        </p:nvSpPr>
        <p:spPr>
          <a:xfrm>
            <a:off x="548783" y="4800600"/>
            <a:ext cx="6411614" cy="512064"/>
          </a:xfrm>
          <a:prstGeom prst="rect">
            <a:avLst/>
          </a:prstGeom>
        </p:spPr>
        <p:txBody>
          <a:bodyPr lIns="0" tIns="0" rIns="0" bIns="0"/>
          <a:lstStyle>
            <a:lvl1pPr marL="0" indent="0">
              <a:buFontTx/>
              <a:buNone/>
              <a:defRPr sz="1600"/>
            </a:lvl1pPr>
          </a:lstStyle>
          <a:p>
            <a:pPr lvl="0"/>
            <a:r>
              <a:rPr lang="en-US"/>
              <a:t>Click to edit Master text styles</a:t>
            </a:r>
          </a:p>
          <a:p>
            <a:pPr lvl="1"/>
            <a:r>
              <a:rPr lang="en-US"/>
              <a:t>Second level</a:t>
            </a:r>
          </a:p>
        </p:txBody>
      </p:sp>
      <p:sp>
        <p:nvSpPr>
          <p:cNvPr id="20" name="Rectangle 19"/>
          <p:cNvSpPr/>
          <p:nvPr userDrawn="1"/>
        </p:nvSpPr>
        <p:spPr bwMode="black">
          <a:xfrm>
            <a:off x="548783" y="4557713"/>
            <a:ext cx="1097969" cy="106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21" name="Straight Connector 20"/>
          <p:cNvCxnSpPr/>
          <p:nvPr userDrawn="1"/>
        </p:nvCxnSpPr>
        <p:spPr>
          <a:xfrm>
            <a:off x="548783" y="4664439"/>
            <a:ext cx="1042180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10448041" y="2920476"/>
            <a:ext cx="2616174" cy="871740"/>
          </a:xfrm>
          <a:prstGeom prst="rect">
            <a:avLst/>
          </a:prstGeom>
        </p:spPr>
      </p:pic>
      <p:pic>
        <p:nvPicPr>
          <p:cNvPr id="46" name="Picture 6" descr="C:\Users\kathyp\Documents\00_Brand-Resources\Multimode Elements\Multimode Icons\PNG\Multimode-Icon_STAND-Tablet.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80856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sp>
        <p:nvSpPr>
          <p:cNvPr id="48" name="Oval 47"/>
          <p:cNvSpPr/>
          <p:nvPr userDrawn="1"/>
        </p:nvSpPr>
        <p:spPr>
          <a:xfrm>
            <a:off x="3461030" y="5468108"/>
            <a:ext cx="310977"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49" name="Picture 3" descr="C:\Users\kathyp\Documents\00_Brand-Resources\Multimode Elements\Multimode Icons\PNG\Multimode-Icon_HOLD.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664453" y="5468108"/>
            <a:ext cx="311967" cy="311886"/>
          </a:xfrm>
          <a:prstGeom prst="rect">
            <a:avLst/>
          </a:prstGeom>
          <a:noFill/>
          <a:extLst>
            <a:ext uri="{909E8E84-426E-40DD-AFC4-6F175D3DCCD1}">
              <a14:hiddenFill xmlns:a14="http://schemas.microsoft.com/office/drawing/2010/main">
                <a:solidFill>
                  <a:srgbClr val="FFFFFF"/>
                </a:solidFill>
              </a14:hiddenFill>
            </a:ext>
          </a:extLst>
        </p:spPr>
      </p:pic>
      <p:sp>
        <p:nvSpPr>
          <p:cNvPr id="50" name="Oval 49"/>
          <p:cNvSpPr/>
          <p:nvPr userDrawn="1"/>
        </p:nvSpPr>
        <p:spPr>
          <a:xfrm>
            <a:off x="2364962" y="5468108"/>
            <a:ext cx="310977"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51" name="Picture 9" descr="C:\Users\kathyp\Documents\00_Brand-Resources\Multimode Elements\Multimode Icons\PNG\Multimode-Icon_TENT.pn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6764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sp>
        <p:nvSpPr>
          <p:cNvPr id="52" name="Oval 51"/>
          <p:cNvSpPr/>
          <p:nvPr userDrawn="1"/>
        </p:nvSpPr>
        <p:spPr>
          <a:xfrm>
            <a:off x="6308945" y="5468108"/>
            <a:ext cx="310977"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sp>
        <p:nvSpPr>
          <p:cNvPr id="53" name="Oval 52"/>
          <p:cNvSpPr/>
          <p:nvPr userDrawn="1"/>
        </p:nvSpPr>
        <p:spPr>
          <a:xfrm>
            <a:off x="597186" y="5468108"/>
            <a:ext cx="310977" cy="3108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54" name="Picture 5"/>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645381" y="5515987"/>
            <a:ext cx="214589" cy="215141"/>
          </a:xfrm>
          <a:prstGeom prst="rect">
            <a:avLst/>
          </a:prstGeom>
          <a:noFill/>
        </p:spPr>
      </p:pic>
      <p:grpSp>
        <p:nvGrpSpPr>
          <p:cNvPr id="57" name="Group 56"/>
          <p:cNvGrpSpPr/>
          <p:nvPr userDrawn="1"/>
        </p:nvGrpSpPr>
        <p:grpSpPr>
          <a:xfrm>
            <a:off x="5237495" y="5463092"/>
            <a:ext cx="310977" cy="315912"/>
            <a:chOff x="5236131" y="5463092"/>
            <a:chExt cx="310896" cy="315912"/>
          </a:xfrm>
        </p:grpSpPr>
        <p:sp>
          <p:nvSpPr>
            <p:cNvPr id="58" name="Oval 57"/>
            <p:cNvSpPr/>
            <p:nvPr userDrawn="1"/>
          </p:nvSpPr>
          <p:spPr>
            <a:xfrm>
              <a:off x="5236131"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59" name="Picture 8" descr="C:\Users\yhwang\Desktop\WW Design\Multimode Icons\think_light-01.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5236131" y="5463092"/>
              <a:ext cx="310896" cy="310896"/>
            </a:xfrm>
            <a:prstGeom prst="rect">
              <a:avLst/>
            </a:prstGeom>
            <a:noFill/>
          </p:spPr>
        </p:pic>
      </p:grpSp>
      <p:grpSp>
        <p:nvGrpSpPr>
          <p:cNvPr id="60" name="Group 59"/>
          <p:cNvGrpSpPr/>
          <p:nvPr userDrawn="1"/>
        </p:nvGrpSpPr>
        <p:grpSpPr>
          <a:xfrm>
            <a:off x="1305106" y="5468108"/>
            <a:ext cx="310977" cy="310896"/>
            <a:chOff x="4523337" y="5468108"/>
            <a:chExt cx="310896" cy="310896"/>
          </a:xfrm>
        </p:grpSpPr>
        <p:sp>
          <p:nvSpPr>
            <p:cNvPr id="63" name="Oval 62"/>
            <p:cNvSpPr/>
            <p:nvPr userDrawn="1"/>
          </p:nvSpPr>
          <p:spPr>
            <a:xfrm>
              <a:off x="4523337"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69" name="Picture 7" descr="C:\Users\yhwang\Desktop\WW Design\Multimode Icons\server-01.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4523337" y="5468108"/>
              <a:ext cx="310896" cy="310896"/>
            </a:xfrm>
            <a:prstGeom prst="rect">
              <a:avLst/>
            </a:prstGeom>
            <a:noFill/>
          </p:spPr>
        </p:pic>
      </p:grpSp>
      <p:grpSp>
        <p:nvGrpSpPr>
          <p:cNvPr id="70" name="Group 69"/>
          <p:cNvGrpSpPr/>
          <p:nvPr userDrawn="1"/>
        </p:nvGrpSpPr>
        <p:grpSpPr>
          <a:xfrm>
            <a:off x="4497076" y="5442941"/>
            <a:ext cx="365855" cy="365760"/>
            <a:chOff x="2355828" y="5442941"/>
            <a:chExt cx="365760" cy="365760"/>
          </a:xfrm>
        </p:grpSpPr>
        <p:sp>
          <p:nvSpPr>
            <p:cNvPr id="95" name="Oval 94"/>
            <p:cNvSpPr/>
            <p:nvPr userDrawn="1"/>
          </p:nvSpPr>
          <p:spPr>
            <a:xfrm>
              <a:off x="2380995" y="5468108"/>
              <a:ext cx="310896" cy="3108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96" name="Picture 2" descr="C:\Users\yhwang\Desktop\WW Design\Multimode Icons\chain-01.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355828" y="5442941"/>
              <a:ext cx="365760" cy="365760"/>
            </a:xfrm>
            <a:prstGeom prst="rect">
              <a:avLst/>
            </a:prstGeom>
            <a:noFill/>
          </p:spPr>
        </p:pic>
      </p:grpSp>
      <p:pic>
        <p:nvPicPr>
          <p:cNvPr id="97" name="Picture 4" descr="C:\Users\kathyp\Documents\00_Brand-Resources\Multimode Elements\Multimode Icons\PNG\Multimode-Icon_LAPTOP.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5586920"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5" descr="C:\Users\kathyp\Documents\00_Brand-Resources\Multimode Elements\Multimode Icons\PNG\Multimode-Icon_STAND.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273810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8" descr="C:\Users\kathyp\Documents\00_Brand-Resources\Multimode Elements\Multimode Icons\PNG\Multimode-Icon_TABLET.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167035" y="5468108"/>
            <a:ext cx="311967" cy="311886"/>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userDrawn="1"/>
        </p:nvGrpSpPr>
        <p:grpSpPr>
          <a:xfrm>
            <a:off x="2025125" y="5468108"/>
            <a:ext cx="310977" cy="310896"/>
            <a:chOff x="2024598" y="5468108"/>
            <a:chExt cx="310896" cy="310896"/>
          </a:xfrm>
        </p:grpSpPr>
        <p:sp>
          <p:nvSpPr>
            <p:cNvPr id="101" name="Oval 100"/>
            <p:cNvSpPr/>
            <p:nvPr userDrawn="1"/>
          </p:nvSpPr>
          <p:spPr>
            <a:xfrm>
              <a:off x="2024598" y="5468108"/>
              <a:ext cx="310896" cy="3108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102" name="Picture 10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118814" y="5509256"/>
              <a:ext cx="122464" cy="228600"/>
            </a:xfrm>
            <a:prstGeom prst="rect">
              <a:avLst/>
            </a:prstGeom>
          </p:spPr>
        </p:pic>
      </p:grpSp>
      <p:grpSp>
        <p:nvGrpSpPr>
          <p:cNvPr id="103" name="Group 102"/>
          <p:cNvGrpSpPr/>
          <p:nvPr userDrawn="1"/>
        </p:nvGrpSpPr>
        <p:grpSpPr>
          <a:xfrm>
            <a:off x="4881005" y="5468108"/>
            <a:ext cx="310977" cy="310896"/>
            <a:chOff x="4879734" y="5468108"/>
            <a:chExt cx="310896" cy="310896"/>
          </a:xfrm>
        </p:grpSpPr>
        <p:sp>
          <p:nvSpPr>
            <p:cNvPr id="104" name="Oval 103"/>
            <p:cNvSpPr/>
            <p:nvPr userDrawn="1"/>
          </p:nvSpPr>
          <p:spPr>
            <a:xfrm>
              <a:off x="4879734"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105" name="Picture 6"/>
            <p:cNvPicPr>
              <a:picLocks noChangeAspect="1" noChangeArrowheads="1"/>
            </p:cNvPicPr>
            <p:nvPr userDrawn="1"/>
          </p:nvPicPr>
          <p:blipFill>
            <a:blip r:embed="rId15" cstate="print">
              <a:extLst>
                <a:ext uri="{28A0092B-C50C-407E-A947-70E740481C1C}">
                  <a14:useLocalDpi xmlns:a14="http://schemas.microsoft.com/office/drawing/2010/main" val="0"/>
                </a:ext>
              </a:extLst>
            </a:blip>
            <a:stretch>
              <a:fillRect/>
            </a:stretch>
          </p:blipFill>
          <p:spPr bwMode="auto">
            <a:xfrm>
              <a:off x="4935867" y="5521169"/>
              <a:ext cx="196609" cy="194742"/>
            </a:xfrm>
            <a:prstGeom prst="rect">
              <a:avLst/>
            </a:prstGeom>
            <a:noFill/>
          </p:spPr>
        </p:pic>
      </p:grpSp>
      <p:grpSp>
        <p:nvGrpSpPr>
          <p:cNvPr id="106" name="Group 105"/>
          <p:cNvGrpSpPr/>
          <p:nvPr userDrawn="1"/>
        </p:nvGrpSpPr>
        <p:grpSpPr>
          <a:xfrm>
            <a:off x="5951465" y="5468108"/>
            <a:ext cx="310977" cy="310896"/>
            <a:chOff x="5949915" y="5468108"/>
            <a:chExt cx="310896" cy="310896"/>
          </a:xfrm>
        </p:grpSpPr>
        <p:sp>
          <p:nvSpPr>
            <p:cNvPr id="107" name="Oval 106"/>
            <p:cNvSpPr/>
            <p:nvPr userDrawn="1"/>
          </p:nvSpPr>
          <p:spPr>
            <a:xfrm>
              <a:off x="5949915" y="5468108"/>
              <a:ext cx="310896" cy="3108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108" name="Picture 8"/>
            <p:cNvPicPr>
              <a:picLocks noChangeAspect="1" noChangeArrowheads="1"/>
            </p:cNvPicPr>
            <p:nvPr userDrawn="1"/>
          </p:nvPicPr>
          <p:blipFill>
            <a:blip r:embed="rId16" cstate="print">
              <a:extLst>
                <a:ext uri="{28A0092B-C50C-407E-A947-70E740481C1C}">
                  <a14:useLocalDpi xmlns:a14="http://schemas.microsoft.com/office/drawing/2010/main" val="0"/>
                </a:ext>
              </a:extLst>
            </a:blip>
            <a:stretch>
              <a:fillRect/>
            </a:stretch>
          </p:blipFill>
          <p:spPr bwMode="auto">
            <a:xfrm>
              <a:off x="6007100" y="5527072"/>
              <a:ext cx="185758" cy="188431"/>
            </a:xfrm>
            <a:prstGeom prst="rect">
              <a:avLst/>
            </a:prstGeom>
            <a:noFill/>
          </p:spPr>
        </p:pic>
      </p:grpSp>
      <p:grpSp>
        <p:nvGrpSpPr>
          <p:cNvPr id="109" name="Group 108"/>
          <p:cNvGrpSpPr/>
          <p:nvPr userDrawn="1"/>
        </p:nvGrpSpPr>
        <p:grpSpPr>
          <a:xfrm>
            <a:off x="3095586" y="5468109"/>
            <a:ext cx="311604" cy="315559"/>
            <a:chOff x="3094779" y="5468108"/>
            <a:chExt cx="311523" cy="315559"/>
          </a:xfrm>
        </p:grpSpPr>
        <p:sp>
          <p:nvSpPr>
            <p:cNvPr id="110" name="Oval 109"/>
            <p:cNvSpPr/>
            <p:nvPr userDrawn="1"/>
          </p:nvSpPr>
          <p:spPr>
            <a:xfrm>
              <a:off x="3094779" y="5468108"/>
              <a:ext cx="310896" cy="3108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111" name="Picture 6" descr="C:\Users\yhwang\Desktop\WW Design\Multimode Icons\network-01.png"/>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3095406" y="5472771"/>
              <a:ext cx="310896" cy="310896"/>
            </a:xfrm>
            <a:prstGeom prst="rect">
              <a:avLst/>
            </a:prstGeom>
            <a:noFill/>
          </p:spPr>
        </p:pic>
      </p:grpSp>
      <p:sp>
        <p:nvSpPr>
          <p:cNvPr id="112" name="Oval 111"/>
          <p:cNvSpPr/>
          <p:nvPr userDrawn="1"/>
        </p:nvSpPr>
        <p:spPr>
          <a:xfrm>
            <a:off x="953675" y="5468108"/>
            <a:ext cx="310977" cy="31089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pic>
        <p:nvPicPr>
          <p:cNvPr id="113" name="Picture 5"/>
          <p:cNvPicPr>
            <a:picLocks noChangeAspect="1" noChangeArrowheads="1"/>
          </p:cNvPicPr>
          <p:nvPr userDrawn="1"/>
        </p:nvPicPr>
        <p:blipFill>
          <a:blip r:embed="rId18" cstate="print">
            <a:extLst>
              <a:ext uri="{28A0092B-C50C-407E-A947-70E740481C1C}">
                <a14:useLocalDpi xmlns:a14="http://schemas.microsoft.com/office/drawing/2010/main" val="0"/>
              </a:ext>
            </a:extLst>
          </a:blip>
          <a:stretch>
            <a:fillRect/>
          </a:stretch>
        </p:blipFill>
        <p:spPr bwMode="auto">
          <a:xfrm>
            <a:off x="1007039" y="5515987"/>
            <a:ext cx="204249" cy="215141"/>
          </a:xfrm>
          <a:prstGeom prst="rect">
            <a:avLst/>
          </a:prstGeom>
          <a:noFill/>
        </p:spPr>
      </p:pic>
      <p:pic>
        <p:nvPicPr>
          <p:cNvPr id="114" name="Picture 5"/>
          <p:cNvPicPr>
            <a:picLocks noChangeAspect="1" noChangeArrowheads="1"/>
          </p:cNvPicPr>
          <p:nvPr userDrawn="1"/>
        </p:nvPicPr>
        <p:blipFill>
          <a:blip r:embed="rId19" cstate="print">
            <a:extLst>
              <a:ext uri="{28A0092B-C50C-407E-A947-70E740481C1C}">
                <a14:useLocalDpi xmlns:a14="http://schemas.microsoft.com/office/drawing/2010/main" val="0"/>
              </a:ext>
            </a:extLst>
          </a:blip>
          <a:stretch>
            <a:fillRect/>
          </a:stretch>
        </p:blipFill>
        <p:spPr bwMode="auto">
          <a:xfrm>
            <a:off x="2398483" y="5540156"/>
            <a:ext cx="238492" cy="145035"/>
          </a:xfrm>
          <a:prstGeom prst="rect">
            <a:avLst/>
          </a:prstGeom>
          <a:noFill/>
        </p:spPr>
      </p:pic>
      <p:pic>
        <p:nvPicPr>
          <p:cNvPr id="115" name="Picture 5"/>
          <p:cNvPicPr>
            <a:picLocks noChangeAspect="1" noChangeArrowheads="1"/>
          </p:cNvPicPr>
          <p:nvPr userDrawn="1"/>
        </p:nvPicPr>
        <p:blipFill>
          <a:blip r:embed="rId20" cstate="print">
            <a:extLst>
              <a:ext uri="{28A0092B-C50C-407E-A947-70E740481C1C}">
                <a14:useLocalDpi xmlns:a14="http://schemas.microsoft.com/office/drawing/2010/main" val="0"/>
              </a:ext>
            </a:extLst>
          </a:blip>
          <a:stretch>
            <a:fillRect/>
          </a:stretch>
        </p:blipFill>
        <p:spPr bwMode="auto">
          <a:xfrm>
            <a:off x="3517644" y="5508039"/>
            <a:ext cx="197752" cy="197481"/>
          </a:xfrm>
          <a:prstGeom prst="rect">
            <a:avLst/>
          </a:prstGeom>
          <a:noFill/>
        </p:spPr>
      </p:pic>
      <p:pic>
        <p:nvPicPr>
          <p:cNvPr id="116" name="Picture 5"/>
          <p:cNvPicPr>
            <a:picLocks noChangeAspect="1" noChangeArrowheads="1"/>
          </p:cNvPicPr>
          <p:nvPr userDrawn="1"/>
        </p:nvPicPr>
        <p:blipFill>
          <a:blip r:embed="rId21" cstate="print">
            <a:extLst>
              <a:ext uri="{28A0092B-C50C-407E-A947-70E740481C1C}">
                <a14:useLocalDpi xmlns:a14="http://schemas.microsoft.com/office/drawing/2010/main" val="0"/>
              </a:ext>
            </a:extLst>
          </a:blip>
          <a:stretch>
            <a:fillRect/>
          </a:stretch>
        </p:blipFill>
        <p:spPr bwMode="auto">
          <a:xfrm>
            <a:off x="6347410" y="5552718"/>
            <a:ext cx="234047" cy="165847"/>
          </a:xfrm>
          <a:prstGeom prst="rect">
            <a:avLst/>
          </a:prstGeom>
          <a:noFill/>
        </p:spPr>
      </p:pic>
    </p:spTree>
    <p:extLst>
      <p:ext uri="{BB962C8B-B14F-4D97-AF65-F5344CB8AC3E}">
        <p14:creationId xmlns:p14="http://schemas.microsoft.com/office/powerpoint/2010/main" val="61375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hart Slide - No Backgroun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sz="1000" dirty="0">
                <a:solidFill>
                  <a:srgbClr val="939598"/>
                </a:solidFill>
                <a:cs typeface="Arial" pitchFamily="34" charset="0"/>
              </a:rPr>
              <a:t>2017 Lenovo Internal. All rights reserved.</a:t>
            </a:r>
          </a:p>
        </p:txBody>
      </p:sp>
      <p:sp>
        <p:nvSpPr>
          <p:cNvPr id="10" name="Title 28"/>
          <p:cNvSpPr>
            <a:spLocks noGrp="1"/>
          </p:cNvSpPr>
          <p:nvPr>
            <p:ph type="title" hasCustomPrompt="1"/>
          </p:nvPr>
        </p:nvSpPr>
        <p:spPr bwMode="gray">
          <a:xfrm>
            <a:off x="548783" y="274320"/>
            <a:ext cx="1107626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6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11" name="Freeform 5"/>
          <p:cNvSpPr>
            <a:spLocks noChangeAspect="1" noEditPoints="1"/>
          </p:cNvSpPr>
          <p:nvPr userDrawn="1"/>
        </p:nvSpPr>
        <p:spPr bwMode="black">
          <a:xfrm>
            <a:off x="205408" y="423407"/>
            <a:ext cx="200639" cy="200587"/>
          </a:xfrm>
          <a:custGeom>
            <a:avLst/>
            <a:gdLst>
              <a:gd name="T0" fmla="*/ 684 w 1368"/>
              <a:gd name="T1" fmla="*/ 0 h 1368"/>
              <a:gd name="T2" fmla="*/ 0 w 1368"/>
              <a:gd name="T3" fmla="*/ 684 h 1368"/>
              <a:gd name="T4" fmla="*/ 684 w 1368"/>
              <a:gd name="T5" fmla="*/ 1368 h 1368"/>
              <a:gd name="T6" fmla="*/ 1368 w 1368"/>
              <a:gd name="T7" fmla="*/ 684 h 1368"/>
              <a:gd name="T8" fmla="*/ 684 w 1368"/>
              <a:gd name="T9" fmla="*/ 0 h 1368"/>
              <a:gd name="T10" fmla="*/ 1068 w 1368"/>
              <a:gd name="T11" fmla="*/ 698 h 1368"/>
              <a:gd name="T12" fmla="*/ 973 w 1368"/>
              <a:gd name="T13" fmla="*/ 793 h 1368"/>
              <a:gd name="T14" fmla="*/ 793 w 1368"/>
              <a:gd name="T15" fmla="*/ 793 h 1368"/>
              <a:gd name="T16" fmla="*/ 793 w 1368"/>
              <a:gd name="T17" fmla="*/ 973 h 1368"/>
              <a:gd name="T18" fmla="*/ 698 w 1368"/>
              <a:gd name="T19" fmla="*/ 1068 h 1368"/>
              <a:gd name="T20" fmla="*/ 670 w 1368"/>
              <a:gd name="T21" fmla="*/ 1068 h 1368"/>
              <a:gd name="T22" fmla="*/ 576 w 1368"/>
              <a:gd name="T23" fmla="*/ 973 h 1368"/>
              <a:gd name="T24" fmla="*/ 576 w 1368"/>
              <a:gd name="T25" fmla="*/ 793 h 1368"/>
              <a:gd name="T26" fmla="*/ 396 w 1368"/>
              <a:gd name="T27" fmla="*/ 793 h 1368"/>
              <a:gd name="T28" fmla="*/ 301 w 1368"/>
              <a:gd name="T29" fmla="*/ 698 h 1368"/>
              <a:gd name="T30" fmla="*/ 301 w 1368"/>
              <a:gd name="T31" fmla="*/ 671 h 1368"/>
              <a:gd name="T32" fmla="*/ 396 w 1368"/>
              <a:gd name="T33" fmla="*/ 576 h 1368"/>
              <a:gd name="T34" fmla="*/ 576 w 1368"/>
              <a:gd name="T35" fmla="*/ 576 h 1368"/>
              <a:gd name="T36" fmla="*/ 576 w 1368"/>
              <a:gd name="T37" fmla="*/ 396 h 1368"/>
              <a:gd name="T38" fmla="*/ 670 w 1368"/>
              <a:gd name="T39" fmla="*/ 301 h 1368"/>
              <a:gd name="T40" fmla="*/ 698 w 1368"/>
              <a:gd name="T41" fmla="*/ 301 h 1368"/>
              <a:gd name="T42" fmla="*/ 793 w 1368"/>
              <a:gd name="T43" fmla="*/ 396 h 1368"/>
              <a:gd name="T44" fmla="*/ 793 w 1368"/>
              <a:gd name="T45" fmla="*/ 576 h 1368"/>
              <a:gd name="T46" fmla="*/ 973 w 1368"/>
              <a:gd name="T47" fmla="*/ 576 h 1368"/>
              <a:gd name="T48" fmla="*/ 1068 w 1368"/>
              <a:gd name="T49" fmla="*/ 671 h 1368"/>
              <a:gd name="T50" fmla="*/ 1068 w 1368"/>
              <a:gd name="T51" fmla="*/ 69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8" h="1368">
                <a:moveTo>
                  <a:pt x="684" y="0"/>
                </a:moveTo>
                <a:cubicBezTo>
                  <a:pt x="307" y="0"/>
                  <a:pt x="0" y="307"/>
                  <a:pt x="0" y="684"/>
                </a:cubicBezTo>
                <a:cubicBezTo>
                  <a:pt x="0" y="1062"/>
                  <a:pt x="307" y="1368"/>
                  <a:pt x="684" y="1368"/>
                </a:cubicBezTo>
                <a:cubicBezTo>
                  <a:pt x="1062" y="1368"/>
                  <a:pt x="1368" y="1062"/>
                  <a:pt x="1368" y="684"/>
                </a:cubicBezTo>
                <a:cubicBezTo>
                  <a:pt x="1368" y="307"/>
                  <a:pt x="1062" y="0"/>
                  <a:pt x="684" y="0"/>
                </a:cubicBezTo>
                <a:close/>
                <a:moveTo>
                  <a:pt x="1068" y="698"/>
                </a:moveTo>
                <a:cubicBezTo>
                  <a:pt x="1068" y="751"/>
                  <a:pt x="1025" y="793"/>
                  <a:pt x="973" y="793"/>
                </a:cubicBezTo>
                <a:cubicBezTo>
                  <a:pt x="793" y="793"/>
                  <a:pt x="793" y="793"/>
                  <a:pt x="793" y="793"/>
                </a:cubicBezTo>
                <a:cubicBezTo>
                  <a:pt x="793" y="973"/>
                  <a:pt x="793" y="973"/>
                  <a:pt x="793" y="973"/>
                </a:cubicBezTo>
                <a:cubicBezTo>
                  <a:pt x="793" y="1025"/>
                  <a:pt x="750" y="1068"/>
                  <a:pt x="698" y="1068"/>
                </a:cubicBezTo>
                <a:cubicBezTo>
                  <a:pt x="670" y="1068"/>
                  <a:pt x="670" y="1068"/>
                  <a:pt x="670" y="1068"/>
                </a:cubicBezTo>
                <a:cubicBezTo>
                  <a:pt x="618" y="1068"/>
                  <a:pt x="576" y="1025"/>
                  <a:pt x="576" y="973"/>
                </a:cubicBezTo>
                <a:cubicBezTo>
                  <a:pt x="576" y="793"/>
                  <a:pt x="576" y="793"/>
                  <a:pt x="576" y="793"/>
                </a:cubicBezTo>
                <a:cubicBezTo>
                  <a:pt x="396" y="793"/>
                  <a:pt x="396" y="793"/>
                  <a:pt x="396" y="793"/>
                </a:cubicBezTo>
                <a:cubicBezTo>
                  <a:pt x="344" y="793"/>
                  <a:pt x="301" y="751"/>
                  <a:pt x="301" y="698"/>
                </a:cubicBezTo>
                <a:cubicBezTo>
                  <a:pt x="301" y="671"/>
                  <a:pt x="301" y="671"/>
                  <a:pt x="301" y="671"/>
                </a:cubicBezTo>
                <a:cubicBezTo>
                  <a:pt x="301" y="618"/>
                  <a:pt x="344" y="576"/>
                  <a:pt x="396" y="576"/>
                </a:cubicBezTo>
                <a:cubicBezTo>
                  <a:pt x="576" y="576"/>
                  <a:pt x="576" y="576"/>
                  <a:pt x="576" y="576"/>
                </a:cubicBezTo>
                <a:cubicBezTo>
                  <a:pt x="576" y="396"/>
                  <a:pt x="576" y="396"/>
                  <a:pt x="576" y="396"/>
                </a:cubicBezTo>
                <a:cubicBezTo>
                  <a:pt x="576" y="344"/>
                  <a:pt x="618" y="301"/>
                  <a:pt x="670" y="301"/>
                </a:cubicBezTo>
                <a:cubicBezTo>
                  <a:pt x="698" y="301"/>
                  <a:pt x="698" y="301"/>
                  <a:pt x="698" y="301"/>
                </a:cubicBezTo>
                <a:cubicBezTo>
                  <a:pt x="750" y="301"/>
                  <a:pt x="793" y="344"/>
                  <a:pt x="793" y="396"/>
                </a:cubicBezTo>
                <a:cubicBezTo>
                  <a:pt x="793" y="576"/>
                  <a:pt x="793" y="576"/>
                  <a:pt x="793" y="576"/>
                </a:cubicBezTo>
                <a:cubicBezTo>
                  <a:pt x="973" y="576"/>
                  <a:pt x="973" y="576"/>
                  <a:pt x="973" y="576"/>
                </a:cubicBezTo>
                <a:cubicBezTo>
                  <a:pt x="1025" y="576"/>
                  <a:pt x="1068" y="618"/>
                  <a:pt x="1068" y="671"/>
                </a:cubicBezTo>
                <a:lnTo>
                  <a:pt x="1068" y="69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800"/>
          </a:p>
        </p:txBody>
      </p:sp>
      <p:pic>
        <p:nvPicPr>
          <p:cNvPr id="21" name="Picture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11308101" y="5505384"/>
            <a:ext cx="1330737" cy="443416"/>
          </a:xfrm>
          <a:prstGeom prst="rect">
            <a:avLst/>
          </a:prstGeom>
        </p:spPr>
      </p:pic>
      <p:sp>
        <p:nvSpPr>
          <p:cNvPr id="9" name="Chart Placeholder 2"/>
          <p:cNvSpPr>
            <a:spLocks noGrp="1"/>
          </p:cNvSpPr>
          <p:nvPr>
            <p:ph type="chart" sz="quarter" idx="10" hasCustomPrompt="1"/>
          </p:nvPr>
        </p:nvSpPr>
        <p:spPr bwMode="gray">
          <a:xfrm>
            <a:off x="548783" y="1179576"/>
            <a:ext cx="11076269" cy="5212835"/>
          </a:xfrm>
          <a:prstGeom prst="rect">
            <a:avLst/>
          </a:prstGeom>
        </p:spPr>
        <p:txBody>
          <a:bodyPr lIns="121899" tIns="853291" rIns="121899" bIns="60949" anchor="ctr" anchorCtr="0"/>
          <a:lstStyle>
            <a:lvl1pPr marL="0" indent="0" algn="ctr">
              <a:buFontTx/>
              <a:buNone/>
              <a:defRPr sz="2400" baseline="0">
                <a:solidFill>
                  <a:schemeClr val="bg2"/>
                </a:solidFill>
              </a:defRPr>
            </a:lvl1pPr>
          </a:lstStyle>
          <a:p>
            <a:r>
              <a:rPr lang="en-US" dirty="0"/>
              <a:t>Click icon to create chart</a:t>
            </a:r>
          </a:p>
        </p:txBody>
      </p:sp>
      <p:sp>
        <p:nvSpPr>
          <p:cNvPr id="12" name="TextBox slide number"/>
          <p:cNvSpPr txBox="1"/>
          <p:nvPr userDrawn="1"/>
        </p:nvSpPr>
        <p:spPr bwMode="white">
          <a:xfrm>
            <a:off x="11751760" y="6395206"/>
            <a:ext cx="440239" cy="246221"/>
          </a:xfrm>
          <a:prstGeom prst="rect">
            <a:avLst/>
          </a:prstGeom>
        </p:spPr>
        <p:txBody>
          <a:bodyPr vert="horz" lIns="0" tIns="0" rIns="0" bIns="0" rtlCol="0" anchor="b"/>
          <a:lstStyle>
            <a:defPPr>
              <a:defRPr lang="en-US"/>
            </a:defPPr>
            <a:lvl1pPr algn="ctr">
              <a:defRPr sz="1000">
                <a:solidFill>
                  <a:schemeClr val="bg1"/>
                </a:solidFill>
              </a:defRPr>
            </a:lvl1pPr>
          </a:lstStyle>
          <a:p>
            <a:pPr lvl="0" algn="ctr"/>
            <a:fld id="{6EA5B71A-1B18-4E34-A48F-65DC4937AA99}" type="slidenum">
              <a:rPr lang="en-US" sz="1000" b="0" smtClean="0">
                <a:solidFill>
                  <a:schemeClr val="tx1"/>
                </a:solidFill>
              </a:rPr>
              <a:pPr lvl="0" algn="ctr"/>
              <a:t>‹#›</a:t>
            </a:fld>
            <a:endParaRPr lang="en-US" sz="1000" b="0" dirty="0">
              <a:solidFill>
                <a:schemeClr val="tx1"/>
              </a:solidFill>
            </a:endParaRPr>
          </a:p>
        </p:txBody>
      </p:sp>
    </p:spTree>
    <p:extLst>
      <p:ext uri="{BB962C8B-B14F-4D97-AF65-F5344CB8AC3E}">
        <p14:creationId xmlns:p14="http://schemas.microsoft.com/office/powerpoint/2010/main" val="79032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49" name="Picture 4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93"/>
            <a:ext cx="12193587" cy="6857107"/>
          </a:xfrm>
          <a:prstGeom prst="rect">
            <a:avLst/>
          </a:prstGeom>
        </p:spPr>
      </p:pic>
      <p:sp>
        <p:nvSpPr>
          <p:cNvPr id="2" name="Rectangle 1"/>
          <p:cNvSpPr/>
          <p:nvPr userDrawn="1"/>
        </p:nvSpPr>
        <p:spPr>
          <a:xfrm>
            <a:off x="1" y="893"/>
            <a:ext cx="12192000" cy="6857107"/>
          </a:xfrm>
          <a:prstGeom prst="rect">
            <a:avLst/>
          </a:prstGeom>
          <a:gradFill flip="none" rotWithShape="1">
            <a:gsLst>
              <a:gs pos="0">
                <a:schemeClr val="tx2">
                  <a:alpha val="25000"/>
                </a:schemeClr>
              </a:gs>
              <a:gs pos="50000">
                <a:schemeClr val="bg1">
                  <a:alpha val="5000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58" name="Group 57"/>
          <p:cNvGrpSpPr/>
          <p:nvPr userDrawn="1"/>
        </p:nvGrpSpPr>
        <p:grpSpPr bwMode="gray">
          <a:xfrm>
            <a:off x="1828647" y="1525134"/>
            <a:ext cx="8537884" cy="4341742"/>
            <a:chOff x="1828170" y="1258957"/>
            <a:chExt cx="8535661" cy="4341742"/>
          </a:xfrm>
          <a:solidFill>
            <a:schemeClr val="tx1">
              <a:lumMod val="85000"/>
              <a:lumOff val="15000"/>
            </a:schemeClr>
          </a:solidFill>
        </p:grpSpPr>
        <p:sp>
          <p:nvSpPr>
            <p:cNvPr id="59" name="Freeform 9"/>
            <p:cNvSpPr>
              <a:spLocks/>
            </p:cNvSpPr>
            <p:nvPr userDrawn="1"/>
          </p:nvSpPr>
          <p:spPr bwMode="gray">
            <a:xfrm>
              <a:off x="5610226" y="4994274"/>
              <a:ext cx="974725" cy="606425"/>
            </a:xfrm>
            <a:custGeom>
              <a:avLst/>
              <a:gdLst>
                <a:gd name="T0" fmla="*/ 122 w 257"/>
                <a:gd name="T1" fmla="*/ 155 h 159"/>
                <a:gd name="T2" fmla="*/ 4 w 257"/>
                <a:gd name="T3" fmla="*/ 12 h 159"/>
                <a:gd name="T4" fmla="*/ 10 w 257"/>
                <a:gd name="T5" fmla="*/ 0 h 159"/>
                <a:gd name="T6" fmla="*/ 247 w 257"/>
                <a:gd name="T7" fmla="*/ 0 h 159"/>
                <a:gd name="T8" fmla="*/ 253 w 257"/>
                <a:gd name="T9" fmla="*/ 12 h 159"/>
                <a:gd name="T10" fmla="*/ 134 w 257"/>
                <a:gd name="T11" fmla="*/ 155 h 159"/>
                <a:gd name="T12" fmla="*/ 122 w 257"/>
                <a:gd name="T13" fmla="*/ 155 h 159"/>
              </a:gdLst>
              <a:ahLst/>
              <a:cxnLst>
                <a:cxn ang="0">
                  <a:pos x="T0" y="T1"/>
                </a:cxn>
                <a:cxn ang="0">
                  <a:pos x="T2" y="T3"/>
                </a:cxn>
                <a:cxn ang="0">
                  <a:pos x="T4" y="T5"/>
                </a:cxn>
                <a:cxn ang="0">
                  <a:pos x="T6" y="T7"/>
                </a:cxn>
                <a:cxn ang="0">
                  <a:pos x="T8" y="T9"/>
                </a:cxn>
                <a:cxn ang="0">
                  <a:pos x="T10" y="T11"/>
                </a:cxn>
                <a:cxn ang="0">
                  <a:pos x="T12" y="T13"/>
                </a:cxn>
              </a:cxnLst>
              <a:rect l="0" t="0" r="r" b="b"/>
              <a:pathLst>
                <a:path w="257" h="159">
                  <a:moveTo>
                    <a:pt x="122" y="155"/>
                  </a:moveTo>
                  <a:cubicBezTo>
                    <a:pt x="4" y="12"/>
                    <a:pt x="4" y="12"/>
                    <a:pt x="4" y="12"/>
                  </a:cubicBezTo>
                  <a:cubicBezTo>
                    <a:pt x="0" y="7"/>
                    <a:pt x="3" y="0"/>
                    <a:pt x="10" y="0"/>
                  </a:cubicBezTo>
                  <a:cubicBezTo>
                    <a:pt x="247" y="0"/>
                    <a:pt x="247" y="0"/>
                    <a:pt x="247" y="0"/>
                  </a:cubicBezTo>
                  <a:cubicBezTo>
                    <a:pt x="253" y="0"/>
                    <a:pt x="257" y="7"/>
                    <a:pt x="253" y="12"/>
                  </a:cubicBezTo>
                  <a:cubicBezTo>
                    <a:pt x="134" y="155"/>
                    <a:pt x="134" y="155"/>
                    <a:pt x="134" y="155"/>
                  </a:cubicBezTo>
                  <a:cubicBezTo>
                    <a:pt x="131" y="159"/>
                    <a:pt x="125" y="159"/>
                    <a:pt x="12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Rounded Rectangle 59"/>
            <p:cNvSpPr/>
            <p:nvPr userDrawn="1"/>
          </p:nvSpPr>
          <p:spPr bwMode="gray">
            <a:xfrm>
              <a:off x="1828170" y="1258957"/>
              <a:ext cx="8535661" cy="3893151"/>
            </a:xfrm>
            <a:prstGeom prst="roundRect">
              <a:avLst>
                <a:gd name="adj" fmla="val 5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grpSp>
      <p:grpSp>
        <p:nvGrpSpPr>
          <p:cNvPr id="61" name="Group 60"/>
          <p:cNvGrpSpPr/>
          <p:nvPr userDrawn="1"/>
        </p:nvGrpSpPr>
        <p:grpSpPr bwMode="gray">
          <a:xfrm>
            <a:off x="5854958" y="1265716"/>
            <a:ext cx="485260" cy="485134"/>
            <a:chOff x="5853433" y="734066"/>
            <a:chExt cx="485134" cy="485134"/>
          </a:xfrm>
        </p:grpSpPr>
        <p:sp>
          <p:nvSpPr>
            <p:cNvPr id="62" name="Oval 61"/>
            <p:cNvSpPr/>
            <p:nvPr userDrawn="1"/>
          </p:nvSpPr>
          <p:spPr bwMode="gray">
            <a:xfrm>
              <a:off x="5886450" y="767634"/>
              <a:ext cx="419098" cy="41909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800" dirty="0"/>
            </a:p>
          </p:txBody>
        </p:sp>
        <p:sp>
          <p:nvSpPr>
            <p:cNvPr id="63" name="Freeform 9"/>
            <p:cNvSpPr>
              <a:spLocks noEditPoints="1"/>
            </p:cNvSpPr>
            <p:nvPr userDrawn="1"/>
          </p:nvSpPr>
          <p:spPr bwMode="gray">
            <a:xfrm>
              <a:off x="5853433" y="734066"/>
              <a:ext cx="485134" cy="485134"/>
            </a:xfrm>
            <a:custGeom>
              <a:avLst/>
              <a:gdLst>
                <a:gd name="T0" fmla="*/ 206 w 412"/>
                <a:gd name="T1" fmla="*/ 0 h 412"/>
                <a:gd name="T2" fmla="*/ 0 w 412"/>
                <a:gd name="T3" fmla="*/ 206 h 412"/>
                <a:gd name="T4" fmla="*/ 206 w 412"/>
                <a:gd name="T5" fmla="*/ 412 h 412"/>
                <a:gd name="T6" fmla="*/ 412 w 412"/>
                <a:gd name="T7" fmla="*/ 206 h 412"/>
                <a:gd name="T8" fmla="*/ 206 w 412"/>
                <a:gd name="T9" fmla="*/ 0 h 412"/>
                <a:gd name="T10" fmla="*/ 206 w 412"/>
                <a:gd name="T11" fmla="*/ 376 h 412"/>
                <a:gd name="T12" fmla="*/ 36 w 412"/>
                <a:gd name="T13" fmla="*/ 206 h 412"/>
                <a:gd name="T14" fmla="*/ 206 w 412"/>
                <a:gd name="T15" fmla="*/ 36 h 412"/>
                <a:gd name="T16" fmla="*/ 376 w 412"/>
                <a:gd name="T17" fmla="*/ 206 h 412"/>
                <a:gd name="T18" fmla="*/ 206 w 412"/>
                <a:gd name="T19" fmla="*/ 376 h 412"/>
                <a:gd name="T20" fmla="*/ 189 w 412"/>
                <a:gd name="T21" fmla="*/ 262 h 412"/>
                <a:gd name="T22" fmla="*/ 125 w 412"/>
                <a:gd name="T23" fmla="*/ 262 h 412"/>
                <a:gd name="T24" fmla="*/ 125 w 412"/>
                <a:gd name="T25" fmla="*/ 216 h 412"/>
                <a:gd name="T26" fmla="*/ 130 w 412"/>
                <a:gd name="T27" fmla="*/ 172 h 412"/>
                <a:gd name="T28" fmla="*/ 148 w 412"/>
                <a:gd name="T29" fmla="*/ 143 h 412"/>
                <a:gd name="T30" fmla="*/ 182 w 412"/>
                <a:gd name="T31" fmla="*/ 123 h 412"/>
                <a:gd name="T32" fmla="*/ 194 w 412"/>
                <a:gd name="T33" fmla="*/ 150 h 412"/>
                <a:gd name="T34" fmla="*/ 167 w 412"/>
                <a:gd name="T35" fmla="*/ 167 h 412"/>
                <a:gd name="T36" fmla="*/ 158 w 412"/>
                <a:gd name="T37" fmla="*/ 198 h 412"/>
                <a:gd name="T38" fmla="*/ 189 w 412"/>
                <a:gd name="T39" fmla="*/ 198 h 412"/>
                <a:gd name="T40" fmla="*/ 189 w 412"/>
                <a:gd name="T41" fmla="*/ 262 h 412"/>
                <a:gd name="T42" fmla="*/ 278 w 412"/>
                <a:gd name="T43" fmla="*/ 262 h 412"/>
                <a:gd name="T44" fmla="*/ 214 w 412"/>
                <a:gd name="T45" fmla="*/ 262 h 412"/>
                <a:gd name="T46" fmla="*/ 214 w 412"/>
                <a:gd name="T47" fmla="*/ 216 h 412"/>
                <a:gd name="T48" fmla="*/ 219 w 412"/>
                <a:gd name="T49" fmla="*/ 172 h 412"/>
                <a:gd name="T50" fmla="*/ 237 w 412"/>
                <a:gd name="T51" fmla="*/ 143 h 412"/>
                <a:gd name="T52" fmla="*/ 270 w 412"/>
                <a:gd name="T53" fmla="*/ 123 h 412"/>
                <a:gd name="T54" fmla="*/ 283 w 412"/>
                <a:gd name="T55" fmla="*/ 150 h 412"/>
                <a:gd name="T56" fmla="*/ 255 w 412"/>
                <a:gd name="T57" fmla="*/ 167 h 412"/>
                <a:gd name="T58" fmla="*/ 247 w 412"/>
                <a:gd name="T59" fmla="*/ 198 h 412"/>
                <a:gd name="T60" fmla="*/ 278 w 412"/>
                <a:gd name="T61" fmla="*/ 198 h 412"/>
                <a:gd name="T62" fmla="*/ 278 w 412"/>
                <a:gd name="T63" fmla="*/ 26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2" h="412">
                  <a:moveTo>
                    <a:pt x="206" y="0"/>
                  </a:moveTo>
                  <a:cubicBezTo>
                    <a:pt x="92" y="0"/>
                    <a:pt x="0" y="93"/>
                    <a:pt x="0" y="206"/>
                  </a:cubicBezTo>
                  <a:cubicBezTo>
                    <a:pt x="0" y="320"/>
                    <a:pt x="92" y="412"/>
                    <a:pt x="206" y="412"/>
                  </a:cubicBezTo>
                  <a:cubicBezTo>
                    <a:pt x="320" y="412"/>
                    <a:pt x="412" y="320"/>
                    <a:pt x="412" y="206"/>
                  </a:cubicBezTo>
                  <a:cubicBezTo>
                    <a:pt x="412" y="93"/>
                    <a:pt x="320" y="0"/>
                    <a:pt x="206" y="0"/>
                  </a:cubicBezTo>
                  <a:close/>
                  <a:moveTo>
                    <a:pt x="206" y="376"/>
                  </a:moveTo>
                  <a:cubicBezTo>
                    <a:pt x="112" y="376"/>
                    <a:pt x="36" y="300"/>
                    <a:pt x="36" y="206"/>
                  </a:cubicBezTo>
                  <a:cubicBezTo>
                    <a:pt x="36" y="112"/>
                    <a:pt x="112" y="36"/>
                    <a:pt x="206" y="36"/>
                  </a:cubicBezTo>
                  <a:cubicBezTo>
                    <a:pt x="300" y="36"/>
                    <a:pt x="376" y="112"/>
                    <a:pt x="376" y="206"/>
                  </a:cubicBezTo>
                  <a:cubicBezTo>
                    <a:pt x="376" y="300"/>
                    <a:pt x="300" y="376"/>
                    <a:pt x="206" y="376"/>
                  </a:cubicBezTo>
                  <a:close/>
                  <a:moveTo>
                    <a:pt x="189" y="262"/>
                  </a:moveTo>
                  <a:cubicBezTo>
                    <a:pt x="125" y="262"/>
                    <a:pt x="125" y="262"/>
                    <a:pt x="125" y="262"/>
                  </a:cubicBezTo>
                  <a:cubicBezTo>
                    <a:pt x="125" y="216"/>
                    <a:pt x="125" y="216"/>
                    <a:pt x="125" y="216"/>
                  </a:cubicBezTo>
                  <a:cubicBezTo>
                    <a:pt x="125" y="197"/>
                    <a:pt x="127" y="183"/>
                    <a:pt x="130" y="172"/>
                  </a:cubicBezTo>
                  <a:cubicBezTo>
                    <a:pt x="133" y="161"/>
                    <a:pt x="139" y="152"/>
                    <a:pt x="148" y="143"/>
                  </a:cubicBezTo>
                  <a:cubicBezTo>
                    <a:pt x="157" y="135"/>
                    <a:pt x="168" y="128"/>
                    <a:pt x="182" y="123"/>
                  </a:cubicBezTo>
                  <a:cubicBezTo>
                    <a:pt x="194" y="150"/>
                    <a:pt x="194" y="150"/>
                    <a:pt x="194" y="150"/>
                  </a:cubicBezTo>
                  <a:cubicBezTo>
                    <a:pt x="182" y="154"/>
                    <a:pt x="172" y="160"/>
                    <a:pt x="167" y="167"/>
                  </a:cubicBezTo>
                  <a:cubicBezTo>
                    <a:pt x="161" y="175"/>
                    <a:pt x="158" y="185"/>
                    <a:pt x="158" y="198"/>
                  </a:cubicBezTo>
                  <a:cubicBezTo>
                    <a:pt x="189" y="198"/>
                    <a:pt x="189" y="198"/>
                    <a:pt x="189" y="198"/>
                  </a:cubicBezTo>
                  <a:lnTo>
                    <a:pt x="189" y="262"/>
                  </a:lnTo>
                  <a:close/>
                  <a:moveTo>
                    <a:pt x="278" y="262"/>
                  </a:moveTo>
                  <a:cubicBezTo>
                    <a:pt x="214" y="262"/>
                    <a:pt x="214" y="262"/>
                    <a:pt x="214" y="262"/>
                  </a:cubicBezTo>
                  <a:cubicBezTo>
                    <a:pt x="214" y="216"/>
                    <a:pt x="214" y="216"/>
                    <a:pt x="214" y="216"/>
                  </a:cubicBezTo>
                  <a:cubicBezTo>
                    <a:pt x="214" y="197"/>
                    <a:pt x="215" y="182"/>
                    <a:pt x="219" y="172"/>
                  </a:cubicBezTo>
                  <a:cubicBezTo>
                    <a:pt x="222" y="161"/>
                    <a:pt x="228" y="152"/>
                    <a:pt x="237" y="143"/>
                  </a:cubicBezTo>
                  <a:cubicBezTo>
                    <a:pt x="246" y="135"/>
                    <a:pt x="257" y="128"/>
                    <a:pt x="270" y="123"/>
                  </a:cubicBezTo>
                  <a:cubicBezTo>
                    <a:pt x="283" y="150"/>
                    <a:pt x="283" y="150"/>
                    <a:pt x="283" y="150"/>
                  </a:cubicBezTo>
                  <a:cubicBezTo>
                    <a:pt x="270" y="154"/>
                    <a:pt x="261" y="160"/>
                    <a:pt x="255" y="167"/>
                  </a:cubicBezTo>
                  <a:cubicBezTo>
                    <a:pt x="250" y="175"/>
                    <a:pt x="247" y="185"/>
                    <a:pt x="247" y="198"/>
                  </a:cubicBezTo>
                  <a:cubicBezTo>
                    <a:pt x="278" y="198"/>
                    <a:pt x="278" y="198"/>
                    <a:pt x="278" y="198"/>
                  </a:cubicBezTo>
                  <a:lnTo>
                    <a:pt x="278" y="26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pic>
        <p:nvPicPr>
          <p:cNvPr id="54" name="Picture 5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09582" y="2791839"/>
            <a:ext cx="5376010" cy="1246000"/>
          </a:xfrm>
          <a:prstGeom prst="rect">
            <a:avLst/>
          </a:prstGeom>
        </p:spPr>
      </p:pic>
      <p:pic>
        <p:nvPicPr>
          <p:cNvPr id="51" name="Picture 5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16200000">
            <a:off x="10586744" y="3056007"/>
            <a:ext cx="2412866" cy="803995"/>
          </a:xfrm>
          <a:prstGeom prst="rect">
            <a:avLst/>
          </a:prstGeom>
        </p:spPr>
      </p:pic>
    </p:spTree>
    <p:extLst>
      <p:ext uri="{BB962C8B-B14F-4D97-AF65-F5344CB8AC3E}">
        <p14:creationId xmlns:p14="http://schemas.microsoft.com/office/powerpoint/2010/main" val="105189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80182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Edit Master text styles</a:t>
            </a:r>
          </a:p>
        </p:txBody>
      </p:sp>
      <p:sp>
        <p:nvSpPr>
          <p:cNvPr id="4" name="Date Placeholder 3"/>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1097675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44513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225695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421470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191194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257724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5" name="Date Placeholder 4"/>
          <p:cNvSpPr>
            <a:spLocks noGrp="1"/>
          </p:cNvSpPr>
          <p:nvPr>
            <p:ph type="dt" sz="half" idx="10"/>
          </p:nvPr>
        </p:nvSpPr>
        <p:spPr/>
        <p:txBody>
          <a:bodyPr/>
          <a:lstStyle/>
          <a:p>
            <a:fld id="{3EBE2B6A-9C30-49DA-8765-712633E4F110}" type="datetimeFigureOut">
              <a:rPr lang="zh-CN" altLang="en-US" smtClean="0"/>
              <a:t>2019/9/4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221592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E2B6A-9C30-49DA-8765-712633E4F110}" type="datetimeFigureOut">
              <a:rPr lang="zh-CN" altLang="en-US" smtClean="0"/>
              <a:t>2019/9/4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45654-CBEF-4FB2-989D-077D065AA331}" type="slidenum">
              <a:rPr lang="zh-CN" altLang="en-US" smtClean="0"/>
              <a:t>‹#›</a:t>
            </a:fld>
            <a:endParaRPr lang="zh-CN" altLang="en-US"/>
          </a:p>
        </p:txBody>
      </p:sp>
    </p:spTree>
    <p:extLst>
      <p:ext uri="{BB962C8B-B14F-4D97-AF65-F5344CB8AC3E}">
        <p14:creationId xmlns:p14="http://schemas.microsoft.com/office/powerpoint/2010/main" val="207543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ZhuiyiTechnology/nl2sql_baseline?spm=5176.12281978.0.0.479040bfThb6pI" TargetMode="External"/><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readme.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zh-CN" altLang="en-US" b="1" dirty="0" smtClean="0"/>
              <a:t>首届中文</a:t>
            </a:r>
            <a:r>
              <a:rPr lang="en-US" altLang="zh-CN" b="1" dirty="0" smtClean="0"/>
              <a:t>NL2SQL</a:t>
            </a:r>
            <a:r>
              <a:rPr lang="zh-CN" altLang="en-US" b="1" dirty="0" smtClean="0"/>
              <a:t>挑战赛</a:t>
            </a:r>
            <a:endParaRPr lang="en-US" sz="3600" dirty="0"/>
          </a:p>
        </p:txBody>
      </p:sp>
      <p:sp>
        <p:nvSpPr>
          <p:cNvPr id="10" name="Text Placeholder 9"/>
          <p:cNvSpPr>
            <a:spLocks noGrp="1"/>
          </p:cNvSpPr>
          <p:nvPr>
            <p:ph type="body" sz="quarter" idx="11"/>
          </p:nvPr>
        </p:nvSpPr>
        <p:spPr/>
        <p:txBody>
          <a:bodyPr/>
          <a:lstStyle/>
          <a:p>
            <a:r>
              <a:rPr lang="en-US" dirty="0" smtClean="0"/>
              <a:t>S</a:t>
            </a:r>
            <a:r>
              <a:rPr lang="en-US" altLang="zh-CN" dirty="0" smtClean="0"/>
              <a:t>ep</a:t>
            </a:r>
            <a:r>
              <a:rPr lang="en-US" dirty="0" smtClean="0"/>
              <a:t> </a:t>
            </a:r>
            <a:r>
              <a:rPr lang="en-US" dirty="0" smtClean="0"/>
              <a:t>201</a:t>
            </a:r>
            <a:r>
              <a:rPr lang="en-US" altLang="zh-CN" dirty="0" smtClean="0"/>
              <a:t>9</a:t>
            </a:r>
            <a:endParaRPr lang="en-US" dirty="0"/>
          </a:p>
        </p:txBody>
      </p:sp>
    </p:spTree>
    <p:extLst>
      <p:ext uri="{BB962C8B-B14F-4D97-AF65-F5344CB8AC3E}">
        <p14:creationId xmlns:p14="http://schemas.microsoft.com/office/powerpoint/2010/main" val="23093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22639" y="6562147"/>
            <a:ext cx="2413343" cy="153888"/>
          </a:xfrm>
        </p:spPr>
        <p:txBody>
          <a:bodyPr/>
          <a:lstStyle/>
          <a:p>
            <a:r>
              <a:rPr lang="en-US" sz="1000" dirty="0">
                <a:solidFill>
                  <a:srgbClr val="939598"/>
                </a:solidFill>
                <a:cs typeface="Arial" pitchFamily="34" charset="0"/>
              </a:rPr>
              <a:t>2018 Lenovo Internal. All rights reserved.</a:t>
            </a:r>
          </a:p>
        </p:txBody>
      </p:sp>
      <p:sp>
        <p:nvSpPr>
          <p:cNvPr id="3" name="Title 2"/>
          <p:cNvSpPr>
            <a:spLocks noGrp="1"/>
          </p:cNvSpPr>
          <p:nvPr>
            <p:ph type="title"/>
          </p:nvPr>
        </p:nvSpPr>
        <p:spPr>
          <a:xfrm>
            <a:off x="548783" y="0"/>
            <a:ext cx="11076268" cy="521208"/>
          </a:xfrm>
        </p:spPr>
        <p:txBody>
          <a:bodyPr>
            <a:normAutofit fontScale="90000"/>
          </a:bodyPr>
          <a:lstStyle/>
          <a:p>
            <a:r>
              <a:rPr lang="zh-CN" altLang="en-US" dirty="0" smtClean="0"/>
              <a:t>首届中文</a:t>
            </a:r>
            <a:r>
              <a:rPr lang="en-US" altLang="zh-CN" dirty="0" smtClean="0"/>
              <a:t>NL2SQL</a:t>
            </a:r>
            <a:r>
              <a:rPr lang="zh-CN" altLang="en-US" dirty="0" smtClean="0"/>
              <a:t>挑战赛</a:t>
            </a:r>
            <a:endParaRPr lang="en-US" dirty="0"/>
          </a:p>
        </p:txBody>
      </p:sp>
      <p:sp>
        <p:nvSpPr>
          <p:cNvPr id="6" name="Content Placeholder 4"/>
          <p:cNvSpPr txBox="1">
            <a:spLocks/>
          </p:cNvSpPr>
          <p:nvPr/>
        </p:nvSpPr>
        <p:spPr>
          <a:xfrm>
            <a:off x="548783" y="521208"/>
            <a:ext cx="10789708" cy="5493423"/>
          </a:xfrm>
          <a:prstGeom prst="rect">
            <a:avLst/>
          </a:prstGeom>
        </p:spPr>
        <p:txBody>
          <a:bodyPr/>
          <a:lstStyle/>
          <a:p>
            <a:pPr marL="457120" indent="-457120" defTabSz="1218987">
              <a:spcBef>
                <a:spcPct val="20000"/>
              </a:spcBef>
              <a:buClr>
                <a:schemeClr val="tx2"/>
              </a:buClr>
              <a:buFont typeface="Wingdings" pitchFamily="2" charset="2"/>
              <a:buChar char="§"/>
              <a:defRPr/>
            </a:pPr>
            <a:r>
              <a:rPr lang="zh-CN" altLang="en-US" b="1" dirty="0" smtClean="0"/>
              <a:t>背景介绍</a:t>
            </a:r>
            <a:endParaRPr lang="en-US" altLang="zh-CN" b="1" dirty="0" smtClean="0"/>
          </a:p>
          <a:p>
            <a:pPr defTabSz="1218987">
              <a:spcBef>
                <a:spcPct val="20000"/>
              </a:spcBef>
              <a:buClr>
                <a:schemeClr val="tx2"/>
              </a:buClr>
              <a:defRPr/>
            </a:pPr>
            <a:r>
              <a:rPr lang="zh-CN" altLang="en-US" sz="1400" dirty="0" smtClean="0"/>
              <a:t>        数</a:t>
            </a:r>
            <a:r>
              <a:rPr lang="zh-CN" altLang="en-US" sz="1400" dirty="0"/>
              <a:t>据库中存储了海量的高价值数据，用户可以通过执行</a:t>
            </a:r>
            <a:r>
              <a:rPr lang="en-US" altLang="zh-CN" sz="1400" dirty="0"/>
              <a:t>SQL</a:t>
            </a:r>
            <a:r>
              <a:rPr lang="zh-CN" altLang="en-US" sz="1400" dirty="0"/>
              <a:t>与结构化数据直接进行交互，也可以通过设计好的交互界面进行交互。但</a:t>
            </a:r>
            <a:r>
              <a:rPr lang="en-US" altLang="zh-CN" sz="1400" dirty="0"/>
              <a:t>SQL</a:t>
            </a:r>
            <a:r>
              <a:rPr lang="zh-CN" altLang="en-US" sz="1400" dirty="0"/>
              <a:t>的使用难度限制了非技术用户，交互界面的设计也限制了使用的界限。通过自然语言直接与结构化数据进行交互，可以充分利用结构化数据的价值，为用户带来体验和效率的提升</a:t>
            </a:r>
            <a:r>
              <a:rPr lang="zh-CN" altLang="en-US" sz="1400" dirty="0" smtClean="0"/>
              <a:t>。</a:t>
            </a:r>
            <a:endParaRPr lang="en-US" altLang="zh-CN" sz="1400" dirty="0" smtClean="0"/>
          </a:p>
          <a:p>
            <a:pPr marL="457120" indent="-457120" defTabSz="1218987">
              <a:spcBef>
                <a:spcPct val="20000"/>
              </a:spcBef>
              <a:buClr>
                <a:schemeClr val="tx2"/>
              </a:buClr>
              <a:buFont typeface="Wingdings" pitchFamily="2" charset="2"/>
              <a:buChar char="§"/>
              <a:defRPr/>
            </a:pPr>
            <a:r>
              <a:rPr lang="zh-CN" altLang="en-US" b="1" dirty="0" smtClean="0"/>
              <a:t>赛程安排</a:t>
            </a:r>
            <a:endParaRPr lang="en-US" altLang="zh-CN" b="1" dirty="0"/>
          </a:p>
          <a:p>
            <a:pPr defTabSz="1218987">
              <a:spcBef>
                <a:spcPct val="20000"/>
              </a:spcBef>
              <a:buClr>
                <a:schemeClr val="tx2"/>
              </a:buClr>
              <a:defRPr/>
            </a:pPr>
            <a:r>
              <a:rPr lang="zh-CN" altLang="en-US" b="1" dirty="0" smtClean="0"/>
              <a:t>初</a:t>
            </a:r>
            <a:r>
              <a:rPr lang="zh-CN" altLang="en-US" b="1" dirty="0"/>
              <a:t>赛（</a:t>
            </a:r>
            <a:r>
              <a:rPr lang="en-US" altLang="zh-CN" b="1" dirty="0"/>
              <a:t>6</a:t>
            </a:r>
            <a:r>
              <a:rPr lang="zh-CN" altLang="en-US" b="1" dirty="0"/>
              <a:t>月</a:t>
            </a:r>
            <a:r>
              <a:rPr lang="en-US" altLang="zh-CN" b="1" dirty="0"/>
              <a:t>24</a:t>
            </a:r>
            <a:r>
              <a:rPr lang="zh-CN" altLang="en-US" b="1" dirty="0"/>
              <a:t>日</a:t>
            </a:r>
            <a:r>
              <a:rPr lang="en-US" altLang="zh-CN" b="1" dirty="0"/>
              <a:t>-8</a:t>
            </a:r>
            <a:r>
              <a:rPr lang="zh-CN" altLang="en-US" b="1" dirty="0"/>
              <a:t>月</a:t>
            </a:r>
            <a:r>
              <a:rPr lang="en-US" altLang="zh-CN" b="1" dirty="0"/>
              <a:t>6</a:t>
            </a:r>
            <a:r>
              <a:rPr lang="zh-CN" altLang="en-US" b="1" dirty="0"/>
              <a:t>日，</a:t>
            </a:r>
            <a:r>
              <a:rPr lang="en-US" altLang="zh-CN" b="1" dirty="0"/>
              <a:t>UTC+8</a:t>
            </a:r>
            <a:r>
              <a:rPr lang="zh-CN" altLang="en-US" b="1" dirty="0"/>
              <a:t>）</a:t>
            </a:r>
            <a:r>
              <a:rPr lang="zh-CN" altLang="en-US" dirty="0"/>
              <a:t/>
            </a:r>
            <a:br>
              <a:rPr lang="zh-CN" altLang="en-US" dirty="0"/>
            </a:br>
            <a:r>
              <a:rPr lang="en-US" altLang="zh-CN" sz="1400" dirty="0"/>
              <a:t>1</a:t>
            </a:r>
            <a:r>
              <a:rPr lang="zh-CN" altLang="en-US" sz="1400" dirty="0"/>
              <a:t>）报名成功后，参赛队伍通过天池平台下载数据，本地开发调试算法，在线提交结果。若参赛队伍在一天内多次提交结果，新版本结果将覆盖旧版本。</a:t>
            </a:r>
            <a:br>
              <a:rPr lang="zh-CN" altLang="en-US" sz="1400" dirty="0"/>
            </a:br>
            <a:r>
              <a:rPr lang="en-US" altLang="zh-CN" sz="1400" dirty="0"/>
              <a:t>2</a:t>
            </a:r>
            <a:r>
              <a:rPr lang="zh-CN" altLang="en-US" sz="1400" dirty="0"/>
              <a:t>）比赛提供有标签的训练数据集，供参赛选手训练并校验算法模型；提供无标签的测试数据集，供参赛选手提交评测结果、参与排名。</a:t>
            </a:r>
            <a:br>
              <a:rPr lang="zh-CN" altLang="en-US" sz="1400" dirty="0"/>
            </a:br>
            <a:r>
              <a:rPr lang="en-US" altLang="zh-CN" sz="1400" dirty="0"/>
              <a:t>3</a:t>
            </a:r>
            <a:r>
              <a:rPr lang="zh-CN" altLang="en-US" sz="1400" dirty="0"/>
              <a:t>）初赛阶段： </a:t>
            </a:r>
            <a:r>
              <a:rPr lang="en-US" altLang="zh-CN" sz="1400" dirty="0"/>
              <a:t>6</a:t>
            </a:r>
            <a:r>
              <a:rPr lang="zh-CN" altLang="en-US" sz="1400" dirty="0"/>
              <a:t>月</a:t>
            </a:r>
            <a:r>
              <a:rPr lang="en-US" altLang="zh-CN" sz="1400" dirty="0"/>
              <a:t>24</a:t>
            </a:r>
            <a:r>
              <a:rPr lang="zh-CN" altLang="en-US" sz="1400" dirty="0"/>
              <a:t>日</a:t>
            </a:r>
            <a:r>
              <a:rPr lang="en-US" altLang="zh-CN" sz="1400" dirty="0"/>
              <a:t>10:00-8</a:t>
            </a:r>
            <a:r>
              <a:rPr lang="zh-CN" altLang="en-US" sz="1400" dirty="0"/>
              <a:t>月</a:t>
            </a:r>
            <a:r>
              <a:rPr lang="en-US" altLang="zh-CN" sz="1400" dirty="0"/>
              <a:t>6</a:t>
            </a:r>
            <a:r>
              <a:rPr lang="zh-CN" altLang="en-US" sz="1400" dirty="0"/>
              <a:t>日</a:t>
            </a:r>
            <a:r>
              <a:rPr lang="en-US" altLang="zh-CN" sz="1400" dirty="0"/>
              <a:t>10:00</a:t>
            </a:r>
            <a:r>
              <a:rPr lang="zh-CN" altLang="en-US" sz="1400" dirty="0"/>
              <a:t> </a:t>
            </a:r>
            <a:r>
              <a:rPr lang="en-US" altLang="zh-CN" sz="1400" dirty="0"/>
              <a:t>20:00</a:t>
            </a:r>
            <a:r>
              <a:rPr lang="zh-CN" altLang="en-US" sz="1400" dirty="0"/>
              <a:t>。系统每天进行</a:t>
            </a:r>
            <a:r>
              <a:rPr lang="en-US" altLang="zh-CN" sz="1400" dirty="0"/>
              <a:t>2</a:t>
            </a:r>
            <a:r>
              <a:rPr lang="zh-CN" altLang="en-US" sz="1400" dirty="0"/>
              <a:t>次评测和排名，评测时间为当天的</a:t>
            </a:r>
            <a:r>
              <a:rPr lang="en-US" altLang="zh-CN" sz="1400" dirty="0"/>
              <a:t>12:00</a:t>
            </a:r>
            <a:r>
              <a:rPr lang="zh-CN" altLang="en-US" sz="1400" dirty="0"/>
              <a:t>和</a:t>
            </a:r>
            <a:r>
              <a:rPr lang="en-US" altLang="zh-CN" sz="1400" dirty="0"/>
              <a:t>20:00</a:t>
            </a:r>
            <a:r>
              <a:rPr lang="zh-CN" altLang="en-US" sz="1400" dirty="0"/>
              <a:t>；排行榜将定时更新，按照参赛队伍在本阶段的历史最优成绩从高到低进行排序、展示。</a:t>
            </a:r>
            <a:br>
              <a:rPr lang="zh-CN" altLang="en-US" sz="1400" dirty="0"/>
            </a:br>
            <a:r>
              <a:rPr lang="en-US" altLang="zh-CN" sz="1400" dirty="0"/>
              <a:t>4</a:t>
            </a:r>
            <a:r>
              <a:rPr lang="zh-CN" altLang="en-US" sz="1400" dirty="0"/>
              <a:t>）初赛截止后（</a:t>
            </a:r>
            <a:r>
              <a:rPr lang="en-US" altLang="zh-CN" sz="1400" dirty="0"/>
              <a:t>8</a:t>
            </a:r>
            <a:r>
              <a:rPr lang="zh-CN" altLang="en-US" sz="1400" dirty="0"/>
              <a:t>月</a:t>
            </a:r>
            <a:r>
              <a:rPr lang="en-US" altLang="zh-CN" sz="1400" dirty="0"/>
              <a:t>6</a:t>
            </a:r>
            <a:r>
              <a:rPr lang="zh-CN" altLang="en-US" sz="1400" dirty="0"/>
              <a:t>日</a:t>
            </a:r>
            <a:r>
              <a:rPr lang="en-US" altLang="zh-CN" sz="1400" dirty="0"/>
              <a:t>20:00</a:t>
            </a:r>
            <a:r>
              <a:rPr lang="zh-CN" altLang="en-US" sz="1400" dirty="0"/>
              <a:t>最后一次评测），组委会将进行排名前</a:t>
            </a:r>
            <a:r>
              <a:rPr lang="en-US" altLang="zh-CN" sz="1400" dirty="0"/>
              <a:t>30</a:t>
            </a:r>
            <a:r>
              <a:rPr lang="zh-CN" altLang="en-US" sz="1400" dirty="0"/>
              <a:t>名参赛队伍的入围操作和通知。同时要求</a:t>
            </a:r>
            <a:r>
              <a:rPr lang="en-US" altLang="zh-CN" sz="1400" dirty="0"/>
              <a:t>TOP30</a:t>
            </a:r>
            <a:r>
              <a:rPr lang="zh-CN" altLang="en-US" sz="1400" dirty="0"/>
              <a:t>团队提交完整代码及模型进行审核，组委会将审核代码，并终止靠人工标注而没有算法贡献的队伍参赛，晋级空缺名额后补。</a:t>
            </a:r>
            <a:endParaRPr lang="en-US" altLang="zh-CN" sz="1400" dirty="0"/>
          </a:p>
          <a:p>
            <a:pPr defTabSz="1218987">
              <a:spcBef>
                <a:spcPct val="20000"/>
              </a:spcBef>
              <a:buClr>
                <a:schemeClr val="tx2"/>
              </a:buClr>
              <a:defRPr/>
            </a:pPr>
            <a:r>
              <a:rPr lang="zh-CN" altLang="en-US" b="1" dirty="0"/>
              <a:t>复赛（</a:t>
            </a:r>
            <a:r>
              <a:rPr lang="en-US" altLang="zh-CN" b="1" dirty="0"/>
              <a:t>8</a:t>
            </a:r>
            <a:r>
              <a:rPr lang="zh-CN" altLang="en-US" b="1" dirty="0"/>
              <a:t>月</a:t>
            </a:r>
            <a:r>
              <a:rPr lang="en-US" altLang="zh-CN" b="1" dirty="0"/>
              <a:t>19</a:t>
            </a:r>
            <a:r>
              <a:rPr lang="zh-CN" altLang="en-US" b="1" dirty="0"/>
              <a:t>日</a:t>
            </a:r>
            <a:r>
              <a:rPr lang="en-US" altLang="zh-CN" b="1" dirty="0"/>
              <a:t>-9</a:t>
            </a:r>
            <a:r>
              <a:rPr lang="zh-CN" altLang="en-US" b="1" dirty="0"/>
              <a:t>月</a:t>
            </a:r>
            <a:r>
              <a:rPr lang="en-US" altLang="zh-CN" b="1" dirty="0"/>
              <a:t>9</a:t>
            </a:r>
            <a:r>
              <a:rPr lang="zh-CN" altLang="en-US" b="1" dirty="0"/>
              <a:t>日，</a:t>
            </a:r>
            <a:r>
              <a:rPr lang="en-US" altLang="zh-CN" b="1" dirty="0"/>
              <a:t>UTC+8 </a:t>
            </a:r>
            <a:r>
              <a:rPr lang="zh-CN" altLang="en-US" b="1" dirty="0"/>
              <a:t>）</a:t>
            </a:r>
            <a:r>
              <a:rPr lang="zh-CN" altLang="en-US" dirty="0"/>
              <a:t/>
            </a:r>
            <a:br>
              <a:rPr lang="zh-CN" altLang="en-US" dirty="0"/>
            </a:br>
            <a:r>
              <a:rPr lang="en-US" altLang="zh-CN" sz="1400" dirty="0"/>
              <a:t>1</a:t>
            </a:r>
            <a:r>
              <a:rPr lang="zh-CN" altLang="en-US" sz="1400" dirty="0"/>
              <a:t>）复赛阶段数据不可下载，采用</a:t>
            </a:r>
            <a:r>
              <a:rPr lang="en-US" altLang="zh-CN" sz="1400" dirty="0" err="1"/>
              <a:t>docker</a:t>
            </a:r>
            <a:r>
              <a:rPr lang="zh-CN" altLang="en-US" sz="1400" dirty="0"/>
              <a:t>镜像的提交方式。由选手提交打包好的代码镜像来运行得出预测结果。同时，为了使初赛和复赛具有更好的区分度，复赛阶段的测试集将会包含更多比例的在训练集中没有出现过的表格数据，以验证选手方案的泛化能力。若参赛队伍在一天内多次提交结果，新结果版本将覆盖旧版本。</a:t>
            </a:r>
            <a:br>
              <a:rPr lang="zh-CN" altLang="en-US" sz="1400" dirty="0"/>
            </a:br>
            <a:r>
              <a:rPr lang="en-US" altLang="zh-CN" sz="1400" dirty="0"/>
              <a:t>2</a:t>
            </a:r>
            <a:r>
              <a:rPr lang="zh-CN" altLang="en-US" sz="1400" dirty="0"/>
              <a:t>）复赛阶段：</a:t>
            </a:r>
            <a:r>
              <a:rPr lang="en-US" altLang="zh-CN" sz="1400" dirty="0"/>
              <a:t>8</a:t>
            </a:r>
            <a:r>
              <a:rPr lang="zh-CN" altLang="en-US" sz="1400" dirty="0"/>
              <a:t>月</a:t>
            </a:r>
            <a:r>
              <a:rPr lang="en-US" altLang="zh-CN" sz="1400" dirty="0"/>
              <a:t>19</a:t>
            </a:r>
            <a:r>
              <a:rPr lang="zh-CN" altLang="en-US" sz="1400" dirty="0"/>
              <a:t>日</a:t>
            </a:r>
            <a:r>
              <a:rPr lang="en-US" altLang="zh-CN" sz="1400" dirty="0"/>
              <a:t>10:00-9</a:t>
            </a:r>
            <a:r>
              <a:rPr lang="zh-CN" altLang="en-US" sz="1400" dirty="0"/>
              <a:t>月</a:t>
            </a:r>
            <a:r>
              <a:rPr lang="en-US" altLang="zh-CN" sz="1400" dirty="0"/>
              <a:t>9</a:t>
            </a:r>
            <a:r>
              <a:rPr lang="zh-CN" altLang="en-US" sz="1400" dirty="0"/>
              <a:t>日</a:t>
            </a:r>
            <a:r>
              <a:rPr lang="en-US" altLang="zh-CN" sz="1400" dirty="0"/>
              <a:t>10:00</a:t>
            </a:r>
            <a:r>
              <a:rPr lang="zh-CN" altLang="en-US" sz="1400" dirty="0"/>
              <a:t>。系统每天进行</a:t>
            </a:r>
            <a:r>
              <a:rPr lang="en-US" altLang="zh-CN" sz="1400" dirty="0"/>
              <a:t>1</a:t>
            </a:r>
            <a:r>
              <a:rPr lang="zh-CN" altLang="en-US" sz="1400" dirty="0"/>
              <a:t>次评测和排名，评测开始时间为当天的</a:t>
            </a:r>
            <a:r>
              <a:rPr lang="en-US" altLang="zh-CN" sz="1400" dirty="0"/>
              <a:t>10:00</a:t>
            </a:r>
            <a:r>
              <a:rPr lang="zh-CN" altLang="en-US" sz="1400" dirty="0"/>
              <a:t>，按照评测指标从高到低进行排序，定时更新排行榜；</a:t>
            </a:r>
            <a:br>
              <a:rPr lang="zh-CN" altLang="en-US" sz="1400" dirty="0"/>
            </a:br>
            <a:r>
              <a:rPr lang="en-US" altLang="zh-CN" sz="1400" dirty="0"/>
              <a:t>3</a:t>
            </a:r>
            <a:r>
              <a:rPr lang="zh-CN" altLang="en-US" sz="1400" dirty="0"/>
              <a:t>）复赛截止后（</a:t>
            </a:r>
            <a:r>
              <a:rPr lang="en-US" altLang="zh-CN" sz="1400" dirty="0"/>
              <a:t>9</a:t>
            </a:r>
            <a:r>
              <a:rPr lang="zh-CN" altLang="en-US" sz="1400" dirty="0"/>
              <a:t>月</a:t>
            </a:r>
            <a:r>
              <a:rPr lang="en-US" altLang="zh-CN" sz="1400" dirty="0"/>
              <a:t>9</a:t>
            </a:r>
            <a:r>
              <a:rPr lang="zh-CN" altLang="en-US" sz="1400" dirty="0"/>
              <a:t>日</a:t>
            </a:r>
            <a:r>
              <a:rPr lang="en-US" altLang="zh-CN" sz="1400" dirty="0"/>
              <a:t>10:00AM</a:t>
            </a:r>
            <a:r>
              <a:rPr lang="zh-CN" altLang="en-US" sz="1400" dirty="0"/>
              <a:t>最后一次评测），</a:t>
            </a:r>
            <a:r>
              <a:rPr lang="en-US" altLang="zh-CN" sz="1400" dirty="0"/>
              <a:t>TOP30</a:t>
            </a:r>
            <a:r>
              <a:rPr lang="zh-CN" altLang="en-US" sz="1400" dirty="0"/>
              <a:t>团队需提交完整代码和模型进行审核。经审核，符合要求的排名前</a:t>
            </a:r>
            <a:r>
              <a:rPr lang="en-US" altLang="zh-CN" sz="1400" dirty="0"/>
              <a:t>5</a:t>
            </a:r>
            <a:r>
              <a:rPr lang="zh-CN" altLang="en-US" sz="1400" dirty="0"/>
              <a:t>名参赛队伍将受邀参加决赛</a:t>
            </a:r>
            <a:r>
              <a:rPr lang="zh-CN" altLang="en-US" sz="1400" dirty="0" smtClean="0"/>
              <a:t>。</a:t>
            </a:r>
            <a:endParaRPr lang="en-US" altLang="zh-CN" sz="1400" dirty="0" smtClean="0"/>
          </a:p>
          <a:p>
            <a:pPr defTabSz="1218987">
              <a:spcBef>
                <a:spcPct val="20000"/>
              </a:spcBef>
              <a:buClr>
                <a:schemeClr val="tx2"/>
              </a:buClr>
              <a:defRPr/>
            </a:pPr>
            <a:r>
              <a:rPr lang="zh-CN" altLang="en-US" b="1" dirty="0"/>
              <a:t>决赛（暂定</a:t>
            </a:r>
            <a:r>
              <a:rPr lang="en-US" altLang="zh-CN" b="1" dirty="0"/>
              <a:t>10</a:t>
            </a:r>
            <a:r>
              <a:rPr lang="zh-CN" altLang="en-US" b="1" dirty="0"/>
              <a:t>月）</a:t>
            </a:r>
            <a:r>
              <a:rPr lang="zh-CN" altLang="en-US" sz="1400" dirty="0"/>
              <a:t/>
            </a:r>
            <a:br>
              <a:rPr lang="zh-CN" altLang="en-US" sz="1400" dirty="0"/>
            </a:br>
            <a:r>
              <a:rPr lang="en-US" altLang="zh-CN" sz="1400" dirty="0"/>
              <a:t>1</a:t>
            </a:r>
            <a:r>
              <a:rPr lang="zh-CN" altLang="en-US" sz="1400" dirty="0"/>
              <a:t>）决赛将以现场答辩会的形式进行，晋级决赛团队需提前准备答辩材料，包括答辩</a:t>
            </a:r>
            <a:r>
              <a:rPr lang="en-US" altLang="zh-CN" sz="1400" dirty="0"/>
              <a:t>PPT</a:t>
            </a:r>
            <a:r>
              <a:rPr lang="zh-CN" altLang="en-US" sz="1400" dirty="0"/>
              <a:t>、参赛总结、算法核心代码。</a:t>
            </a:r>
            <a:br>
              <a:rPr lang="zh-CN" altLang="en-US" sz="1400" dirty="0"/>
            </a:br>
            <a:r>
              <a:rPr lang="en-US" altLang="zh-CN" sz="1400" dirty="0"/>
              <a:t>2</a:t>
            </a:r>
            <a:r>
              <a:rPr lang="zh-CN" altLang="en-US" sz="1400" dirty="0"/>
              <a:t>）答辩现场，每支队伍面对评委有</a:t>
            </a:r>
            <a:r>
              <a:rPr lang="en-US" altLang="zh-CN" sz="1400" dirty="0"/>
              <a:t>15</a:t>
            </a:r>
            <a:r>
              <a:rPr lang="zh-CN" altLang="en-US" sz="1400" dirty="0"/>
              <a:t>分钟的陈述时间和</a:t>
            </a:r>
            <a:r>
              <a:rPr lang="en-US" altLang="zh-CN" sz="1400" dirty="0"/>
              <a:t>10</a:t>
            </a:r>
            <a:r>
              <a:rPr lang="zh-CN" altLang="en-US" sz="1400" dirty="0"/>
              <a:t>分钟的问答时间。评委将根据选手的技术思路、理论深度和现场表现进行综合评分。</a:t>
            </a:r>
            <a:br>
              <a:rPr lang="zh-CN" altLang="en-US" sz="1400" dirty="0"/>
            </a:br>
            <a:r>
              <a:rPr lang="en-US" altLang="zh-CN" sz="1400" dirty="0"/>
              <a:t>3</a:t>
            </a:r>
            <a:r>
              <a:rPr lang="zh-CN" altLang="en-US" sz="1400" dirty="0"/>
              <a:t>）决赛分数将根据参赛队伍的算法成绩和答辩成绩加权得出。评分权重复赛公布。依据决赛分数评选出大赛奖项并举行隆重颁奖。</a:t>
            </a:r>
            <a:endParaRPr lang="en-US" altLang="zh-CN" sz="1400" dirty="0"/>
          </a:p>
        </p:txBody>
      </p:sp>
    </p:spTree>
    <p:extLst>
      <p:ext uri="{BB962C8B-B14F-4D97-AF65-F5344CB8AC3E}">
        <p14:creationId xmlns:p14="http://schemas.microsoft.com/office/powerpoint/2010/main" val="396388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数据</a:t>
            </a:r>
            <a:r>
              <a:rPr lang="zh-CN" altLang="en-US" dirty="0" smtClean="0"/>
              <a:t>集</a:t>
            </a:r>
            <a:endParaRPr lang="zh-CN" altLang="en-US" dirty="0"/>
          </a:p>
        </p:txBody>
      </p:sp>
      <p:pic>
        <p:nvPicPr>
          <p:cNvPr id="3" name="Picture 2"/>
          <p:cNvPicPr>
            <a:picLocks noChangeAspect="1"/>
          </p:cNvPicPr>
          <p:nvPr/>
        </p:nvPicPr>
        <p:blipFill>
          <a:blip r:embed="rId2"/>
          <a:stretch>
            <a:fillRect/>
          </a:stretch>
        </p:blipFill>
        <p:spPr>
          <a:xfrm>
            <a:off x="1001362" y="1052405"/>
            <a:ext cx="10239375" cy="3419475"/>
          </a:xfrm>
          <a:prstGeom prst="rect">
            <a:avLst/>
          </a:prstGeom>
        </p:spPr>
      </p:pic>
      <p:sp>
        <p:nvSpPr>
          <p:cNvPr id="4" name="Rectangle 3"/>
          <p:cNvSpPr/>
          <p:nvPr/>
        </p:nvSpPr>
        <p:spPr>
          <a:xfrm>
            <a:off x="1001362" y="4728757"/>
            <a:ext cx="10239375" cy="369332"/>
          </a:xfrm>
          <a:prstGeom prst="rect">
            <a:avLst/>
          </a:prstGeom>
        </p:spPr>
        <p:txBody>
          <a:bodyPr wrap="square">
            <a:spAutoFit/>
          </a:bodyPr>
          <a:lstStyle/>
          <a:p>
            <a:r>
              <a:rPr lang="en-US" altLang="zh-CN" dirty="0">
                <a:solidFill>
                  <a:srgbClr val="333333"/>
                </a:solidFill>
                <a:latin typeface="-apple-system"/>
              </a:rPr>
              <a:t>Baseline </a:t>
            </a:r>
            <a:r>
              <a:rPr lang="zh-CN" altLang="en-US" dirty="0">
                <a:solidFill>
                  <a:srgbClr val="333333"/>
                </a:solidFill>
                <a:latin typeface="-apple-system"/>
              </a:rPr>
              <a:t>方案参考 </a:t>
            </a:r>
            <a:r>
              <a:rPr lang="en-US" altLang="zh-CN" dirty="0">
                <a:solidFill>
                  <a:srgbClr val="108EE9"/>
                </a:solidFill>
                <a:latin typeface="-apple-system"/>
                <a:hlinkClick r:id="rId3"/>
              </a:rPr>
              <a:t>https://github.com/ZhuiyiTechnology/nl2sql_baseline</a:t>
            </a:r>
            <a:r>
              <a:rPr lang="zh-CN" altLang="en-US" dirty="0">
                <a:solidFill>
                  <a:srgbClr val="333333"/>
                </a:solidFill>
                <a:latin typeface="-apple-system"/>
              </a:rPr>
              <a:t>。</a:t>
            </a:r>
            <a:endParaRPr lang="zh-CN" altLang="en-US" dirty="0"/>
          </a:p>
        </p:txBody>
      </p:sp>
    </p:spTree>
    <p:extLst>
      <p:ext uri="{BB962C8B-B14F-4D97-AF65-F5344CB8AC3E}">
        <p14:creationId xmlns:p14="http://schemas.microsoft.com/office/powerpoint/2010/main" val="303565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293803" y="1882742"/>
            <a:ext cx="3297032" cy="447187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1" name="TextBox 10"/>
          <p:cNvSpPr txBox="1"/>
          <p:nvPr/>
        </p:nvSpPr>
        <p:spPr>
          <a:xfrm>
            <a:off x="461816" y="1882742"/>
            <a:ext cx="5745019" cy="447187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 name="Title 1"/>
          <p:cNvSpPr>
            <a:spLocks noGrp="1"/>
          </p:cNvSpPr>
          <p:nvPr>
            <p:ph type="title"/>
          </p:nvPr>
        </p:nvSpPr>
        <p:spPr/>
        <p:txBody>
          <a:bodyPr>
            <a:normAutofit fontScale="90000"/>
          </a:bodyPr>
          <a:lstStyle/>
          <a:p>
            <a:r>
              <a:rPr lang="zh-CN" altLang="en-US" dirty="0"/>
              <a:t>数据集</a:t>
            </a:r>
          </a:p>
        </p:txBody>
      </p:sp>
      <p:sp>
        <p:nvSpPr>
          <p:cNvPr id="4" name="TextBox 3"/>
          <p:cNvSpPr txBox="1"/>
          <p:nvPr/>
        </p:nvSpPr>
        <p:spPr>
          <a:xfrm>
            <a:off x="548783" y="795528"/>
            <a:ext cx="10307781" cy="646331"/>
          </a:xfrm>
          <a:prstGeom prst="rect">
            <a:avLst/>
          </a:prstGeom>
          <a:noFill/>
        </p:spPr>
        <p:txBody>
          <a:bodyPr wrap="square" rtlCol="0">
            <a:spAutoFit/>
          </a:bodyPr>
          <a:lstStyle/>
          <a:p>
            <a:r>
              <a:rPr lang="en-US" altLang="zh-CN" b="1" dirty="0" smtClean="0"/>
              <a:t>Train</a:t>
            </a:r>
            <a:r>
              <a:rPr lang="en-US" altLang="zh-CN" dirty="0" smtClean="0"/>
              <a:t> :4</a:t>
            </a:r>
            <a:r>
              <a:rPr lang="zh-CN" altLang="en-US" dirty="0" smtClean="0"/>
              <a:t>万条带标签；</a:t>
            </a:r>
            <a:endParaRPr lang="en-US" altLang="zh-CN" dirty="0" smtClean="0"/>
          </a:p>
          <a:p>
            <a:r>
              <a:rPr lang="en-US" altLang="zh-CN" b="1" dirty="0" smtClean="0"/>
              <a:t>Test</a:t>
            </a:r>
            <a:r>
              <a:rPr lang="zh-CN" altLang="en-US" dirty="0" smtClean="0"/>
              <a:t>：</a:t>
            </a:r>
            <a:r>
              <a:rPr lang="en-US" altLang="zh-CN" dirty="0" smtClean="0"/>
              <a:t>1</a:t>
            </a:r>
            <a:r>
              <a:rPr lang="zh-CN" altLang="en-US" dirty="0" smtClean="0"/>
              <a:t>万条，其中</a:t>
            </a:r>
            <a:r>
              <a:rPr lang="en-US" altLang="zh-CN" dirty="0" smtClean="0"/>
              <a:t>5000</a:t>
            </a:r>
            <a:r>
              <a:rPr lang="zh-CN" altLang="en-US" dirty="0" smtClean="0"/>
              <a:t>条初赛测试集对选手可见，</a:t>
            </a:r>
            <a:r>
              <a:rPr lang="en-US" altLang="zh-CN" dirty="0" smtClean="0"/>
              <a:t>500</a:t>
            </a:r>
            <a:r>
              <a:rPr lang="zh-CN" altLang="en-US" dirty="0" smtClean="0"/>
              <a:t>条作为复赛测试集对选手不可见。</a:t>
            </a:r>
            <a:endParaRPr lang="zh-CN" altLang="en-US" dirty="0"/>
          </a:p>
        </p:txBody>
      </p:sp>
      <p:sp>
        <p:nvSpPr>
          <p:cNvPr id="5" name="Rectangle 4"/>
          <p:cNvSpPr/>
          <p:nvPr/>
        </p:nvSpPr>
        <p:spPr>
          <a:xfrm>
            <a:off x="548783" y="1513410"/>
            <a:ext cx="4485010" cy="369332"/>
          </a:xfrm>
          <a:prstGeom prst="rect">
            <a:avLst/>
          </a:prstGeom>
        </p:spPr>
        <p:txBody>
          <a:bodyPr wrap="none">
            <a:spAutoFit/>
          </a:bodyPr>
          <a:lstStyle/>
          <a:p>
            <a:r>
              <a:rPr lang="en-US" altLang="zh-CN" dirty="0" smtClean="0">
                <a:solidFill>
                  <a:srgbClr val="333333"/>
                </a:solidFill>
                <a:latin typeface="-apple-system"/>
              </a:rPr>
              <a:t>Train: </a:t>
            </a:r>
            <a:r>
              <a:rPr lang="en-US" altLang="zh-CN" dirty="0" err="1" smtClean="0">
                <a:solidFill>
                  <a:srgbClr val="333333"/>
                </a:solidFill>
                <a:latin typeface="-apple-system"/>
              </a:rPr>
              <a:t>train.json</a:t>
            </a:r>
            <a:r>
              <a:rPr lang="zh-CN" altLang="en-US" dirty="0">
                <a:solidFill>
                  <a:srgbClr val="333333"/>
                </a:solidFill>
                <a:latin typeface="-apple-system"/>
              </a:rPr>
              <a:t>、</a:t>
            </a:r>
            <a:r>
              <a:rPr lang="en-US" altLang="zh-CN" dirty="0" err="1">
                <a:solidFill>
                  <a:srgbClr val="333333"/>
                </a:solidFill>
                <a:latin typeface="-apple-system"/>
              </a:rPr>
              <a:t>train.tables.json</a:t>
            </a:r>
            <a:r>
              <a:rPr lang="zh-CN" altLang="en-US" dirty="0">
                <a:solidFill>
                  <a:srgbClr val="333333"/>
                </a:solidFill>
                <a:latin typeface="-apple-system"/>
              </a:rPr>
              <a:t>及</a:t>
            </a:r>
            <a:r>
              <a:rPr lang="en-US" altLang="zh-CN" dirty="0" err="1" smtClean="0">
                <a:solidFill>
                  <a:srgbClr val="333333"/>
                </a:solidFill>
                <a:latin typeface="-apple-system"/>
              </a:rPr>
              <a:t>train.db</a:t>
            </a:r>
            <a:endParaRPr lang="en-US" altLang="zh-CN" dirty="0" smtClean="0">
              <a:solidFill>
                <a:srgbClr val="333333"/>
              </a:solidFill>
              <a:latin typeface="-apple-system"/>
            </a:endParaRPr>
          </a:p>
        </p:txBody>
      </p:sp>
      <p:pic>
        <p:nvPicPr>
          <p:cNvPr id="8" name="Picture 7"/>
          <p:cNvPicPr>
            <a:picLocks noChangeAspect="1"/>
          </p:cNvPicPr>
          <p:nvPr/>
        </p:nvPicPr>
        <p:blipFill>
          <a:blip r:embed="rId2"/>
          <a:stretch>
            <a:fillRect/>
          </a:stretch>
        </p:blipFill>
        <p:spPr>
          <a:xfrm>
            <a:off x="640340" y="2575500"/>
            <a:ext cx="5381770" cy="2604325"/>
          </a:xfrm>
          <a:prstGeom prst="rect">
            <a:avLst/>
          </a:prstGeom>
        </p:spPr>
      </p:pic>
      <p:pic>
        <p:nvPicPr>
          <p:cNvPr id="9" name="Picture 8"/>
          <p:cNvPicPr>
            <a:picLocks noChangeAspect="1"/>
          </p:cNvPicPr>
          <p:nvPr/>
        </p:nvPicPr>
        <p:blipFill>
          <a:blip r:embed="rId3"/>
          <a:stretch>
            <a:fillRect/>
          </a:stretch>
        </p:blipFill>
        <p:spPr>
          <a:xfrm>
            <a:off x="640340" y="5276991"/>
            <a:ext cx="5384297" cy="772825"/>
          </a:xfrm>
          <a:prstGeom prst="rect">
            <a:avLst/>
          </a:prstGeom>
        </p:spPr>
      </p:pic>
      <p:sp>
        <p:nvSpPr>
          <p:cNvPr id="10" name="Rectangle 9"/>
          <p:cNvSpPr/>
          <p:nvPr/>
        </p:nvSpPr>
        <p:spPr>
          <a:xfrm>
            <a:off x="548783" y="1932853"/>
            <a:ext cx="5316308" cy="646331"/>
          </a:xfrm>
          <a:prstGeom prst="rect">
            <a:avLst/>
          </a:prstGeom>
        </p:spPr>
        <p:txBody>
          <a:bodyPr wrap="square">
            <a:spAutoFit/>
          </a:bodyPr>
          <a:lstStyle/>
          <a:p>
            <a:r>
              <a:rPr lang="en-US" altLang="zh-CN" dirty="0" err="1">
                <a:solidFill>
                  <a:srgbClr val="FF0000"/>
                </a:solidFill>
                <a:latin typeface="-apple-system"/>
              </a:rPr>
              <a:t>train.json</a:t>
            </a:r>
            <a:r>
              <a:rPr lang="zh-CN" altLang="en-US" dirty="0">
                <a:solidFill>
                  <a:srgbClr val="333333"/>
                </a:solidFill>
                <a:latin typeface="-apple-system"/>
              </a:rPr>
              <a:t>文件中，每一行为一条数据样本。</a:t>
            </a:r>
            <a:endParaRPr lang="en-US" altLang="zh-CN" dirty="0">
              <a:solidFill>
                <a:srgbClr val="333333"/>
              </a:solidFill>
              <a:latin typeface="-apple-system"/>
            </a:endParaRPr>
          </a:p>
          <a:p>
            <a:r>
              <a:rPr lang="zh-CN" altLang="en-US" dirty="0">
                <a:solidFill>
                  <a:srgbClr val="333333"/>
                </a:solidFill>
                <a:latin typeface="-apple-system"/>
              </a:rPr>
              <a:t>数据样例及字段说明例如下：</a:t>
            </a:r>
            <a:endParaRPr lang="zh-CN" altLang="en-US" dirty="0"/>
          </a:p>
        </p:txBody>
      </p:sp>
      <p:sp>
        <p:nvSpPr>
          <p:cNvPr id="12" name="Rectangle 11"/>
          <p:cNvSpPr/>
          <p:nvPr/>
        </p:nvSpPr>
        <p:spPr>
          <a:xfrm>
            <a:off x="6414031" y="1918211"/>
            <a:ext cx="5366174" cy="400110"/>
          </a:xfrm>
          <a:prstGeom prst="rect">
            <a:avLst/>
          </a:prstGeom>
        </p:spPr>
        <p:txBody>
          <a:bodyPr wrap="square">
            <a:spAutoFit/>
          </a:bodyPr>
          <a:lstStyle/>
          <a:p>
            <a:r>
              <a:rPr lang="en-US" altLang="zh-CN" sz="1000" dirty="0" err="1">
                <a:solidFill>
                  <a:srgbClr val="FF0000"/>
                </a:solidFill>
                <a:latin typeface="-apple-system"/>
              </a:rPr>
              <a:t>train.tables.json</a:t>
            </a:r>
            <a:r>
              <a:rPr lang="en-US" altLang="zh-CN" sz="1000" dirty="0">
                <a:solidFill>
                  <a:srgbClr val="333333"/>
                </a:solidFill>
                <a:latin typeface="-apple-system"/>
              </a:rPr>
              <a:t> </a:t>
            </a:r>
            <a:r>
              <a:rPr lang="zh-CN" altLang="en-US" sz="1000" dirty="0">
                <a:solidFill>
                  <a:srgbClr val="333333"/>
                </a:solidFill>
                <a:latin typeface="-apple-system"/>
              </a:rPr>
              <a:t>文件中，每一行为一张表格数据</a:t>
            </a:r>
            <a:r>
              <a:rPr lang="zh-CN" altLang="en-US" sz="1000" dirty="0" smtClean="0">
                <a:solidFill>
                  <a:srgbClr val="333333"/>
                </a:solidFill>
                <a:latin typeface="-apple-system"/>
              </a:rPr>
              <a:t>。</a:t>
            </a:r>
            <a:endParaRPr lang="en-US" altLang="zh-CN" sz="1000" dirty="0" smtClean="0">
              <a:solidFill>
                <a:srgbClr val="333333"/>
              </a:solidFill>
              <a:latin typeface="-apple-system"/>
            </a:endParaRPr>
          </a:p>
          <a:p>
            <a:r>
              <a:rPr lang="zh-CN" altLang="en-US" sz="1000" dirty="0" smtClean="0">
                <a:solidFill>
                  <a:srgbClr val="333333"/>
                </a:solidFill>
                <a:latin typeface="-apple-system"/>
              </a:rPr>
              <a:t>数</a:t>
            </a:r>
            <a:r>
              <a:rPr lang="zh-CN" altLang="en-US" sz="1000" dirty="0">
                <a:solidFill>
                  <a:srgbClr val="333333"/>
                </a:solidFill>
                <a:latin typeface="-apple-system"/>
              </a:rPr>
              <a:t>据样例及字段说明例如下：</a:t>
            </a:r>
            <a:endParaRPr lang="zh-CN" altLang="en-US" sz="1000" dirty="0"/>
          </a:p>
        </p:txBody>
      </p:sp>
      <p:pic>
        <p:nvPicPr>
          <p:cNvPr id="13" name="Picture 12"/>
          <p:cNvPicPr>
            <a:picLocks noChangeAspect="1"/>
          </p:cNvPicPr>
          <p:nvPr/>
        </p:nvPicPr>
        <p:blipFill>
          <a:blip r:embed="rId4"/>
          <a:stretch>
            <a:fillRect/>
          </a:stretch>
        </p:blipFill>
        <p:spPr>
          <a:xfrm>
            <a:off x="6385359" y="2432501"/>
            <a:ext cx="3099088" cy="3767771"/>
          </a:xfrm>
          <a:prstGeom prst="rect">
            <a:avLst/>
          </a:prstGeom>
        </p:spPr>
      </p:pic>
      <p:sp>
        <p:nvSpPr>
          <p:cNvPr id="16" name="TextBox 15"/>
          <p:cNvSpPr txBox="1"/>
          <p:nvPr/>
        </p:nvSpPr>
        <p:spPr>
          <a:xfrm>
            <a:off x="9659785" y="1882742"/>
            <a:ext cx="2049048" cy="447187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15" name="Rectangle 14"/>
          <p:cNvSpPr/>
          <p:nvPr/>
        </p:nvSpPr>
        <p:spPr>
          <a:xfrm>
            <a:off x="9729376" y="1902792"/>
            <a:ext cx="1909866" cy="4524315"/>
          </a:xfrm>
          <a:prstGeom prst="rect">
            <a:avLst/>
          </a:prstGeom>
        </p:spPr>
        <p:txBody>
          <a:bodyPr wrap="square">
            <a:spAutoFit/>
          </a:bodyPr>
          <a:lstStyle/>
          <a:p>
            <a:r>
              <a:rPr lang="en-US" altLang="zh-CN" sz="1600" dirty="0" err="1">
                <a:solidFill>
                  <a:srgbClr val="333333"/>
                </a:solidFill>
                <a:latin typeface="-apple-system"/>
              </a:rPr>
              <a:t>tables.db</a:t>
            </a:r>
            <a:r>
              <a:rPr lang="zh-CN" altLang="en-US" sz="1600" dirty="0">
                <a:solidFill>
                  <a:srgbClr val="333333"/>
                </a:solidFill>
                <a:latin typeface="-apple-system"/>
              </a:rPr>
              <a:t>为</a:t>
            </a:r>
            <a:r>
              <a:rPr lang="en-US" altLang="zh-CN" sz="1600" dirty="0" err="1">
                <a:solidFill>
                  <a:srgbClr val="333333"/>
                </a:solidFill>
                <a:latin typeface="-apple-system"/>
              </a:rPr>
              <a:t>sqlite</a:t>
            </a:r>
            <a:r>
              <a:rPr lang="zh-CN" altLang="en-US" sz="1600" dirty="0">
                <a:solidFill>
                  <a:srgbClr val="333333"/>
                </a:solidFill>
                <a:latin typeface="-apple-system"/>
              </a:rPr>
              <a:t>格式的数据</a:t>
            </a:r>
            <a:r>
              <a:rPr lang="zh-CN" altLang="en-US" sz="1600" dirty="0" smtClean="0">
                <a:solidFill>
                  <a:srgbClr val="333333"/>
                </a:solidFill>
                <a:latin typeface="-apple-system"/>
              </a:rPr>
              <a:t>库形</a:t>
            </a:r>
            <a:r>
              <a:rPr lang="zh-CN" altLang="en-US" sz="1600" dirty="0">
                <a:solidFill>
                  <a:srgbClr val="333333"/>
                </a:solidFill>
                <a:latin typeface="-apple-system"/>
              </a:rPr>
              <a:t>式的表格文</a:t>
            </a:r>
            <a:r>
              <a:rPr lang="zh-CN" altLang="en-US" sz="1600" dirty="0" smtClean="0">
                <a:solidFill>
                  <a:srgbClr val="333333"/>
                </a:solidFill>
                <a:latin typeface="-apple-system"/>
              </a:rPr>
              <a:t>件</a:t>
            </a:r>
            <a:r>
              <a:rPr lang="en-US" altLang="zh-CN" sz="1600" dirty="0" smtClean="0">
                <a:solidFill>
                  <a:srgbClr val="333333"/>
                </a:solidFill>
                <a:latin typeface="-apple-system"/>
              </a:rPr>
              <a:t>,</a:t>
            </a:r>
            <a:r>
              <a:rPr lang="zh-CN" altLang="en-US" sz="1600" dirty="0" smtClean="0"/>
              <a:t>各</a:t>
            </a:r>
            <a:r>
              <a:rPr lang="zh-CN" altLang="en-US" sz="1600" dirty="0"/>
              <a:t>个表的表名为</a:t>
            </a:r>
            <a:r>
              <a:rPr lang="en-US" altLang="zh-CN" sz="1600" dirty="0" err="1"/>
              <a:t>tables.json</a:t>
            </a:r>
            <a:r>
              <a:rPr lang="zh-CN" altLang="en-US" sz="1600" dirty="0"/>
              <a:t>中相应表格的</a:t>
            </a:r>
            <a:r>
              <a:rPr lang="en-US" altLang="zh-CN" sz="1600" dirty="0"/>
              <a:t>name</a:t>
            </a:r>
            <a:r>
              <a:rPr lang="zh-CN" altLang="en-US" sz="1600" dirty="0"/>
              <a:t>字段</a:t>
            </a:r>
            <a:r>
              <a:rPr lang="zh-CN" altLang="en-US" sz="1600" dirty="0" smtClean="0"/>
              <a:t>。</a:t>
            </a:r>
            <a:r>
              <a:rPr lang="zh-CN" altLang="en-US" sz="1600" dirty="0"/>
              <a:t>表格中的列名为经过归一化的字段，</a:t>
            </a:r>
            <a:r>
              <a:rPr lang="en-US" altLang="zh-CN" sz="1600" dirty="0"/>
              <a:t>col_1, col_2, …, </a:t>
            </a:r>
            <a:r>
              <a:rPr lang="en-US" altLang="zh-CN" sz="1600" dirty="0" err="1"/>
              <a:t>col_n</a:t>
            </a:r>
            <a:r>
              <a:rPr lang="zh-CN" altLang="en-US" sz="1600" dirty="0" smtClean="0"/>
              <a:t>。</a:t>
            </a:r>
            <a:endParaRPr lang="en-US" altLang="zh-CN" sz="1600" dirty="0" smtClean="0"/>
          </a:p>
          <a:p>
            <a:endParaRPr lang="en-US" altLang="zh-CN" sz="1600" dirty="0" smtClean="0"/>
          </a:p>
          <a:p>
            <a:r>
              <a:rPr lang="zh-CN" altLang="en-US" sz="1600" dirty="0" smtClean="0"/>
              <a:t>另</a:t>
            </a:r>
            <a:r>
              <a:rPr lang="zh-CN" altLang="en-US" sz="1600" dirty="0"/>
              <a:t>外，也提供用于</a:t>
            </a:r>
            <a:r>
              <a:rPr lang="en-US" altLang="zh-CN" sz="1600" dirty="0"/>
              <a:t>baseline</a:t>
            </a:r>
            <a:r>
              <a:rPr lang="zh-CN" altLang="en-US" sz="1600" dirty="0"/>
              <a:t>方案的字向量文件</a:t>
            </a:r>
            <a:r>
              <a:rPr lang="en-US" altLang="zh-CN" sz="1600" dirty="0" err="1"/>
              <a:t>char_embedding</a:t>
            </a:r>
            <a:r>
              <a:rPr lang="zh-CN" altLang="en-US" sz="1600" dirty="0"/>
              <a:t>，每一行的内容为字符及其</a:t>
            </a:r>
            <a:r>
              <a:rPr lang="en-US" altLang="zh-CN" sz="1600" dirty="0"/>
              <a:t>300</a:t>
            </a:r>
            <a:r>
              <a:rPr lang="zh-CN" altLang="en-US" sz="1600" dirty="0"/>
              <a:t>维的向量表达，以空格分隔。</a:t>
            </a:r>
            <a:endParaRPr lang="zh-CN" altLang="en-US" sz="1600" dirty="0"/>
          </a:p>
        </p:txBody>
      </p:sp>
    </p:spTree>
    <p:extLst>
      <p:ext uri="{BB962C8B-B14F-4D97-AF65-F5344CB8AC3E}">
        <p14:creationId xmlns:p14="http://schemas.microsoft.com/office/powerpoint/2010/main" val="1212849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提</a:t>
            </a:r>
            <a:r>
              <a:rPr lang="zh-CN" altLang="en-US" dirty="0" smtClean="0"/>
              <a:t>交结果说明</a:t>
            </a:r>
            <a:endParaRPr lang="zh-CN" altLang="en-US" dirty="0"/>
          </a:p>
        </p:txBody>
      </p:sp>
      <p:sp>
        <p:nvSpPr>
          <p:cNvPr id="5" name="Rectangle 4"/>
          <p:cNvSpPr/>
          <p:nvPr/>
        </p:nvSpPr>
        <p:spPr>
          <a:xfrm>
            <a:off x="548782" y="1267982"/>
            <a:ext cx="10331653" cy="923330"/>
          </a:xfrm>
          <a:prstGeom prst="rect">
            <a:avLst/>
          </a:prstGeom>
        </p:spPr>
        <p:txBody>
          <a:bodyPr wrap="square">
            <a:spAutoFit/>
          </a:bodyPr>
          <a:lstStyle/>
          <a:p>
            <a:r>
              <a:rPr lang="zh-CN" altLang="en-US" dirty="0">
                <a:solidFill>
                  <a:srgbClr val="333333"/>
                </a:solidFill>
                <a:latin typeface="-apple-system"/>
              </a:rPr>
              <a:t>初赛阶段，选手需要提交特定格式的测试数据的预测结果文件，格式参考</a:t>
            </a:r>
            <a:r>
              <a:rPr lang="en-US" altLang="zh-CN" dirty="0" err="1">
                <a:solidFill>
                  <a:srgbClr val="333333"/>
                </a:solidFill>
                <a:latin typeface="-apple-system"/>
              </a:rPr>
              <a:t>sample.json</a:t>
            </a:r>
            <a:r>
              <a:rPr lang="zh-CN" altLang="en-US" dirty="0">
                <a:solidFill>
                  <a:srgbClr val="333333"/>
                </a:solidFill>
                <a:latin typeface="-apple-system"/>
              </a:rPr>
              <a:t>。</a:t>
            </a:r>
          </a:p>
          <a:p>
            <a:r>
              <a:rPr lang="zh-CN" altLang="en-US" dirty="0">
                <a:solidFill>
                  <a:srgbClr val="333333"/>
                </a:solidFill>
                <a:latin typeface="-apple-system"/>
              </a:rPr>
              <a:t>复赛阶段，选手采用</a:t>
            </a:r>
            <a:r>
              <a:rPr lang="en-US" altLang="zh-CN" dirty="0" err="1">
                <a:solidFill>
                  <a:srgbClr val="333333"/>
                </a:solidFill>
                <a:latin typeface="-apple-system"/>
              </a:rPr>
              <a:t>docker</a:t>
            </a:r>
            <a:r>
              <a:rPr lang="zh-CN" altLang="en-US" dirty="0">
                <a:solidFill>
                  <a:srgbClr val="333333"/>
                </a:solidFill>
                <a:latin typeface="-apple-system"/>
              </a:rPr>
              <a:t>镜像的提交方式进行结果的提交，其中包括数据预处理、模型预测、生成结果文件等步骤的代码。生成的预测文件格式参考</a:t>
            </a:r>
            <a:r>
              <a:rPr lang="en-US" altLang="zh-CN" dirty="0" err="1">
                <a:solidFill>
                  <a:srgbClr val="333333"/>
                </a:solidFill>
                <a:latin typeface="-apple-system"/>
              </a:rPr>
              <a:t>sample.json</a:t>
            </a:r>
            <a:r>
              <a:rPr lang="zh-CN" altLang="en-US" dirty="0">
                <a:solidFill>
                  <a:srgbClr val="333333"/>
                </a:solidFill>
                <a:latin typeface="-apple-system"/>
              </a:rPr>
              <a:t>。输入输出路径后续补充。</a:t>
            </a:r>
            <a:endParaRPr lang="zh-CN" altLang="en-US" b="0" i="0" dirty="0">
              <a:solidFill>
                <a:srgbClr val="333333"/>
              </a:solidFill>
              <a:effectLst/>
              <a:latin typeface="-apple-system"/>
            </a:endParaRPr>
          </a:p>
        </p:txBody>
      </p:sp>
      <p:sp>
        <p:nvSpPr>
          <p:cNvPr id="8" name="TextBox 7"/>
          <p:cNvSpPr txBox="1"/>
          <p:nvPr/>
        </p:nvSpPr>
        <p:spPr>
          <a:xfrm>
            <a:off x="965352" y="2685722"/>
            <a:ext cx="10243129" cy="31506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pic>
        <p:nvPicPr>
          <p:cNvPr id="6" name="Picture 5"/>
          <p:cNvPicPr>
            <a:picLocks noChangeAspect="1"/>
          </p:cNvPicPr>
          <p:nvPr/>
        </p:nvPicPr>
        <p:blipFill>
          <a:blip r:embed="rId2"/>
          <a:stretch>
            <a:fillRect/>
          </a:stretch>
        </p:blipFill>
        <p:spPr>
          <a:xfrm>
            <a:off x="1914565" y="3527546"/>
            <a:ext cx="8486775" cy="1971675"/>
          </a:xfrm>
          <a:prstGeom prst="rect">
            <a:avLst/>
          </a:prstGeom>
        </p:spPr>
      </p:pic>
      <p:sp>
        <p:nvSpPr>
          <p:cNvPr id="7" name="Rectangle 6"/>
          <p:cNvSpPr/>
          <p:nvPr/>
        </p:nvSpPr>
        <p:spPr>
          <a:xfrm>
            <a:off x="5031568" y="2911009"/>
            <a:ext cx="1366080" cy="369332"/>
          </a:xfrm>
          <a:prstGeom prst="rect">
            <a:avLst/>
          </a:prstGeom>
        </p:spPr>
        <p:txBody>
          <a:bodyPr wrap="none">
            <a:spAutoFit/>
          </a:bodyPr>
          <a:lstStyle/>
          <a:p>
            <a:r>
              <a:rPr lang="en-US" altLang="zh-CN" dirty="0" err="1">
                <a:solidFill>
                  <a:srgbClr val="333333"/>
                </a:solidFill>
                <a:latin typeface="-apple-system"/>
              </a:rPr>
              <a:t>sample.json</a:t>
            </a:r>
            <a:endParaRPr lang="zh-CN" altLang="en-US" dirty="0"/>
          </a:p>
        </p:txBody>
      </p:sp>
    </p:spTree>
    <p:extLst>
      <p:ext uri="{BB962C8B-B14F-4D97-AF65-F5344CB8AC3E}">
        <p14:creationId xmlns:p14="http://schemas.microsoft.com/office/powerpoint/2010/main" val="343913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评分标准</a:t>
            </a:r>
            <a:endParaRPr lang="zh-CN" altLang="en-US" dirty="0"/>
          </a:p>
        </p:txBody>
      </p:sp>
      <p:sp>
        <p:nvSpPr>
          <p:cNvPr id="3" name="Rectangle 2"/>
          <p:cNvSpPr/>
          <p:nvPr/>
        </p:nvSpPr>
        <p:spPr>
          <a:xfrm>
            <a:off x="548783" y="1000036"/>
            <a:ext cx="10497908" cy="923330"/>
          </a:xfrm>
          <a:prstGeom prst="rect">
            <a:avLst/>
          </a:prstGeom>
        </p:spPr>
        <p:txBody>
          <a:bodyPr wrap="square">
            <a:spAutoFit/>
          </a:bodyPr>
          <a:lstStyle/>
          <a:p>
            <a:r>
              <a:rPr lang="en-US" altLang="zh-CN" b="1" dirty="0">
                <a:solidFill>
                  <a:srgbClr val="333333"/>
                </a:solidFill>
                <a:latin typeface="-apple-system"/>
              </a:rPr>
              <a:t>Logic Form Accuracy</a:t>
            </a:r>
            <a:r>
              <a:rPr lang="en-US" altLang="zh-CN" dirty="0">
                <a:solidFill>
                  <a:srgbClr val="333333"/>
                </a:solidFill>
                <a:latin typeface="-apple-system"/>
              </a:rPr>
              <a:t>: </a:t>
            </a:r>
            <a:r>
              <a:rPr lang="zh-CN" altLang="en-US" dirty="0">
                <a:solidFill>
                  <a:srgbClr val="333333"/>
                </a:solidFill>
                <a:latin typeface="-apple-system"/>
              </a:rPr>
              <a:t>预测完全正确的</a:t>
            </a:r>
            <a:r>
              <a:rPr lang="en-US" altLang="zh-CN" dirty="0">
                <a:solidFill>
                  <a:srgbClr val="333333"/>
                </a:solidFill>
                <a:latin typeface="-apple-system"/>
              </a:rPr>
              <a:t>SQL</a:t>
            </a:r>
            <a:r>
              <a:rPr lang="zh-CN" altLang="en-US" dirty="0">
                <a:solidFill>
                  <a:srgbClr val="333333"/>
                </a:solidFill>
                <a:latin typeface="-apple-system"/>
              </a:rPr>
              <a:t>语句。其中，列的顺序并不影响准确率的计算。</a:t>
            </a:r>
            <a:r>
              <a:rPr lang="zh-CN" altLang="en-US" dirty="0"/>
              <a:t/>
            </a:r>
            <a:br>
              <a:rPr lang="zh-CN" altLang="en-US" dirty="0"/>
            </a:br>
            <a:r>
              <a:rPr lang="en-US" altLang="zh-CN" b="1" dirty="0">
                <a:solidFill>
                  <a:srgbClr val="333333"/>
                </a:solidFill>
                <a:latin typeface="-apple-system"/>
              </a:rPr>
              <a:t>Execution Accuracy</a:t>
            </a:r>
            <a:r>
              <a:rPr lang="en-US" altLang="zh-CN" dirty="0">
                <a:solidFill>
                  <a:srgbClr val="333333"/>
                </a:solidFill>
                <a:latin typeface="-apple-system"/>
              </a:rPr>
              <a:t>: </a:t>
            </a:r>
            <a:r>
              <a:rPr lang="zh-CN" altLang="en-US" dirty="0">
                <a:solidFill>
                  <a:srgbClr val="333333"/>
                </a:solidFill>
                <a:latin typeface="-apple-system"/>
              </a:rPr>
              <a:t>预测的</a:t>
            </a:r>
            <a:r>
              <a:rPr lang="en-US" altLang="zh-CN" dirty="0">
                <a:solidFill>
                  <a:srgbClr val="333333"/>
                </a:solidFill>
                <a:latin typeface="-apple-system"/>
              </a:rPr>
              <a:t>SQL</a:t>
            </a:r>
            <a:r>
              <a:rPr lang="zh-CN" altLang="en-US" dirty="0">
                <a:solidFill>
                  <a:srgbClr val="333333"/>
                </a:solidFill>
                <a:latin typeface="-apple-system"/>
              </a:rPr>
              <a:t>的执行结果与真实</a:t>
            </a:r>
            <a:r>
              <a:rPr lang="en-US" altLang="zh-CN" dirty="0">
                <a:solidFill>
                  <a:srgbClr val="333333"/>
                </a:solidFill>
                <a:latin typeface="-apple-system"/>
              </a:rPr>
              <a:t>SQL</a:t>
            </a:r>
            <a:r>
              <a:rPr lang="zh-CN" altLang="en-US" dirty="0">
                <a:solidFill>
                  <a:srgbClr val="333333"/>
                </a:solidFill>
                <a:latin typeface="-apple-system"/>
              </a:rPr>
              <a:t>的执行结果一致</a:t>
            </a:r>
            <a:r>
              <a:rPr lang="zh-CN" altLang="en-US" dirty="0" smtClean="0">
                <a:solidFill>
                  <a:srgbClr val="333333"/>
                </a:solidFill>
                <a:latin typeface="-apple-system"/>
              </a:rPr>
              <a:t>。</a:t>
            </a:r>
            <a:endParaRPr lang="en-US" altLang="zh-CN" dirty="0" smtClean="0">
              <a:solidFill>
                <a:srgbClr val="333333"/>
              </a:solidFill>
              <a:latin typeface="-apple-system"/>
            </a:endParaRPr>
          </a:p>
          <a:p>
            <a:r>
              <a:rPr lang="zh-CN" altLang="en-US" dirty="0"/>
              <a:t>排行榜以</a:t>
            </a:r>
            <a:r>
              <a:rPr lang="en-US" altLang="zh-CN" dirty="0"/>
              <a:t>Score_{lf}</a:t>
            </a:r>
            <a:r>
              <a:rPr lang="en-US" altLang="zh-CN" i="1" dirty="0" err="1"/>
              <a:t>Scorelf</a:t>
            </a:r>
            <a:r>
              <a:rPr lang="en-US" altLang="zh-CN" dirty="0"/>
              <a:t>​</a:t>
            </a:r>
            <a:r>
              <a:rPr lang="zh-CN" altLang="en-US" dirty="0"/>
              <a:t>与</a:t>
            </a:r>
            <a:r>
              <a:rPr lang="en-US" altLang="zh-CN" dirty="0"/>
              <a:t>Score_{ex}</a:t>
            </a:r>
            <a:r>
              <a:rPr lang="en-US" altLang="zh-CN" i="1" dirty="0" err="1"/>
              <a:t>Scoreex</a:t>
            </a:r>
            <a:r>
              <a:rPr lang="en-US" altLang="zh-CN" dirty="0"/>
              <a:t>​</a:t>
            </a:r>
            <a:r>
              <a:rPr lang="zh-CN" altLang="en-US" dirty="0"/>
              <a:t>的平均值排序。</a:t>
            </a:r>
            <a:endParaRPr lang="zh-CN" altLang="en-US" dirty="0"/>
          </a:p>
        </p:txBody>
      </p:sp>
      <p:pic>
        <p:nvPicPr>
          <p:cNvPr id="6" name="Picture 5"/>
          <p:cNvPicPr>
            <a:picLocks noChangeAspect="1"/>
          </p:cNvPicPr>
          <p:nvPr/>
        </p:nvPicPr>
        <p:blipFill>
          <a:blip r:embed="rId2"/>
          <a:stretch>
            <a:fillRect/>
          </a:stretch>
        </p:blipFill>
        <p:spPr>
          <a:xfrm>
            <a:off x="3629168" y="1941838"/>
            <a:ext cx="4010025" cy="3390900"/>
          </a:xfrm>
          <a:prstGeom prst="rect">
            <a:avLst/>
          </a:prstGeom>
        </p:spPr>
      </p:pic>
      <p:pic>
        <p:nvPicPr>
          <p:cNvPr id="8" name="Picture 7"/>
          <p:cNvPicPr>
            <a:picLocks noChangeAspect="1"/>
          </p:cNvPicPr>
          <p:nvPr/>
        </p:nvPicPr>
        <p:blipFill>
          <a:blip r:embed="rId3"/>
          <a:stretch>
            <a:fillRect/>
          </a:stretch>
        </p:blipFill>
        <p:spPr>
          <a:xfrm>
            <a:off x="733714" y="5472984"/>
            <a:ext cx="10752357" cy="696912"/>
          </a:xfrm>
          <a:prstGeom prst="rect">
            <a:avLst/>
          </a:prstGeom>
        </p:spPr>
      </p:pic>
    </p:spTree>
    <p:extLst>
      <p:ext uri="{BB962C8B-B14F-4D97-AF65-F5344CB8AC3E}">
        <p14:creationId xmlns:p14="http://schemas.microsoft.com/office/powerpoint/2010/main" val="414798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smtClean="0"/>
              <a:t>代码规范</a:t>
            </a:r>
            <a:endParaRPr lang="zh-CN" altLang="en-US" sz="3200" b="1" dirty="0"/>
          </a:p>
        </p:txBody>
      </p:sp>
      <p:sp>
        <p:nvSpPr>
          <p:cNvPr id="7" name="Rectangle 6"/>
          <p:cNvSpPr/>
          <p:nvPr/>
        </p:nvSpPr>
        <p:spPr>
          <a:xfrm>
            <a:off x="942109" y="824443"/>
            <a:ext cx="2493818" cy="1477328"/>
          </a:xfrm>
          <a:prstGeom prst="rect">
            <a:avLst/>
          </a:prstGeom>
        </p:spPr>
        <p:txBody>
          <a:bodyPr wrap="square">
            <a:spAutoFit/>
          </a:bodyPr>
          <a:lstStyle/>
          <a:p>
            <a:r>
              <a:rPr lang="en-US" altLang="zh-CN" dirty="0"/>
              <a:t>1</a:t>
            </a:r>
            <a:r>
              <a:rPr lang="zh-CN" altLang="en-US" sz="1200" dirty="0"/>
              <a:t>、数据文件夹 </a:t>
            </a:r>
            <a:r>
              <a:rPr lang="en-US" altLang="zh-CN" sz="1200" dirty="0"/>
              <a:t>data/</a:t>
            </a:r>
            <a:r>
              <a:rPr lang="zh-CN" altLang="en-US" sz="1200" dirty="0"/>
              <a:t/>
            </a:r>
            <a:br>
              <a:rPr lang="zh-CN" altLang="en-US" sz="1200" dirty="0"/>
            </a:br>
            <a:r>
              <a:rPr lang="zh-CN" altLang="en-US" sz="1200" dirty="0"/>
              <a:t>选手无需提交数据文件，我们会把初赛中用到的数据文件按照下面展示的路径放到</a:t>
            </a:r>
            <a:r>
              <a:rPr lang="en-US" altLang="zh-CN" sz="1200" dirty="0"/>
              <a:t>data</a:t>
            </a:r>
            <a:r>
              <a:rPr lang="zh-CN" altLang="en-US" sz="1200" dirty="0"/>
              <a:t>文件夹下，选手生成的中间文件也需要放入相应文件夹。</a:t>
            </a:r>
            <a:r>
              <a:rPr lang="zh-CN" altLang="en-US" sz="1200" dirty="0"/>
              <a:t/>
            </a:r>
            <a:br>
              <a:rPr lang="zh-CN" altLang="en-US" sz="1200" dirty="0"/>
            </a:br>
            <a:r>
              <a:rPr lang="zh-CN" altLang="en-US" sz="1200" dirty="0"/>
              <a:t>数据结构示例：</a:t>
            </a:r>
            <a:endParaRPr lang="zh-CN" altLang="en-US" sz="1200" b="0" i="0" dirty="0">
              <a:solidFill>
                <a:srgbClr val="666666"/>
              </a:solidFill>
              <a:effectLst/>
              <a:latin typeface="HelveticaNeue"/>
            </a:endParaRPr>
          </a:p>
        </p:txBody>
      </p:sp>
      <p:pic>
        <p:nvPicPr>
          <p:cNvPr id="3" name="Picture 2"/>
          <p:cNvPicPr>
            <a:picLocks noChangeAspect="1"/>
          </p:cNvPicPr>
          <p:nvPr/>
        </p:nvPicPr>
        <p:blipFill>
          <a:blip r:embed="rId3"/>
          <a:stretch>
            <a:fillRect/>
          </a:stretch>
        </p:blipFill>
        <p:spPr>
          <a:xfrm>
            <a:off x="1050636" y="2330686"/>
            <a:ext cx="1981200" cy="3867150"/>
          </a:xfrm>
          <a:prstGeom prst="rect">
            <a:avLst/>
          </a:prstGeom>
        </p:spPr>
      </p:pic>
      <p:sp>
        <p:nvSpPr>
          <p:cNvPr id="4" name="Rectangle 3"/>
          <p:cNvSpPr/>
          <p:nvPr/>
        </p:nvSpPr>
        <p:spPr>
          <a:xfrm>
            <a:off x="3717637" y="891406"/>
            <a:ext cx="2447636" cy="5078313"/>
          </a:xfrm>
          <a:prstGeom prst="rect">
            <a:avLst/>
          </a:prstGeom>
        </p:spPr>
        <p:txBody>
          <a:bodyPr wrap="square">
            <a:spAutoFit/>
          </a:bodyPr>
          <a:lstStyle/>
          <a:p>
            <a:r>
              <a:rPr lang="en-US" altLang="zh-CN" sz="1200" dirty="0">
                <a:solidFill>
                  <a:srgbClr val="333333"/>
                </a:solidFill>
                <a:latin typeface="-apple-system"/>
              </a:rPr>
              <a:t>2</a:t>
            </a:r>
            <a:r>
              <a:rPr lang="zh-CN" altLang="en-US" sz="1200" dirty="0">
                <a:solidFill>
                  <a:srgbClr val="333333"/>
                </a:solidFill>
                <a:latin typeface="-apple-system"/>
              </a:rPr>
              <a:t>、代码文件夹 </a:t>
            </a:r>
            <a:r>
              <a:rPr lang="en-US" altLang="zh-CN" sz="1200" dirty="0">
                <a:solidFill>
                  <a:srgbClr val="333333"/>
                </a:solidFill>
                <a:latin typeface="-apple-system"/>
              </a:rPr>
              <a:t>code/</a:t>
            </a:r>
            <a:r>
              <a:rPr lang="zh-CN" altLang="en-US" sz="1200" dirty="0"/>
              <a:t/>
            </a:r>
            <a:br>
              <a:rPr lang="zh-CN" altLang="en-US" sz="1200" dirty="0"/>
            </a:br>
            <a:r>
              <a:rPr lang="zh-CN" altLang="en-US" sz="1200" dirty="0">
                <a:solidFill>
                  <a:srgbClr val="333333"/>
                </a:solidFill>
                <a:latin typeface="-apple-system"/>
              </a:rPr>
              <a:t>请确保实验结果可以由提交的代码复现，所使用到的源代码都要包含在提交的文件中。提交的代码需要包括训练和推理两部分的代码，以及所有用到的配置文件（如网络结构定义文件、训练策略文件等）</a:t>
            </a:r>
            <a:r>
              <a:rPr lang="zh-CN" altLang="en-US" sz="1200" dirty="0" smtClean="0">
                <a:solidFill>
                  <a:srgbClr val="333333"/>
                </a:solidFill>
                <a:latin typeface="-apple-system"/>
              </a:rPr>
              <a:t>。</a:t>
            </a:r>
            <a:endParaRPr lang="en-US" altLang="zh-CN" sz="1200" dirty="0" smtClean="0">
              <a:solidFill>
                <a:srgbClr val="333333"/>
              </a:solidFill>
              <a:latin typeface="-apple-system"/>
            </a:endParaRPr>
          </a:p>
          <a:p>
            <a:endParaRPr lang="en-US" altLang="zh-CN" sz="1200" dirty="0" smtClean="0">
              <a:solidFill>
                <a:srgbClr val="333333"/>
              </a:solidFill>
              <a:latin typeface="-apple-system"/>
            </a:endParaRPr>
          </a:p>
          <a:p>
            <a:r>
              <a:rPr lang="zh-CN" altLang="en-US" sz="1200" dirty="0"/>
              <a:t>代码环境：</a:t>
            </a:r>
            <a:r>
              <a:rPr lang="zh-CN" altLang="en-US" sz="1200" dirty="0"/>
              <a:t/>
            </a:r>
            <a:br>
              <a:rPr lang="zh-CN" altLang="en-US" sz="1200" dirty="0"/>
            </a:br>
            <a:r>
              <a:rPr lang="zh-CN" altLang="en-US" sz="1200" dirty="0"/>
              <a:t>读入文件的路径尽量使用相对路径，如 </a:t>
            </a:r>
            <a:r>
              <a:rPr lang="en-US" altLang="zh-CN" sz="1200" dirty="0"/>
              <a:t>…/data/</a:t>
            </a:r>
            <a:r>
              <a:rPr lang="zh-CN" altLang="en-US" sz="1200" dirty="0"/>
              <a:t/>
            </a:r>
            <a:br>
              <a:rPr lang="zh-CN" altLang="en-US" sz="1200" dirty="0"/>
            </a:br>
            <a:r>
              <a:rPr lang="zh-CN" altLang="en-US" sz="1200" dirty="0"/>
              <a:t>为了确保提交结果可以复现，</a:t>
            </a:r>
            <a:r>
              <a:rPr lang="en-US" altLang="zh-CN" sz="1200" dirty="0"/>
              <a:t>OS</a:t>
            </a:r>
            <a:r>
              <a:rPr lang="zh-CN" altLang="en-US" sz="1200" dirty="0"/>
              <a:t>推荐采用</a:t>
            </a:r>
            <a:r>
              <a:rPr lang="en-US" altLang="zh-CN" sz="1200" dirty="0"/>
              <a:t>Ubuntu</a:t>
            </a:r>
            <a:r>
              <a:rPr lang="zh-CN" altLang="en-US" sz="1200" dirty="0"/>
              <a:t>或</a:t>
            </a:r>
            <a:r>
              <a:rPr lang="en-US" altLang="zh-CN" sz="1200" dirty="0"/>
              <a:t>Centos</a:t>
            </a:r>
            <a:r>
              <a:rPr lang="zh-CN" altLang="en-US" sz="1200" dirty="0"/>
              <a:t>系统，需要在</a:t>
            </a:r>
            <a:r>
              <a:rPr lang="en-US" altLang="zh-CN" sz="1200" dirty="0"/>
              <a:t>code</a:t>
            </a:r>
            <a:r>
              <a:rPr lang="zh-CN" altLang="en-US" sz="1200" dirty="0"/>
              <a:t>文件夹下提供</a:t>
            </a:r>
            <a:r>
              <a:rPr lang="en-US" altLang="zh-CN" sz="1200" dirty="0"/>
              <a:t>README</a:t>
            </a:r>
            <a:r>
              <a:rPr lang="zh-CN" altLang="en-US" sz="1200" dirty="0"/>
              <a:t>文件，于其中提供：</a:t>
            </a:r>
            <a:r>
              <a:rPr lang="zh-CN" altLang="en-US" sz="1200" dirty="0"/>
              <a:t/>
            </a:r>
            <a:br>
              <a:rPr lang="zh-CN" altLang="en-US" sz="1200" dirty="0"/>
            </a:br>
            <a:r>
              <a:rPr lang="en-US" altLang="zh-CN" sz="1200" dirty="0"/>
              <a:t>a. </a:t>
            </a:r>
            <a:r>
              <a:rPr lang="zh-CN" altLang="en-US" sz="1200" dirty="0"/>
              <a:t>指明代码所依赖的深度学习框架类型：</a:t>
            </a:r>
            <a:r>
              <a:rPr lang="zh-CN" altLang="en-US" sz="1200" dirty="0"/>
              <a:t/>
            </a:r>
            <a:br>
              <a:rPr lang="zh-CN" altLang="en-US" sz="1200" dirty="0"/>
            </a:br>
            <a:r>
              <a:rPr lang="en-US" altLang="zh-CN" sz="1200" dirty="0"/>
              <a:t>b. </a:t>
            </a:r>
            <a:r>
              <a:rPr lang="zh-CN" altLang="en-US" sz="1200" dirty="0"/>
              <a:t>所有需要的依赖包以及安装这些依赖的</a:t>
            </a:r>
            <a:r>
              <a:rPr lang="en-US" altLang="zh-CN" sz="1200" dirty="0" err="1"/>
              <a:t>sh</a:t>
            </a:r>
            <a:r>
              <a:rPr lang="zh-CN" altLang="en-US" sz="1200" dirty="0"/>
              <a:t>命令（如</a:t>
            </a:r>
            <a:r>
              <a:rPr lang="en-US" altLang="zh-CN" sz="1200" dirty="0"/>
              <a:t>CUDA</a:t>
            </a:r>
            <a:r>
              <a:rPr lang="zh-CN" altLang="en-US" sz="1200" dirty="0"/>
              <a:t>、</a:t>
            </a:r>
            <a:r>
              <a:rPr lang="en-US" altLang="zh-CN" sz="1200" dirty="0"/>
              <a:t>CUDNN</a:t>
            </a:r>
            <a:r>
              <a:rPr lang="zh-CN" altLang="en-US" sz="1200" dirty="0"/>
              <a:t>、</a:t>
            </a:r>
            <a:r>
              <a:rPr lang="en-US" altLang="zh-CN" sz="1200" dirty="0"/>
              <a:t>Python package</a:t>
            </a:r>
            <a:r>
              <a:rPr lang="zh-CN" altLang="en-US" sz="1200" dirty="0"/>
              <a:t>等）；</a:t>
            </a:r>
            <a:r>
              <a:rPr lang="zh-CN" altLang="en-US" sz="1200" dirty="0"/>
              <a:t/>
            </a:r>
            <a:br>
              <a:rPr lang="zh-CN" altLang="en-US" sz="1200" dirty="0"/>
            </a:br>
            <a:r>
              <a:rPr lang="en-US" altLang="zh-CN" sz="1200" dirty="0"/>
              <a:t>c. </a:t>
            </a:r>
            <a:r>
              <a:rPr lang="zh-CN" altLang="en-US" sz="1200" dirty="0"/>
              <a:t>注明</a:t>
            </a:r>
            <a:r>
              <a:rPr lang="en-US" altLang="zh-CN" sz="1200" dirty="0"/>
              <a:t>CUDA</a:t>
            </a:r>
            <a:r>
              <a:rPr lang="zh-CN" altLang="en-US" sz="1200" dirty="0"/>
              <a:t>、</a:t>
            </a:r>
            <a:r>
              <a:rPr lang="en-US" altLang="zh-CN" sz="1200" dirty="0"/>
              <a:t>CUDNN</a:t>
            </a:r>
            <a:r>
              <a:rPr lang="zh-CN" altLang="en-US" sz="1200" dirty="0"/>
              <a:t>版本；</a:t>
            </a:r>
            <a:r>
              <a:rPr lang="zh-CN" altLang="en-US" sz="1200" dirty="0"/>
              <a:t/>
            </a:r>
            <a:br>
              <a:rPr lang="zh-CN" altLang="en-US" sz="1200" dirty="0"/>
            </a:br>
            <a:r>
              <a:rPr lang="en-US" altLang="zh-CN" sz="1200" dirty="0"/>
              <a:t>d. </a:t>
            </a:r>
            <a:r>
              <a:rPr lang="zh-CN" altLang="en-US" sz="1200" dirty="0"/>
              <a:t>训练和推理的执行：请提供运行训练和推理的入口文件以及运行它们的</a:t>
            </a:r>
            <a:r>
              <a:rPr lang="en-US" altLang="zh-CN" sz="1200" dirty="0" err="1"/>
              <a:t>sh</a:t>
            </a:r>
            <a:r>
              <a:rPr lang="zh-CN" altLang="en-US" sz="1200" dirty="0"/>
              <a:t>脚本用以复现提交结果，并将结果保存到</a:t>
            </a:r>
            <a:r>
              <a:rPr lang="en-US" altLang="zh-CN" sz="1200" dirty="0"/>
              <a:t>submit</a:t>
            </a:r>
            <a:r>
              <a:rPr lang="zh-CN" altLang="en-US" sz="1200" dirty="0"/>
              <a:t>文件夹中。</a:t>
            </a:r>
            <a:endParaRPr lang="zh-CN" altLang="en-US" sz="1200" dirty="0"/>
          </a:p>
        </p:txBody>
      </p:sp>
      <p:sp>
        <p:nvSpPr>
          <p:cNvPr id="5" name="Rectangle 4"/>
          <p:cNvSpPr/>
          <p:nvPr/>
        </p:nvSpPr>
        <p:spPr>
          <a:xfrm>
            <a:off x="6446983" y="891406"/>
            <a:ext cx="1930400" cy="5078313"/>
          </a:xfrm>
          <a:prstGeom prst="rect">
            <a:avLst/>
          </a:prstGeom>
        </p:spPr>
        <p:txBody>
          <a:bodyPr wrap="square">
            <a:spAutoFit/>
          </a:bodyPr>
          <a:lstStyle/>
          <a:p>
            <a:r>
              <a:rPr lang="en-US" altLang="zh-CN" sz="1200" dirty="0">
                <a:solidFill>
                  <a:srgbClr val="333333"/>
                </a:solidFill>
                <a:latin typeface="-apple-system"/>
              </a:rPr>
              <a:t>3</a:t>
            </a:r>
            <a:r>
              <a:rPr lang="zh-CN" altLang="en-US" sz="1200" dirty="0">
                <a:solidFill>
                  <a:srgbClr val="333333"/>
                </a:solidFill>
                <a:latin typeface="-apple-system"/>
              </a:rPr>
              <a:t>、模型文件 </a:t>
            </a:r>
            <a:r>
              <a:rPr lang="en-US" altLang="zh-CN" sz="1200" dirty="0">
                <a:solidFill>
                  <a:srgbClr val="333333"/>
                </a:solidFill>
                <a:latin typeface="-apple-system"/>
              </a:rPr>
              <a:t>model/</a:t>
            </a:r>
            <a:br>
              <a:rPr lang="en-US" altLang="zh-CN" sz="1200" dirty="0">
                <a:solidFill>
                  <a:srgbClr val="333333"/>
                </a:solidFill>
                <a:latin typeface="-apple-system"/>
              </a:rPr>
            </a:br>
            <a:r>
              <a:rPr lang="zh-CN" altLang="en-US" sz="1200" dirty="0">
                <a:solidFill>
                  <a:srgbClr val="333333"/>
                </a:solidFill>
                <a:latin typeface="-apple-system"/>
              </a:rPr>
              <a:t>选手需要提供的模型文件包括：</a:t>
            </a:r>
            <a:br>
              <a:rPr lang="zh-CN" altLang="en-US" sz="1200" dirty="0">
                <a:solidFill>
                  <a:srgbClr val="333333"/>
                </a:solidFill>
                <a:latin typeface="-apple-system"/>
              </a:rPr>
            </a:br>
            <a:r>
              <a:rPr lang="en-US" altLang="zh-CN" sz="1200" dirty="0">
                <a:solidFill>
                  <a:srgbClr val="333333"/>
                </a:solidFill>
                <a:latin typeface="-apple-system"/>
              </a:rPr>
              <a:t>a. </a:t>
            </a:r>
            <a:r>
              <a:rPr lang="zh-CN" altLang="en-US" sz="1200" dirty="0">
                <a:solidFill>
                  <a:srgbClr val="333333"/>
                </a:solidFill>
                <a:latin typeface="-apple-system"/>
              </a:rPr>
              <a:t>用于训练的初始化模型，如</a:t>
            </a:r>
            <a:r>
              <a:rPr lang="en-US" altLang="zh-CN" sz="1200" dirty="0">
                <a:solidFill>
                  <a:srgbClr val="333333"/>
                </a:solidFill>
                <a:latin typeface="-apple-system"/>
              </a:rPr>
              <a:t>BERT</a:t>
            </a:r>
            <a:r>
              <a:rPr lang="zh-CN" altLang="en-US" sz="1200" dirty="0">
                <a:solidFill>
                  <a:srgbClr val="333333"/>
                </a:solidFill>
                <a:latin typeface="-apple-system"/>
              </a:rPr>
              <a:t>、</a:t>
            </a:r>
            <a:r>
              <a:rPr lang="en-US" altLang="zh-CN" sz="1200" dirty="0">
                <a:solidFill>
                  <a:srgbClr val="333333"/>
                </a:solidFill>
                <a:latin typeface="-apple-system"/>
              </a:rPr>
              <a:t>MT-DNN</a:t>
            </a:r>
            <a:br>
              <a:rPr lang="en-US" altLang="zh-CN" sz="1200" dirty="0">
                <a:solidFill>
                  <a:srgbClr val="333333"/>
                </a:solidFill>
                <a:latin typeface="-apple-system"/>
              </a:rPr>
            </a:br>
            <a:r>
              <a:rPr lang="en-US" altLang="zh-CN" sz="1200" dirty="0">
                <a:solidFill>
                  <a:srgbClr val="333333"/>
                </a:solidFill>
                <a:latin typeface="-apple-system"/>
              </a:rPr>
              <a:t>b. </a:t>
            </a:r>
            <a:r>
              <a:rPr lang="zh-CN" altLang="en-US" sz="1200" dirty="0">
                <a:solidFill>
                  <a:srgbClr val="333333"/>
                </a:solidFill>
                <a:latin typeface="-apple-system"/>
              </a:rPr>
              <a:t>用于预测结果的已训练好的模型文件，通过使用这些模型进行预测，可以复现出排行榜上的结</a:t>
            </a:r>
            <a:r>
              <a:rPr lang="zh-CN" altLang="en-US" sz="1200" dirty="0" smtClean="0">
                <a:solidFill>
                  <a:srgbClr val="333333"/>
                </a:solidFill>
                <a:latin typeface="-apple-system"/>
              </a:rPr>
              <a:t>果</a:t>
            </a:r>
            <a:endParaRPr lang="en-US" altLang="zh-CN" sz="1200" dirty="0" smtClean="0">
              <a:solidFill>
                <a:srgbClr val="333333"/>
              </a:solidFill>
              <a:latin typeface="-apple-system"/>
            </a:endParaRPr>
          </a:p>
          <a:p>
            <a:endParaRPr lang="zh-CN" altLang="en-US" sz="1200" dirty="0">
              <a:solidFill>
                <a:srgbClr val="333333"/>
              </a:solidFill>
              <a:latin typeface="-apple-system"/>
            </a:endParaRPr>
          </a:p>
          <a:p>
            <a:r>
              <a:rPr lang="en-US" altLang="zh-CN" sz="1200" dirty="0">
                <a:solidFill>
                  <a:srgbClr val="333333"/>
                </a:solidFill>
                <a:latin typeface="-apple-system"/>
              </a:rPr>
              <a:t>4</a:t>
            </a:r>
            <a:r>
              <a:rPr lang="zh-CN" altLang="en-US" sz="1200" dirty="0">
                <a:solidFill>
                  <a:srgbClr val="333333"/>
                </a:solidFill>
                <a:latin typeface="-apple-system"/>
              </a:rPr>
              <a:t>、结果输出文件夹 </a:t>
            </a:r>
            <a:r>
              <a:rPr lang="en-US" altLang="zh-CN" sz="1200" dirty="0">
                <a:solidFill>
                  <a:srgbClr val="333333"/>
                </a:solidFill>
                <a:latin typeface="-apple-system"/>
              </a:rPr>
              <a:t>submit/</a:t>
            </a:r>
            <a:br>
              <a:rPr lang="en-US" altLang="zh-CN" sz="1200" dirty="0">
                <a:solidFill>
                  <a:srgbClr val="333333"/>
                </a:solidFill>
                <a:latin typeface="-apple-system"/>
              </a:rPr>
            </a:br>
            <a:r>
              <a:rPr lang="zh-CN" altLang="en-US" sz="1200" dirty="0">
                <a:solidFill>
                  <a:srgbClr val="333333"/>
                </a:solidFill>
                <a:latin typeface="-apple-system"/>
              </a:rPr>
              <a:t>用于保存生成的用于提交的结果文件等</a:t>
            </a:r>
            <a:r>
              <a:rPr lang="zh-CN" altLang="en-US" sz="1200" dirty="0" smtClean="0">
                <a:solidFill>
                  <a:srgbClr val="333333"/>
                </a:solidFill>
                <a:latin typeface="-apple-system"/>
              </a:rPr>
              <a:t>。</a:t>
            </a:r>
            <a:endParaRPr lang="en-US" altLang="zh-CN" sz="1200" dirty="0" smtClean="0">
              <a:solidFill>
                <a:srgbClr val="333333"/>
              </a:solidFill>
              <a:latin typeface="-apple-system"/>
            </a:endParaRPr>
          </a:p>
          <a:p>
            <a:endParaRPr lang="zh-CN" altLang="en-US" sz="1200" dirty="0">
              <a:solidFill>
                <a:srgbClr val="333333"/>
              </a:solidFill>
              <a:latin typeface="-apple-system"/>
            </a:endParaRPr>
          </a:p>
          <a:p>
            <a:r>
              <a:rPr lang="en-US" altLang="zh-CN" sz="1200" dirty="0">
                <a:solidFill>
                  <a:srgbClr val="333333"/>
                </a:solidFill>
                <a:latin typeface="-apple-system"/>
              </a:rPr>
              <a:t>5</a:t>
            </a:r>
            <a:r>
              <a:rPr lang="zh-CN" altLang="en-US" sz="1200" dirty="0">
                <a:solidFill>
                  <a:srgbClr val="333333"/>
                </a:solidFill>
                <a:latin typeface="-apple-system"/>
              </a:rPr>
              <a:t>、代码的随机</a:t>
            </a:r>
            <a:br>
              <a:rPr lang="zh-CN" altLang="en-US" sz="1200" dirty="0">
                <a:solidFill>
                  <a:srgbClr val="333333"/>
                </a:solidFill>
                <a:latin typeface="-apple-system"/>
              </a:rPr>
            </a:br>
            <a:r>
              <a:rPr lang="zh-CN" altLang="en-US" sz="1200" dirty="0">
                <a:solidFill>
                  <a:srgbClr val="333333"/>
                </a:solidFill>
                <a:latin typeface="-apple-system"/>
              </a:rPr>
              <a:t>对于用到随机数的步骤，设定随机数。如果未设置随机数导致结果有随机性，将进行多轮运行取平均的方式，如果随机的误差大于提交结果与答案间的误差将被取消复赛资格。由于代码会运行多次，为避免覆盖结果文件，请选手将每次生成的结果文件以时间方式命名。</a:t>
            </a:r>
            <a:endParaRPr lang="zh-CN" altLang="en-US" sz="1200" b="0" i="0" dirty="0">
              <a:solidFill>
                <a:srgbClr val="333333"/>
              </a:solidFill>
              <a:effectLst/>
              <a:latin typeface="-apple-system"/>
            </a:endParaRPr>
          </a:p>
        </p:txBody>
      </p:sp>
      <p:sp>
        <p:nvSpPr>
          <p:cNvPr id="6" name="Rectangle 5"/>
          <p:cNvSpPr/>
          <p:nvPr/>
        </p:nvSpPr>
        <p:spPr>
          <a:xfrm>
            <a:off x="8894618" y="1000312"/>
            <a:ext cx="1911927" cy="3970318"/>
          </a:xfrm>
          <a:prstGeom prst="rect">
            <a:avLst/>
          </a:prstGeom>
        </p:spPr>
        <p:txBody>
          <a:bodyPr wrap="square">
            <a:spAutoFit/>
          </a:bodyPr>
          <a:lstStyle/>
          <a:p>
            <a:r>
              <a:rPr lang="en-US" altLang="zh-CN" sz="1400" dirty="0">
                <a:solidFill>
                  <a:srgbClr val="333333"/>
                </a:solidFill>
                <a:latin typeface="-apple-system"/>
              </a:rPr>
              <a:t>6</a:t>
            </a:r>
            <a:r>
              <a:rPr lang="zh-CN" altLang="en-US" sz="1400" dirty="0">
                <a:solidFill>
                  <a:srgbClr val="333333"/>
                </a:solidFill>
                <a:latin typeface="-apple-system"/>
              </a:rPr>
              <a:t>、附注</a:t>
            </a:r>
            <a:br>
              <a:rPr lang="zh-CN" altLang="en-US" sz="1400" dirty="0">
                <a:solidFill>
                  <a:srgbClr val="333333"/>
                </a:solidFill>
                <a:latin typeface="-apple-system"/>
              </a:rPr>
            </a:br>
            <a:r>
              <a:rPr lang="zh-CN" altLang="en-US" sz="1400" dirty="0">
                <a:solidFill>
                  <a:srgbClr val="333333"/>
                </a:solidFill>
                <a:latin typeface="-apple-system"/>
              </a:rPr>
              <a:t>提交代码文件夹结构：</a:t>
            </a:r>
            <a:br>
              <a:rPr lang="zh-CN" altLang="en-US" sz="1400" dirty="0">
                <a:solidFill>
                  <a:srgbClr val="333333"/>
                </a:solidFill>
                <a:latin typeface="-apple-system"/>
              </a:rPr>
            </a:br>
            <a:r>
              <a:rPr lang="en-US" altLang="zh-CN" sz="1400" dirty="0">
                <a:solidFill>
                  <a:srgbClr val="333333"/>
                </a:solidFill>
                <a:latin typeface="-apple-system"/>
              </a:rPr>
              <a:t>project</a:t>
            </a:r>
            <a:br>
              <a:rPr lang="en-US" altLang="zh-CN" sz="1400" dirty="0">
                <a:solidFill>
                  <a:srgbClr val="333333"/>
                </a:solidFill>
                <a:latin typeface="-apple-system"/>
              </a:rPr>
            </a:br>
            <a:r>
              <a:rPr lang="en-US" altLang="zh-CN" sz="1400" dirty="0">
                <a:solidFill>
                  <a:srgbClr val="333333"/>
                </a:solidFill>
                <a:latin typeface="-apple-system"/>
              </a:rPr>
              <a:t>|–</a:t>
            </a:r>
            <a:r>
              <a:rPr lang="en-US" altLang="zh-CN" sz="1400" dirty="0">
                <a:solidFill>
                  <a:srgbClr val="108EE9"/>
                </a:solidFill>
                <a:latin typeface="-apple-system"/>
                <a:hlinkClick r:id="rId4"/>
              </a:rPr>
              <a:t>README.md</a:t>
            </a:r>
            <a:r>
              <a:rPr lang="en-US" altLang="zh-CN" sz="1400" dirty="0">
                <a:solidFill>
                  <a:srgbClr val="333333"/>
                </a:solidFill>
                <a:latin typeface="-apple-system"/>
              </a:rPr>
              <a:t/>
            </a:r>
            <a:br>
              <a:rPr lang="en-US" altLang="zh-CN" sz="1400" dirty="0">
                <a:solidFill>
                  <a:srgbClr val="333333"/>
                </a:solidFill>
                <a:latin typeface="-apple-system"/>
              </a:rPr>
            </a:br>
            <a:r>
              <a:rPr lang="en-US" altLang="zh-CN" sz="1400" dirty="0">
                <a:solidFill>
                  <a:srgbClr val="333333"/>
                </a:solidFill>
                <a:latin typeface="-apple-system"/>
              </a:rPr>
              <a:t>|–code</a:t>
            </a:r>
            <a:br>
              <a:rPr lang="en-US" altLang="zh-CN" sz="1400" dirty="0">
                <a:solidFill>
                  <a:srgbClr val="333333"/>
                </a:solidFill>
                <a:latin typeface="-apple-system"/>
              </a:rPr>
            </a:br>
            <a:r>
              <a:rPr lang="en-US" altLang="zh-CN" sz="1400" dirty="0">
                <a:solidFill>
                  <a:srgbClr val="333333"/>
                </a:solidFill>
                <a:latin typeface="-apple-system"/>
              </a:rPr>
              <a:t>|–submit</a:t>
            </a:r>
            <a:br>
              <a:rPr lang="en-US" altLang="zh-CN" sz="1400" dirty="0">
                <a:solidFill>
                  <a:srgbClr val="333333"/>
                </a:solidFill>
                <a:latin typeface="-apple-system"/>
              </a:rPr>
            </a:br>
            <a:r>
              <a:rPr lang="en-US" altLang="zh-CN" sz="1400" dirty="0">
                <a:solidFill>
                  <a:srgbClr val="333333"/>
                </a:solidFill>
                <a:latin typeface="-apple-system"/>
              </a:rPr>
              <a:t>|–data</a:t>
            </a:r>
            <a:br>
              <a:rPr lang="en-US" altLang="zh-CN" sz="1400" dirty="0">
                <a:solidFill>
                  <a:srgbClr val="333333"/>
                </a:solidFill>
                <a:latin typeface="-apple-system"/>
              </a:rPr>
            </a:br>
            <a:r>
              <a:rPr lang="en-US" altLang="zh-CN" sz="1400" dirty="0">
                <a:solidFill>
                  <a:srgbClr val="333333"/>
                </a:solidFill>
                <a:latin typeface="-apple-system"/>
              </a:rPr>
              <a:t>|–</a:t>
            </a:r>
            <a:r>
              <a:rPr lang="en-US" altLang="zh-CN" sz="1400" dirty="0" smtClean="0">
                <a:solidFill>
                  <a:srgbClr val="333333"/>
                </a:solidFill>
                <a:latin typeface="-apple-system"/>
              </a:rPr>
              <a:t>model</a:t>
            </a:r>
          </a:p>
          <a:p>
            <a:endParaRPr lang="en-US" altLang="zh-CN" sz="1400" dirty="0">
              <a:solidFill>
                <a:srgbClr val="333333"/>
              </a:solidFill>
              <a:latin typeface="-apple-system"/>
            </a:endParaRPr>
          </a:p>
          <a:p>
            <a:endParaRPr lang="en-US" altLang="zh-CN" sz="1400" dirty="0" smtClean="0">
              <a:solidFill>
                <a:srgbClr val="333333"/>
              </a:solidFill>
              <a:latin typeface="-apple-system"/>
            </a:endParaRPr>
          </a:p>
          <a:p>
            <a:endParaRPr lang="en-US" altLang="zh-CN" sz="1400" dirty="0">
              <a:solidFill>
                <a:srgbClr val="333333"/>
              </a:solidFill>
              <a:latin typeface="-apple-system"/>
            </a:endParaRPr>
          </a:p>
          <a:p>
            <a:endParaRPr lang="en-US" altLang="zh-CN" sz="1400" dirty="0" smtClean="0">
              <a:solidFill>
                <a:srgbClr val="333333"/>
              </a:solidFill>
              <a:latin typeface="-apple-system"/>
            </a:endParaRPr>
          </a:p>
          <a:p>
            <a:endParaRPr lang="en-US" altLang="zh-CN" sz="1400" dirty="0">
              <a:solidFill>
                <a:srgbClr val="333333"/>
              </a:solidFill>
              <a:latin typeface="-apple-system"/>
            </a:endParaRPr>
          </a:p>
          <a:p>
            <a:endParaRPr lang="en-US" altLang="zh-CN" sz="1400" dirty="0">
              <a:solidFill>
                <a:srgbClr val="333333"/>
              </a:solidFill>
              <a:latin typeface="-apple-system"/>
            </a:endParaRPr>
          </a:p>
          <a:p>
            <a:r>
              <a:rPr lang="en-US" altLang="zh-CN" sz="1400" dirty="0">
                <a:solidFill>
                  <a:srgbClr val="333333"/>
                </a:solidFill>
                <a:latin typeface="-apple-system"/>
              </a:rPr>
              <a:t>7</a:t>
            </a:r>
            <a:r>
              <a:rPr lang="zh-CN" altLang="en-US" sz="1400" dirty="0">
                <a:solidFill>
                  <a:srgbClr val="333333"/>
                </a:solidFill>
                <a:latin typeface="-apple-system"/>
              </a:rPr>
              <a:t>、提交时间</a:t>
            </a:r>
            <a:br>
              <a:rPr lang="zh-CN" altLang="en-US" sz="1400" dirty="0">
                <a:solidFill>
                  <a:srgbClr val="333333"/>
                </a:solidFill>
                <a:latin typeface="-apple-system"/>
              </a:rPr>
            </a:br>
            <a:r>
              <a:rPr lang="zh-CN" altLang="en-US" sz="1400" dirty="0">
                <a:solidFill>
                  <a:srgbClr val="333333"/>
                </a:solidFill>
                <a:latin typeface="-apple-system"/>
              </a:rPr>
              <a:t>提交时间截止至</a:t>
            </a:r>
            <a:r>
              <a:rPr lang="en-US" altLang="zh-CN" sz="1400" dirty="0">
                <a:solidFill>
                  <a:srgbClr val="333333"/>
                </a:solidFill>
                <a:latin typeface="-apple-system"/>
              </a:rPr>
              <a:t>8</a:t>
            </a:r>
            <a:r>
              <a:rPr lang="zh-CN" altLang="en-US" sz="1400" dirty="0">
                <a:solidFill>
                  <a:srgbClr val="333333"/>
                </a:solidFill>
                <a:latin typeface="-apple-system"/>
              </a:rPr>
              <a:t>月</a:t>
            </a:r>
            <a:r>
              <a:rPr lang="en-US" altLang="zh-CN" sz="1400" dirty="0">
                <a:solidFill>
                  <a:srgbClr val="333333"/>
                </a:solidFill>
                <a:latin typeface="-apple-system"/>
              </a:rPr>
              <a:t>9</a:t>
            </a:r>
            <a:r>
              <a:rPr lang="zh-CN" altLang="en-US" sz="1400" dirty="0">
                <a:solidFill>
                  <a:srgbClr val="333333"/>
                </a:solidFill>
                <a:latin typeface="-apple-system"/>
              </a:rPr>
              <a:t>日</a:t>
            </a:r>
            <a:r>
              <a:rPr lang="en-US" altLang="zh-CN" sz="1400" dirty="0">
                <a:solidFill>
                  <a:srgbClr val="333333"/>
                </a:solidFill>
                <a:latin typeface="-apple-system"/>
              </a:rPr>
              <a:t>24</a:t>
            </a:r>
            <a:r>
              <a:rPr lang="zh-CN" altLang="en-US" sz="1400" dirty="0">
                <a:solidFill>
                  <a:srgbClr val="333333"/>
                </a:solidFill>
                <a:latin typeface="-apple-system"/>
              </a:rPr>
              <a:t>点，请大家合理规划时间。</a:t>
            </a:r>
            <a:endParaRPr lang="zh-CN" altLang="en-US" sz="1400" b="0" i="0" dirty="0">
              <a:solidFill>
                <a:srgbClr val="333333"/>
              </a:solidFill>
              <a:effectLst/>
              <a:latin typeface="-apple-system"/>
            </a:endParaRPr>
          </a:p>
        </p:txBody>
      </p:sp>
      <p:cxnSp>
        <p:nvCxnSpPr>
          <p:cNvPr id="9" name="Straight Connector 8"/>
          <p:cNvCxnSpPr/>
          <p:nvPr/>
        </p:nvCxnSpPr>
        <p:spPr>
          <a:xfrm>
            <a:off x="3435927" y="729673"/>
            <a:ext cx="0" cy="546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276110" y="780477"/>
            <a:ext cx="0" cy="546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659091" y="828121"/>
            <a:ext cx="0" cy="546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72836" y="767820"/>
            <a:ext cx="0" cy="546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042073" y="795528"/>
            <a:ext cx="0" cy="54681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69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01936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605</Words>
  <Application>Microsoft Office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HelveticaNeue</vt:lpstr>
      <vt:lpstr>等线</vt:lpstr>
      <vt:lpstr>等线 Light</vt:lpstr>
      <vt:lpstr>Arial</vt:lpstr>
      <vt:lpstr>Wingdings</vt:lpstr>
      <vt:lpstr>Office Theme</vt:lpstr>
      <vt:lpstr>首届中文NL2SQL挑战赛</vt:lpstr>
      <vt:lpstr>首届中文NL2SQL挑战赛</vt:lpstr>
      <vt:lpstr>数据集</vt:lpstr>
      <vt:lpstr>数据集</vt:lpstr>
      <vt:lpstr>提交结果说明</vt:lpstr>
      <vt:lpstr>评分标准</vt:lpstr>
      <vt:lpstr>代码规范</vt:lpstr>
      <vt:lpstr>PowerPoint Presentation</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PCSD FOP Analysis Project  </dc:title>
  <dc:creator>Julie JJ2 Zhen</dc:creator>
  <cp:lastModifiedBy>Julie JJ2 Zhen</cp:lastModifiedBy>
  <cp:revision>146</cp:revision>
  <dcterms:created xsi:type="dcterms:W3CDTF">2019-06-03T06:55:59Z</dcterms:created>
  <dcterms:modified xsi:type="dcterms:W3CDTF">2019-09-04T08:29:07Z</dcterms:modified>
</cp:coreProperties>
</file>