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4773" r:id="rId2"/>
    <p:sldMasterId id="2147484775" r:id="rId3"/>
  </p:sldMasterIdLst>
  <p:notesMasterIdLst>
    <p:notesMasterId r:id="rId32"/>
  </p:notesMasterIdLst>
  <p:sldIdLst>
    <p:sldId id="256" r:id="rId4"/>
    <p:sldId id="259" r:id="rId5"/>
    <p:sldId id="316" r:id="rId6"/>
    <p:sldId id="286" r:id="rId7"/>
    <p:sldId id="331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295" r:id="rId18"/>
    <p:sldId id="327" r:id="rId19"/>
    <p:sldId id="328" r:id="rId20"/>
    <p:sldId id="329" r:id="rId21"/>
    <p:sldId id="330" r:id="rId22"/>
    <p:sldId id="339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275" r:id="rId31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顾晨昊" initials="顾晨昊" lastIdx="2" clrIdx="0">
    <p:extLst>
      <p:ext uri="{19B8F6BF-5375-455C-9EA6-DF929625EA0E}">
        <p15:presenceInfo xmlns:p15="http://schemas.microsoft.com/office/powerpoint/2012/main" userId="dab89ade216ad3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  <a:srgbClr val="F6F971"/>
    <a:srgbClr val="FFFF99"/>
    <a:srgbClr val="F1F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7" autoAdjust="0"/>
    <p:restoredTop sz="83670" autoAdjust="0"/>
  </p:normalViewPr>
  <p:slideViewPr>
    <p:cSldViewPr>
      <p:cViewPr varScale="1">
        <p:scale>
          <a:sx n="96" d="100"/>
          <a:sy n="96" d="100"/>
        </p:scale>
        <p:origin x="2022" y="78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6F8F5B2-6D04-4032-B5F7-722AAB824534}" type="datetimeFigureOut">
              <a:rPr lang="zh-CN" altLang="en-US"/>
              <a:pPr>
                <a:defRPr/>
              </a:pPr>
              <a:t>2017/12/7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D343594-B111-4CBB-8A5A-A44566C7F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03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88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2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4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在我们的设计中，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digital_serial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模块的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是固定的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163bit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输入。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设立一个计数器，自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计数到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163/8</m:t>
                        </m:r>
                      </m:e>
                    </m:d>
                    <m:r>
                      <a:rPr lang="zh-CN" alt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−</m:t>
                    </m:r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1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，代表本设计需要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163/8</m:t>
                        </m:r>
                      </m:e>
                    </m:d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个时钟周期完成，在第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163/8</m:t>
                        </m:r>
                      </m:e>
                    </m:d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+1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个时钟周期输出结果。每个时钟周期，将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的高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位取出，并将其左移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位，把取出的高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位送入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digital_serial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模块。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在计数的第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个时钟周期，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lang="en-US" altLang="zh-CN" sz="1200" kern="1200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in,n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，其他时钟周期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lang="en-US" altLang="zh-CN" sz="1200" kern="1200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in,n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取的是上一个时钟周期的输出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lang="en-US" altLang="zh-CN" sz="1200" kern="1200" baseline="-25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out,n-1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在我们的设计中，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digital_serial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模块的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是固定的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163bit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输入。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设立一个计数器，自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计数到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⌈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163/8⌉</a:t>
                </a:r>
                <a:r>
                  <a:rPr lang="zh-CN" altLang="en-US" sz="1200" i="0" kern="120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−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，代表本设计需要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⌈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163/8⌉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个时钟周期完成，在第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⌈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163/8⌉+1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个时钟周期输出结果。每个时钟周期，将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的高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位取出，并将其左移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位，把取出的高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位送入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digital_serial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模块。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在计数的第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个时钟周期，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lang="en-US" altLang="zh-CN" sz="1200" kern="1200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in,n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，其他时钟周期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lang="en-US" altLang="zh-CN" sz="1200" kern="1200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in,n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取的是上一个时钟周期的输出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t</a:t>
                </a:r>
                <a:r>
                  <a:rPr lang="en-US" altLang="zh-CN" sz="1200" kern="1200" baseline="-25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out,n-1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5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33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2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86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92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06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这是本次汇报的基本框架。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39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34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71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91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96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03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11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61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74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5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9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3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8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3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43594-B111-4CBB-8A5A-A44566C7F46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5077-F803-4470-B21B-97DD55640AFD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DDC31-5727-43BF-8A5A-CA0326449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2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02B4F-4E68-4B00-A89F-87F80388397A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9FBD-C2D0-4AA7-8C12-3B89E4E363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F2657-BC88-4718-8C96-E5456CC9DE8B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F5467-4D90-496D-B492-A833128C6E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7E64-BEE6-4C13-8C88-8958D7DAFEC0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0CE08-61E4-4056-805B-6992F76C6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8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9FC52-A356-4ECA-BC6E-7FA352919739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CFBC4-FB18-4BC0-86C8-A82100CEC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9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133E-147F-43DE-91F4-DE0A53E32CDA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E3CAE-2002-4881-A904-E8A2910A4A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1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1A54E-BD07-4A7C-88F3-91978B757A59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DB95-2887-45ED-B0E6-3E076C089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1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66CAE-B837-41E2-AC90-51C2097F213C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E23CF-5A24-4767-9587-7B50F75B61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4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A686-AE30-4DB6-8129-A7CA67790BBA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7E8DB-7AE2-469C-A448-04DD02DFDA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0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7C24A-CF6C-4D30-8E83-4AECD47B0BFB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853BF-A6AD-43B0-88EF-37ADD3C4B8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2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1A3F2-295A-4F40-A785-CE4634E54CEF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83DBA-6F7D-4DA6-BCEE-5C23731518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2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D1049-1F20-4C17-9875-E44841D375CB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B79DD-371F-4AC8-81C1-F303675EB8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7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9FBEB-64E6-461E-9594-62CC3C675C77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D717F-1B8E-4C10-A6ED-7BC213A0F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576ED-23F4-4EC9-9DF4-6E7F5A6D2D17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931ED-6841-4132-824A-83C0883B08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0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02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02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FDE2-637C-41D3-A597-EAD198648E29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297EA-66D6-4247-B0FB-631197AA9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4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2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30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1040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58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16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48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52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24120-C3E6-4BF6-8CB3-F0D3C3AD0EFB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BA2D3-FF15-4699-A07B-1E478D3A4A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8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845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536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93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585C6-3952-478A-A225-AF5D582A664B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D79CD-F623-48AC-B139-D7E9CD9EB5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4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6022E-EE23-4249-AE0B-0DDC58A9AB12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D05A7-507D-45D3-96C8-2BEBB4CF6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4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2C65C-939E-42E8-AD5F-7B86F7A2FEAC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D70BC-B1CF-4A32-B3EB-75E87226B2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7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C31D0-DBA3-4BB0-865D-A15B495988EF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68671-41B6-4362-8BE3-EB9AECA042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4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3DA0-C34D-488A-8C0C-C96C438EDA96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FA9F7-F07B-4199-8057-B61FC24D1E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71925-844F-4EE6-BFC3-D149499AA6FD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35A9D-8760-4267-B8EC-5B1DC779CE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8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5261950-7A60-4F9D-ABA5-C0501B3E4A17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C686DB-C865-4729-A479-83790C94C6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icon 副本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324471"/>
            <a:ext cx="8413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7"/>
          <p:cNvSpPr txBox="1">
            <a:spLocks noChangeArrowheads="1"/>
          </p:cNvSpPr>
          <p:nvPr userDrawn="1"/>
        </p:nvSpPr>
        <p:spPr bwMode="auto">
          <a:xfrm>
            <a:off x="2915816" y="5437381"/>
            <a:ext cx="46085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1700" b="1" i="1" dirty="0" smtClean="0"/>
              <a:t>State Key Laboratory of ASIC and System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1700" b="1" i="1" dirty="0" err="1" smtClean="0"/>
              <a:t>Fudan</a:t>
            </a:r>
            <a:r>
              <a:rPr lang="en-US" sz="1700" b="1" i="1" dirty="0" smtClean="0"/>
              <a:t> University, Shanghai,</a:t>
            </a:r>
            <a:r>
              <a:rPr lang="zh-CN" altLang="en-US" sz="1700" b="1" i="1" dirty="0" smtClean="0"/>
              <a:t> 201</a:t>
            </a:r>
            <a:r>
              <a:rPr lang="en-US" altLang="zh-CN" sz="1700" b="1" i="1" dirty="0" smtClean="0"/>
              <a:t>7</a:t>
            </a:r>
            <a:endParaRPr lang="zh-CN" altLang="en-US" sz="1700" b="1" i="1" dirty="0" smtClean="0"/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536C1226-E094-4BFD-9F55-CAE6B6FAADFC}" type="datetime1">
              <a:rPr lang="en-US"/>
              <a:pPr>
                <a:defRPr/>
              </a:pPr>
              <a:t>12/7/2017</a:t>
            </a:fld>
            <a:endParaRPr lang="zh-CN" altLang="en-US"/>
          </a:p>
        </p:txBody>
      </p:sp>
      <p:sp>
        <p:nvSpPr>
          <p:cNvPr id="205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2B08A1C1-7C30-4D1B-9092-286FF1472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7" r:id="rId1"/>
    <p:sldLayoutId id="2147484788" r:id="rId2"/>
    <p:sldLayoutId id="2147484789" r:id="rId3"/>
    <p:sldLayoutId id="2147484790" r:id="rId4"/>
    <p:sldLayoutId id="2147484791" r:id="rId5"/>
    <p:sldLayoutId id="2147484792" r:id="rId6"/>
    <p:sldLayoutId id="2147484793" r:id="rId7"/>
    <p:sldLayoutId id="2147484794" r:id="rId8"/>
    <p:sldLayoutId id="2147484795" r:id="rId9"/>
    <p:sldLayoutId id="2147484796" r:id="rId10"/>
    <p:sldLayoutId id="21474847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6"/>
          <p:cNvSpPr txBox="1">
            <a:spLocks noChangeArrowheads="1"/>
          </p:cNvSpPr>
          <p:nvPr userDrawn="1"/>
        </p:nvSpPr>
        <p:spPr bwMode="auto">
          <a:xfrm>
            <a:off x="755650" y="6381750"/>
            <a:ext cx="806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1400" i="1" dirty="0" err="1" smtClean="0">
                <a:cs typeface="Arial" panose="020B0604020202020204" pitchFamily="34" charset="0"/>
              </a:rPr>
              <a:t>Fudan</a:t>
            </a:r>
            <a:r>
              <a:rPr lang="en-US" sz="1400" i="1" dirty="0" smtClean="0">
                <a:cs typeface="Arial" panose="020B0604020202020204" pitchFamily="34" charset="0"/>
              </a:rPr>
              <a:t> University, China              	</a:t>
            </a:r>
            <a:r>
              <a:rPr lang="zh-CN" altLang="en-US" sz="1400" i="1" dirty="0" smtClean="0">
                <a:cs typeface="Arial" panose="020B0604020202020204" pitchFamily="34" charset="0"/>
              </a:rPr>
              <a:t>                                                                 </a:t>
            </a:r>
            <a:r>
              <a:rPr lang="en-US" sz="1400" i="1" dirty="0" smtClean="0">
                <a:cs typeface="Arial" panose="020B0604020202020204" pitchFamily="34" charset="0"/>
              </a:rPr>
              <a:t>       </a:t>
            </a:r>
            <a:fld id="{61DF657C-522B-4DCC-BD99-3D5AF8FA907F}" type="datetime1">
              <a:rPr lang="en-US" sz="1400" i="1" smtClean="0">
                <a:cs typeface="Arial" panose="020B0604020202020204" pitchFamily="34" charset="0"/>
              </a:rPr>
              <a:pPr eaLnBrk="1" hangingPunct="1">
                <a:buFont typeface="Arial" panose="020B0604020202020204" pitchFamily="34" charset="0"/>
                <a:buNone/>
                <a:defRPr/>
              </a:pPr>
              <a:t>12/7/2017</a:t>
            </a:fld>
            <a:r>
              <a:rPr lang="en-US" sz="1400" i="1" dirty="0" smtClean="0">
                <a:cs typeface="Arial" panose="020B0604020202020204" pitchFamily="34" charset="0"/>
              </a:rPr>
              <a:t>         </a:t>
            </a:r>
            <a:fld id="{3CF27B4B-7086-4BF0-9A5B-E43F5F752A93}" type="slidenum">
              <a:rPr lang="en-US" sz="1400" i="1" smtClean="0">
                <a:cs typeface="Arial" panose="020B0604020202020204" pitchFamily="34" charset="0"/>
              </a:rPr>
              <a:pPr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400" i="1" dirty="0" smtClean="0">
              <a:latin typeface="Calibri" panose="020F0502020204030204" pitchFamily="34" charset="0"/>
            </a:endParaRPr>
          </a:p>
        </p:txBody>
      </p:sp>
      <p:sp>
        <p:nvSpPr>
          <p:cNvPr id="3075" name="Line 8"/>
          <p:cNvSpPr>
            <a:spLocks noChangeShapeType="1"/>
          </p:cNvSpPr>
          <p:nvPr userDrawn="1"/>
        </p:nvSpPr>
        <p:spPr bwMode="auto">
          <a:xfrm flipV="1">
            <a:off x="468313" y="620713"/>
            <a:ext cx="8207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Picture 4" descr="C:\Documents and Settings\ybdai\桌面\图片1.png"/>
          <p:cNvPicPr>
            <a:picLocks noChangeAspect="1" noChangeArrowheads="1"/>
          </p:cNvPicPr>
          <p:nvPr userDrawn="1"/>
        </p:nvPicPr>
        <p:blipFill>
          <a:blip r:embed="rId13">
            <a:lum bright="6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351588"/>
            <a:ext cx="377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8"/>
          <p:cNvSpPr>
            <a:spLocks noChangeShapeType="1"/>
          </p:cNvSpPr>
          <p:nvPr userDrawn="1"/>
        </p:nvSpPr>
        <p:spPr bwMode="auto">
          <a:xfrm flipV="1">
            <a:off x="468313" y="6308725"/>
            <a:ext cx="8207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99" r:id="rId2"/>
    <p:sldLayoutId id="2147484800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6" r:id="rId9"/>
    <p:sldLayoutId id="2147484807" r:id="rId10"/>
    <p:sldLayoutId id="214748480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 txBox="1">
            <a:spLocks noChangeArrowheads="1"/>
          </p:cNvSpPr>
          <p:nvPr/>
        </p:nvSpPr>
        <p:spPr bwMode="auto">
          <a:xfrm>
            <a:off x="2087724" y="3717032"/>
            <a:ext cx="4968552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名：张秉异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叶汉辰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顾晨昊                                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ctrTitle" idx="4294967295"/>
          </p:nvPr>
        </p:nvSpPr>
        <p:spPr>
          <a:xfrm>
            <a:off x="0" y="1556445"/>
            <a:ext cx="9144001" cy="2160587"/>
          </a:xfrm>
        </p:spPr>
        <p:txBody>
          <a:bodyPr/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GF(2</a:t>
            </a:r>
            <a:r>
              <a:rPr lang="en-US" altLang="zh-CN" sz="36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域上脉动结构乘法器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basic_element.v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6926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33554"/>
              </p:ext>
            </p:extLst>
          </p:nvPr>
        </p:nvGraphicFramePr>
        <p:xfrm>
          <a:off x="2267744" y="1844824"/>
          <a:ext cx="4003474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4" imgW="4907188" imgH="3954780" progId="Visio.Drawing.15">
                  <p:embed/>
                </p:oleObj>
              </mc:Choice>
              <mc:Fallback>
                <p:oleObj name="Visio" r:id="rId4" imgW="4907188" imgH="39547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44824"/>
                        <a:ext cx="4003474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6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one_bit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.v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6926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309577"/>
              </p:ext>
            </p:extLst>
          </p:nvPr>
        </p:nvGraphicFramePr>
        <p:xfrm>
          <a:off x="611560" y="2636912"/>
          <a:ext cx="7512999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4" imgW="15346644" imgH="2956451" progId="Visio.Drawing.15">
                  <p:embed/>
                </p:oleObj>
              </mc:Choice>
              <mc:Fallback>
                <p:oleObj name="Visio" r:id="rId4" imgW="15346644" imgH="295645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36912"/>
                        <a:ext cx="7512999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9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digital_serial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.v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6926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873656"/>
              </p:ext>
            </p:extLst>
          </p:nvPr>
        </p:nvGraphicFramePr>
        <p:xfrm>
          <a:off x="827584" y="1772816"/>
          <a:ext cx="7186822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4" imgW="15346644" imgH="7833469" progId="Visio.Drawing.15">
                  <p:embed/>
                </p:oleObj>
              </mc:Choice>
              <mc:Fallback>
                <p:oleObj name="Visio" r:id="rId4" imgW="15346644" imgH="78334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7186822" cy="3672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6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8socWrapper.v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6926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7783" y="1052735"/>
            <a:ext cx="8328088" cy="4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45444"/>
              </p:ext>
            </p:extLst>
          </p:nvPr>
        </p:nvGraphicFramePr>
        <p:xfrm>
          <a:off x="4211960" y="949841"/>
          <a:ext cx="4392488" cy="513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Visio" r:id="rId4" imgW="6172052" imgH="7178040" progId="Visio.Drawing.15">
                  <p:embed/>
                </p:oleObj>
              </mc:Choice>
              <mc:Fallback>
                <p:oleObj name="Visio" r:id="rId4" imgW="6172052" imgH="71780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949841"/>
                        <a:ext cx="4392488" cy="5135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4180"/>
              </p:ext>
            </p:extLst>
          </p:nvPr>
        </p:nvGraphicFramePr>
        <p:xfrm>
          <a:off x="0" y="2746279"/>
          <a:ext cx="4067944" cy="154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Visio" r:id="rId6" imgW="6530501" imgH="2499251" progId="Visio.Drawing.15">
                  <p:embed/>
                </p:oleObj>
              </mc:Choice>
              <mc:Fallback>
                <p:oleObj name="Visio" r:id="rId6" imgW="6530501" imgH="249925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6279"/>
                        <a:ext cx="4067944" cy="1542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3347864" y="3331433"/>
            <a:ext cx="792088" cy="360040"/>
          </a:xfrm>
          <a:prstGeom prst="rightArrow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1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>
          <a:xfrm>
            <a:off x="458788" y="1916832"/>
            <a:ext cx="8229600" cy="3096344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Obejctive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  <a:p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 Synthesis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94591"/>
              </p:ext>
            </p:extLst>
          </p:nvPr>
        </p:nvGraphicFramePr>
        <p:xfrm>
          <a:off x="536762" y="836712"/>
          <a:ext cx="8073652" cy="5239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8436105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zh-CN" altLang="en-US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Simulation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1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8bit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226490"/>
                  </a:ext>
                </a:extLst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1700808"/>
            <a:ext cx="5943600" cy="246443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123728" y="4509120"/>
            <a:ext cx="5943600" cy="137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9074"/>
              </p:ext>
            </p:extLst>
          </p:nvPr>
        </p:nvGraphicFramePr>
        <p:xfrm>
          <a:off x="536762" y="836712"/>
          <a:ext cx="8073652" cy="5239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8436105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zh-CN" altLang="en-US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Simulation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1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16bit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226490"/>
                  </a:ext>
                </a:extLst>
              </a:tr>
            </a:tbl>
          </a:graphicData>
        </a:graphic>
      </p:graphicFrame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1844824"/>
            <a:ext cx="5943600" cy="231330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720" y="4437112"/>
            <a:ext cx="5943600" cy="11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73735"/>
              </p:ext>
            </p:extLst>
          </p:nvPr>
        </p:nvGraphicFramePr>
        <p:xfrm>
          <a:off x="536762" y="836712"/>
          <a:ext cx="8073652" cy="5239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8436105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zh-CN" altLang="en-US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Simulation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1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32bit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226490"/>
                  </a:ext>
                </a:extLst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1844824"/>
            <a:ext cx="5943600" cy="222186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128" y="4366339"/>
            <a:ext cx="5943600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14849"/>
              </p:ext>
            </p:extLst>
          </p:nvPr>
        </p:nvGraphicFramePr>
        <p:xfrm>
          <a:off x="536762" y="836712"/>
          <a:ext cx="8073652" cy="5239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8436105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zh-CN" altLang="en-US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Simulation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1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64bit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226490"/>
                  </a:ext>
                </a:extLst>
              </a:tr>
            </a:tbl>
          </a:graphicData>
        </a:graphic>
      </p:graphicFrame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37400" y="1916832"/>
            <a:ext cx="5943600" cy="212344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037400" y="4365104"/>
            <a:ext cx="594360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>
          <a:xfrm>
            <a:off x="458788" y="1916832"/>
            <a:ext cx="8229600" cy="3096344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Obejctive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 Synthesis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>
          <a:xfrm>
            <a:off x="458788" y="1916832"/>
            <a:ext cx="8229600" cy="3096344"/>
          </a:xfrm>
        </p:spPr>
        <p:txBody>
          <a:bodyPr/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Obejctive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 Synthesis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</p:txBody>
      </p:sp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Vivado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Synthesis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54726"/>
              </p:ext>
            </p:extLst>
          </p:nvPr>
        </p:nvGraphicFramePr>
        <p:xfrm>
          <a:off x="1604963" y="2780928"/>
          <a:ext cx="593725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1187450">
                  <a:extLst>
                    <a:ext uri="{9D8B030D-6E8A-4147-A177-3AD203B41FA5}">
                      <a16:colId xmlns:a16="http://schemas.microsoft.com/office/drawing/2014/main" val="2414306758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69411965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725268858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03760578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295897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LUTs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Registers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Power (W)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Freq (MHz)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88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 bit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1331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178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0.376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260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7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 bit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2631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178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0.389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142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84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 bit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5240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178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0.458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64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</p:txBody>
      </p:sp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 Package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30450" y="1844824"/>
            <a:ext cx="4486275" cy="3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</p:txBody>
      </p:sp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Architecture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0" y="1772816"/>
            <a:ext cx="812147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</p:txBody>
      </p:sp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3"/>
          <a:srcRect t="35283"/>
          <a:stretch/>
        </p:blipFill>
        <p:spPr bwMode="auto">
          <a:xfrm>
            <a:off x="1475656" y="1412776"/>
            <a:ext cx="6212160" cy="4241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00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>
          <a:xfrm>
            <a:off x="458788" y="1916832"/>
            <a:ext cx="8229600" cy="3096344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Obejctive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  <a:p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 Synthesis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 Synthesis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767702"/>
              </p:ext>
            </p:extLst>
          </p:nvPr>
        </p:nvGraphicFramePr>
        <p:xfrm>
          <a:off x="1714500" y="2780928"/>
          <a:ext cx="57181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文档" r:id="rId4" imgW="5701043" imgH="1746583" progId="Word.Document.12">
                  <p:embed/>
                </p:oleObj>
              </mc:Choice>
              <mc:Fallback>
                <p:oleObj name="文档" r:id="rId4" imgW="5701043" imgH="1746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4500" y="2780928"/>
                        <a:ext cx="5718175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58436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Area Power F</a:t>
            </a:r>
            <a:r>
              <a:rPr lang="en-US" altLang="zh-CN" baseline="-25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endParaRPr lang="zh-CN" altLang="en-US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1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 Synthesis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86875"/>
              </p:ext>
            </p:extLst>
          </p:nvPr>
        </p:nvGraphicFramePr>
        <p:xfrm>
          <a:off x="1714500" y="2781300"/>
          <a:ext cx="57181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文档" r:id="rId4" imgW="5701043" imgH="1746583" progId="Word.Document.12">
                  <p:embed/>
                </p:oleObj>
              </mc:Choice>
              <mc:Fallback>
                <p:oleObj name="文档" r:id="rId4" imgW="5701043" imgH="1746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4500" y="2781300"/>
                        <a:ext cx="5718175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Throughput Rate </a:t>
            </a:r>
            <a:endParaRPr lang="zh-CN" altLang="en-US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One more thing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70415" y="2780928"/>
            <a:ext cx="280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  </a:t>
            </a:r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 </a:t>
            </a:r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0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ctrTitle" idx="4294967295"/>
          </p:nvPr>
        </p:nvSpPr>
        <p:spPr>
          <a:xfrm>
            <a:off x="0" y="1700808"/>
            <a:ext cx="9144001" cy="2160587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79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>
          <a:xfrm>
            <a:off x="458788" y="1916832"/>
            <a:ext cx="8229600" cy="3096344"/>
          </a:xfrm>
        </p:spPr>
        <p:txBody>
          <a:bodyPr/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Obejctive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</a:p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</a:p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  <a:p>
            <a:r>
              <a:rPr lang="en-US" altLang="zh-CN" sz="28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 Synthesis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Obejctive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334085"/>
                  </p:ext>
                </p:extLst>
              </p:nvPr>
            </p:nvGraphicFramePr>
            <p:xfrm>
              <a:off x="1369232" y="1844824"/>
              <a:ext cx="6408712" cy="29333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08712">
                      <a:extLst>
                        <a:ext uri="{9D8B030D-6E8A-4147-A177-3AD203B41FA5}">
                          <a16:colId xmlns:a16="http://schemas.microsoft.com/office/drawing/2014/main" val="808762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Algorithm 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MSB-first Multiplication in GF(2</a:t>
                          </a:r>
                          <a:r>
                            <a:rPr lang="en-US" altLang="zh-CN" sz="180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0311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Input: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800" kern="12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B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G</m:t>
                              </m:r>
                              <m: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x</m:t>
                              </m:r>
                              <m: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zh-CN" altLang="zh-CN" sz="1800" kern="1200" dirty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Output: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800" kern="12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1800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B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800" i="1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𝑚𝑜𝑑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800" b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CN" sz="18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=0, 0&lt;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&lt;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8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altLang="zh-CN" sz="18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=0,0&lt;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i</m:t>
                              </m:r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  <m:r>
                                <a:rPr lang="en-US" altLang="zh-CN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;</m:t>
                              </m:r>
                            </m:oMath>
                          </a14:m>
                          <a:endParaRPr lang="en-US" altLang="zh-CN" sz="1800" b="0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18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altLang="zh-CN" sz="1800" baseline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800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= 1 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do</m:t>
                              </m:r>
                            </m:oMath>
                          </a14:m>
                          <a:endParaRPr lang="en-US" altLang="zh-CN" sz="180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r>
                            <a:rPr lang="en-US" altLang="zh-CN" sz="18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l-PL" altLang="zh-CN" sz="180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do</m:t>
                              </m:r>
                            </m:oMath>
                          </a14:m>
                          <a:endParaRPr lang="en-US" altLang="zh-CN" sz="180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altLang="zh-CN" sz="18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           </m:t>
                              </m:r>
                              <m:sSubSup>
                                <m:sSubSupPr>
                                  <m:ctrlPr>
                                    <a:rPr lang="zh-CN" altLang="zh-CN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zh-CN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1)</m:t>
                                  </m:r>
                                </m:sup>
                              </m:sSubSup>
                            </m:oMath>
                          </a14:m>
                          <a:endParaRPr lang="en-US" altLang="zh-CN" sz="1800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en-US" altLang="zh-CN" sz="18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zh-CN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zh-CN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lang="en-US" altLang="zh-CN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zh-CN" altLang="zh-CN" sz="180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7257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334085"/>
                  </p:ext>
                </p:extLst>
              </p:nvPr>
            </p:nvGraphicFramePr>
            <p:xfrm>
              <a:off x="1369232" y="1844824"/>
              <a:ext cx="6408712" cy="29333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408712">
                      <a:extLst>
                        <a:ext uri="{9D8B030D-6E8A-4147-A177-3AD203B41FA5}">
                          <a16:colId xmlns:a16="http://schemas.microsoft.com/office/drawing/2014/main" val="808762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b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Algorithm 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MSB-first Multiplication in GF(2</a:t>
                          </a:r>
                          <a:r>
                            <a:rPr lang="en-US" altLang="zh-CN" sz="180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altLang="zh-CN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0311720"/>
                      </a:ext>
                    </a:extLst>
                  </a:tr>
                  <a:tr h="25624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914" r="-95" b="-3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573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6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>
          <a:xfrm>
            <a:off x="458788" y="1916832"/>
            <a:ext cx="8229600" cy="3096344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Obejctive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  <a:p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 Synthesis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872193" y="1284676"/>
                <a:ext cx="3402790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93" y="1284676"/>
                <a:ext cx="3402790" cy="472694"/>
              </a:xfrm>
              <a:prstGeom prst="rect">
                <a:avLst/>
              </a:prstGeom>
              <a:blipFill>
                <a:blip r:embed="rId4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10393"/>
              </p:ext>
            </p:extLst>
          </p:nvPr>
        </p:nvGraphicFramePr>
        <p:xfrm>
          <a:off x="683568" y="2542406"/>
          <a:ext cx="3436938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5" imgW="4907188" imgH="3954780" progId="Visio.Drawing.15">
                  <p:embed/>
                </p:oleObj>
              </mc:Choice>
              <mc:Fallback>
                <p:oleObj name="Visio" r:id="rId5" imgW="4907188" imgH="39547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42406"/>
                        <a:ext cx="3436938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394667"/>
              </p:ext>
            </p:extLst>
          </p:nvPr>
        </p:nvGraphicFramePr>
        <p:xfrm>
          <a:off x="5580112" y="2840037"/>
          <a:ext cx="2713038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7" imgW="3779561" imgH="2644249" progId="Visio.Drawing.15">
                  <p:embed/>
                </p:oleObj>
              </mc:Choice>
              <mc:Fallback>
                <p:oleObj name="Visio" r:id="rId7" imgW="3779561" imgH="264424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840037"/>
                        <a:ext cx="2713038" cy="189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 bwMode="auto">
          <a:xfrm>
            <a:off x="4573588" y="3608549"/>
            <a:ext cx="792088" cy="360040"/>
          </a:xfrm>
          <a:prstGeom prst="rightArrow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788" y="765175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Basic Unit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883224"/>
              </p:ext>
            </p:extLst>
          </p:nvPr>
        </p:nvGraphicFramePr>
        <p:xfrm>
          <a:off x="2138213" y="1268760"/>
          <a:ext cx="487075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14058908" imgH="13479889" progId="Visio.Drawing.15">
                  <p:embed/>
                </p:oleObj>
              </mc:Choice>
              <mc:Fallback>
                <p:oleObj name="Visio" r:id="rId4" imgW="14058908" imgH="134798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213" y="1268760"/>
                        <a:ext cx="4870750" cy="468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8×8 Systolic Array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矩形 5"/>
          <p:cNvSpPr/>
          <p:nvPr/>
        </p:nvSpPr>
        <p:spPr>
          <a:xfrm>
            <a:off x="458788" y="765175"/>
            <a:ext cx="216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8×8 Systolic Array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6926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17032"/>
              </p:ext>
            </p:extLst>
          </p:nvPr>
        </p:nvGraphicFramePr>
        <p:xfrm>
          <a:off x="2148096" y="1230377"/>
          <a:ext cx="4850984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4" imgW="14059741" imgH="13503779" progId="Visio.Drawing.15">
                  <p:embed/>
                </p:oleObj>
              </mc:Choice>
              <mc:Fallback>
                <p:oleObj name="Visio" r:id="rId4" imgW="14059741" imgH="135037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096" y="1230377"/>
                        <a:ext cx="4850984" cy="46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1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8788" y="-26988"/>
            <a:ext cx="8229600" cy="792163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>
          <a:xfrm>
            <a:off x="458788" y="1916832"/>
            <a:ext cx="8229600" cy="3096344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Obejctive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Algorithm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RTL Design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</a:p>
          <a:p>
            <a:r>
              <a:rPr lang="en-US" altLang="zh-CN" sz="2800" dirty="0" err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Design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 Synthesis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tency-Optimized Stochastic LDPC Decoder for High-Throughput Applications.ppt [兼容模式]" id="{F9776CB1-0C41-48A7-89D6-8AF7CAA8AFD2}" vid="{F307CD2E-C7B5-4575-9368-0B97E01255F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tency-Optimized Stochastic LDPC Decoder for High-Throughput Applications.ppt [兼容模式]" id="{F9776CB1-0C41-48A7-89D6-8AF7CAA8AFD2}" vid="{099A224A-C472-4E1E-8507-091E2A6C9ECA}"/>
    </a:ext>
  </a:ext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tency-Optimized Stochastic LDPC Decoder for High-Throughput Applications.ppt [兼容模式]" id="{F9776CB1-0C41-48A7-89D6-8AF7CAA8AFD2}" vid="{D5FA90A0-19D7-4A4F-A756-766B9ACC6874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fudan</Template>
  <TotalTime>7199</TotalTime>
  <Pages>0</Pages>
  <Words>323</Words>
  <Characters>0</Characters>
  <Application>Microsoft Office PowerPoint</Application>
  <DocSecurity>0</DocSecurity>
  <PresentationFormat>全屏显示(4:3)</PresentationFormat>
  <Lines>0</Lines>
  <Paragraphs>168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Cambria Math</vt:lpstr>
      <vt:lpstr>Times New Roman</vt:lpstr>
      <vt:lpstr>自定义设计方案</vt:lpstr>
      <vt:lpstr>1_Office 主题</vt:lpstr>
      <vt:lpstr>3_Office 主题</vt:lpstr>
      <vt:lpstr>Visio</vt:lpstr>
      <vt:lpstr>文档</vt:lpstr>
      <vt:lpstr>GF(2m)域上脉动结构乘法器</vt:lpstr>
      <vt:lpstr>Outline</vt:lpstr>
      <vt:lpstr>Outline</vt:lpstr>
      <vt:lpstr>Obejctive</vt:lpstr>
      <vt:lpstr>Outline</vt:lpstr>
      <vt:lpstr>Algorithm</vt:lpstr>
      <vt:lpstr>Algorithm</vt:lpstr>
      <vt:lpstr>Algorithm</vt:lpstr>
      <vt:lpstr>Outline</vt:lpstr>
      <vt:lpstr>RTL Design</vt:lpstr>
      <vt:lpstr>RTL Design</vt:lpstr>
      <vt:lpstr>RTL Design</vt:lpstr>
      <vt:lpstr>RTL Design</vt:lpstr>
      <vt:lpstr>Outline</vt:lpstr>
      <vt:lpstr>Simulation</vt:lpstr>
      <vt:lpstr>Simulation</vt:lpstr>
      <vt:lpstr>Simulation</vt:lpstr>
      <vt:lpstr>Simulation</vt:lpstr>
      <vt:lpstr>Outline</vt:lpstr>
      <vt:lpstr>SoC Design</vt:lpstr>
      <vt:lpstr>SoC Design</vt:lpstr>
      <vt:lpstr>SoC Design</vt:lpstr>
      <vt:lpstr>SoC Design</vt:lpstr>
      <vt:lpstr>Outline</vt:lpstr>
      <vt:lpstr>DC Synthesis</vt:lpstr>
      <vt:lpstr>DC Synthesis</vt:lpstr>
      <vt:lpstr>One more thing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Implementation of Turbo Equalization Using Cyclic  Prefix in LTE Downlink System</dc:title>
  <dc:subject/>
  <dc:creator>张启晨</dc:creator>
  <cp:keywords/>
  <dc:description/>
  <cp:lastModifiedBy>Windows User</cp:lastModifiedBy>
  <cp:revision>172</cp:revision>
  <cp:lastPrinted>2012-10-21T15:23:55Z</cp:lastPrinted>
  <dcterms:created xsi:type="dcterms:W3CDTF">2015-10-12T02:15:57Z</dcterms:created>
  <dcterms:modified xsi:type="dcterms:W3CDTF">2017-12-07T08:50:43Z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