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5"/>
  </p:handoutMasterIdLst>
  <p:sldIdLst>
    <p:sldId id="256" r:id="rId3"/>
    <p:sldId id="492" r:id="rId4"/>
    <p:sldId id="465" r:id="rId5"/>
    <p:sldId id="467" r:id="rId7"/>
    <p:sldId id="468" r:id="rId8"/>
    <p:sldId id="469" r:id="rId9"/>
    <p:sldId id="466" r:id="rId10"/>
    <p:sldId id="486" r:id="rId11"/>
    <p:sldId id="487" r:id="rId12"/>
    <p:sldId id="511" r:id="rId13"/>
    <p:sldId id="471" r:id="rId14"/>
    <p:sldId id="472" r:id="rId15"/>
    <p:sldId id="485" r:id="rId16"/>
    <p:sldId id="494" r:id="rId17"/>
    <p:sldId id="495" r:id="rId18"/>
    <p:sldId id="496" r:id="rId19"/>
    <p:sldId id="497" r:id="rId20"/>
    <p:sldId id="498" r:id="rId21"/>
    <p:sldId id="490" r:id="rId22"/>
    <p:sldId id="473" r:id="rId23"/>
    <p:sldId id="500" r:id="rId24"/>
    <p:sldId id="456" r:id="rId25"/>
    <p:sldId id="483" r:id="rId26"/>
    <p:sldId id="509" r:id="rId27"/>
    <p:sldId id="460" r:id="rId28"/>
    <p:sldId id="508" r:id="rId29"/>
    <p:sldId id="501" r:id="rId30"/>
    <p:sldId id="484" r:id="rId31"/>
    <p:sldId id="506" r:id="rId32"/>
    <p:sldId id="477" r:id="rId33"/>
    <p:sldId id="478" r:id="rId34"/>
    <p:sldId id="510" r:id="rId35"/>
    <p:sldId id="479" r:id="rId36"/>
    <p:sldId id="480" r:id="rId37"/>
    <p:sldId id="481" r:id="rId38"/>
    <p:sldId id="482" r:id="rId39"/>
    <p:sldId id="539" r:id="rId40"/>
    <p:sldId id="540" r:id="rId41"/>
    <p:sldId id="541" r:id="rId42"/>
    <p:sldId id="542" r:id="rId43"/>
    <p:sldId id="260"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1" autoAdjust="0"/>
    <p:restoredTop sz="94637" autoAdjust="0"/>
  </p:normalViewPr>
  <p:slideViewPr>
    <p:cSldViewPr>
      <p:cViewPr varScale="1">
        <p:scale>
          <a:sx n="85" d="100"/>
          <a:sy n="85" d="100"/>
        </p:scale>
        <p:origin x="1338" y="84"/>
      </p:cViewPr>
      <p:guideLst>
        <p:guide orient="horz" pos="2145"/>
        <p:guide pos="2880"/>
      </p:guideLst>
    </p:cSldViewPr>
  </p:slideViewPr>
  <p:outlineViewPr>
    <p:cViewPr>
      <p:scale>
        <a:sx n="33" d="100"/>
        <a:sy n="33" d="100"/>
      </p:scale>
      <p:origin x="0" y="539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6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C722F3A-534D-4F1A-9099-5DF4F6A097EA}" type="doc">
      <dgm:prSet loTypeId="urn:microsoft.com/office/officeart/2005/8/layout/process2" loCatId="process" qsTypeId="urn:microsoft.com/office/officeart/2005/8/quickstyle/3d1" qsCatId="3D" csTypeId="urn:microsoft.com/office/officeart/2005/8/colors/accent4_2" csCatId="accent4" phldr="1"/>
      <dgm:spPr/>
    </dgm:pt>
    <dgm:pt modelId="{E0A7585A-22E3-40A6-B24F-748D09D5874A}">
      <dgm:prSet phldrT="[文本]"/>
      <dgm:spPr>
        <a:solidFill>
          <a:srgbClr val="FF0000"/>
        </a:solidFill>
      </dgm:spPr>
      <dgm:t>
        <a:bodyPr/>
        <a:lstStyle/>
        <a:p>
          <a:r>
            <a:rPr lang="zh-CN" altLang="en-US" dirty="0"/>
            <a:t>栈顶</a:t>
          </a:r>
        </a:p>
      </dgm:t>
    </dgm:pt>
    <dgm:pt modelId="{0E042DF7-1B10-4473-AD4C-06D584A7E169}" cxnId="{AEB0F045-0C70-4B66-ADCB-6B16872E60C1}" type="parTrans">
      <dgm:prSet/>
      <dgm:spPr/>
      <dgm:t>
        <a:bodyPr/>
        <a:lstStyle/>
        <a:p>
          <a:endParaRPr lang="zh-CN" altLang="en-US"/>
        </a:p>
      </dgm:t>
    </dgm:pt>
    <dgm:pt modelId="{B8FD2155-2357-48E5-A1B0-1A332B04C6B7}" cxnId="{AEB0F045-0C70-4B66-ADCB-6B16872E60C1}" type="sibTrans">
      <dgm:prSet/>
      <dgm:spPr/>
      <dgm:t>
        <a:bodyPr/>
        <a:lstStyle/>
        <a:p>
          <a:endParaRPr lang="zh-CN" altLang="en-US"/>
        </a:p>
      </dgm:t>
    </dgm:pt>
    <dgm:pt modelId="{5B93C71D-3CAF-4511-8B59-A0C8A99BEBBA}">
      <dgm:prSet phldrT="[文本]"/>
      <dgm:spPr/>
      <dgm:t>
        <a:bodyPr/>
        <a:lstStyle/>
        <a:p>
          <a:r>
            <a:rPr lang="zh-CN" altLang="en-US" dirty="0"/>
            <a:t>栈帧</a:t>
          </a:r>
        </a:p>
      </dgm:t>
    </dgm:pt>
    <dgm:pt modelId="{8AA88DC6-7BF7-49BA-8E9A-3D24672D44E4}" cxnId="{0C7A5C8B-0858-483A-AD0C-6BF4F8F7236F}" type="parTrans">
      <dgm:prSet/>
      <dgm:spPr/>
      <dgm:t>
        <a:bodyPr/>
        <a:lstStyle/>
        <a:p>
          <a:endParaRPr lang="zh-CN" altLang="en-US"/>
        </a:p>
      </dgm:t>
    </dgm:pt>
    <dgm:pt modelId="{A3522D9D-1F16-453A-A77B-CCE567D80379}" cxnId="{0C7A5C8B-0858-483A-AD0C-6BF4F8F7236F}" type="sibTrans">
      <dgm:prSet/>
      <dgm:spPr/>
      <dgm:t>
        <a:bodyPr/>
        <a:lstStyle/>
        <a:p>
          <a:endParaRPr lang="zh-CN" altLang="en-US"/>
        </a:p>
      </dgm:t>
    </dgm:pt>
    <dgm:pt modelId="{DB775999-849F-47AD-9F2C-7A0E8087DE29}">
      <dgm:prSet phldrT="[文本]"/>
      <dgm:spPr/>
      <dgm:t>
        <a:bodyPr/>
        <a:lstStyle/>
        <a:p>
          <a:r>
            <a:rPr lang="zh-CN" altLang="en-US" dirty="0"/>
            <a:t>栈帧</a:t>
          </a:r>
        </a:p>
      </dgm:t>
    </dgm:pt>
    <dgm:pt modelId="{60F7CEB7-09F8-4073-BA64-557598FE604D}" cxnId="{EAF34DAD-54B3-4346-BBD8-3CE58E0550CC}" type="parTrans">
      <dgm:prSet/>
      <dgm:spPr/>
      <dgm:t>
        <a:bodyPr/>
        <a:lstStyle/>
        <a:p>
          <a:endParaRPr lang="zh-CN" altLang="en-US"/>
        </a:p>
      </dgm:t>
    </dgm:pt>
    <dgm:pt modelId="{DD2C77C5-F626-450E-AA5F-974299F54836}" cxnId="{EAF34DAD-54B3-4346-BBD8-3CE58E0550CC}" type="sibTrans">
      <dgm:prSet/>
      <dgm:spPr/>
      <dgm:t>
        <a:bodyPr/>
        <a:lstStyle/>
        <a:p>
          <a:endParaRPr lang="zh-CN" altLang="en-US"/>
        </a:p>
      </dgm:t>
    </dgm:pt>
    <dgm:pt modelId="{3C241C09-9786-4C0F-B283-B06A17200A4B}" type="pres">
      <dgm:prSet presAssocID="{AC722F3A-534D-4F1A-9099-5DF4F6A097EA}" presName="linearFlow" presStyleCnt="0">
        <dgm:presLayoutVars>
          <dgm:resizeHandles val="exact"/>
        </dgm:presLayoutVars>
      </dgm:prSet>
      <dgm:spPr/>
    </dgm:pt>
    <dgm:pt modelId="{A84EB54E-E19D-48F6-9841-3449F7B8D9D6}" type="pres">
      <dgm:prSet presAssocID="{E0A7585A-22E3-40A6-B24F-748D09D5874A}" presName="node" presStyleLbl="node1" presStyleIdx="0" presStyleCnt="3">
        <dgm:presLayoutVars>
          <dgm:bulletEnabled val="1"/>
        </dgm:presLayoutVars>
      </dgm:prSet>
      <dgm:spPr/>
    </dgm:pt>
    <dgm:pt modelId="{371BD616-D636-4490-91E5-C8E996B2C108}" type="pres">
      <dgm:prSet presAssocID="{B8FD2155-2357-48E5-A1B0-1A332B04C6B7}" presName="sibTrans" presStyleLbl="sibTrans2D1" presStyleIdx="0" presStyleCnt="2"/>
      <dgm:spPr/>
    </dgm:pt>
    <dgm:pt modelId="{4D46C6F7-98F1-436E-BEED-599BBAAB5A8E}" type="pres">
      <dgm:prSet presAssocID="{B8FD2155-2357-48E5-A1B0-1A332B04C6B7}" presName="connectorText" presStyleLbl="sibTrans2D1" presStyleIdx="0" presStyleCnt="2"/>
      <dgm:spPr/>
    </dgm:pt>
    <dgm:pt modelId="{9EBAE5B4-A0EC-47D7-BE02-C89FB63C4B1F}" type="pres">
      <dgm:prSet presAssocID="{5B93C71D-3CAF-4511-8B59-A0C8A99BEBBA}" presName="node" presStyleLbl="node1" presStyleIdx="1" presStyleCnt="3">
        <dgm:presLayoutVars>
          <dgm:bulletEnabled val="1"/>
        </dgm:presLayoutVars>
      </dgm:prSet>
      <dgm:spPr/>
    </dgm:pt>
    <dgm:pt modelId="{E87A5F75-430E-4ED0-897B-849D56DD0FAC}" type="pres">
      <dgm:prSet presAssocID="{A3522D9D-1F16-453A-A77B-CCE567D80379}" presName="sibTrans" presStyleLbl="sibTrans2D1" presStyleIdx="1" presStyleCnt="2"/>
      <dgm:spPr/>
    </dgm:pt>
    <dgm:pt modelId="{E100890A-300B-4C13-832A-CC3988666A8B}" type="pres">
      <dgm:prSet presAssocID="{A3522D9D-1F16-453A-A77B-CCE567D80379}" presName="connectorText" presStyleLbl="sibTrans2D1" presStyleIdx="1" presStyleCnt="2"/>
      <dgm:spPr/>
    </dgm:pt>
    <dgm:pt modelId="{921E06E6-AB6E-48CE-B163-3BF9897492E3}" type="pres">
      <dgm:prSet presAssocID="{DB775999-849F-47AD-9F2C-7A0E8087DE29}" presName="node" presStyleLbl="node1" presStyleIdx="2" presStyleCnt="3">
        <dgm:presLayoutVars>
          <dgm:bulletEnabled val="1"/>
        </dgm:presLayoutVars>
      </dgm:prSet>
      <dgm:spPr/>
    </dgm:pt>
  </dgm:ptLst>
  <dgm:cxnLst>
    <dgm:cxn modelId="{F3D5A012-1EB2-4F2D-AE24-BBBE634C6E09}" type="presOf" srcId="{DB775999-849F-47AD-9F2C-7A0E8087DE29}" destId="{921E06E6-AB6E-48CE-B163-3BF9897492E3}" srcOrd="0" destOrd="0" presId="urn:microsoft.com/office/officeart/2005/8/layout/process2"/>
    <dgm:cxn modelId="{2687DB17-C469-44A5-8719-5F0E3EA6092F}" type="presOf" srcId="{A3522D9D-1F16-453A-A77B-CCE567D80379}" destId="{E87A5F75-430E-4ED0-897B-849D56DD0FAC}" srcOrd="0" destOrd="0" presId="urn:microsoft.com/office/officeart/2005/8/layout/process2"/>
    <dgm:cxn modelId="{EE882B42-14C8-46E2-9F35-AEABC6950B5B}" type="presOf" srcId="{A3522D9D-1F16-453A-A77B-CCE567D80379}" destId="{E100890A-300B-4C13-832A-CC3988666A8B}" srcOrd="1" destOrd="0" presId="urn:microsoft.com/office/officeart/2005/8/layout/process2"/>
    <dgm:cxn modelId="{AEB0F045-0C70-4B66-ADCB-6B16872E60C1}" srcId="{AC722F3A-534D-4F1A-9099-5DF4F6A097EA}" destId="{E0A7585A-22E3-40A6-B24F-748D09D5874A}" srcOrd="0" destOrd="0" parTransId="{0E042DF7-1B10-4473-AD4C-06D584A7E169}" sibTransId="{B8FD2155-2357-48E5-A1B0-1A332B04C6B7}"/>
    <dgm:cxn modelId="{C8D90D7D-11A5-49C7-B2E4-93A98721DF5F}" type="presOf" srcId="{AC722F3A-534D-4F1A-9099-5DF4F6A097EA}" destId="{3C241C09-9786-4C0F-B283-B06A17200A4B}" srcOrd="0" destOrd="0" presId="urn:microsoft.com/office/officeart/2005/8/layout/process2"/>
    <dgm:cxn modelId="{97D3B386-DC30-4CC9-A216-9AFE66D7BD5D}" type="presOf" srcId="{B8FD2155-2357-48E5-A1B0-1A332B04C6B7}" destId="{4D46C6F7-98F1-436E-BEED-599BBAAB5A8E}" srcOrd="1" destOrd="0" presId="urn:microsoft.com/office/officeart/2005/8/layout/process2"/>
    <dgm:cxn modelId="{0C7A5C8B-0858-483A-AD0C-6BF4F8F7236F}" srcId="{AC722F3A-534D-4F1A-9099-5DF4F6A097EA}" destId="{5B93C71D-3CAF-4511-8B59-A0C8A99BEBBA}" srcOrd="1" destOrd="0" parTransId="{8AA88DC6-7BF7-49BA-8E9A-3D24672D44E4}" sibTransId="{A3522D9D-1F16-453A-A77B-CCE567D80379}"/>
    <dgm:cxn modelId="{2A2B5691-0EAB-4503-9B85-C86737330D2E}" type="presOf" srcId="{B8FD2155-2357-48E5-A1B0-1A332B04C6B7}" destId="{371BD616-D636-4490-91E5-C8E996B2C108}" srcOrd="0" destOrd="0" presId="urn:microsoft.com/office/officeart/2005/8/layout/process2"/>
    <dgm:cxn modelId="{71A32396-EA45-486D-B5CE-B98B39DBF649}" type="presOf" srcId="{E0A7585A-22E3-40A6-B24F-748D09D5874A}" destId="{A84EB54E-E19D-48F6-9841-3449F7B8D9D6}" srcOrd="0" destOrd="0" presId="urn:microsoft.com/office/officeart/2005/8/layout/process2"/>
    <dgm:cxn modelId="{84B9AA9D-496F-4E98-91A5-9F95F1AC0E65}" type="presOf" srcId="{5B93C71D-3CAF-4511-8B59-A0C8A99BEBBA}" destId="{9EBAE5B4-A0EC-47D7-BE02-C89FB63C4B1F}" srcOrd="0" destOrd="0" presId="urn:microsoft.com/office/officeart/2005/8/layout/process2"/>
    <dgm:cxn modelId="{EAF34DAD-54B3-4346-BBD8-3CE58E0550CC}" srcId="{AC722F3A-534D-4F1A-9099-5DF4F6A097EA}" destId="{DB775999-849F-47AD-9F2C-7A0E8087DE29}" srcOrd="2" destOrd="0" parTransId="{60F7CEB7-09F8-4073-BA64-557598FE604D}" sibTransId="{DD2C77C5-F626-450E-AA5F-974299F54836}"/>
    <dgm:cxn modelId="{81D14669-13FC-4732-AAC2-15D621E9FEAA}" type="presParOf" srcId="{3C241C09-9786-4C0F-B283-B06A17200A4B}" destId="{A84EB54E-E19D-48F6-9841-3449F7B8D9D6}" srcOrd="0" destOrd="0" presId="urn:microsoft.com/office/officeart/2005/8/layout/process2"/>
    <dgm:cxn modelId="{4D9ABC6E-6963-4A0D-81A8-CD6FDD5B172C}" type="presParOf" srcId="{3C241C09-9786-4C0F-B283-B06A17200A4B}" destId="{371BD616-D636-4490-91E5-C8E996B2C108}" srcOrd="1" destOrd="0" presId="urn:microsoft.com/office/officeart/2005/8/layout/process2"/>
    <dgm:cxn modelId="{D540B773-5E5F-4BB8-8226-429590C4AF21}" type="presParOf" srcId="{371BD616-D636-4490-91E5-C8E996B2C108}" destId="{4D46C6F7-98F1-436E-BEED-599BBAAB5A8E}" srcOrd="0" destOrd="0" presId="urn:microsoft.com/office/officeart/2005/8/layout/process2"/>
    <dgm:cxn modelId="{1024F81B-2939-45FF-81EE-34A58FCE3831}" type="presParOf" srcId="{3C241C09-9786-4C0F-B283-B06A17200A4B}" destId="{9EBAE5B4-A0EC-47D7-BE02-C89FB63C4B1F}" srcOrd="2" destOrd="0" presId="urn:microsoft.com/office/officeart/2005/8/layout/process2"/>
    <dgm:cxn modelId="{4366E006-9968-4170-879E-B272629B4C39}" type="presParOf" srcId="{3C241C09-9786-4C0F-B283-B06A17200A4B}" destId="{E87A5F75-430E-4ED0-897B-849D56DD0FAC}" srcOrd="3" destOrd="0" presId="urn:microsoft.com/office/officeart/2005/8/layout/process2"/>
    <dgm:cxn modelId="{37FFD93D-9C7F-4C90-8145-09BA1821440B}" type="presParOf" srcId="{E87A5F75-430E-4ED0-897B-849D56DD0FAC}" destId="{E100890A-300B-4C13-832A-CC3988666A8B}" srcOrd="0" destOrd="0" presId="urn:microsoft.com/office/officeart/2005/8/layout/process2"/>
    <dgm:cxn modelId="{3F47982A-ED8F-4169-B611-42808B7DDFC5}" type="presParOf" srcId="{3C241C09-9786-4C0F-B283-B06A17200A4B}" destId="{921E06E6-AB6E-48CE-B163-3BF9897492E3}" srcOrd="4" destOrd="0"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EB54E-E19D-48F6-9841-3449F7B8D9D6}">
      <dsp:nvSpPr>
        <dsp:cNvPr id="0" name=""/>
        <dsp:cNvSpPr/>
      </dsp:nvSpPr>
      <dsp:spPr>
        <a:xfrm>
          <a:off x="507503" y="0"/>
          <a:ext cx="1828800" cy="1016000"/>
        </a:xfrm>
        <a:prstGeom prst="roundRect">
          <a:avLst>
            <a:gd name="adj" fmla="val 10000"/>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栈顶</a:t>
          </a:r>
        </a:p>
      </dsp:txBody>
      <dsp:txXfrm>
        <a:off x="537261" y="29758"/>
        <a:ext cx="1769284" cy="956484"/>
      </dsp:txXfrm>
    </dsp:sp>
    <dsp:sp modelId="{371BD616-D636-4490-91E5-C8E996B2C108}">
      <dsp:nvSpPr>
        <dsp:cNvPr id="0" name=""/>
        <dsp:cNvSpPr/>
      </dsp:nvSpPr>
      <dsp:spPr>
        <a:xfrm rot="5400000">
          <a:off x="1231404" y="1041399"/>
          <a:ext cx="380999" cy="457200"/>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rot="-5400000">
        <a:off x="1284744" y="1079499"/>
        <a:ext cx="274320" cy="266699"/>
      </dsp:txXfrm>
    </dsp:sp>
    <dsp:sp modelId="{9EBAE5B4-A0EC-47D7-BE02-C89FB63C4B1F}">
      <dsp:nvSpPr>
        <dsp:cNvPr id="0" name=""/>
        <dsp:cNvSpPr/>
      </dsp:nvSpPr>
      <dsp:spPr>
        <a:xfrm>
          <a:off x="507503" y="1523999"/>
          <a:ext cx="1828800" cy="101600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栈帧</a:t>
          </a:r>
        </a:p>
      </dsp:txBody>
      <dsp:txXfrm>
        <a:off x="537261" y="1553757"/>
        <a:ext cx="1769284" cy="956484"/>
      </dsp:txXfrm>
    </dsp:sp>
    <dsp:sp modelId="{E87A5F75-430E-4ED0-897B-849D56DD0FAC}">
      <dsp:nvSpPr>
        <dsp:cNvPr id="0" name=""/>
        <dsp:cNvSpPr/>
      </dsp:nvSpPr>
      <dsp:spPr>
        <a:xfrm rot="5400000">
          <a:off x="1231403" y="2565399"/>
          <a:ext cx="381000" cy="457200"/>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rot="-5400000">
        <a:off x="1284743" y="2603499"/>
        <a:ext cx="274320" cy="266700"/>
      </dsp:txXfrm>
    </dsp:sp>
    <dsp:sp modelId="{921E06E6-AB6E-48CE-B163-3BF9897492E3}">
      <dsp:nvSpPr>
        <dsp:cNvPr id="0" name=""/>
        <dsp:cNvSpPr/>
      </dsp:nvSpPr>
      <dsp:spPr>
        <a:xfrm>
          <a:off x="507503" y="3047999"/>
          <a:ext cx="1828800" cy="101600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栈帧</a:t>
          </a:r>
        </a:p>
      </dsp:txBody>
      <dsp:txXfrm>
        <a:off x="537261" y="3077757"/>
        <a:ext cx="1769284" cy="956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C0B7B1C-B1AE-46DF-9C35-8FF65D41A5C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image" Target="../media/image7.png"/><Relationship Id="rId3" Type="http://schemas.openxmlformats.org/officeDocument/2006/relationships/tags" Target="../tags/tag3.xml"/><Relationship Id="rId2" Type="http://schemas.openxmlformats.org/officeDocument/2006/relationships/image" Target="../media/image6.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image" Target="../media/image7.png"/><Relationship Id="rId3" Type="http://schemas.openxmlformats.org/officeDocument/2006/relationships/tags" Target="../tags/tag4.xml"/><Relationship Id="rId2" Type="http://schemas.openxmlformats.org/officeDocument/2006/relationships/image" Target="../media/image6.png"/><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6.xml"/><Relationship Id="rId4" Type="http://schemas.openxmlformats.org/officeDocument/2006/relationships/image" Target="../media/image7.png"/><Relationship Id="rId3" Type="http://schemas.openxmlformats.org/officeDocument/2006/relationships/tags" Target="../tags/tag2.xml"/><Relationship Id="rId2" Type="http://schemas.openxmlformats.org/officeDocument/2006/relationships/image" Target="../media/image6.png"/><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讲师：周阳 </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2019</a:t>
            </a:r>
            <a:endPar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
        <p:nvSpPr>
          <p:cNvPr id="5" name="标题 1"/>
          <p:cNvSpPr>
            <a:spLocks noGrp="1"/>
          </p:cNvSpPr>
          <p:nvPr>
            <p:ph type="ctrTitle"/>
          </p:nvPr>
        </p:nvSpPr>
        <p:spPr>
          <a:xfrm>
            <a:off x="323528" y="2276872"/>
            <a:ext cx="7772400" cy="1470025"/>
          </a:xfrm>
        </p:spPr>
        <p:txBody>
          <a:bodyPr>
            <a:normAutofit/>
          </a:bodyPr>
          <a:lstStyle/>
          <a:p>
            <a:r>
              <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快速入门</a:t>
            </a:r>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rPr>
              <a:t>JVM</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panose="02010600030101010101" pitchFamily="2" charset="-122"/>
              </a:rPr>
              <a:t>双亲委派 </a:t>
            </a:r>
            <a:endParaRPr lang="en-US" altLang="zh-CN" b="1" dirty="0">
              <a:solidFill>
                <a:schemeClr val="tx2"/>
              </a:solidFill>
              <a:ea typeface="宋体" panose="02010600030101010101" pitchFamily="2" charset="-122"/>
            </a:endParaRPr>
          </a:p>
        </p:txBody>
      </p:sp>
      <p:sp>
        <p:nvSpPr>
          <p:cNvPr id="2" name="文本框 1"/>
          <p:cNvSpPr txBox="1"/>
          <p:nvPr/>
        </p:nvSpPr>
        <p:spPr>
          <a:xfrm>
            <a:off x="-15445" y="2347719"/>
            <a:ext cx="9051941" cy="2862322"/>
          </a:xfrm>
          <a:prstGeom prst="rect">
            <a:avLst/>
          </a:prstGeom>
          <a:noFill/>
        </p:spPr>
        <p:txBody>
          <a:bodyPr wrap="square" rtlCol="0">
            <a:spAutoFit/>
          </a:bodyPr>
          <a:lstStyle/>
          <a:p>
            <a:r>
              <a:rPr lang="zh-CN" altLang="en-US" sz="2000" dirty="0"/>
              <a:t>当一个类收到了类加载请求，他首先不会尝试自己去加载这个类，而是把这个请求委派给父类去完成，每一个层次类加载器都是如此，因此所有的加载请求都应该传送到启动类加载其中，只有当父类加载器反馈自己无法完成这个请求的时候（在它的加载路径下没有找到所需加载的</a:t>
            </a:r>
            <a:r>
              <a:rPr lang="en-US" altLang="zh-CN" sz="2000" dirty="0"/>
              <a:t>Class</a:t>
            </a:r>
            <a:r>
              <a:rPr lang="zh-CN" altLang="en-US" sz="2000" dirty="0"/>
              <a:t>），子类加载器才会尝试自己去加载。 </a:t>
            </a:r>
            <a:endParaRPr lang="en-US" altLang="zh-CN" sz="2000" dirty="0"/>
          </a:p>
          <a:p>
            <a:endParaRPr lang="zh-CN" altLang="en-US" sz="2000" dirty="0"/>
          </a:p>
          <a:p>
            <a:r>
              <a:rPr lang="zh-CN" altLang="en-US" sz="2000" dirty="0"/>
              <a:t>采用双亲委派的一个好处是比如加载位于 </a:t>
            </a:r>
            <a:r>
              <a:rPr lang="en-US" altLang="zh-CN" sz="2000" dirty="0"/>
              <a:t>rt.jar </a:t>
            </a:r>
            <a:r>
              <a:rPr lang="zh-CN" altLang="en-US" sz="2000" dirty="0"/>
              <a:t>包中的类 </a:t>
            </a:r>
            <a:r>
              <a:rPr lang="en-US" altLang="zh-CN" sz="2000" dirty="0" err="1"/>
              <a:t>java.lang.Object</a:t>
            </a:r>
            <a:r>
              <a:rPr lang="zh-CN" altLang="en-US" sz="2000" dirty="0"/>
              <a:t>，不管是哪个加载器加载这个类，最终都是委托给顶层的启动类加载器进行加载，这样就保证了使用不同的类加载器最终得到的都是同样一个 </a:t>
            </a:r>
            <a:r>
              <a:rPr lang="en-US" altLang="zh-CN" sz="2000" dirty="0"/>
              <a:t>Object</a:t>
            </a:r>
            <a:r>
              <a:rPr lang="zh-CN" altLang="en-US" sz="2000" dirty="0"/>
              <a:t>对象。 </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panose="02010600030101010101" pitchFamily="2" charset="-122"/>
              </a:rPr>
              <a:t>Execution Engine</a:t>
            </a:r>
            <a:r>
              <a:rPr lang="zh-CN" altLang="en-US" b="1" dirty="0">
                <a:solidFill>
                  <a:schemeClr val="tx2"/>
                </a:solidFill>
                <a:ea typeface="宋体" panose="02010600030101010101" pitchFamily="2" charset="-122"/>
              </a:rPr>
              <a:t>执行引擎负责解释命令，提交操作系统执行。 </a:t>
            </a:r>
            <a:endParaRPr lang="en-US" altLang="zh-CN" b="1" dirty="0">
              <a:solidFill>
                <a:schemeClr val="tx2"/>
              </a:solidFill>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panose="02010600030101010101" pitchFamily="2" charset="-122"/>
              </a:rPr>
              <a:t>Native Interface</a:t>
            </a:r>
            <a:r>
              <a:rPr lang="zh-CN" altLang="en-US" b="1" dirty="0">
                <a:solidFill>
                  <a:schemeClr val="tx2"/>
                </a:solidFill>
                <a:ea typeface="宋体" panose="02010600030101010101" pitchFamily="2" charset="-122"/>
              </a:rPr>
              <a:t>本地接口</a:t>
            </a:r>
            <a:endParaRPr lang="en-US" altLang="zh-CN" b="1" dirty="0">
              <a:solidFill>
                <a:schemeClr val="tx2"/>
              </a:solidFill>
              <a:ea typeface="宋体" panose="02010600030101010101" pitchFamily="2" charset="-122"/>
            </a:endParaRPr>
          </a:p>
        </p:txBody>
      </p:sp>
      <p:sp>
        <p:nvSpPr>
          <p:cNvPr id="2" name="文本框 1"/>
          <p:cNvSpPr txBox="1"/>
          <p:nvPr/>
        </p:nvSpPr>
        <p:spPr>
          <a:xfrm>
            <a:off x="323528" y="1556792"/>
            <a:ext cx="8157592" cy="2862322"/>
          </a:xfrm>
          <a:prstGeom prst="rect">
            <a:avLst/>
          </a:prstGeom>
          <a:noFill/>
        </p:spPr>
        <p:txBody>
          <a:bodyPr wrap="square" rtlCol="0">
            <a:spAutoFit/>
          </a:bodyPr>
          <a:lstStyle/>
          <a:p>
            <a:r>
              <a:rPr lang="en-US" altLang="zh-CN" sz="2000" dirty="0">
                <a:latin typeface="+mn-ea"/>
              </a:rPr>
              <a:t>	</a:t>
            </a:r>
            <a:r>
              <a:rPr lang="zh-CN" altLang="en-US" sz="2000" dirty="0">
                <a:latin typeface="+mn-ea"/>
              </a:rPr>
              <a:t>本地接口的作用是融合不同的编程语言为 </a:t>
            </a:r>
            <a:r>
              <a:rPr lang="en-US" altLang="zh-CN" sz="2000" dirty="0">
                <a:latin typeface="+mn-ea"/>
              </a:rPr>
              <a:t>Java </a:t>
            </a:r>
            <a:r>
              <a:rPr lang="zh-CN" altLang="en-US" sz="2000" dirty="0">
                <a:latin typeface="+mn-ea"/>
              </a:rPr>
              <a:t>所用，它的初衷是融合 </a:t>
            </a:r>
            <a:r>
              <a:rPr lang="en-US" altLang="zh-CN" sz="2000" dirty="0">
                <a:latin typeface="+mn-ea"/>
              </a:rPr>
              <a:t>C/C++</a:t>
            </a:r>
            <a:r>
              <a:rPr lang="zh-CN" altLang="en-US" sz="2000" dirty="0">
                <a:latin typeface="+mn-ea"/>
              </a:rPr>
              <a:t>程序，</a:t>
            </a:r>
            <a:r>
              <a:rPr lang="en-US" altLang="zh-CN" sz="2000" dirty="0">
                <a:latin typeface="+mn-ea"/>
              </a:rPr>
              <a:t>Java </a:t>
            </a:r>
            <a:r>
              <a:rPr lang="zh-CN" altLang="en-US" sz="2000" dirty="0">
                <a:latin typeface="+mn-ea"/>
              </a:rPr>
              <a:t>诞生的时候是 </a:t>
            </a:r>
            <a:r>
              <a:rPr lang="en-US" altLang="zh-CN" sz="2000" dirty="0">
                <a:latin typeface="+mn-ea"/>
              </a:rPr>
              <a:t>C/C++</a:t>
            </a:r>
            <a:r>
              <a:rPr lang="zh-CN" altLang="en-US" sz="2000" dirty="0">
                <a:latin typeface="+mn-ea"/>
              </a:rPr>
              <a:t>横行的时候，要想立足，必须有调用 </a:t>
            </a:r>
            <a:r>
              <a:rPr lang="en-US" altLang="zh-CN" sz="2000" dirty="0">
                <a:latin typeface="+mn-ea"/>
              </a:rPr>
              <a:t>C/C++</a:t>
            </a:r>
            <a:r>
              <a:rPr lang="zh-CN" altLang="en-US" sz="2000" dirty="0">
                <a:latin typeface="+mn-ea"/>
              </a:rPr>
              <a:t>程序，于是就在内存中专门开辟了一块区域处理标记为</a:t>
            </a:r>
            <a:r>
              <a:rPr lang="en-US" altLang="zh-CN" sz="2000" dirty="0">
                <a:latin typeface="+mn-ea"/>
              </a:rPr>
              <a:t>native</a:t>
            </a:r>
            <a:r>
              <a:rPr lang="zh-CN" altLang="en-US" sz="2000" dirty="0">
                <a:latin typeface="+mn-ea"/>
              </a:rPr>
              <a:t>的代码，它的具体做法是 </a:t>
            </a:r>
            <a:r>
              <a:rPr lang="en-US" altLang="zh-CN" sz="2000" dirty="0">
                <a:latin typeface="+mn-ea"/>
              </a:rPr>
              <a:t>Native Method Stack</a:t>
            </a:r>
            <a:r>
              <a:rPr lang="zh-CN" altLang="en-US" sz="2000" dirty="0">
                <a:latin typeface="+mn-ea"/>
              </a:rPr>
              <a:t>中登记 </a:t>
            </a:r>
            <a:r>
              <a:rPr lang="en-US" altLang="zh-CN" sz="2000" dirty="0">
                <a:latin typeface="+mn-ea"/>
              </a:rPr>
              <a:t>native</a:t>
            </a:r>
            <a:r>
              <a:rPr lang="zh-CN" altLang="en-US" sz="2000" dirty="0">
                <a:latin typeface="+mn-ea"/>
              </a:rPr>
              <a:t>方法，在</a:t>
            </a:r>
            <a:r>
              <a:rPr lang="en-US" altLang="zh-CN" sz="2000" dirty="0">
                <a:latin typeface="+mn-ea"/>
              </a:rPr>
              <a:t>Execution Engine </a:t>
            </a:r>
            <a:r>
              <a:rPr lang="zh-CN" altLang="en-US" sz="2000" dirty="0">
                <a:latin typeface="+mn-ea"/>
              </a:rPr>
              <a:t>执行时加载</a:t>
            </a:r>
            <a:r>
              <a:rPr lang="en-US" altLang="zh-CN" sz="2000" dirty="0">
                <a:latin typeface="+mn-ea"/>
              </a:rPr>
              <a:t>native </a:t>
            </a:r>
            <a:r>
              <a:rPr lang="en-US" altLang="zh-CN" sz="2000" dirty="0" err="1">
                <a:latin typeface="+mn-ea"/>
              </a:rPr>
              <a:t>libraies</a:t>
            </a:r>
            <a:r>
              <a:rPr lang="zh-CN" altLang="en-US" sz="2000" dirty="0">
                <a:latin typeface="+mn-ea"/>
              </a:rPr>
              <a:t>。</a:t>
            </a:r>
            <a:endParaRPr lang="zh-CN" altLang="en-US" sz="2000" dirty="0">
              <a:latin typeface="+mn-ea"/>
            </a:endParaRPr>
          </a:p>
          <a:p>
            <a:r>
              <a:rPr lang="zh-CN" altLang="en-US" sz="2000" dirty="0">
                <a:latin typeface="+mn-ea"/>
              </a:rPr>
              <a:t>	目前该方法使用的越来越少了，除非是与硬件有关的应用，比如通过</a:t>
            </a:r>
            <a:r>
              <a:rPr lang="en-US" altLang="zh-CN" sz="2000" dirty="0">
                <a:latin typeface="+mn-ea"/>
              </a:rPr>
              <a:t>Java</a:t>
            </a:r>
            <a:r>
              <a:rPr lang="zh-CN" altLang="en-US" sz="2000" dirty="0">
                <a:latin typeface="+mn-ea"/>
              </a:rPr>
              <a:t>程序驱动打印机或者</a:t>
            </a:r>
            <a:r>
              <a:rPr lang="en-US" altLang="zh-CN" sz="2000" dirty="0">
                <a:latin typeface="+mn-ea"/>
              </a:rPr>
              <a:t>Java</a:t>
            </a:r>
            <a:r>
              <a:rPr lang="zh-CN" altLang="en-US" sz="2000" dirty="0">
                <a:latin typeface="+mn-ea"/>
              </a:rPr>
              <a:t>系统管理生产设备，</a:t>
            </a:r>
            <a:r>
              <a:rPr lang="zh-CN" altLang="en-US" sz="2000" dirty="0">
                <a:solidFill>
                  <a:srgbClr val="FF0000"/>
                </a:solidFill>
                <a:latin typeface="+mn-ea"/>
              </a:rPr>
              <a:t>在企业级应用中已经比较少见</a:t>
            </a:r>
            <a:r>
              <a:rPr lang="zh-CN" altLang="en-US" sz="2000" dirty="0">
                <a:latin typeface="+mn-ea"/>
              </a:rPr>
              <a:t>。因为现在的异构领域间的通信很发达，比如可以使用 </a:t>
            </a:r>
            <a:r>
              <a:rPr lang="en-US" altLang="zh-CN" sz="2000" dirty="0">
                <a:latin typeface="+mn-ea"/>
              </a:rPr>
              <a:t>Socket</a:t>
            </a:r>
            <a:r>
              <a:rPr lang="zh-CN" altLang="en-US" sz="2000" dirty="0">
                <a:latin typeface="+mn-ea"/>
              </a:rPr>
              <a:t>通信，也可以使用</a:t>
            </a:r>
            <a:r>
              <a:rPr lang="en-US" altLang="zh-CN" sz="2000" dirty="0">
                <a:latin typeface="+mn-ea"/>
              </a:rPr>
              <a:t>Web Service</a:t>
            </a:r>
            <a:r>
              <a:rPr lang="zh-CN" altLang="en-US" sz="2000" dirty="0">
                <a:latin typeface="+mn-ea"/>
              </a:rPr>
              <a:t>等等，不多做介绍。</a:t>
            </a:r>
            <a:endParaRPr lang="zh-CN" altLang="en-US" sz="2000" dirty="0">
              <a:latin typeface="+mn-ea"/>
            </a:endParaRPr>
          </a:p>
        </p:txBody>
      </p:sp>
      <p:sp>
        <p:nvSpPr>
          <p:cNvPr id="5" name="矩形 4"/>
          <p:cNvSpPr/>
          <p:nvPr/>
        </p:nvSpPr>
        <p:spPr>
          <a:xfrm>
            <a:off x="330394" y="5595337"/>
            <a:ext cx="8280920" cy="707886"/>
          </a:xfrm>
          <a:prstGeom prst="rect">
            <a:avLst/>
          </a:prstGeom>
        </p:spPr>
        <p:txBody>
          <a:bodyPr wrap="square">
            <a:spAutoFit/>
          </a:bodyPr>
          <a:lstStyle/>
          <a:p>
            <a:r>
              <a:rPr lang="zh-CN" altLang="en-US" sz="2000" dirty="0">
                <a:latin typeface="+mn-ea"/>
              </a:rPr>
              <a:t>它的具体做法是</a:t>
            </a:r>
            <a:r>
              <a:rPr lang="en-US" altLang="zh-CN" sz="2000" dirty="0">
                <a:latin typeface="+mn-ea"/>
              </a:rPr>
              <a:t>Native Method Stack</a:t>
            </a:r>
            <a:r>
              <a:rPr lang="zh-CN" altLang="en-US" sz="2000" dirty="0">
                <a:latin typeface="+mn-ea"/>
              </a:rPr>
              <a:t>中登记</a:t>
            </a:r>
            <a:r>
              <a:rPr lang="en-US" altLang="zh-CN" sz="2000" dirty="0">
                <a:latin typeface="+mn-ea"/>
              </a:rPr>
              <a:t>native</a:t>
            </a:r>
            <a:r>
              <a:rPr lang="zh-CN" altLang="en-US" sz="2000" dirty="0">
                <a:latin typeface="+mn-ea"/>
              </a:rPr>
              <a:t>方法，在</a:t>
            </a:r>
            <a:r>
              <a:rPr lang="en-US" altLang="zh-CN" sz="2000" dirty="0">
                <a:latin typeface="+mn-ea"/>
              </a:rPr>
              <a:t>Execution Engine </a:t>
            </a:r>
            <a:r>
              <a:rPr lang="zh-CN" altLang="en-US" sz="2000" dirty="0">
                <a:latin typeface="+mn-ea"/>
              </a:rPr>
              <a:t>执行时加载本地方法库。</a:t>
            </a:r>
            <a:endParaRPr lang="en-US" altLang="zh-CN" sz="2000" dirty="0">
              <a:latin typeface="+mn-ea"/>
            </a:endParaRPr>
          </a:p>
        </p:txBody>
      </p:sp>
      <p:sp>
        <p:nvSpPr>
          <p:cNvPr id="6" name="内容占位符 3"/>
          <p:cNvSpPr txBox="1"/>
          <p:nvPr/>
        </p:nvSpPr>
        <p:spPr>
          <a:xfrm>
            <a:off x="356054" y="486872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panose="02010600030101010101" pitchFamily="2" charset="-122"/>
              </a:rPr>
              <a:t>Native Method Stack</a:t>
            </a:r>
            <a:endParaRPr lang="en-US" altLang="zh-CN" b="1" dirty="0">
              <a:solidFill>
                <a:schemeClr val="tx2"/>
              </a:solidFill>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panose="02010600030101010101" pitchFamily="2" charset="-122"/>
              </a:rPr>
              <a:t>PC</a:t>
            </a:r>
            <a:r>
              <a:rPr lang="zh-CN" altLang="en-US" b="1" dirty="0">
                <a:solidFill>
                  <a:schemeClr val="tx2"/>
                </a:solidFill>
                <a:ea typeface="宋体" panose="02010600030101010101" pitchFamily="2" charset="-122"/>
              </a:rPr>
              <a:t>寄存器</a:t>
            </a:r>
            <a:endParaRPr lang="en-US" altLang="zh-CN" b="1" dirty="0">
              <a:solidFill>
                <a:schemeClr val="tx2"/>
              </a:solidFill>
              <a:ea typeface="宋体" panose="02010600030101010101" pitchFamily="2" charset="-122"/>
            </a:endParaRPr>
          </a:p>
        </p:txBody>
      </p:sp>
      <p:sp>
        <p:nvSpPr>
          <p:cNvPr id="2" name="文本框 1"/>
          <p:cNvSpPr txBox="1"/>
          <p:nvPr/>
        </p:nvSpPr>
        <p:spPr>
          <a:xfrm>
            <a:off x="395536" y="1916832"/>
            <a:ext cx="8157592" cy="3785652"/>
          </a:xfrm>
          <a:prstGeom prst="rect">
            <a:avLst/>
          </a:prstGeom>
          <a:noFill/>
        </p:spPr>
        <p:txBody>
          <a:bodyPr wrap="square" rtlCol="0">
            <a:spAutoFit/>
          </a:bodyPr>
          <a:lstStyle/>
          <a:p>
            <a:r>
              <a:rPr lang="en-US" altLang="zh-CN" sz="2000" dirty="0">
                <a:latin typeface="+mn-ea"/>
              </a:rPr>
              <a:t>	</a:t>
            </a:r>
            <a:r>
              <a:rPr lang="zh-CN" altLang="en-US" sz="2000" dirty="0">
                <a:latin typeface="+mn-ea"/>
              </a:rPr>
              <a:t>每个线程都有一个程序计数器，是线程私有的</a:t>
            </a:r>
            <a:r>
              <a:rPr lang="en-US" altLang="zh-CN" sz="2000" dirty="0">
                <a:latin typeface="+mn-ea"/>
              </a:rPr>
              <a:t>,</a:t>
            </a:r>
            <a:r>
              <a:rPr lang="zh-CN" altLang="en-US" sz="2000" dirty="0">
                <a:latin typeface="+mn-ea"/>
              </a:rPr>
              <a:t>就是一个指针，指向方法区中的方法字节码</a:t>
            </a:r>
            <a:r>
              <a:rPr lang="zh-CN" altLang="en-US" sz="2000" dirty="0">
                <a:solidFill>
                  <a:srgbClr val="FF0000"/>
                </a:solidFill>
                <a:latin typeface="+mn-ea"/>
              </a:rPr>
              <a:t>（用来存储指向下一条指令的地址</a:t>
            </a:r>
            <a:r>
              <a:rPr lang="en-US" altLang="zh-CN" sz="2000" dirty="0">
                <a:solidFill>
                  <a:srgbClr val="FF0000"/>
                </a:solidFill>
                <a:latin typeface="+mn-ea"/>
              </a:rPr>
              <a:t>,</a:t>
            </a:r>
            <a:r>
              <a:rPr lang="zh-CN" altLang="en-US" sz="2000" dirty="0">
                <a:solidFill>
                  <a:srgbClr val="FF0000"/>
                </a:solidFill>
                <a:latin typeface="+mn-ea"/>
              </a:rPr>
              <a:t>也即将要执行的指令代码）</a:t>
            </a:r>
            <a:r>
              <a:rPr lang="zh-CN" altLang="en-US" sz="2000" dirty="0">
                <a:latin typeface="+mn-ea"/>
              </a:rPr>
              <a:t>，由执行引擎读取下一条指令，是一个非常小的内存空间，几乎可以忽略不记。</a:t>
            </a:r>
            <a:endParaRPr lang="en-US" altLang="zh-CN" sz="2000" dirty="0">
              <a:latin typeface="+mn-ea"/>
            </a:endParaRPr>
          </a:p>
          <a:p>
            <a:endParaRPr lang="en-US" altLang="zh-CN" sz="2000" dirty="0">
              <a:latin typeface="+mn-ea"/>
            </a:endParaRPr>
          </a:p>
          <a:p>
            <a:r>
              <a:rPr lang="zh-CN" altLang="en-US" sz="2000" dirty="0">
                <a:latin typeface="+mn-ea"/>
              </a:rPr>
              <a:t>这块内存区域很小，</a:t>
            </a:r>
            <a:r>
              <a:rPr lang="zh-CN" altLang="en-US" sz="2000" dirty="0">
                <a:solidFill>
                  <a:srgbClr val="FF0000"/>
                </a:solidFill>
                <a:latin typeface="+mn-ea"/>
              </a:rPr>
              <a:t>它是当前线程所执行的字节码的行号指示器</a:t>
            </a:r>
            <a:r>
              <a:rPr lang="zh-CN" altLang="en-US" sz="2000" dirty="0">
                <a:latin typeface="+mn-ea"/>
              </a:rPr>
              <a:t>，字节码解释器通过改变这个计数器的值来选取下一条需要执行的字节码指令。</a:t>
            </a:r>
            <a:endParaRPr lang="en-US" altLang="zh-CN" sz="2000" dirty="0">
              <a:latin typeface="+mn-ea"/>
            </a:endParaRPr>
          </a:p>
          <a:p>
            <a:endParaRPr lang="en-US" altLang="zh-CN" sz="2000" dirty="0">
              <a:latin typeface="+mn-ea"/>
            </a:endParaRPr>
          </a:p>
          <a:p>
            <a:r>
              <a:rPr lang="zh-CN" altLang="en-US" sz="2000" dirty="0">
                <a:latin typeface="+mn-ea"/>
              </a:rPr>
              <a:t>如果执行的是一个</a:t>
            </a:r>
            <a:r>
              <a:rPr lang="en-US" altLang="zh-CN" sz="2000" dirty="0">
                <a:latin typeface="+mn-ea"/>
              </a:rPr>
              <a:t>Native</a:t>
            </a:r>
            <a:r>
              <a:rPr lang="zh-CN" altLang="en-US" sz="2000" dirty="0">
                <a:latin typeface="+mn-ea"/>
              </a:rPr>
              <a:t>方法，那这个计数器是空的。</a:t>
            </a:r>
            <a:endParaRPr lang="en-US" altLang="zh-CN" sz="2000" dirty="0">
              <a:latin typeface="+mn-ea"/>
            </a:endParaRPr>
          </a:p>
          <a:p>
            <a:endParaRPr lang="en-US" altLang="zh-CN" sz="2000" dirty="0">
              <a:latin typeface="+mn-ea"/>
            </a:endParaRPr>
          </a:p>
          <a:p>
            <a:r>
              <a:rPr lang="zh-CN" altLang="en-US" sz="2000" dirty="0">
                <a:latin typeface="+mn-ea"/>
              </a:rPr>
              <a:t>用以完成分支、循环、跳转、异常处理、线程恢复等基础功能。不会发生内存溢出</a:t>
            </a:r>
            <a:r>
              <a:rPr lang="en-US" altLang="zh-CN" sz="2000" dirty="0">
                <a:latin typeface="+mn-ea"/>
              </a:rPr>
              <a:t>(</a:t>
            </a:r>
            <a:r>
              <a:rPr lang="en-US" altLang="zh-CN" sz="2000" dirty="0" err="1">
                <a:latin typeface="+mn-ea"/>
              </a:rPr>
              <a:t>OutOfMemory</a:t>
            </a:r>
            <a:r>
              <a:rPr lang="en-US" altLang="zh-CN" sz="2000" dirty="0">
                <a:latin typeface="+mn-ea"/>
              </a:rPr>
              <a:t>=OOM)</a:t>
            </a:r>
            <a:r>
              <a:rPr lang="zh-CN" altLang="en-US" sz="2000" dirty="0">
                <a:latin typeface="+mn-ea"/>
              </a:rPr>
              <a:t>错误</a:t>
            </a:r>
            <a:endParaRPr lang="zh-CN" altLang="en-US" sz="2000" dirty="0">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8346" y="1916832"/>
            <a:ext cx="8820472" cy="2862322"/>
          </a:xfrm>
          <a:prstGeom prst="rect">
            <a:avLst/>
          </a:prstGeom>
        </p:spPr>
        <p:txBody>
          <a:bodyPr wrap="square">
            <a:spAutoFit/>
          </a:bodyPr>
          <a:lstStyle/>
          <a:p>
            <a:r>
              <a:rPr lang="zh-CN" altLang="en-US" sz="2000" dirty="0">
                <a:latin typeface="+mn-ea"/>
              </a:rPr>
              <a:t>供各线程共享的运行时内存区域。</a:t>
            </a:r>
            <a:r>
              <a:rPr lang="zh-CN" altLang="en-US" sz="2000" dirty="0">
                <a:solidFill>
                  <a:srgbClr val="FF0000"/>
                </a:solidFill>
                <a:latin typeface="+mn-ea"/>
              </a:rPr>
              <a:t>它存储了每一个类的结构信息</a:t>
            </a:r>
            <a:r>
              <a:rPr lang="zh-CN" altLang="en-US" sz="2000" dirty="0">
                <a:latin typeface="+mn-ea"/>
              </a:rPr>
              <a:t>，例如运行时常量池（</a:t>
            </a:r>
            <a:r>
              <a:rPr lang="en-US" altLang="zh-CN" sz="2000" dirty="0">
                <a:latin typeface="+mn-ea"/>
              </a:rPr>
              <a:t>Runtime Constant Pool</a:t>
            </a:r>
            <a:r>
              <a:rPr lang="zh-CN" altLang="en-US" sz="2000" dirty="0">
                <a:latin typeface="+mn-ea"/>
              </a:rPr>
              <a:t>）、字段和方法数据、构造函数和普通方法的字节码内容。上面讲的是规范，在不同虚拟机里头实现是不一样的，最典型的就是永久代</a:t>
            </a:r>
            <a:r>
              <a:rPr lang="en-US" altLang="zh-CN" sz="2000" dirty="0">
                <a:latin typeface="+mn-ea"/>
              </a:rPr>
              <a:t>(</a:t>
            </a:r>
            <a:r>
              <a:rPr lang="en-US" altLang="zh-CN" sz="2000" dirty="0" err="1">
                <a:latin typeface="+mn-ea"/>
              </a:rPr>
              <a:t>PermGen</a:t>
            </a:r>
            <a:r>
              <a:rPr lang="en-US" altLang="zh-CN" sz="2000" dirty="0">
                <a:latin typeface="+mn-ea"/>
              </a:rPr>
              <a:t> space)</a:t>
            </a:r>
            <a:r>
              <a:rPr lang="zh-CN" altLang="en-US" sz="2000" dirty="0">
                <a:latin typeface="+mn-ea"/>
              </a:rPr>
              <a:t>和元空间</a:t>
            </a:r>
            <a:r>
              <a:rPr lang="en-US" altLang="zh-CN" sz="2000" dirty="0">
                <a:latin typeface="+mn-ea"/>
              </a:rPr>
              <a:t>(</a:t>
            </a:r>
            <a:r>
              <a:rPr lang="en-US" altLang="zh-CN" sz="2000" dirty="0" err="1">
                <a:latin typeface="+mn-ea"/>
              </a:rPr>
              <a:t>Metaspace</a:t>
            </a:r>
            <a:r>
              <a:rPr lang="en-US" altLang="zh-CN" sz="2000" dirty="0">
                <a:latin typeface="+mn-ea"/>
              </a:rPr>
              <a:t>)</a:t>
            </a:r>
            <a:r>
              <a:rPr lang="zh-CN" altLang="en-US" sz="2000" dirty="0">
                <a:latin typeface="+mn-ea"/>
              </a:rPr>
              <a:t>。</a:t>
            </a:r>
            <a:endParaRPr lang="en-US" altLang="zh-CN" sz="2000" dirty="0">
              <a:solidFill>
                <a:srgbClr val="0000FF"/>
              </a:solidFill>
            </a:endParaRPr>
          </a:p>
          <a:p>
            <a:r>
              <a:rPr lang="en-US" altLang="zh-CN" sz="2000" dirty="0">
                <a:solidFill>
                  <a:srgbClr val="0000FF"/>
                </a:solidFill>
              </a:rPr>
              <a:t>But</a:t>
            </a:r>
            <a:endParaRPr lang="en-US" altLang="zh-CN" sz="2000" dirty="0">
              <a:solidFill>
                <a:srgbClr val="0000FF"/>
              </a:solidFill>
            </a:endParaRPr>
          </a:p>
          <a:p>
            <a:endParaRPr lang="en-US" altLang="zh-CN" sz="2000" dirty="0">
              <a:solidFill>
                <a:srgbClr val="0000FF"/>
              </a:solidFill>
            </a:endParaRPr>
          </a:p>
          <a:p>
            <a:endParaRPr lang="en-US" altLang="zh-CN" sz="2000" dirty="0">
              <a:solidFill>
                <a:srgbClr val="0000FF"/>
              </a:solidFill>
            </a:endParaRPr>
          </a:p>
          <a:p>
            <a:r>
              <a:rPr lang="zh-CN" altLang="en-US" sz="2000" dirty="0">
                <a:solidFill>
                  <a:srgbClr val="0000FF"/>
                </a:solidFill>
              </a:rPr>
              <a:t>实例变量存在堆内存中</a:t>
            </a:r>
            <a:r>
              <a:rPr lang="en-US" altLang="zh-CN" sz="2000" dirty="0">
                <a:solidFill>
                  <a:srgbClr val="0000FF"/>
                </a:solidFill>
              </a:rPr>
              <a:t>,</a:t>
            </a:r>
            <a:r>
              <a:rPr lang="zh-CN" altLang="en-US" sz="2000" dirty="0">
                <a:solidFill>
                  <a:srgbClr val="0000FF"/>
                </a:solidFill>
              </a:rPr>
              <a:t>和方法区无关</a:t>
            </a:r>
            <a:endParaRPr lang="zh-CN" altLang="en-US" sz="2000" dirty="0">
              <a:solidFill>
                <a:srgbClr val="0000FF"/>
              </a:solidFill>
            </a:endParaRPr>
          </a:p>
          <a:p>
            <a:endParaRPr lang="en-US" altLang="zh-CN" sz="2000" dirty="0">
              <a:latin typeface="+mn-ea"/>
            </a:endParaRPr>
          </a:p>
        </p:txBody>
      </p:sp>
      <p:sp>
        <p:nvSpPr>
          <p:cNvPr id="4" name="内容占位符 3"/>
          <p:cNvSpPr txBox="1"/>
          <p:nvPr/>
        </p:nvSpPr>
        <p:spPr>
          <a:xfrm>
            <a:off x="323528" y="98072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panose="02010600030101010101" pitchFamily="2" charset="-122"/>
              </a:rPr>
              <a:t>Method Area </a:t>
            </a:r>
            <a:r>
              <a:rPr lang="zh-CN" altLang="en-US" b="1" dirty="0">
                <a:solidFill>
                  <a:schemeClr val="tx2"/>
                </a:solidFill>
                <a:ea typeface="宋体" panose="02010600030101010101" pitchFamily="2" charset="-122"/>
              </a:rPr>
              <a:t>方法区</a:t>
            </a:r>
            <a:endParaRPr lang="en-US" altLang="zh-CN" b="1" dirty="0">
              <a:solidFill>
                <a:schemeClr val="tx2"/>
              </a:solidFill>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0220" y="1797784"/>
            <a:ext cx="8280920" cy="1631216"/>
          </a:xfrm>
          <a:prstGeom prst="rect">
            <a:avLst/>
          </a:prstGeom>
        </p:spPr>
        <p:txBody>
          <a:bodyPr wrap="square">
            <a:spAutoFit/>
          </a:bodyPr>
          <a:lstStyle/>
          <a:p>
            <a:r>
              <a:rPr lang="en-US" altLang="zh-CN" sz="2000" dirty="0">
                <a:latin typeface="+mn-ea"/>
              </a:rPr>
              <a:t>	</a:t>
            </a:r>
            <a:r>
              <a:rPr lang="zh-CN" altLang="en-US" sz="2000" dirty="0">
                <a:latin typeface="+mn-ea"/>
              </a:rPr>
              <a:t>栈也叫栈内存，主管</a:t>
            </a:r>
            <a:r>
              <a:rPr lang="en-US" altLang="zh-CN" sz="2000" dirty="0">
                <a:latin typeface="+mn-ea"/>
              </a:rPr>
              <a:t>Java</a:t>
            </a:r>
            <a:r>
              <a:rPr lang="zh-CN" altLang="en-US" sz="2000" dirty="0">
                <a:latin typeface="+mn-ea"/>
              </a:rPr>
              <a:t>程序的运行，是在线程创建时创建，它的生命期是跟随线程的生命期，线程结束栈内存也就释放，</a:t>
            </a:r>
            <a:r>
              <a:rPr lang="zh-CN" altLang="en-US" sz="2000" b="1" dirty="0">
                <a:solidFill>
                  <a:srgbClr val="0000FF"/>
                </a:solidFill>
                <a:latin typeface="+mn-ea"/>
              </a:rPr>
              <a:t>对于栈来说不存在垃圾回收问题</a:t>
            </a:r>
            <a:r>
              <a:rPr lang="zh-CN" altLang="en-US" sz="2000" dirty="0">
                <a:latin typeface="+mn-ea"/>
              </a:rPr>
              <a:t>，只要线程一结束该栈就</a:t>
            </a:r>
            <a:r>
              <a:rPr lang="en-US" altLang="zh-CN" sz="2000" dirty="0">
                <a:latin typeface="+mn-ea"/>
              </a:rPr>
              <a:t>Over</a:t>
            </a:r>
            <a:r>
              <a:rPr lang="zh-CN" altLang="en-US" sz="2000" dirty="0">
                <a:latin typeface="+mn-ea"/>
              </a:rPr>
              <a:t>，生命周期和线程一致，是线程私有的。</a:t>
            </a:r>
            <a:r>
              <a:rPr lang="en-US" altLang="zh-CN" sz="2000" dirty="0">
                <a:latin typeface="+mn-ea"/>
              </a:rPr>
              <a:t>8</a:t>
            </a:r>
            <a:r>
              <a:rPr lang="zh-CN" altLang="en-US" sz="2000" dirty="0">
                <a:latin typeface="+mn-ea"/>
              </a:rPr>
              <a:t>种</a:t>
            </a:r>
            <a:r>
              <a:rPr lang="zh-CN" altLang="en-US" sz="2000" dirty="0">
                <a:solidFill>
                  <a:srgbClr val="FF0000"/>
                </a:solidFill>
                <a:latin typeface="+mn-ea"/>
              </a:rPr>
              <a:t>基本类型的变量</a:t>
            </a:r>
            <a:r>
              <a:rPr lang="en-US" altLang="zh-CN" sz="2000" dirty="0">
                <a:solidFill>
                  <a:srgbClr val="FF0000"/>
                </a:solidFill>
                <a:latin typeface="+mn-ea"/>
              </a:rPr>
              <a:t>+</a:t>
            </a:r>
            <a:r>
              <a:rPr lang="zh-CN" altLang="en-US" sz="2000" dirty="0">
                <a:solidFill>
                  <a:srgbClr val="FF0000"/>
                </a:solidFill>
                <a:latin typeface="+mn-ea"/>
              </a:rPr>
              <a:t>对象的引用变量</a:t>
            </a:r>
            <a:r>
              <a:rPr lang="en-US" altLang="zh-CN" sz="2000" dirty="0">
                <a:solidFill>
                  <a:srgbClr val="FF0000"/>
                </a:solidFill>
                <a:latin typeface="+mn-ea"/>
              </a:rPr>
              <a:t>+</a:t>
            </a:r>
            <a:r>
              <a:rPr lang="zh-CN" altLang="en-US" sz="2000" dirty="0">
                <a:solidFill>
                  <a:srgbClr val="FF0000"/>
                </a:solidFill>
                <a:latin typeface="+mn-ea"/>
              </a:rPr>
              <a:t>实例方法都是在函数的栈内存中分配。</a:t>
            </a:r>
            <a:endParaRPr lang="en-US" altLang="zh-CN" sz="2000" dirty="0">
              <a:solidFill>
                <a:srgbClr val="FF0000"/>
              </a:solidFill>
              <a:latin typeface="+mn-ea"/>
            </a:endParaRPr>
          </a:p>
        </p:txBody>
      </p:sp>
      <p:sp>
        <p:nvSpPr>
          <p:cNvPr id="8" name="矩形 7"/>
          <p:cNvSpPr/>
          <p:nvPr/>
        </p:nvSpPr>
        <p:spPr>
          <a:xfrm>
            <a:off x="431540" y="4005064"/>
            <a:ext cx="8280920" cy="2554545"/>
          </a:xfrm>
          <a:prstGeom prst="rect">
            <a:avLst/>
          </a:prstGeom>
        </p:spPr>
        <p:txBody>
          <a:bodyPr wrap="square">
            <a:spAutoFit/>
          </a:bodyPr>
          <a:lstStyle/>
          <a:p>
            <a:r>
              <a:rPr lang="en-US" altLang="zh-CN" sz="2000" b="1" i="1" dirty="0">
                <a:solidFill>
                  <a:srgbClr val="FF0000"/>
                </a:solidFill>
                <a:latin typeface="+mn-ea"/>
              </a:rPr>
              <a:t>6.1	</a:t>
            </a:r>
            <a:r>
              <a:rPr lang="zh-CN" altLang="en-US" sz="2000" b="1" i="1" dirty="0">
                <a:solidFill>
                  <a:srgbClr val="FF0000"/>
                </a:solidFill>
                <a:latin typeface="+mn-ea"/>
              </a:rPr>
              <a:t>栈存储什么</a:t>
            </a:r>
            <a:r>
              <a:rPr lang="en-US" altLang="zh-CN" sz="2000" b="1" i="1" dirty="0">
                <a:solidFill>
                  <a:srgbClr val="FF0000"/>
                </a:solidFill>
                <a:latin typeface="+mn-ea"/>
              </a:rPr>
              <a:t>?</a:t>
            </a:r>
            <a:endParaRPr lang="en-US" altLang="zh-CN" sz="2000" b="1" i="1" dirty="0">
              <a:solidFill>
                <a:srgbClr val="FF0000"/>
              </a:solidFill>
              <a:latin typeface="+mn-ea"/>
            </a:endParaRPr>
          </a:p>
          <a:p>
            <a:r>
              <a:rPr lang="zh-CN" altLang="en-US" sz="2000" dirty="0">
                <a:latin typeface="+mn-ea"/>
              </a:rPr>
              <a:t>栈帧中主要保存</a:t>
            </a:r>
            <a:r>
              <a:rPr lang="en-US" altLang="zh-CN" sz="2000" dirty="0">
                <a:latin typeface="+mn-ea"/>
              </a:rPr>
              <a:t>3 </a:t>
            </a:r>
            <a:r>
              <a:rPr lang="zh-CN" altLang="en-US" sz="2000" dirty="0">
                <a:latin typeface="+mn-ea"/>
              </a:rPr>
              <a:t>类数据：</a:t>
            </a:r>
            <a:endParaRPr lang="zh-CN" altLang="en-US" sz="2000" dirty="0">
              <a:latin typeface="+mn-ea"/>
            </a:endParaRPr>
          </a:p>
          <a:p>
            <a:endParaRPr lang="en-US" altLang="zh-CN" sz="2000" dirty="0">
              <a:latin typeface="+mn-ea"/>
            </a:endParaRPr>
          </a:p>
          <a:p>
            <a:r>
              <a:rPr lang="zh-CN" altLang="en-US" sz="2000" dirty="0">
                <a:latin typeface="+mn-ea"/>
              </a:rPr>
              <a:t>本地变量（</a:t>
            </a:r>
            <a:r>
              <a:rPr lang="en-US" altLang="zh-CN" sz="2000" dirty="0">
                <a:latin typeface="+mn-ea"/>
              </a:rPr>
              <a:t>Local Variables</a:t>
            </a:r>
            <a:r>
              <a:rPr lang="zh-CN" altLang="en-US" sz="2000" dirty="0">
                <a:latin typeface="+mn-ea"/>
              </a:rPr>
              <a:t>）</a:t>
            </a:r>
            <a:r>
              <a:rPr lang="en-US" altLang="zh-CN" sz="2000" dirty="0">
                <a:latin typeface="+mn-ea"/>
              </a:rPr>
              <a:t>:</a:t>
            </a:r>
            <a:r>
              <a:rPr lang="zh-CN" altLang="en-US" sz="2000" dirty="0">
                <a:latin typeface="+mn-ea"/>
              </a:rPr>
              <a:t>输入参数和输出参数以及方法内的变量；</a:t>
            </a:r>
            <a:endParaRPr lang="en-US" altLang="zh-CN" sz="2000" dirty="0">
              <a:latin typeface="+mn-ea"/>
            </a:endParaRPr>
          </a:p>
          <a:p>
            <a:endParaRPr lang="zh-CN" altLang="en-US" sz="2000" dirty="0">
              <a:latin typeface="+mn-ea"/>
            </a:endParaRPr>
          </a:p>
          <a:p>
            <a:r>
              <a:rPr lang="zh-CN" altLang="en-US" sz="2000" dirty="0">
                <a:latin typeface="+mn-ea"/>
              </a:rPr>
              <a:t>栈操作（</a:t>
            </a:r>
            <a:r>
              <a:rPr lang="en-US" altLang="zh-CN" sz="2000" dirty="0">
                <a:latin typeface="+mn-ea"/>
              </a:rPr>
              <a:t>Operand Stack</a:t>
            </a:r>
            <a:r>
              <a:rPr lang="zh-CN" altLang="en-US" sz="2000" dirty="0">
                <a:latin typeface="+mn-ea"/>
              </a:rPr>
              <a:t>）</a:t>
            </a:r>
            <a:r>
              <a:rPr lang="en-US" altLang="zh-CN" sz="2000" dirty="0">
                <a:latin typeface="+mn-ea"/>
              </a:rPr>
              <a:t>:</a:t>
            </a:r>
            <a:r>
              <a:rPr lang="zh-CN" altLang="en-US" sz="2000" dirty="0">
                <a:latin typeface="+mn-ea"/>
              </a:rPr>
              <a:t>记录出栈、入栈的操作；</a:t>
            </a:r>
            <a:endParaRPr lang="en-US" altLang="zh-CN" sz="2000" dirty="0">
              <a:latin typeface="+mn-ea"/>
            </a:endParaRPr>
          </a:p>
          <a:p>
            <a:endParaRPr lang="zh-CN" altLang="en-US" sz="2000" dirty="0">
              <a:latin typeface="+mn-ea"/>
            </a:endParaRPr>
          </a:p>
          <a:p>
            <a:r>
              <a:rPr lang="zh-CN" altLang="en-US" sz="2000" dirty="0">
                <a:latin typeface="+mn-ea"/>
              </a:rPr>
              <a:t>栈帧数据（</a:t>
            </a:r>
            <a:r>
              <a:rPr lang="en-US" altLang="zh-CN" sz="2000" dirty="0">
                <a:latin typeface="+mn-ea"/>
              </a:rPr>
              <a:t>Frame Data</a:t>
            </a:r>
            <a:r>
              <a:rPr lang="zh-CN" altLang="en-US" sz="2000" dirty="0">
                <a:latin typeface="+mn-ea"/>
              </a:rPr>
              <a:t>）</a:t>
            </a:r>
            <a:r>
              <a:rPr lang="en-US" altLang="zh-CN" sz="2000" dirty="0">
                <a:latin typeface="+mn-ea"/>
              </a:rPr>
              <a:t>:</a:t>
            </a:r>
            <a:r>
              <a:rPr lang="zh-CN" altLang="en-US" sz="2000" dirty="0">
                <a:latin typeface="+mn-ea"/>
              </a:rPr>
              <a:t>包括类文件、方法等等。</a:t>
            </a:r>
            <a:endParaRPr lang="en-US" altLang="zh-CN" sz="2000" dirty="0">
              <a:solidFill>
                <a:srgbClr val="FF0000"/>
              </a:solidFill>
              <a:latin typeface="+mn-ea"/>
            </a:endParaRPr>
          </a:p>
        </p:txBody>
      </p:sp>
      <p:sp>
        <p:nvSpPr>
          <p:cNvPr id="4" name="内容占位符 3"/>
          <p:cNvSpPr txBox="1"/>
          <p:nvPr/>
        </p:nvSpPr>
        <p:spPr>
          <a:xfrm>
            <a:off x="431540" y="972017"/>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panose="02010600030101010101" pitchFamily="2" charset="-122"/>
              </a:rPr>
              <a:t>Stack</a:t>
            </a:r>
            <a:r>
              <a:rPr lang="zh-CN" altLang="en-US" b="1" dirty="0">
                <a:solidFill>
                  <a:schemeClr val="tx2"/>
                </a:solidFill>
                <a:ea typeface="宋体" panose="02010600030101010101" pitchFamily="2" charset="-122"/>
              </a:rPr>
              <a:t>栈</a:t>
            </a:r>
            <a:endParaRPr lang="en-US" altLang="zh-CN" b="1" dirty="0">
              <a:solidFill>
                <a:schemeClr val="tx2"/>
              </a:solidFill>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5536" y="980728"/>
            <a:ext cx="8280920" cy="5016758"/>
          </a:xfrm>
          <a:prstGeom prst="rect">
            <a:avLst/>
          </a:prstGeom>
        </p:spPr>
        <p:txBody>
          <a:bodyPr wrap="square">
            <a:spAutoFit/>
          </a:bodyPr>
          <a:lstStyle/>
          <a:p>
            <a:r>
              <a:rPr lang="zh-CN" altLang="en-US" sz="2000" b="1" i="1" dirty="0">
                <a:solidFill>
                  <a:srgbClr val="FF0000"/>
                </a:solidFill>
                <a:latin typeface="+mn-ea"/>
              </a:rPr>
              <a:t>栈运行原理：</a:t>
            </a:r>
            <a:endParaRPr lang="en-US" altLang="zh-CN" sz="2000" b="1" i="1" dirty="0">
              <a:solidFill>
                <a:srgbClr val="FF0000"/>
              </a:solidFill>
              <a:latin typeface="+mn-ea"/>
            </a:endParaRPr>
          </a:p>
          <a:p>
            <a:r>
              <a:rPr lang="zh-CN" altLang="en-US" sz="2000" dirty="0">
                <a:latin typeface="+mn-ea"/>
              </a:rPr>
              <a:t>栈中的数据都是以栈帧（</a:t>
            </a:r>
            <a:r>
              <a:rPr lang="en-US" altLang="zh-CN" sz="2000" dirty="0">
                <a:latin typeface="+mn-ea"/>
              </a:rPr>
              <a:t>Stack Frame</a:t>
            </a:r>
            <a:r>
              <a:rPr lang="zh-CN" altLang="en-US" sz="2000" dirty="0">
                <a:latin typeface="+mn-ea"/>
              </a:rPr>
              <a:t>）的格式存在，栈帧是一个内存区块，是一个数据集，是一个有关方法</a:t>
            </a:r>
            <a:r>
              <a:rPr lang="en-US" altLang="zh-CN" sz="2000" dirty="0">
                <a:latin typeface="+mn-ea"/>
              </a:rPr>
              <a:t>(Method)</a:t>
            </a:r>
            <a:r>
              <a:rPr lang="zh-CN" altLang="en-US" sz="2000" dirty="0">
                <a:latin typeface="+mn-ea"/>
              </a:rPr>
              <a:t>和运行期数据的数据集，当一个方法</a:t>
            </a:r>
            <a:r>
              <a:rPr lang="en-US" altLang="zh-CN" sz="2000" dirty="0">
                <a:latin typeface="+mn-ea"/>
              </a:rPr>
              <a:t>A</a:t>
            </a:r>
            <a:r>
              <a:rPr lang="zh-CN" altLang="en-US" sz="2000" dirty="0">
                <a:latin typeface="+mn-ea"/>
              </a:rPr>
              <a:t>被调用时就产生了一个栈帧 </a:t>
            </a:r>
            <a:r>
              <a:rPr lang="en-US" altLang="zh-CN" sz="2000" dirty="0">
                <a:latin typeface="+mn-ea"/>
              </a:rPr>
              <a:t>F1</a:t>
            </a:r>
            <a:r>
              <a:rPr lang="zh-CN" altLang="en-US" sz="2000" dirty="0">
                <a:latin typeface="+mn-ea"/>
              </a:rPr>
              <a:t>，并被压入到栈中，</a:t>
            </a:r>
            <a:endParaRPr lang="en-US" altLang="zh-CN" sz="2000" dirty="0">
              <a:latin typeface="+mn-ea"/>
            </a:endParaRPr>
          </a:p>
          <a:p>
            <a:r>
              <a:rPr lang="en-US" altLang="zh-CN" sz="2000" dirty="0">
                <a:latin typeface="+mn-ea"/>
              </a:rPr>
              <a:t>A</a:t>
            </a:r>
            <a:r>
              <a:rPr lang="zh-CN" altLang="en-US" sz="2000" dirty="0">
                <a:latin typeface="+mn-ea"/>
              </a:rPr>
              <a:t>方法又调用了 </a:t>
            </a:r>
            <a:r>
              <a:rPr lang="en-US" altLang="zh-CN" sz="2000" dirty="0">
                <a:latin typeface="+mn-ea"/>
              </a:rPr>
              <a:t>B</a:t>
            </a:r>
            <a:r>
              <a:rPr lang="zh-CN" altLang="en-US" sz="2000" dirty="0">
                <a:latin typeface="+mn-ea"/>
              </a:rPr>
              <a:t>方法，于是产生栈帧 </a:t>
            </a:r>
            <a:r>
              <a:rPr lang="en-US" altLang="zh-CN" sz="2000" dirty="0">
                <a:latin typeface="+mn-ea"/>
              </a:rPr>
              <a:t>F2 </a:t>
            </a:r>
            <a:r>
              <a:rPr lang="zh-CN" altLang="en-US" sz="2000" dirty="0">
                <a:latin typeface="+mn-ea"/>
              </a:rPr>
              <a:t>也被压入栈，</a:t>
            </a:r>
            <a:endParaRPr lang="en-US" altLang="zh-CN" sz="2000" dirty="0">
              <a:latin typeface="+mn-ea"/>
            </a:endParaRPr>
          </a:p>
          <a:p>
            <a:r>
              <a:rPr lang="en-US" altLang="zh-CN" sz="2000" dirty="0">
                <a:latin typeface="+mn-ea"/>
              </a:rPr>
              <a:t>B</a:t>
            </a:r>
            <a:r>
              <a:rPr lang="zh-CN" altLang="en-US" sz="2000" dirty="0">
                <a:latin typeface="+mn-ea"/>
              </a:rPr>
              <a:t>方法又调用了 </a:t>
            </a:r>
            <a:r>
              <a:rPr lang="en-US" altLang="zh-CN" sz="2000" dirty="0">
                <a:latin typeface="+mn-ea"/>
              </a:rPr>
              <a:t>C</a:t>
            </a:r>
            <a:r>
              <a:rPr lang="zh-CN" altLang="en-US" sz="2000" dirty="0">
                <a:latin typeface="+mn-ea"/>
              </a:rPr>
              <a:t>方法，于是产生栈帧 </a:t>
            </a:r>
            <a:r>
              <a:rPr lang="en-US" altLang="zh-CN" sz="2000" dirty="0">
                <a:latin typeface="+mn-ea"/>
              </a:rPr>
              <a:t>F3 </a:t>
            </a:r>
            <a:r>
              <a:rPr lang="zh-CN" altLang="en-US" sz="2000" dirty="0">
                <a:latin typeface="+mn-ea"/>
              </a:rPr>
              <a:t>也被压入栈，</a:t>
            </a:r>
            <a:endParaRPr lang="en-US" altLang="zh-CN" sz="2000" dirty="0">
              <a:latin typeface="+mn-ea"/>
            </a:endParaRPr>
          </a:p>
          <a:p>
            <a:r>
              <a:rPr lang="en-US" altLang="zh-CN" sz="2000" dirty="0">
                <a:latin typeface="+mn-ea"/>
              </a:rPr>
              <a:t>……</a:t>
            </a:r>
            <a:endParaRPr lang="en-US" altLang="zh-CN" sz="2000" dirty="0">
              <a:latin typeface="+mn-ea"/>
            </a:endParaRPr>
          </a:p>
          <a:p>
            <a:r>
              <a:rPr lang="zh-CN" altLang="en-US" sz="2000" dirty="0">
                <a:latin typeface="+mn-ea"/>
              </a:rPr>
              <a:t>执行完毕后，先弹出</a:t>
            </a:r>
            <a:r>
              <a:rPr lang="en-US" altLang="zh-CN" sz="2000" dirty="0">
                <a:latin typeface="+mn-ea"/>
              </a:rPr>
              <a:t>F3</a:t>
            </a:r>
            <a:r>
              <a:rPr lang="zh-CN" altLang="en-US" sz="2000" dirty="0">
                <a:latin typeface="+mn-ea"/>
              </a:rPr>
              <a:t>栈帧，再弹出</a:t>
            </a:r>
            <a:r>
              <a:rPr lang="en-US" altLang="zh-CN" sz="2000" dirty="0">
                <a:latin typeface="+mn-ea"/>
              </a:rPr>
              <a:t>F2</a:t>
            </a:r>
            <a:r>
              <a:rPr lang="zh-CN" altLang="en-US" sz="2000" dirty="0">
                <a:latin typeface="+mn-ea"/>
              </a:rPr>
              <a:t>栈帧，再弹出</a:t>
            </a:r>
            <a:r>
              <a:rPr lang="en-US" altLang="zh-CN" sz="2000" dirty="0">
                <a:latin typeface="+mn-ea"/>
              </a:rPr>
              <a:t>F1</a:t>
            </a:r>
            <a:r>
              <a:rPr lang="zh-CN" altLang="en-US" sz="2000" dirty="0">
                <a:latin typeface="+mn-ea"/>
              </a:rPr>
              <a:t>栈帧</a:t>
            </a:r>
            <a:r>
              <a:rPr lang="en-US" altLang="zh-CN" sz="2000" dirty="0">
                <a:latin typeface="+mn-ea"/>
              </a:rPr>
              <a:t>……</a:t>
            </a:r>
            <a:endParaRPr lang="en-US" altLang="zh-CN" sz="2000" dirty="0">
              <a:latin typeface="+mn-ea"/>
            </a:endParaRPr>
          </a:p>
          <a:p>
            <a:endParaRPr lang="en-US" altLang="zh-CN" sz="2000" dirty="0">
              <a:latin typeface="+mn-ea"/>
            </a:endParaRPr>
          </a:p>
          <a:p>
            <a:r>
              <a:rPr lang="zh-CN" altLang="en-US" sz="2000" dirty="0">
                <a:latin typeface="+mn-ea"/>
              </a:rPr>
              <a:t>遵循“先进后出”</a:t>
            </a:r>
            <a:r>
              <a:rPr lang="en-US" altLang="zh-CN" sz="2000" dirty="0">
                <a:latin typeface="+mn-ea"/>
              </a:rPr>
              <a:t>/</a:t>
            </a:r>
            <a:r>
              <a:rPr lang="zh-CN" altLang="en-US" sz="2000" dirty="0">
                <a:latin typeface="+mn-ea"/>
              </a:rPr>
              <a:t>“后进先出”原则。</a:t>
            </a:r>
            <a:endParaRPr lang="en-US" altLang="zh-CN" sz="2000" dirty="0">
              <a:latin typeface="+mn-ea"/>
            </a:endParaRPr>
          </a:p>
          <a:p>
            <a:endParaRPr lang="en-US" altLang="zh-CN" sz="2000" dirty="0">
              <a:solidFill>
                <a:srgbClr val="FF0000"/>
              </a:solidFill>
              <a:latin typeface="+mn-ea"/>
            </a:endParaRPr>
          </a:p>
          <a:p>
            <a:r>
              <a:rPr lang="zh-CN" altLang="en-US" sz="2000" dirty="0">
                <a:solidFill>
                  <a:srgbClr val="FF0000"/>
                </a:solidFill>
                <a:latin typeface="+mn-ea"/>
              </a:rPr>
              <a:t>每个方法执行的同时都会创建一个栈帧，用于存储局部变量表、操作数栈、动态链接、方法出口等信息，</a:t>
            </a:r>
            <a:r>
              <a:rPr lang="zh-CN" altLang="en-US" sz="2000" dirty="0">
                <a:latin typeface="+mn-ea"/>
              </a:rPr>
              <a:t>每一个方法从调用直至执行完毕的过程，就对应着一个栈帧在虚拟机中入栈到出栈的过程。</a:t>
            </a:r>
            <a:r>
              <a:rPr lang="zh-CN" altLang="en-US" sz="2000" dirty="0">
                <a:solidFill>
                  <a:srgbClr val="FF0000"/>
                </a:solidFill>
                <a:latin typeface="+mn-ea"/>
              </a:rPr>
              <a:t>栈的大小和具体</a:t>
            </a:r>
            <a:r>
              <a:rPr lang="en-US" altLang="zh-CN" sz="2000" dirty="0">
                <a:solidFill>
                  <a:srgbClr val="FF0000"/>
                </a:solidFill>
                <a:latin typeface="+mn-ea"/>
              </a:rPr>
              <a:t>JVM</a:t>
            </a:r>
            <a:r>
              <a:rPr lang="zh-CN" altLang="en-US" sz="2000" dirty="0">
                <a:solidFill>
                  <a:srgbClr val="FF0000"/>
                </a:solidFill>
                <a:latin typeface="+mn-ea"/>
              </a:rPr>
              <a:t>的实现有关，通常在</a:t>
            </a:r>
            <a:r>
              <a:rPr lang="en-US" altLang="zh-CN" sz="2000" dirty="0">
                <a:solidFill>
                  <a:srgbClr val="FF0000"/>
                </a:solidFill>
                <a:latin typeface="+mn-ea"/>
              </a:rPr>
              <a:t>256K~756K</a:t>
            </a:r>
            <a:r>
              <a:rPr lang="zh-CN" altLang="en-US" sz="2000" dirty="0">
                <a:solidFill>
                  <a:srgbClr val="FF0000"/>
                </a:solidFill>
                <a:latin typeface="+mn-ea"/>
              </a:rPr>
              <a:t>之间</a:t>
            </a:r>
            <a:r>
              <a:rPr lang="en-US" altLang="zh-CN" sz="2000" dirty="0">
                <a:solidFill>
                  <a:srgbClr val="FF0000"/>
                </a:solidFill>
                <a:latin typeface="+mn-ea"/>
              </a:rPr>
              <a:t>,</a:t>
            </a:r>
            <a:r>
              <a:rPr lang="zh-CN" altLang="en-US" sz="2000" dirty="0">
                <a:solidFill>
                  <a:srgbClr val="FF0000"/>
                </a:solidFill>
                <a:latin typeface="+mn-ea"/>
              </a:rPr>
              <a:t>与等于</a:t>
            </a:r>
            <a:r>
              <a:rPr lang="en-US" altLang="zh-CN" sz="2000" dirty="0">
                <a:solidFill>
                  <a:srgbClr val="FF0000"/>
                </a:solidFill>
                <a:latin typeface="+mn-ea"/>
              </a:rPr>
              <a:t>1Mb</a:t>
            </a:r>
            <a:r>
              <a:rPr lang="zh-CN" altLang="en-US" sz="2000" dirty="0">
                <a:solidFill>
                  <a:srgbClr val="FF0000"/>
                </a:solidFill>
                <a:latin typeface="+mn-ea"/>
              </a:rPr>
              <a:t>左右。</a:t>
            </a:r>
            <a:endParaRPr lang="en-US" altLang="zh-CN" sz="2000" dirty="0">
              <a:solidFill>
                <a:srgbClr val="FF0000"/>
              </a:solidFill>
              <a:latin typeface="+mn-ea"/>
            </a:endParaRPr>
          </a:p>
          <a:p>
            <a:endParaRPr lang="en-US" altLang="zh-CN" sz="2000" dirty="0">
              <a:solidFill>
                <a:srgbClr val="FF0000"/>
              </a:solidFill>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srcRect/>
          <a:stretch>
            <a:fillRect/>
          </a:stretch>
        </p:blipFill>
        <p:spPr bwMode="auto">
          <a:xfrm>
            <a:off x="251520" y="836712"/>
            <a:ext cx="4824536" cy="5629275"/>
          </a:xfrm>
          <a:prstGeom prst="rect">
            <a:avLst/>
          </a:prstGeom>
          <a:noFill/>
          <a:ln w="9525">
            <a:noFill/>
            <a:miter lim="800000"/>
            <a:headEnd/>
            <a:tailEnd/>
          </a:ln>
        </p:spPr>
      </p:pic>
      <p:sp>
        <p:nvSpPr>
          <p:cNvPr id="5" name="TextBox 4"/>
          <p:cNvSpPr txBox="1"/>
          <p:nvPr/>
        </p:nvSpPr>
        <p:spPr>
          <a:xfrm>
            <a:off x="5148064" y="692696"/>
            <a:ext cx="3816424" cy="3785652"/>
          </a:xfrm>
          <a:prstGeom prst="rect">
            <a:avLst/>
          </a:prstGeom>
          <a:noFill/>
        </p:spPr>
        <p:txBody>
          <a:bodyPr wrap="square" rtlCol="0">
            <a:spAutoFit/>
          </a:bodyPr>
          <a:lstStyle/>
          <a:p>
            <a:r>
              <a:rPr lang="zh-CN" altLang="en-US" sz="2000" dirty="0"/>
              <a:t>图示在一个栈中有两个栈帧：</a:t>
            </a:r>
            <a:endParaRPr lang="en-US" altLang="zh-CN" sz="2000" dirty="0"/>
          </a:p>
          <a:p>
            <a:endParaRPr lang="en-US" altLang="zh-CN" sz="2000" dirty="0"/>
          </a:p>
          <a:p>
            <a:r>
              <a:rPr lang="zh-CN" altLang="en-US" sz="2000" dirty="0"/>
              <a:t>栈帧 </a:t>
            </a:r>
            <a:r>
              <a:rPr lang="en-US" altLang="zh-CN" sz="2000" dirty="0"/>
              <a:t>2</a:t>
            </a:r>
            <a:r>
              <a:rPr lang="zh-CN" altLang="en-US" sz="2000" dirty="0"/>
              <a:t>是最先被调用的方法，先入栈，</a:t>
            </a:r>
            <a:endParaRPr lang="en-US" altLang="zh-CN" sz="2000" dirty="0"/>
          </a:p>
          <a:p>
            <a:endParaRPr lang="en-US" altLang="zh-CN" sz="2000" dirty="0"/>
          </a:p>
          <a:p>
            <a:r>
              <a:rPr lang="zh-CN" altLang="en-US" sz="2000" dirty="0"/>
              <a:t>然后方法 </a:t>
            </a:r>
            <a:r>
              <a:rPr lang="en-US" altLang="zh-CN" sz="2000" dirty="0"/>
              <a:t>2 </a:t>
            </a:r>
            <a:r>
              <a:rPr lang="zh-CN" altLang="en-US" sz="2000" dirty="0"/>
              <a:t>又调用了方法</a:t>
            </a:r>
            <a:r>
              <a:rPr lang="en-US" altLang="zh-CN" sz="2000" dirty="0"/>
              <a:t>1</a:t>
            </a:r>
            <a:r>
              <a:rPr lang="zh-CN" altLang="en-US" sz="2000" dirty="0"/>
              <a:t>，栈帧 </a:t>
            </a:r>
            <a:r>
              <a:rPr lang="en-US" altLang="zh-CN" sz="2000" dirty="0"/>
              <a:t>1</a:t>
            </a:r>
            <a:r>
              <a:rPr lang="zh-CN" altLang="en-US" sz="2000" dirty="0"/>
              <a:t>处于栈顶的位置，</a:t>
            </a:r>
            <a:endParaRPr lang="en-US" altLang="zh-CN" sz="2000" dirty="0"/>
          </a:p>
          <a:p>
            <a:endParaRPr lang="en-US" altLang="zh-CN" sz="2000" dirty="0"/>
          </a:p>
          <a:p>
            <a:r>
              <a:rPr lang="zh-CN" altLang="en-US" sz="2000" dirty="0"/>
              <a:t>栈帧 </a:t>
            </a:r>
            <a:r>
              <a:rPr lang="en-US" altLang="zh-CN" sz="2000" dirty="0"/>
              <a:t>2 </a:t>
            </a:r>
            <a:r>
              <a:rPr lang="zh-CN" altLang="en-US" sz="2000" dirty="0"/>
              <a:t>处于栈底，执行完毕后，依次弹出栈帧 </a:t>
            </a:r>
            <a:r>
              <a:rPr lang="en-US" altLang="zh-CN" sz="2000" dirty="0"/>
              <a:t>1</a:t>
            </a:r>
            <a:r>
              <a:rPr lang="zh-CN" altLang="en-US" sz="2000" dirty="0"/>
              <a:t>和栈帧 </a:t>
            </a:r>
            <a:r>
              <a:rPr lang="en-US" altLang="zh-CN" sz="2000" dirty="0"/>
              <a:t>2</a:t>
            </a:r>
            <a:r>
              <a:rPr lang="zh-CN" altLang="en-US" sz="2000" dirty="0"/>
              <a:t>，</a:t>
            </a:r>
            <a:endParaRPr lang="en-US" altLang="zh-CN" sz="2000" dirty="0"/>
          </a:p>
          <a:p>
            <a:endParaRPr lang="en-US" altLang="zh-CN" sz="2000" dirty="0"/>
          </a:p>
          <a:p>
            <a:r>
              <a:rPr lang="zh-CN" altLang="en-US" sz="2000" dirty="0"/>
              <a:t>线程结束，栈释放。 </a:t>
            </a:r>
            <a:endParaRPr lang="zh-CN" altLang="en-US" sz="2000" dirty="0"/>
          </a:p>
        </p:txBody>
      </p:sp>
      <p:sp>
        <p:nvSpPr>
          <p:cNvPr id="6" name="TextBox 5"/>
          <p:cNvSpPr txBox="1"/>
          <p:nvPr/>
        </p:nvSpPr>
        <p:spPr>
          <a:xfrm>
            <a:off x="5148064" y="4725144"/>
            <a:ext cx="3816424" cy="1631216"/>
          </a:xfrm>
          <a:prstGeom prst="rect">
            <a:avLst/>
          </a:prstGeom>
          <a:noFill/>
        </p:spPr>
        <p:txBody>
          <a:bodyPr wrap="square" rtlCol="0">
            <a:spAutoFit/>
          </a:bodyPr>
          <a:lstStyle/>
          <a:p>
            <a:r>
              <a:rPr lang="zh-CN" altLang="en-US" sz="2000" dirty="0"/>
              <a:t>每执行一个方法都会产生一个栈帧，保存到栈</a:t>
            </a:r>
            <a:r>
              <a:rPr lang="en-US" altLang="zh-CN" sz="2000" dirty="0"/>
              <a:t>(</a:t>
            </a:r>
            <a:r>
              <a:rPr lang="zh-CN" altLang="en-US" sz="2000" dirty="0"/>
              <a:t>后进先出</a:t>
            </a:r>
            <a:r>
              <a:rPr lang="en-US" altLang="zh-CN" sz="2000" dirty="0"/>
              <a:t>)</a:t>
            </a:r>
            <a:r>
              <a:rPr lang="zh-CN" altLang="en-US" sz="2000" dirty="0"/>
              <a:t>的</a:t>
            </a:r>
            <a:r>
              <a:rPr lang="zh-CN" altLang="en-US" sz="2000" b="1" dirty="0">
                <a:solidFill>
                  <a:srgbClr val="FF0000"/>
                </a:solidFill>
              </a:rPr>
              <a:t>顶部，顶部栈就是当前的方法，该方法执行完毕 后会自动将此栈帧出栈。</a:t>
            </a:r>
            <a:endParaRPr lang="zh-CN" altLang="en-US" sz="2000"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1268760"/>
            <a:ext cx="8280920" cy="400110"/>
          </a:xfrm>
          <a:prstGeom prst="rect">
            <a:avLst/>
          </a:prstGeom>
        </p:spPr>
        <p:txBody>
          <a:bodyPr wrap="square">
            <a:spAutoFit/>
          </a:bodyPr>
          <a:lstStyle/>
          <a:p>
            <a:r>
              <a:rPr lang="en-US" altLang="zh-CN" sz="2000" dirty="0">
                <a:solidFill>
                  <a:srgbClr val="FF0000"/>
                </a:solidFill>
                <a:latin typeface="+mn-ea"/>
              </a:rPr>
              <a:t>Exception in thread "main" </a:t>
            </a:r>
            <a:r>
              <a:rPr lang="en-US" altLang="zh-CN" sz="2000" dirty="0" err="1">
                <a:solidFill>
                  <a:srgbClr val="FF0000"/>
                </a:solidFill>
                <a:latin typeface="+mn-ea"/>
              </a:rPr>
              <a:t>java.lang.StackOverflowError</a:t>
            </a:r>
            <a:endParaRPr lang="en-US" altLang="zh-CN" sz="2000" dirty="0">
              <a:solidFill>
                <a:srgbClr val="FF0000"/>
              </a:solidFill>
              <a:latin typeface="+mn-ea"/>
            </a:endParaRPr>
          </a:p>
        </p:txBody>
      </p:sp>
      <p:graphicFrame>
        <p:nvGraphicFramePr>
          <p:cNvPr id="5" name="图示 4"/>
          <p:cNvGraphicFramePr/>
          <p:nvPr/>
        </p:nvGraphicFramePr>
        <p:xfrm>
          <a:off x="1691680" y="1988840"/>
          <a:ext cx="2843808"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右大括号 6"/>
          <p:cNvSpPr/>
          <p:nvPr/>
        </p:nvSpPr>
        <p:spPr>
          <a:xfrm>
            <a:off x="4355976" y="3501008"/>
            <a:ext cx="648072" cy="237626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1026" name="Picture 2"/>
          <p:cNvPicPr>
            <a:picLocks noChangeAspect="1" noChangeArrowheads="1"/>
          </p:cNvPicPr>
          <p:nvPr/>
        </p:nvPicPr>
        <p:blipFill>
          <a:blip r:embed="rId6" cstate="print"/>
          <a:srcRect/>
          <a:stretch>
            <a:fillRect/>
          </a:stretch>
        </p:blipFill>
        <p:spPr bwMode="auto">
          <a:xfrm>
            <a:off x="5076056" y="3645024"/>
            <a:ext cx="1368152" cy="203304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panose="02010600030101010101" pitchFamily="2" charset="-122"/>
              </a:rPr>
              <a:t>栈</a:t>
            </a:r>
            <a:r>
              <a:rPr lang="en-US" altLang="zh-CN" b="1" dirty="0">
                <a:solidFill>
                  <a:schemeClr val="tx2"/>
                </a:solidFill>
                <a:ea typeface="宋体" panose="02010600030101010101" pitchFamily="2" charset="-122"/>
              </a:rPr>
              <a:t>+</a:t>
            </a:r>
            <a:r>
              <a:rPr lang="zh-CN" altLang="en-US" b="1" dirty="0">
                <a:solidFill>
                  <a:schemeClr val="tx2"/>
                </a:solidFill>
                <a:ea typeface="宋体" panose="02010600030101010101" pitchFamily="2" charset="-122"/>
              </a:rPr>
              <a:t>堆</a:t>
            </a:r>
            <a:r>
              <a:rPr lang="en-US" altLang="zh-CN" b="1" dirty="0">
                <a:solidFill>
                  <a:schemeClr val="tx2"/>
                </a:solidFill>
                <a:ea typeface="宋体" panose="02010600030101010101" pitchFamily="2" charset="-122"/>
              </a:rPr>
              <a:t>+</a:t>
            </a:r>
            <a:r>
              <a:rPr lang="zh-CN" altLang="en-US" b="1" dirty="0">
                <a:solidFill>
                  <a:schemeClr val="tx2"/>
                </a:solidFill>
                <a:ea typeface="宋体" panose="02010600030101010101" pitchFamily="2" charset="-122"/>
              </a:rPr>
              <a:t>方法区的交互关系</a:t>
            </a:r>
            <a:endParaRPr lang="en-US" altLang="zh-CN" b="1" dirty="0">
              <a:solidFill>
                <a:schemeClr val="tx2"/>
              </a:solidFill>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1300571" y="1844824"/>
            <a:ext cx="6542857" cy="2838095"/>
          </a:xfrm>
          <a:prstGeom prst="rect">
            <a:avLst/>
          </a:prstGeom>
        </p:spPr>
      </p:pic>
      <p:sp>
        <p:nvSpPr>
          <p:cNvPr id="7" name="文本框 6"/>
          <p:cNvSpPr txBox="1"/>
          <p:nvPr/>
        </p:nvSpPr>
        <p:spPr>
          <a:xfrm>
            <a:off x="899592" y="5157192"/>
            <a:ext cx="7653536" cy="1015663"/>
          </a:xfrm>
          <a:prstGeom prst="rect">
            <a:avLst/>
          </a:prstGeom>
          <a:noFill/>
        </p:spPr>
        <p:txBody>
          <a:bodyPr wrap="square" rtlCol="0">
            <a:spAutoFit/>
          </a:bodyPr>
          <a:lstStyle/>
          <a:p>
            <a:r>
              <a:rPr lang="en-US" altLang="zh-CN" sz="2000" dirty="0" err="1">
                <a:latin typeface="+mn-ea"/>
              </a:rPr>
              <a:t>HotSpot</a:t>
            </a:r>
            <a:r>
              <a:rPr lang="zh-CN" altLang="en-US" sz="2000" dirty="0">
                <a:latin typeface="+mn-ea"/>
              </a:rPr>
              <a:t>是使用指针的方式来访问对象：</a:t>
            </a:r>
            <a:endParaRPr lang="zh-CN" altLang="en-US" sz="2000" dirty="0">
              <a:latin typeface="+mn-ea"/>
            </a:endParaRPr>
          </a:p>
          <a:p>
            <a:r>
              <a:rPr lang="en-US" altLang="zh-CN" sz="2000" dirty="0">
                <a:latin typeface="+mn-ea"/>
              </a:rPr>
              <a:t>Java</a:t>
            </a:r>
            <a:r>
              <a:rPr lang="zh-CN" altLang="en-US" sz="2000" dirty="0">
                <a:latin typeface="+mn-ea"/>
              </a:rPr>
              <a:t>堆中会存放访问</a:t>
            </a:r>
            <a:r>
              <a:rPr lang="zh-CN" altLang="en-US" sz="2000" b="1" dirty="0">
                <a:solidFill>
                  <a:srgbClr val="FF0000"/>
                </a:solidFill>
                <a:latin typeface="+mn-ea"/>
              </a:rPr>
              <a:t>类元数据</a:t>
            </a:r>
            <a:r>
              <a:rPr lang="zh-CN" altLang="en-US" sz="2000" dirty="0">
                <a:latin typeface="+mn-ea"/>
              </a:rPr>
              <a:t>的地址，</a:t>
            </a:r>
            <a:endParaRPr lang="en-US" altLang="zh-CN" sz="2000" dirty="0">
              <a:latin typeface="+mn-ea"/>
            </a:endParaRPr>
          </a:p>
          <a:p>
            <a:r>
              <a:rPr lang="en-US" altLang="zh-CN" sz="2000" dirty="0">
                <a:latin typeface="+mn-ea"/>
              </a:rPr>
              <a:t>reference</a:t>
            </a:r>
            <a:r>
              <a:rPr lang="zh-CN" altLang="en-US" sz="2000" dirty="0">
                <a:latin typeface="+mn-ea"/>
              </a:rPr>
              <a:t>存储的就直接是对象的地址</a:t>
            </a:r>
            <a:endParaRPr lang="zh-CN" altLang="en-US" sz="2000" dirty="0">
              <a:latin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panose="02010600030101010101" pitchFamily="2" charset="-122"/>
              </a:rPr>
              <a:t>请谈谈你对</a:t>
            </a:r>
            <a:r>
              <a:rPr lang="en-US" altLang="zh-CN" b="1" dirty="0">
                <a:solidFill>
                  <a:schemeClr val="tx2"/>
                </a:solidFill>
                <a:ea typeface="宋体" panose="02010600030101010101" pitchFamily="2" charset="-122"/>
              </a:rPr>
              <a:t>JVM</a:t>
            </a:r>
            <a:r>
              <a:rPr lang="zh-CN" altLang="en-US" b="1" dirty="0">
                <a:solidFill>
                  <a:schemeClr val="tx2"/>
                </a:solidFill>
                <a:ea typeface="宋体" panose="02010600030101010101" pitchFamily="2" charset="-122"/>
              </a:rPr>
              <a:t>的理解</a:t>
            </a:r>
            <a:r>
              <a:rPr lang="en-US" altLang="zh-CN" b="1" dirty="0">
                <a:solidFill>
                  <a:schemeClr val="tx2"/>
                </a:solidFill>
                <a:ea typeface="宋体" panose="02010600030101010101" pitchFamily="2" charset="-122"/>
              </a:rPr>
              <a:t>?java8</a:t>
            </a:r>
            <a:r>
              <a:rPr lang="zh-CN" altLang="en-US" b="1" dirty="0">
                <a:solidFill>
                  <a:schemeClr val="tx2"/>
                </a:solidFill>
                <a:ea typeface="宋体" panose="02010600030101010101" pitchFamily="2" charset="-122"/>
              </a:rPr>
              <a:t>的虚拟机有什么更新？</a:t>
            </a:r>
            <a:endParaRPr lang="en-US" altLang="zh-CN" b="1" dirty="0">
              <a:solidFill>
                <a:schemeClr val="tx2"/>
              </a:solidFill>
              <a:ea typeface="宋体" panose="02010600030101010101" pitchFamily="2" charset="-122"/>
            </a:endParaRPr>
          </a:p>
        </p:txBody>
      </p:sp>
      <p:sp>
        <p:nvSpPr>
          <p:cNvPr id="3" name="内容占位符 3"/>
          <p:cNvSpPr txBox="1"/>
          <p:nvPr/>
        </p:nvSpPr>
        <p:spPr>
          <a:xfrm>
            <a:off x="315801" y="2602151"/>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eaLnBrk="0" hangingPunct="0">
              <a:buNone/>
            </a:pPr>
            <a:r>
              <a:rPr lang="zh-CN" altLang="en-US" b="1" dirty="0">
                <a:solidFill>
                  <a:schemeClr val="tx2"/>
                </a:solidFill>
                <a:ea typeface="宋体" panose="02010600030101010101" pitchFamily="2" charset="-122"/>
              </a:rPr>
              <a:t>什么是</a:t>
            </a:r>
            <a:r>
              <a:rPr lang="en-US" altLang="zh-CN" b="1" dirty="0">
                <a:solidFill>
                  <a:schemeClr val="tx2"/>
                </a:solidFill>
                <a:ea typeface="宋体" panose="02010600030101010101" pitchFamily="2" charset="-122"/>
              </a:rPr>
              <a:t>OOM</a:t>
            </a:r>
            <a:r>
              <a:rPr lang="zh-CN" altLang="en-US" b="1" dirty="0">
                <a:solidFill>
                  <a:schemeClr val="tx2"/>
                </a:solidFill>
                <a:ea typeface="宋体" panose="02010600030101010101" pitchFamily="2" charset="-122"/>
              </a:rPr>
              <a:t>？什么是</a:t>
            </a:r>
            <a:r>
              <a:rPr lang="en-US" altLang="zh-CN" b="1" dirty="0" err="1">
                <a:solidFill>
                  <a:schemeClr val="tx2"/>
                </a:solidFill>
                <a:ea typeface="宋体" panose="02010600030101010101" pitchFamily="2" charset="-122"/>
              </a:rPr>
              <a:t>StackOverflowError</a:t>
            </a:r>
            <a:r>
              <a:rPr lang="en-US" altLang="zh-CN" b="1" dirty="0">
                <a:solidFill>
                  <a:schemeClr val="tx2"/>
                </a:solidFill>
                <a:ea typeface="宋体" panose="02010600030101010101" pitchFamily="2" charset="-122"/>
              </a:rPr>
              <a:t>?</a:t>
            </a:r>
            <a:r>
              <a:rPr lang="zh-CN" altLang="en-US" b="1" dirty="0">
                <a:solidFill>
                  <a:schemeClr val="tx2"/>
                </a:solidFill>
                <a:ea typeface="宋体" panose="02010600030101010101" pitchFamily="2" charset="-122"/>
              </a:rPr>
              <a:t>有哪些方法分析？</a:t>
            </a:r>
            <a:endParaRPr lang="en-US" altLang="zh-CN" b="1" dirty="0">
              <a:solidFill>
                <a:schemeClr val="tx2"/>
              </a:solidFill>
              <a:ea typeface="宋体" panose="02010600030101010101" pitchFamily="2" charset="-122"/>
            </a:endParaRPr>
          </a:p>
        </p:txBody>
      </p:sp>
      <p:sp>
        <p:nvSpPr>
          <p:cNvPr id="5" name="内容占位符 3"/>
          <p:cNvSpPr txBox="1"/>
          <p:nvPr/>
        </p:nvSpPr>
        <p:spPr>
          <a:xfrm>
            <a:off x="315801" y="4255849"/>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eaLnBrk="0" hangingPunct="0">
              <a:buFont typeface="Arial" panose="020B0604020202020204" pitchFamily="34" charset="0"/>
              <a:buNone/>
            </a:pPr>
            <a:r>
              <a:rPr lang="en-US" altLang="zh-CN" b="1" dirty="0">
                <a:solidFill>
                  <a:schemeClr val="tx2"/>
                </a:solidFill>
                <a:ea typeface="宋体" panose="02010600030101010101" pitchFamily="2" charset="-122"/>
              </a:rPr>
              <a:t>JVM</a:t>
            </a:r>
            <a:r>
              <a:rPr lang="zh-CN" altLang="en-US" b="1" dirty="0">
                <a:solidFill>
                  <a:schemeClr val="tx2"/>
                </a:solidFill>
                <a:ea typeface="宋体" panose="02010600030101010101" pitchFamily="2" charset="-122"/>
              </a:rPr>
              <a:t>的常用参数调优你知道哪些？</a:t>
            </a:r>
            <a:endParaRPr lang="en-US" altLang="zh-CN" b="1" dirty="0">
              <a:solidFill>
                <a:schemeClr val="tx2"/>
              </a:solidFill>
              <a:ea typeface="宋体" panose="02010600030101010101" pitchFamily="2" charset="-122"/>
            </a:endParaRPr>
          </a:p>
        </p:txBody>
      </p:sp>
      <p:sp>
        <p:nvSpPr>
          <p:cNvPr id="7" name="内容占位符 3"/>
          <p:cNvSpPr txBox="1"/>
          <p:nvPr/>
        </p:nvSpPr>
        <p:spPr>
          <a:xfrm>
            <a:off x="322913" y="556189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eaLnBrk="0" hangingPunct="0">
              <a:buFont typeface="Arial" panose="020B0604020202020204" pitchFamily="34" charset="0"/>
              <a:buNone/>
            </a:pPr>
            <a:r>
              <a:rPr lang="zh-CN" altLang="en-US" b="1" dirty="0">
                <a:solidFill>
                  <a:schemeClr val="tx2"/>
                </a:solidFill>
                <a:ea typeface="宋体" panose="02010600030101010101" pitchFamily="2" charset="-122"/>
              </a:rPr>
              <a:t>谈谈</a:t>
            </a:r>
            <a:r>
              <a:rPr lang="en-US" altLang="zh-CN" b="1" dirty="0">
                <a:solidFill>
                  <a:schemeClr val="tx2"/>
                </a:solidFill>
                <a:ea typeface="宋体" panose="02010600030101010101" pitchFamily="2" charset="-122"/>
              </a:rPr>
              <a:t>JVM</a:t>
            </a:r>
            <a:r>
              <a:rPr lang="zh-CN" altLang="en-US" b="1" dirty="0">
                <a:solidFill>
                  <a:schemeClr val="tx2"/>
                </a:solidFill>
                <a:ea typeface="宋体" panose="02010600030101010101" pitchFamily="2" charset="-122"/>
              </a:rPr>
              <a:t>中，对类加载器你的认识？</a:t>
            </a:r>
            <a:endParaRPr lang="en-US" altLang="zh-CN" b="1" dirty="0">
              <a:solidFill>
                <a:schemeClr val="tx2"/>
              </a:solidFill>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1"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2"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4359" y="3149698"/>
            <a:ext cx="2563479" cy="369332"/>
          </a:xfrm>
          <a:prstGeom prst="rect">
            <a:avLst/>
          </a:prstGeom>
          <a:noFill/>
        </p:spPr>
        <p:txBody>
          <a:bodyPr wrap="square" rtlCol="0">
            <a:spAutoFit/>
          </a:bodyPr>
          <a:lstStyle/>
          <a:p>
            <a:r>
              <a:rPr lang="zh-CN" altLang="en-US"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rPr>
              <a:t>堆体系结构概述</a:t>
            </a:r>
            <a:endParaRPr lang="en-GB" altLang="zh-CN"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2</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3"/>
            </p:custDataLst>
          </p:nvPr>
        </p:nvGrpSpPr>
        <p:grpSpPr>
          <a:xfrm rot="21165983">
            <a:off x="4207834" y="3054978"/>
            <a:ext cx="2799159" cy="111373"/>
            <a:chOff x="2481804" y="4179888"/>
            <a:chExt cx="7313171" cy="325437"/>
          </a:xfrm>
          <a:solidFill>
            <a:srgbClr val="FF0000"/>
          </a:solidFill>
        </p:grpSpPr>
        <p:sp>
          <p:nvSpPr>
            <p:cNvPr id="19" name="Freeform 35"/>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41"/>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7"/>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52"/>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56"/>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59"/>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1"/>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68"/>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73"/>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4"/>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9"/>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80"/>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81"/>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3"/>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5"/>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7"/>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8"/>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2"/>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3"/>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94"/>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95"/>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96"/>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00"/>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01"/>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02"/>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03"/>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05"/>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07"/>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8"/>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09"/>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10"/>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11"/>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12"/>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13"/>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14"/>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15"/>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16"/>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17"/>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18"/>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20"/>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27"/>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28"/>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30"/>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33"/>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35"/>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37"/>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38"/>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39"/>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40"/>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44"/>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45"/>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46"/>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48"/>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9"/>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50"/>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51"/>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53"/>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54"/>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55"/>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80" name="图片 79"/>
          <p:cNvPicPr>
            <a:picLocks noChangeAspect="1"/>
          </p:cNvPicPr>
          <p:nvPr/>
        </p:nvPicPr>
        <p:blipFill>
          <a:blip r:embed="rId4" cstate="print"/>
          <a:stretch>
            <a:fillRect/>
          </a:stretch>
        </p:blipFill>
        <p:spPr>
          <a:xfrm flipH="1">
            <a:off x="1223628" y="3032957"/>
            <a:ext cx="2326734" cy="24763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1124744"/>
            <a:ext cx="8280920" cy="1322070"/>
          </a:xfrm>
          <a:prstGeom prst="rect">
            <a:avLst/>
          </a:prstGeom>
        </p:spPr>
        <p:txBody>
          <a:bodyPr wrap="square">
            <a:spAutoFit/>
          </a:bodyPr>
          <a:lstStyle/>
          <a:p>
            <a:r>
              <a:rPr lang="en-US" altLang="zh-CN" sz="2000" dirty="0">
                <a:latin typeface="+mn-ea"/>
              </a:rPr>
              <a:t>7 Heap </a:t>
            </a:r>
            <a:r>
              <a:rPr lang="zh-CN" altLang="en-US" sz="2000" dirty="0">
                <a:latin typeface="+mn-ea"/>
              </a:rPr>
              <a:t>堆</a:t>
            </a:r>
            <a:endParaRPr lang="en-US" altLang="zh-CN" sz="2000" dirty="0">
              <a:latin typeface="+mn-ea"/>
            </a:endParaRPr>
          </a:p>
          <a:p>
            <a:r>
              <a:rPr lang="en-US" altLang="zh-CN" sz="2000" dirty="0">
                <a:latin typeface="+mn-ea"/>
              </a:rPr>
              <a:t>	</a:t>
            </a:r>
            <a:r>
              <a:rPr lang="zh-CN" altLang="en-US" sz="2000" dirty="0">
                <a:latin typeface="+mn-ea"/>
              </a:rPr>
              <a:t>一个</a:t>
            </a:r>
            <a:r>
              <a:rPr lang="en-US" altLang="zh-CN" sz="2000" dirty="0">
                <a:latin typeface="+mn-ea"/>
              </a:rPr>
              <a:t>JVM</a:t>
            </a:r>
            <a:r>
              <a:rPr lang="zh-CN" altLang="en-US" sz="2000" dirty="0">
                <a:latin typeface="+mn-ea"/>
              </a:rPr>
              <a:t>实例只存在一个堆内存，堆内存的大小是可以调节的。类加载器读取了类文件后，需要把类、方法、常变 量放到堆内存中，保存所有引用类型的真实信息，以方便执行器执行，堆内存分为三部分：</a:t>
            </a:r>
            <a:endParaRPr lang="en-US" altLang="zh-CN" sz="2000" dirty="0">
              <a:latin typeface="+mn-ea"/>
            </a:endParaRPr>
          </a:p>
        </p:txBody>
      </p:sp>
      <p:sp>
        <p:nvSpPr>
          <p:cNvPr id="4" name="TextBox 3"/>
          <p:cNvSpPr txBox="1"/>
          <p:nvPr/>
        </p:nvSpPr>
        <p:spPr>
          <a:xfrm>
            <a:off x="467544" y="3861048"/>
            <a:ext cx="5976664" cy="369332"/>
          </a:xfrm>
          <a:prstGeom prst="rect">
            <a:avLst/>
          </a:prstGeom>
          <a:noFill/>
        </p:spPr>
        <p:txBody>
          <a:bodyPr wrap="square" rtlCol="0">
            <a:spAutoFit/>
          </a:bodyPr>
          <a:lstStyle/>
          <a:p>
            <a:pPr>
              <a:buFont typeface="Wingdings" panose="05000000000000000000" pitchFamily="2" charset="2"/>
              <a:buChar char="l"/>
            </a:pPr>
            <a:r>
              <a:rPr lang="en-US" altLang="zh-CN" dirty="0"/>
              <a:t> 	Permanent Space              </a:t>
            </a:r>
            <a:r>
              <a:rPr lang="zh-CN" altLang="en-US" dirty="0"/>
              <a:t>永久区                         </a:t>
            </a:r>
            <a:r>
              <a:rPr lang="en-US" altLang="zh-CN" dirty="0"/>
              <a:t>Perm</a:t>
            </a:r>
            <a:endParaRPr lang="zh-CN" altLang="en-US" dirty="0"/>
          </a:p>
        </p:txBody>
      </p:sp>
      <p:sp>
        <p:nvSpPr>
          <p:cNvPr id="5" name="TextBox 4"/>
          <p:cNvSpPr txBox="1"/>
          <p:nvPr/>
        </p:nvSpPr>
        <p:spPr>
          <a:xfrm>
            <a:off x="467544" y="2708920"/>
            <a:ext cx="7776864" cy="369332"/>
          </a:xfrm>
          <a:prstGeom prst="rect">
            <a:avLst/>
          </a:prstGeom>
          <a:noFill/>
        </p:spPr>
        <p:txBody>
          <a:bodyPr wrap="square" rtlCol="0">
            <a:spAutoFit/>
          </a:bodyPr>
          <a:lstStyle/>
          <a:p>
            <a:pPr>
              <a:buFont typeface="Wingdings" panose="05000000000000000000" pitchFamily="2" charset="2"/>
              <a:buChar char="l"/>
            </a:pPr>
            <a:r>
              <a:rPr lang="en-US" altLang="zh-CN" dirty="0"/>
              <a:t> 	Young Generation Space  </a:t>
            </a:r>
            <a:r>
              <a:rPr lang="zh-CN" altLang="en-US" dirty="0"/>
              <a:t>新生区                    </a:t>
            </a:r>
            <a:r>
              <a:rPr lang="en-US" altLang="zh-CN" dirty="0"/>
              <a:t>Young/New</a:t>
            </a:r>
            <a:endParaRPr lang="zh-CN" altLang="en-US" dirty="0"/>
          </a:p>
        </p:txBody>
      </p:sp>
      <p:sp>
        <p:nvSpPr>
          <p:cNvPr id="7" name="TextBox 6"/>
          <p:cNvSpPr txBox="1"/>
          <p:nvPr/>
        </p:nvSpPr>
        <p:spPr>
          <a:xfrm>
            <a:off x="467544" y="3284984"/>
            <a:ext cx="6912768" cy="369332"/>
          </a:xfrm>
          <a:prstGeom prst="rect">
            <a:avLst/>
          </a:prstGeom>
          <a:noFill/>
        </p:spPr>
        <p:txBody>
          <a:bodyPr wrap="square" rtlCol="0">
            <a:spAutoFit/>
          </a:bodyPr>
          <a:lstStyle/>
          <a:p>
            <a:pPr>
              <a:buFont typeface="Wingdings" panose="05000000000000000000" pitchFamily="2" charset="2"/>
              <a:buChar char="l"/>
            </a:pPr>
            <a:r>
              <a:rPr lang="en-US" altLang="zh-CN" dirty="0"/>
              <a:t>              Tenure generation space  </a:t>
            </a:r>
            <a:r>
              <a:rPr lang="zh-CN" altLang="en-US" dirty="0"/>
              <a:t>养老区                     </a:t>
            </a:r>
            <a:r>
              <a:rPr lang="en-US" altLang="zh-CN" dirty="0"/>
              <a:t>Old/ Tenure</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528" y="692696"/>
            <a:ext cx="8280920" cy="1631216"/>
          </a:xfrm>
          <a:prstGeom prst="rect">
            <a:avLst/>
          </a:prstGeom>
        </p:spPr>
        <p:txBody>
          <a:bodyPr wrap="square">
            <a:spAutoFit/>
          </a:bodyPr>
          <a:lstStyle/>
          <a:p>
            <a:r>
              <a:rPr lang="en-US" altLang="zh-CN" sz="2000" dirty="0">
                <a:latin typeface="+mn-ea"/>
              </a:rPr>
              <a:t>Heap</a:t>
            </a:r>
            <a:r>
              <a:rPr lang="zh-CN" altLang="en-US" sz="2000" dirty="0">
                <a:latin typeface="+mn-ea"/>
              </a:rPr>
              <a:t>堆</a:t>
            </a:r>
            <a:r>
              <a:rPr lang="en-US" altLang="zh-CN" sz="2000" dirty="0">
                <a:latin typeface="+mn-ea"/>
              </a:rPr>
              <a:t>(</a:t>
            </a:r>
            <a:r>
              <a:rPr lang="en-US" altLang="zh-CN" sz="2000" b="1" dirty="0">
                <a:solidFill>
                  <a:srgbClr val="FF0000"/>
                </a:solidFill>
                <a:latin typeface="+mn-ea"/>
              </a:rPr>
              <a:t>Java7</a:t>
            </a:r>
            <a:r>
              <a:rPr lang="zh-CN" altLang="en-US" sz="2000" b="1" dirty="0">
                <a:solidFill>
                  <a:srgbClr val="FF0000"/>
                </a:solidFill>
                <a:latin typeface="+mn-ea"/>
              </a:rPr>
              <a:t>之前</a:t>
            </a:r>
            <a:r>
              <a:rPr lang="en-US" altLang="zh-CN" sz="2000" dirty="0">
                <a:latin typeface="+mn-ea"/>
              </a:rPr>
              <a:t>)</a:t>
            </a:r>
            <a:endParaRPr lang="en-US" altLang="zh-CN" sz="2000" dirty="0">
              <a:latin typeface="+mn-ea"/>
            </a:endParaRPr>
          </a:p>
          <a:p>
            <a:r>
              <a:rPr lang="en-US" altLang="zh-CN" sz="2000" dirty="0">
                <a:latin typeface="+mn-ea"/>
              </a:rPr>
              <a:t>	</a:t>
            </a:r>
            <a:r>
              <a:rPr lang="zh-CN" altLang="en-US" sz="2000" dirty="0">
                <a:latin typeface="+mn-ea"/>
              </a:rPr>
              <a:t>一个</a:t>
            </a:r>
            <a:r>
              <a:rPr lang="en-US" altLang="zh-CN" sz="2000" dirty="0">
                <a:latin typeface="+mn-ea"/>
              </a:rPr>
              <a:t>JVM</a:t>
            </a:r>
            <a:r>
              <a:rPr lang="zh-CN" altLang="en-US" sz="2000" dirty="0">
                <a:latin typeface="+mn-ea"/>
              </a:rPr>
              <a:t>实例只存在一个堆内存，堆内存的大小是可以调节的。类加载器读取了类文件后，需要把类、方法、常变量放到堆内存中，保存所有引用类型的真实信息，以方便执行器执行。</a:t>
            </a:r>
            <a:endParaRPr lang="en-US" altLang="zh-CN" sz="2000" dirty="0">
              <a:latin typeface="+mn-ea"/>
            </a:endParaRPr>
          </a:p>
          <a:p>
            <a:pPr algn="ctr"/>
            <a:r>
              <a:rPr lang="zh-CN" altLang="en-US" sz="2000" b="1" dirty="0">
                <a:latin typeface="+mn-ea"/>
              </a:rPr>
              <a:t>堆内存</a:t>
            </a:r>
            <a:r>
              <a:rPr lang="zh-CN" altLang="en-US" sz="2000" b="1" dirty="0">
                <a:solidFill>
                  <a:srgbClr val="FF0000"/>
                </a:solidFill>
                <a:latin typeface="+mn-ea"/>
              </a:rPr>
              <a:t>逻辑上</a:t>
            </a:r>
            <a:r>
              <a:rPr lang="zh-CN" altLang="en-US" sz="2000" b="1" dirty="0">
                <a:latin typeface="+mn-ea"/>
              </a:rPr>
              <a:t>分为三部分：新生</a:t>
            </a:r>
            <a:r>
              <a:rPr lang="en-US" altLang="zh-CN" sz="2000" b="1" dirty="0">
                <a:latin typeface="+mn-ea"/>
              </a:rPr>
              <a:t>+</a:t>
            </a:r>
            <a:r>
              <a:rPr lang="zh-CN" altLang="en-US" sz="2000" b="1" dirty="0">
                <a:latin typeface="+mn-ea"/>
              </a:rPr>
              <a:t>养老</a:t>
            </a:r>
            <a:r>
              <a:rPr lang="en-US" altLang="zh-CN" sz="2000" b="1" dirty="0">
                <a:latin typeface="+mn-ea"/>
              </a:rPr>
              <a:t>+</a:t>
            </a:r>
            <a:r>
              <a:rPr lang="zh-CN" altLang="en-US" sz="2000" b="1" dirty="0">
                <a:latin typeface="+mn-ea"/>
              </a:rPr>
              <a:t>永久</a:t>
            </a:r>
            <a:endParaRPr lang="en-US" altLang="zh-CN" sz="2000" b="1" dirty="0">
              <a:latin typeface="+mn-ea"/>
            </a:endParaRPr>
          </a:p>
        </p:txBody>
      </p:sp>
      <p:pic>
        <p:nvPicPr>
          <p:cNvPr id="3" name="图片 2"/>
          <p:cNvPicPr>
            <a:picLocks noChangeAspect="1"/>
          </p:cNvPicPr>
          <p:nvPr/>
        </p:nvPicPr>
        <p:blipFill>
          <a:blip r:embed="rId1"/>
          <a:stretch>
            <a:fillRect/>
          </a:stretch>
        </p:blipFill>
        <p:spPr>
          <a:xfrm>
            <a:off x="2015716" y="2323912"/>
            <a:ext cx="5112568" cy="431153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764704"/>
            <a:ext cx="8280920" cy="5940088"/>
          </a:xfrm>
          <a:prstGeom prst="rect">
            <a:avLst/>
          </a:prstGeom>
        </p:spPr>
        <p:txBody>
          <a:bodyPr wrap="square">
            <a:spAutoFit/>
          </a:bodyPr>
          <a:lstStyle/>
          <a:p>
            <a:r>
              <a:rPr lang="zh-CN" altLang="en-US" sz="2000" dirty="0">
                <a:latin typeface="+mn-ea"/>
              </a:rPr>
              <a:t>新生区</a:t>
            </a:r>
            <a:r>
              <a:rPr lang="en-US" altLang="zh-CN" sz="2000" b="1" i="1" dirty="0">
                <a:solidFill>
                  <a:srgbClr val="FF0000"/>
                </a:solidFill>
                <a:latin typeface="+mn-ea"/>
              </a:rPr>
              <a:t>(</a:t>
            </a:r>
            <a:r>
              <a:rPr lang="zh-CN" altLang="en-US" sz="2000" b="1" i="1" dirty="0">
                <a:solidFill>
                  <a:srgbClr val="FF0000"/>
                </a:solidFill>
                <a:latin typeface="+mn-ea"/>
              </a:rPr>
              <a:t>如下是首次讲解，简单版，先入门大致理解，下一页</a:t>
            </a:r>
            <a:r>
              <a:rPr lang="en-US" altLang="zh-CN" sz="2000" b="1" i="1" dirty="0">
                <a:solidFill>
                  <a:srgbClr val="FF0000"/>
                </a:solidFill>
                <a:latin typeface="+mn-ea"/>
              </a:rPr>
              <a:t>ppt</a:t>
            </a:r>
            <a:r>
              <a:rPr lang="zh-CN" altLang="en-US" sz="2000" b="1" i="1" dirty="0">
                <a:solidFill>
                  <a:srgbClr val="FF0000"/>
                </a:solidFill>
                <a:latin typeface="+mn-ea"/>
              </a:rPr>
              <a:t>详细</a:t>
            </a:r>
            <a:r>
              <a:rPr lang="en-US" altLang="zh-CN" sz="2000" b="1" i="1" dirty="0">
                <a:solidFill>
                  <a:srgbClr val="FF0000"/>
                </a:solidFill>
                <a:latin typeface="+mn-ea"/>
              </a:rPr>
              <a:t>)</a:t>
            </a:r>
            <a:endParaRPr lang="en-US" altLang="zh-CN" sz="2000" b="1" i="1" dirty="0">
              <a:solidFill>
                <a:srgbClr val="FF0000"/>
              </a:solidFill>
              <a:latin typeface="+mn-ea"/>
            </a:endParaRPr>
          </a:p>
          <a:p>
            <a:r>
              <a:rPr lang="en-US" altLang="zh-CN" sz="2000" dirty="0">
                <a:latin typeface="+mn-ea"/>
              </a:rPr>
              <a:t>	</a:t>
            </a:r>
            <a:r>
              <a:rPr lang="zh-CN" altLang="en-US" sz="2000" dirty="0">
                <a:latin typeface="+mn-ea"/>
              </a:rPr>
              <a:t>新生区是类的诞生、成长、消亡的区域，一个类在这里产生，应用，最后被垃圾回收器收集，结束生命。新生区又分为两部分： 伊甸区（</a:t>
            </a:r>
            <a:r>
              <a:rPr lang="en-US" altLang="zh-CN" sz="2000" dirty="0">
                <a:latin typeface="+mn-ea"/>
              </a:rPr>
              <a:t>Eden space</a:t>
            </a:r>
            <a:r>
              <a:rPr lang="zh-CN" altLang="en-US" sz="2000" dirty="0">
                <a:latin typeface="+mn-ea"/>
              </a:rPr>
              <a:t>）和幸存者区（</a:t>
            </a:r>
            <a:r>
              <a:rPr lang="en-US" altLang="zh-CN" sz="2000" dirty="0">
                <a:latin typeface="+mn-ea"/>
              </a:rPr>
              <a:t>Survivor pace</a:t>
            </a:r>
            <a:r>
              <a:rPr lang="zh-CN" altLang="en-US" sz="2000" dirty="0">
                <a:latin typeface="+mn-ea"/>
              </a:rPr>
              <a:t>） ，所有的类都是在伊甸区被</a:t>
            </a:r>
            <a:r>
              <a:rPr lang="en-US" altLang="zh-CN" sz="2000" dirty="0">
                <a:latin typeface="+mn-ea"/>
              </a:rPr>
              <a:t>new</a:t>
            </a:r>
            <a:r>
              <a:rPr lang="zh-CN" altLang="en-US" sz="2000" dirty="0">
                <a:latin typeface="+mn-ea"/>
              </a:rPr>
              <a:t>出来的。幸存区有两个： </a:t>
            </a:r>
            <a:r>
              <a:rPr lang="en-US" altLang="zh-CN" sz="2000" dirty="0">
                <a:latin typeface="+mn-ea"/>
              </a:rPr>
              <a:t>0</a:t>
            </a:r>
            <a:r>
              <a:rPr lang="zh-CN" altLang="en-US" sz="2000" dirty="0">
                <a:latin typeface="+mn-ea"/>
              </a:rPr>
              <a:t>区（</a:t>
            </a:r>
            <a:r>
              <a:rPr lang="en-US" altLang="zh-CN" sz="2000" dirty="0">
                <a:latin typeface="+mn-ea"/>
              </a:rPr>
              <a:t>Survivor 0 space</a:t>
            </a:r>
            <a:r>
              <a:rPr lang="zh-CN" altLang="en-US" sz="2000" dirty="0">
                <a:latin typeface="+mn-ea"/>
              </a:rPr>
              <a:t>）和</a:t>
            </a:r>
            <a:r>
              <a:rPr lang="en-US" altLang="zh-CN" sz="2000" dirty="0">
                <a:latin typeface="+mn-ea"/>
              </a:rPr>
              <a:t>1</a:t>
            </a:r>
            <a:r>
              <a:rPr lang="zh-CN" altLang="en-US" sz="2000" dirty="0">
                <a:latin typeface="+mn-ea"/>
              </a:rPr>
              <a:t>区（</a:t>
            </a:r>
            <a:r>
              <a:rPr lang="en-US" altLang="zh-CN" sz="2000" dirty="0">
                <a:latin typeface="+mn-ea"/>
              </a:rPr>
              <a:t>Survivor 1 space</a:t>
            </a:r>
            <a:r>
              <a:rPr lang="zh-CN" altLang="en-US" sz="2000" dirty="0">
                <a:latin typeface="+mn-ea"/>
              </a:rPr>
              <a:t>）。当伊甸园的空间用完时，程序又需要创建对象，</a:t>
            </a:r>
            <a:r>
              <a:rPr lang="en-US" altLang="zh-CN" sz="2000" dirty="0">
                <a:latin typeface="+mn-ea"/>
              </a:rPr>
              <a:t>JVM</a:t>
            </a:r>
            <a:r>
              <a:rPr lang="zh-CN" altLang="en-US" sz="2000" dirty="0">
                <a:latin typeface="+mn-ea"/>
              </a:rPr>
              <a:t>的垃圾回收器将对伊甸园区进行垃圾回收</a:t>
            </a:r>
            <a:r>
              <a:rPr lang="en-US" altLang="zh-CN" sz="2000" dirty="0">
                <a:latin typeface="+mn-ea"/>
              </a:rPr>
              <a:t>(</a:t>
            </a:r>
            <a:r>
              <a:rPr lang="en-US" altLang="zh-CN" sz="2000" dirty="0"/>
              <a:t>Minor GC</a:t>
            </a:r>
            <a:r>
              <a:rPr lang="en-US" altLang="zh-CN" sz="2000" dirty="0">
                <a:latin typeface="+mn-ea"/>
              </a:rPr>
              <a:t>)</a:t>
            </a:r>
            <a:r>
              <a:rPr lang="zh-CN" altLang="en-US" sz="2000" dirty="0">
                <a:latin typeface="+mn-ea"/>
              </a:rPr>
              <a:t>，将伊甸园区中的不再被其他对象所引用的对象进行销毁。然后将伊甸园中的剩余对象移动到幸存 </a:t>
            </a:r>
            <a:r>
              <a:rPr lang="en-US" altLang="zh-CN" sz="2000" dirty="0">
                <a:latin typeface="+mn-ea"/>
              </a:rPr>
              <a:t>0</a:t>
            </a:r>
            <a:r>
              <a:rPr lang="zh-CN" altLang="en-US" sz="2000" dirty="0">
                <a:latin typeface="+mn-ea"/>
              </a:rPr>
              <a:t>区。若幸存 </a:t>
            </a:r>
            <a:r>
              <a:rPr lang="en-US" altLang="zh-CN" sz="2000" dirty="0">
                <a:latin typeface="+mn-ea"/>
              </a:rPr>
              <a:t>0</a:t>
            </a:r>
            <a:r>
              <a:rPr lang="zh-CN" altLang="en-US" sz="2000" dirty="0">
                <a:latin typeface="+mn-ea"/>
              </a:rPr>
              <a:t>区也满了，再对该区进行垃圾回收，然后移动到 </a:t>
            </a:r>
            <a:r>
              <a:rPr lang="en-US" altLang="zh-CN" sz="2000" dirty="0">
                <a:latin typeface="+mn-ea"/>
              </a:rPr>
              <a:t>1 </a:t>
            </a:r>
            <a:r>
              <a:rPr lang="zh-CN" altLang="en-US" sz="2000" dirty="0">
                <a:latin typeface="+mn-ea"/>
              </a:rPr>
              <a:t>区。那如果</a:t>
            </a:r>
            <a:r>
              <a:rPr lang="en-US" altLang="zh-CN" sz="2000" dirty="0">
                <a:latin typeface="+mn-ea"/>
              </a:rPr>
              <a:t>1 </a:t>
            </a:r>
            <a:r>
              <a:rPr lang="zh-CN" altLang="en-US" sz="2000" dirty="0">
                <a:latin typeface="+mn-ea"/>
              </a:rPr>
              <a:t>区也满了呢？再移动到养老区。若养老区也满了，那么这个时候将产生</a:t>
            </a:r>
            <a:r>
              <a:rPr lang="en-US" altLang="zh-CN" sz="2000" dirty="0" err="1">
                <a:latin typeface="+mn-ea"/>
              </a:rPr>
              <a:t>MajorGC</a:t>
            </a:r>
            <a:r>
              <a:rPr lang="zh-CN" altLang="en-US" sz="2000" dirty="0">
                <a:latin typeface="+mn-ea"/>
              </a:rPr>
              <a:t>（</a:t>
            </a:r>
            <a:r>
              <a:rPr lang="en-US" altLang="zh-CN" sz="2000" dirty="0" err="1">
                <a:latin typeface="+mn-ea"/>
              </a:rPr>
              <a:t>FullGC</a:t>
            </a:r>
            <a:r>
              <a:rPr lang="zh-CN" altLang="en-US" sz="2000" dirty="0">
                <a:latin typeface="+mn-ea"/>
              </a:rPr>
              <a:t>），进行养老区的内存清理。若养老区执行了</a:t>
            </a:r>
            <a:r>
              <a:rPr lang="en-US" altLang="zh-CN" sz="2000" dirty="0">
                <a:latin typeface="+mn-ea"/>
              </a:rPr>
              <a:t>Full GC</a:t>
            </a:r>
            <a:r>
              <a:rPr lang="zh-CN" altLang="en-US" sz="2000" dirty="0">
                <a:latin typeface="+mn-ea"/>
              </a:rPr>
              <a:t>之后发现依然无法进行对象的保存，就会产生</a:t>
            </a:r>
            <a:r>
              <a:rPr lang="en-US" altLang="zh-CN" sz="2000" dirty="0">
                <a:latin typeface="+mn-ea"/>
              </a:rPr>
              <a:t>OOM</a:t>
            </a:r>
            <a:r>
              <a:rPr lang="zh-CN" altLang="en-US" sz="2000" dirty="0">
                <a:latin typeface="+mn-ea"/>
              </a:rPr>
              <a:t>异常“</a:t>
            </a:r>
            <a:r>
              <a:rPr lang="en-US" altLang="zh-CN" sz="2000" dirty="0" err="1">
                <a:latin typeface="+mn-ea"/>
              </a:rPr>
              <a:t>OutOfMemoryError</a:t>
            </a:r>
            <a:r>
              <a:rPr lang="en-US" altLang="zh-CN" sz="2000" dirty="0">
                <a:latin typeface="+mn-ea"/>
              </a:rPr>
              <a:t>”</a:t>
            </a:r>
            <a:r>
              <a:rPr lang="zh-CN" altLang="en-US" sz="2000" dirty="0">
                <a:latin typeface="+mn-ea"/>
              </a:rPr>
              <a:t>。</a:t>
            </a:r>
            <a:endParaRPr lang="en-US" altLang="zh-CN" sz="2000" dirty="0">
              <a:latin typeface="+mn-ea"/>
            </a:endParaRPr>
          </a:p>
          <a:p>
            <a:endParaRPr lang="en-US" altLang="zh-CN" sz="2000" dirty="0">
              <a:latin typeface="+mn-ea"/>
            </a:endParaRPr>
          </a:p>
          <a:p>
            <a:r>
              <a:rPr lang="zh-CN" altLang="en-US" sz="2000" dirty="0">
                <a:solidFill>
                  <a:srgbClr val="FF0000"/>
                </a:solidFill>
              </a:rPr>
              <a:t>如果出现</a:t>
            </a:r>
            <a:r>
              <a:rPr lang="en-US" altLang="zh-CN" sz="2000" dirty="0" err="1">
                <a:solidFill>
                  <a:srgbClr val="FF0000"/>
                </a:solidFill>
              </a:rPr>
              <a:t>java.lang.OutOfMemoryError</a:t>
            </a:r>
            <a:r>
              <a:rPr lang="en-US" altLang="zh-CN" sz="2000" dirty="0">
                <a:solidFill>
                  <a:srgbClr val="FF0000"/>
                </a:solidFill>
              </a:rPr>
              <a:t>: Java heap space</a:t>
            </a:r>
            <a:r>
              <a:rPr lang="zh-CN" altLang="en-US" sz="2000" dirty="0">
                <a:solidFill>
                  <a:srgbClr val="FF0000"/>
                </a:solidFill>
              </a:rPr>
              <a:t>异常，说明</a:t>
            </a:r>
            <a:r>
              <a:rPr lang="en-US" altLang="zh-CN" sz="2000" dirty="0">
                <a:solidFill>
                  <a:srgbClr val="FF0000"/>
                </a:solidFill>
              </a:rPr>
              <a:t>Java</a:t>
            </a:r>
            <a:r>
              <a:rPr lang="zh-CN" altLang="en-US" sz="2000" dirty="0">
                <a:solidFill>
                  <a:srgbClr val="FF0000"/>
                </a:solidFill>
              </a:rPr>
              <a:t>虚拟机的堆内存不够。原因有二：</a:t>
            </a:r>
            <a:endParaRPr lang="zh-CN" altLang="en-US" sz="2000" dirty="0">
              <a:solidFill>
                <a:srgbClr val="FF0000"/>
              </a:solidFill>
            </a:endParaRPr>
          </a:p>
          <a:p>
            <a:r>
              <a:rPr lang="zh-CN" altLang="en-US" sz="2000" dirty="0">
                <a:solidFill>
                  <a:srgbClr val="FF0000"/>
                </a:solidFill>
              </a:rPr>
              <a:t>（</a:t>
            </a:r>
            <a:r>
              <a:rPr lang="en-US" altLang="zh-CN" sz="2000" dirty="0">
                <a:solidFill>
                  <a:srgbClr val="FF0000"/>
                </a:solidFill>
              </a:rPr>
              <a:t>1</a:t>
            </a:r>
            <a:r>
              <a:rPr lang="zh-CN" altLang="en-US" sz="2000" dirty="0">
                <a:solidFill>
                  <a:srgbClr val="FF0000"/>
                </a:solidFill>
              </a:rPr>
              <a:t>）</a:t>
            </a:r>
            <a:r>
              <a:rPr lang="en-US" altLang="zh-CN" sz="2000" dirty="0">
                <a:solidFill>
                  <a:srgbClr val="FF0000"/>
                </a:solidFill>
              </a:rPr>
              <a:t>Java</a:t>
            </a:r>
            <a:r>
              <a:rPr lang="zh-CN" altLang="en-US" sz="2000" dirty="0">
                <a:solidFill>
                  <a:srgbClr val="FF0000"/>
                </a:solidFill>
              </a:rPr>
              <a:t>虚拟机的堆内存设置不够，可以通过参数</a:t>
            </a:r>
            <a:r>
              <a:rPr lang="en-US" altLang="zh-CN" sz="2000" dirty="0">
                <a:solidFill>
                  <a:srgbClr val="FF0000"/>
                </a:solidFill>
              </a:rPr>
              <a:t>-</a:t>
            </a:r>
            <a:r>
              <a:rPr lang="en-US" altLang="zh-CN" sz="2000" dirty="0" err="1">
                <a:solidFill>
                  <a:srgbClr val="FF0000"/>
                </a:solidFill>
              </a:rPr>
              <a:t>Xms</a:t>
            </a:r>
            <a:r>
              <a:rPr lang="zh-CN" altLang="en-US" sz="2000" dirty="0">
                <a:solidFill>
                  <a:srgbClr val="FF0000"/>
                </a:solidFill>
              </a:rPr>
              <a:t>、</a:t>
            </a:r>
            <a:r>
              <a:rPr lang="en-US" altLang="zh-CN" sz="2000" dirty="0">
                <a:solidFill>
                  <a:srgbClr val="FF0000"/>
                </a:solidFill>
              </a:rPr>
              <a:t>-</a:t>
            </a:r>
            <a:r>
              <a:rPr lang="en-US" altLang="zh-CN" sz="2000" dirty="0" err="1">
                <a:solidFill>
                  <a:srgbClr val="FF0000"/>
                </a:solidFill>
              </a:rPr>
              <a:t>Xmx</a:t>
            </a:r>
            <a:r>
              <a:rPr lang="zh-CN" altLang="en-US" sz="2000" dirty="0">
                <a:solidFill>
                  <a:srgbClr val="FF0000"/>
                </a:solidFill>
              </a:rPr>
              <a:t>来调整。</a:t>
            </a:r>
            <a:endParaRPr lang="zh-CN" altLang="en-US" sz="2000" dirty="0">
              <a:solidFill>
                <a:srgbClr val="FF0000"/>
              </a:solidFill>
            </a:endParaRPr>
          </a:p>
          <a:p>
            <a:r>
              <a:rPr lang="zh-CN" altLang="en-US" sz="2000" dirty="0">
                <a:solidFill>
                  <a:srgbClr val="FF0000"/>
                </a:solidFill>
              </a:rPr>
              <a:t>（</a:t>
            </a:r>
            <a:r>
              <a:rPr lang="en-US" altLang="zh-CN" sz="2000" dirty="0">
                <a:solidFill>
                  <a:srgbClr val="FF0000"/>
                </a:solidFill>
              </a:rPr>
              <a:t>2</a:t>
            </a:r>
            <a:r>
              <a:rPr lang="zh-CN" altLang="en-US" sz="2000" dirty="0">
                <a:solidFill>
                  <a:srgbClr val="FF0000"/>
                </a:solidFill>
              </a:rPr>
              <a:t>）代码中创建了大量大对象，并且长时间不能被垃圾收集器收集（存在被引用）。</a:t>
            </a:r>
            <a:endParaRPr lang="en-US" altLang="zh-CN" sz="2000" dirty="0">
              <a:solidFill>
                <a:srgbClr val="FF0000"/>
              </a:solidFill>
              <a:latin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0085" y="21834"/>
            <a:ext cx="9144001" cy="2255038"/>
          </a:xfrm>
          <a:prstGeom prst="rect">
            <a:avLst/>
          </a:prstGeom>
        </p:spPr>
      </p:pic>
      <p:sp>
        <p:nvSpPr>
          <p:cNvPr id="3" name="文本框 2"/>
          <p:cNvSpPr txBox="1"/>
          <p:nvPr/>
        </p:nvSpPr>
        <p:spPr>
          <a:xfrm>
            <a:off x="2195736" y="2276872"/>
            <a:ext cx="3914174" cy="369332"/>
          </a:xfrm>
          <a:prstGeom prst="rect">
            <a:avLst/>
          </a:prstGeom>
          <a:noFill/>
        </p:spPr>
        <p:txBody>
          <a:bodyPr wrap="square" rtlCol="0">
            <a:spAutoFit/>
          </a:bodyPr>
          <a:lstStyle/>
          <a:p>
            <a:r>
              <a:rPr lang="en-US" altLang="zh-CN" b="1" dirty="0">
                <a:solidFill>
                  <a:srgbClr val="FF0000"/>
                </a:solidFill>
              </a:rPr>
              <a:t> </a:t>
            </a:r>
            <a:r>
              <a:rPr lang="en-US" altLang="zh-CN" b="1" dirty="0" err="1">
                <a:solidFill>
                  <a:srgbClr val="FF0000"/>
                </a:solidFill>
              </a:rPr>
              <a:t>MinorGC</a:t>
            </a:r>
            <a:r>
              <a:rPr lang="zh-CN" altLang="en-US" b="1" dirty="0">
                <a:solidFill>
                  <a:srgbClr val="FF0000"/>
                </a:solidFill>
              </a:rPr>
              <a:t>的过程（复制</a:t>
            </a:r>
            <a:r>
              <a:rPr lang="en-US" altLang="zh-CN" b="1" dirty="0">
                <a:solidFill>
                  <a:srgbClr val="FF0000"/>
                </a:solidFill>
              </a:rPr>
              <a:t>-&gt;</a:t>
            </a:r>
            <a:r>
              <a:rPr lang="zh-CN" altLang="en-US" b="1" dirty="0">
                <a:solidFill>
                  <a:srgbClr val="FF0000"/>
                </a:solidFill>
              </a:rPr>
              <a:t>清空</a:t>
            </a:r>
            <a:r>
              <a:rPr lang="en-US" altLang="zh-CN" b="1" dirty="0">
                <a:solidFill>
                  <a:srgbClr val="FF0000"/>
                </a:solidFill>
              </a:rPr>
              <a:t>-&gt;</a:t>
            </a:r>
            <a:r>
              <a:rPr lang="zh-CN" altLang="en-US" b="1" dirty="0">
                <a:solidFill>
                  <a:srgbClr val="FF0000"/>
                </a:solidFill>
              </a:rPr>
              <a:t>互换） </a:t>
            </a:r>
            <a:endParaRPr lang="zh-CN" altLang="en-US" b="1" dirty="0">
              <a:solidFill>
                <a:srgbClr val="FF0000"/>
              </a:solidFill>
            </a:endParaRPr>
          </a:p>
        </p:txBody>
      </p:sp>
      <p:sp>
        <p:nvSpPr>
          <p:cNvPr id="4" name="文本框 3"/>
          <p:cNvSpPr txBox="1"/>
          <p:nvPr/>
        </p:nvSpPr>
        <p:spPr>
          <a:xfrm>
            <a:off x="-10086" y="2610683"/>
            <a:ext cx="9144001" cy="4801314"/>
          </a:xfrm>
          <a:prstGeom prst="rect">
            <a:avLst/>
          </a:prstGeom>
          <a:noFill/>
        </p:spPr>
        <p:txBody>
          <a:bodyPr wrap="square" rtlCol="0">
            <a:spAutoFit/>
          </a:bodyPr>
          <a:lstStyle/>
          <a:p>
            <a:r>
              <a:rPr lang="en-US" altLang="zh-CN" dirty="0">
                <a:solidFill>
                  <a:srgbClr val="0000FF"/>
                </a:solidFill>
              </a:rPr>
              <a:t>1</a:t>
            </a:r>
            <a:r>
              <a:rPr lang="zh-CN" altLang="en-US" dirty="0">
                <a:solidFill>
                  <a:srgbClr val="0000FF"/>
                </a:solidFill>
              </a:rPr>
              <a:t>：</a:t>
            </a:r>
            <a:r>
              <a:rPr lang="en-US" altLang="zh-CN" dirty="0" err="1">
                <a:solidFill>
                  <a:srgbClr val="0000FF"/>
                </a:solidFill>
              </a:rPr>
              <a:t>eden</a:t>
            </a:r>
            <a:r>
              <a:rPr lang="zh-CN" altLang="en-US" dirty="0">
                <a:solidFill>
                  <a:srgbClr val="0000FF"/>
                </a:solidFill>
              </a:rPr>
              <a:t>、</a:t>
            </a:r>
            <a:r>
              <a:rPr lang="en-US" altLang="zh-CN" dirty="0" err="1">
                <a:solidFill>
                  <a:srgbClr val="0000FF"/>
                </a:solidFill>
              </a:rPr>
              <a:t>SurvivorFrom</a:t>
            </a:r>
            <a:r>
              <a:rPr lang="en-US" altLang="zh-CN" dirty="0">
                <a:solidFill>
                  <a:srgbClr val="0000FF"/>
                </a:solidFill>
              </a:rPr>
              <a:t> </a:t>
            </a:r>
            <a:r>
              <a:rPr lang="zh-CN" altLang="en-US" dirty="0">
                <a:solidFill>
                  <a:srgbClr val="0000FF"/>
                </a:solidFill>
              </a:rPr>
              <a:t>复制到 </a:t>
            </a:r>
            <a:r>
              <a:rPr lang="en-US" altLang="zh-CN" dirty="0" err="1">
                <a:solidFill>
                  <a:srgbClr val="0000FF"/>
                </a:solidFill>
              </a:rPr>
              <a:t>SurvivorTo</a:t>
            </a:r>
            <a:r>
              <a:rPr lang="zh-CN" altLang="en-US" dirty="0">
                <a:solidFill>
                  <a:srgbClr val="0000FF"/>
                </a:solidFill>
              </a:rPr>
              <a:t>，年龄</a:t>
            </a:r>
            <a:r>
              <a:rPr lang="en-US" altLang="zh-CN" dirty="0">
                <a:solidFill>
                  <a:srgbClr val="0000FF"/>
                </a:solidFill>
              </a:rPr>
              <a:t>+1 </a:t>
            </a:r>
            <a:endParaRPr lang="en-US" altLang="zh-CN" dirty="0">
              <a:solidFill>
                <a:srgbClr val="0000FF"/>
              </a:solidFill>
            </a:endParaRPr>
          </a:p>
          <a:p>
            <a:r>
              <a:rPr lang="zh-CN" altLang="en-US" dirty="0"/>
              <a:t>首先，当</a:t>
            </a:r>
            <a:r>
              <a:rPr lang="en-US" altLang="zh-CN" dirty="0"/>
              <a:t>Eden</a:t>
            </a:r>
            <a:r>
              <a:rPr lang="zh-CN" altLang="en-US" dirty="0"/>
              <a:t>区满的时候会触发第一次</a:t>
            </a:r>
            <a:r>
              <a:rPr lang="en-US" altLang="zh-CN" dirty="0"/>
              <a:t>GC,</a:t>
            </a:r>
            <a:r>
              <a:rPr lang="zh-CN" altLang="en-US" dirty="0"/>
              <a:t>把还活着的对象拷贝到</a:t>
            </a:r>
            <a:r>
              <a:rPr lang="en-US" altLang="zh-CN" dirty="0" err="1"/>
              <a:t>SurvivorFrom</a:t>
            </a:r>
            <a:r>
              <a:rPr lang="zh-CN" altLang="en-US" dirty="0"/>
              <a:t>区，当</a:t>
            </a:r>
            <a:r>
              <a:rPr lang="en-US" altLang="zh-CN" dirty="0"/>
              <a:t>Eden</a:t>
            </a:r>
            <a:r>
              <a:rPr lang="zh-CN" altLang="en-US" dirty="0"/>
              <a:t>区再次触发</a:t>
            </a:r>
            <a:r>
              <a:rPr lang="en-US" altLang="zh-CN" dirty="0"/>
              <a:t>GC</a:t>
            </a:r>
            <a:r>
              <a:rPr lang="zh-CN" altLang="en-US" dirty="0"/>
              <a:t>的时候会扫描</a:t>
            </a:r>
            <a:r>
              <a:rPr lang="en-US" altLang="zh-CN" dirty="0"/>
              <a:t>Eden</a:t>
            </a:r>
            <a:r>
              <a:rPr lang="zh-CN" altLang="en-US" dirty="0"/>
              <a:t>区和</a:t>
            </a:r>
            <a:r>
              <a:rPr lang="en-US" altLang="zh-CN" dirty="0"/>
              <a:t>From</a:t>
            </a:r>
            <a:r>
              <a:rPr lang="zh-CN" altLang="en-US" dirty="0"/>
              <a:t>区域</a:t>
            </a:r>
            <a:r>
              <a:rPr lang="en-US" altLang="zh-CN" dirty="0"/>
              <a:t>,</a:t>
            </a:r>
            <a:r>
              <a:rPr lang="zh-CN" altLang="en-US" dirty="0"/>
              <a:t>对这两个区域进行垃圾回收，经过这次回收后还存活的对象</a:t>
            </a:r>
            <a:r>
              <a:rPr lang="en-US" altLang="zh-CN" dirty="0"/>
              <a:t>,</a:t>
            </a:r>
            <a:r>
              <a:rPr lang="zh-CN" altLang="en-US" dirty="0"/>
              <a:t>则直接复制到</a:t>
            </a:r>
            <a:r>
              <a:rPr lang="en-US" altLang="zh-CN" dirty="0"/>
              <a:t>To</a:t>
            </a:r>
            <a:r>
              <a:rPr lang="zh-CN" altLang="en-US" dirty="0"/>
              <a:t>区域（如果有对象的年龄已经达到了老年的标准，则赋值到老年代区），同时把这些对象的年龄</a:t>
            </a:r>
            <a:r>
              <a:rPr lang="en-US" altLang="zh-CN" dirty="0"/>
              <a:t>+1</a:t>
            </a:r>
            <a:endParaRPr lang="en-US" altLang="zh-CN" dirty="0"/>
          </a:p>
          <a:p>
            <a:endParaRPr lang="zh-CN" altLang="en-US" dirty="0"/>
          </a:p>
          <a:p>
            <a:r>
              <a:rPr lang="en-US" altLang="zh-CN" dirty="0">
                <a:solidFill>
                  <a:srgbClr val="0000FF"/>
                </a:solidFill>
              </a:rPr>
              <a:t>2</a:t>
            </a:r>
            <a:r>
              <a:rPr lang="zh-CN" altLang="en-US" dirty="0">
                <a:solidFill>
                  <a:srgbClr val="0000FF"/>
                </a:solidFill>
              </a:rPr>
              <a:t>：清空 </a:t>
            </a:r>
            <a:r>
              <a:rPr lang="en-US" altLang="zh-CN" dirty="0" err="1">
                <a:solidFill>
                  <a:srgbClr val="0000FF"/>
                </a:solidFill>
              </a:rPr>
              <a:t>eden</a:t>
            </a:r>
            <a:r>
              <a:rPr lang="zh-CN" altLang="en-US" dirty="0">
                <a:solidFill>
                  <a:srgbClr val="0000FF"/>
                </a:solidFill>
              </a:rPr>
              <a:t>、</a:t>
            </a:r>
            <a:r>
              <a:rPr lang="en-US" altLang="zh-CN" dirty="0" err="1">
                <a:solidFill>
                  <a:srgbClr val="0000FF"/>
                </a:solidFill>
              </a:rPr>
              <a:t>SurvivorFrom</a:t>
            </a:r>
            <a:r>
              <a:rPr lang="en-US" altLang="zh-CN" dirty="0">
                <a:solidFill>
                  <a:srgbClr val="0000FF"/>
                </a:solidFill>
              </a:rPr>
              <a:t> </a:t>
            </a:r>
            <a:endParaRPr lang="en-US" altLang="zh-CN" dirty="0">
              <a:solidFill>
                <a:srgbClr val="0000FF"/>
              </a:solidFill>
            </a:endParaRPr>
          </a:p>
          <a:p>
            <a:r>
              <a:rPr lang="zh-CN" altLang="en-US" dirty="0"/>
              <a:t>然后，清空</a:t>
            </a:r>
            <a:r>
              <a:rPr lang="en-US" altLang="zh-CN" dirty="0"/>
              <a:t>Eden</a:t>
            </a:r>
            <a:r>
              <a:rPr lang="zh-CN" altLang="en-US" dirty="0"/>
              <a:t>和</a:t>
            </a:r>
            <a:r>
              <a:rPr lang="en-US" altLang="zh-CN" dirty="0" err="1"/>
              <a:t>SurvivorFrom</a:t>
            </a:r>
            <a:r>
              <a:rPr lang="zh-CN" altLang="en-US" dirty="0"/>
              <a:t>中的对象，也即复制之后有交换，谁空谁是</a:t>
            </a:r>
            <a:r>
              <a:rPr lang="en-US" altLang="zh-CN" dirty="0"/>
              <a:t>to</a:t>
            </a:r>
            <a:endParaRPr lang="zh-CN" altLang="en-US" dirty="0"/>
          </a:p>
          <a:p>
            <a:endParaRPr lang="zh-CN" altLang="en-US" dirty="0"/>
          </a:p>
          <a:p>
            <a:r>
              <a:rPr lang="en-US" altLang="zh-CN" dirty="0">
                <a:solidFill>
                  <a:srgbClr val="0000FF"/>
                </a:solidFill>
              </a:rPr>
              <a:t>3</a:t>
            </a:r>
            <a:r>
              <a:rPr lang="zh-CN" altLang="en-US" dirty="0">
                <a:solidFill>
                  <a:srgbClr val="0000FF"/>
                </a:solidFill>
              </a:rPr>
              <a:t>：</a:t>
            </a:r>
            <a:r>
              <a:rPr lang="en-US" altLang="zh-CN" dirty="0" err="1">
                <a:solidFill>
                  <a:srgbClr val="0000FF"/>
                </a:solidFill>
              </a:rPr>
              <a:t>SurvivorTo</a:t>
            </a:r>
            <a:r>
              <a:rPr lang="zh-CN" altLang="en-US" dirty="0">
                <a:solidFill>
                  <a:srgbClr val="0000FF"/>
                </a:solidFill>
              </a:rPr>
              <a:t>和 </a:t>
            </a:r>
            <a:r>
              <a:rPr lang="en-US" altLang="zh-CN" dirty="0" err="1">
                <a:solidFill>
                  <a:srgbClr val="0000FF"/>
                </a:solidFill>
              </a:rPr>
              <a:t>SurvivorFrom</a:t>
            </a:r>
            <a:r>
              <a:rPr lang="en-US" altLang="zh-CN" dirty="0">
                <a:solidFill>
                  <a:srgbClr val="0000FF"/>
                </a:solidFill>
              </a:rPr>
              <a:t> </a:t>
            </a:r>
            <a:r>
              <a:rPr lang="zh-CN" altLang="en-US" dirty="0">
                <a:solidFill>
                  <a:srgbClr val="0000FF"/>
                </a:solidFill>
              </a:rPr>
              <a:t>互换 </a:t>
            </a:r>
            <a:endParaRPr lang="zh-CN" altLang="en-US" dirty="0">
              <a:solidFill>
                <a:srgbClr val="0000FF"/>
              </a:solidFill>
            </a:endParaRPr>
          </a:p>
          <a:p>
            <a:r>
              <a:rPr lang="zh-CN" altLang="en-US" dirty="0"/>
              <a:t>最后，</a:t>
            </a:r>
            <a:r>
              <a:rPr lang="en-US" altLang="zh-CN" dirty="0" err="1"/>
              <a:t>SurvivorTo</a:t>
            </a:r>
            <a:r>
              <a:rPr lang="zh-CN" altLang="en-US" dirty="0"/>
              <a:t>和</a:t>
            </a:r>
            <a:r>
              <a:rPr lang="en-US" altLang="zh-CN" dirty="0" err="1"/>
              <a:t>SurvivorFrom</a:t>
            </a:r>
            <a:r>
              <a:rPr lang="zh-CN" altLang="en-US" dirty="0"/>
              <a:t>互换，原</a:t>
            </a:r>
            <a:r>
              <a:rPr lang="en-US" altLang="zh-CN" dirty="0" err="1"/>
              <a:t>SurvivorTo</a:t>
            </a:r>
            <a:r>
              <a:rPr lang="zh-CN" altLang="en-US" dirty="0"/>
              <a:t>成为下一次</a:t>
            </a:r>
            <a:r>
              <a:rPr lang="en-US" altLang="zh-CN" dirty="0"/>
              <a:t>GC</a:t>
            </a:r>
            <a:r>
              <a:rPr lang="zh-CN" altLang="en-US" dirty="0"/>
              <a:t>时的</a:t>
            </a:r>
            <a:r>
              <a:rPr lang="en-US" altLang="zh-CN" dirty="0" err="1"/>
              <a:t>SurvivorFrom</a:t>
            </a:r>
            <a:r>
              <a:rPr lang="zh-CN" altLang="en-US" dirty="0"/>
              <a:t>区。部分对象会在</a:t>
            </a:r>
            <a:r>
              <a:rPr lang="en-US" altLang="zh-CN" dirty="0"/>
              <a:t>From</a:t>
            </a:r>
            <a:r>
              <a:rPr lang="zh-CN" altLang="en-US" dirty="0"/>
              <a:t>和</a:t>
            </a:r>
            <a:r>
              <a:rPr lang="en-US" altLang="zh-CN" dirty="0"/>
              <a:t>To</a:t>
            </a:r>
            <a:r>
              <a:rPr lang="zh-CN" altLang="en-US" dirty="0"/>
              <a:t>区域中复制来复制去</a:t>
            </a:r>
            <a:r>
              <a:rPr lang="en-US" altLang="zh-CN" dirty="0"/>
              <a:t>,</a:t>
            </a:r>
            <a:r>
              <a:rPr lang="zh-CN" altLang="en-US" dirty="0"/>
              <a:t>如此交换</a:t>
            </a:r>
            <a:r>
              <a:rPr lang="en-US" altLang="zh-CN" dirty="0"/>
              <a:t>15</a:t>
            </a:r>
            <a:r>
              <a:rPr lang="zh-CN" altLang="en-US" dirty="0"/>
              <a:t>次</a:t>
            </a:r>
            <a:r>
              <a:rPr lang="en-US" altLang="zh-CN" dirty="0"/>
              <a:t>(</a:t>
            </a:r>
            <a:r>
              <a:rPr lang="zh-CN" altLang="en-US" dirty="0"/>
              <a:t>由</a:t>
            </a:r>
            <a:r>
              <a:rPr lang="en-US" altLang="zh-CN" dirty="0"/>
              <a:t>JVM</a:t>
            </a:r>
            <a:r>
              <a:rPr lang="zh-CN" altLang="en-US" dirty="0"/>
              <a:t>参数</a:t>
            </a:r>
            <a:r>
              <a:rPr lang="en-US" altLang="zh-CN" dirty="0" err="1"/>
              <a:t>MaxTenuringThreshold</a:t>
            </a:r>
            <a:r>
              <a:rPr lang="zh-CN" altLang="en-US" dirty="0"/>
              <a:t>决定</a:t>
            </a:r>
            <a:r>
              <a:rPr lang="en-US" altLang="zh-CN" dirty="0"/>
              <a:t>,</a:t>
            </a:r>
            <a:r>
              <a:rPr lang="zh-CN" altLang="en-US" dirty="0"/>
              <a:t>这个参数默认是</a:t>
            </a:r>
            <a:r>
              <a:rPr lang="en-US" altLang="zh-CN" dirty="0"/>
              <a:t>15),</a:t>
            </a:r>
            <a:r>
              <a:rPr lang="zh-CN" altLang="en-US" dirty="0"/>
              <a:t>最终如果还是存活</a:t>
            </a:r>
            <a:r>
              <a:rPr lang="en-US" altLang="zh-CN" dirty="0"/>
              <a:t>,</a:t>
            </a:r>
            <a:r>
              <a:rPr lang="zh-CN" altLang="en-US" dirty="0"/>
              <a:t>就存入到老年代</a:t>
            </a:r>
            <a:endParaRPr lang="en-US" altLang="zh-CN" dirty="0"/>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0" y="0"/>
            <a:ext cx="9144000" cy="6858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64704"/>
            <a:ext cx="8814616"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实际而言，方法区（</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Method Area</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）和堆一样，是各个线程共享的内存区域，它用于存储虚拟机加载的：类信息</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普通常量</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静态常量</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编译器编译后的代码等等，</a:t>
            </a:r>
            <a:r>
              <a:rPr kumimoji="0" lang="zh-CN" altLang="en-US"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虽然</a:t>
            </a: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JVM</a:t>
            </a:r>
            <a:r>
              <a:rPr kumimoji="0" lang="zh-CN" altLang="en-US"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规范将方法区描述为堆的一个逻辑部分，但它却还有一个别名叫做</a:t>
            </a: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Non-Heap(</a:t>
            </a:r>
            <a:r>
              <a:rPr kumimoji="0" lang="zh-CN" altLang="en-US"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非堆</a:t>
            </a: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，目的就是要和堆分开。</a:t>
            </a:r>
            <a:endPar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对于</a:t>
            </a: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HotSpot</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虚拟机，很多开发者习惯将方法区称之为“永久代</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Parmanent</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Gen)</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，但严格本质上说两者不同，或者说使用永久代来实现方法区而已，永久代是方法区</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相当于是一个接口</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interface)</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的一个实现，</a:t>
            </a:r>
            <a:r>
              <a:rPr kumimoji="0" lang="en-US" altLang="zh-CN" sz="2000" b="0" i="0" u="none" strike="noStrike" kern="1200" cap="none" spc="0" normalizeH="0" baseline="0" noProof="0" dirty="0">
                <a:ln>
                  <a:noFill/>
                </a:ln>
                <a:solidFill>
                  <a:srgbClr val="0000FF"/>
                </a:solidFill>
                <a:effectLst/>
                <a:uLnTx/>
                <a:uFillTx/>
                <a:latin typeface="Calibri" panose="020F0502020204030204"/>
                <a:ea typeface="宋体" panose="02010600030101010101" pitchFamily="2" charset="-122"/>
                <a:cs typeface="+mn-cs"/>
              </a:rPr>
              <a:t>jdk1.7</a:t>
            </a:r>
            <a:r>
              <a:rPr kumimoji="0" lang="zh-CN" altLang="en-US" sz="2000" b="0" i="0" u="none" strike="noStrike" kern="1200" cap="none" spc="0" normalizeH="0" baseline="0" noProof="0" dirty="0">
                <a:ln>
                  <a:noFill/>
                </a:ln>
                <a:solidFill>
                  <a:srgbClr val="0000FF"/>
                </a:solidFill>
                <a:effectLst/>
                <a:uLnTx/>
                <a:uFillTx/>
                <a:latin typeface="Calibri" panose="020F0502020204030204"/>
                <a:ea typeface="宋体" panose="02010600030101010101" pitchFamily="2" charset="-122"/>
                <a:cs typeface="+mn-cs"/>
              </a:rPr>
              <a:t>的版本中，已经将原本放在永久代的字符串常量池移走。</a:t>
            </a:r>
            <a:endParaRPr kumimoji="0" lang="en-US" altLang="zh-CN" sz="2000" b="0" i="0" u="none" strike="noStrike" kern="1200" cap="none" spc="0" normalizeH="0" baseline="0" noProof="0" dirty="0">
              <a:ln>
                <a:noFill/>
              </a:ln>
              <a:solidFill>
                <a:srgbClr val="0000FF"/>
              </a:solidFill>
              <a:effectLst/>
              <a:uLnTx/>
              <a:uFillTx/>
              <a:latin typeface="Calibri" panose="020F0502020204030204"/>
              <a:ea typeface="宋体" panose="02010600030101010101" pitchFamily="2" charset="-122"/>
              <a:cs typeface="+mn-cs"/>
            </a:endParaRPr>
          </a:p>
        </p:txBody>
      </p:sp>
      <p:pic>
        <p:nvPicPr>
          <p:cNvPr id="1026" name="Picture 2"/>
          <p:cNvPicPr>
            <a:picLocks noChangeAspect="1" noChangeArrowheads="1"/>
          </p:cNvPicPr>
          <p:nvPr/>
        </p:nvPicPr>
        <p:blipFill>
          <a:blip r:embed="rId1" cstate="print"/>
          <a:srcRect/>
          <a:stretch>
            <a:fillRect/>
          </a:stretch>
        </p:blipFill>
        <p:spPr bwMode="auto">
          <a:xfrm>
            <a:off x="1043608" y="3627027"/>
            <a:ext cx="6552728" cy="304233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836712"/>
            <a:ext cx="8280920" cy="1938992"/>
          </a:xfrm>
          <a:prstGeom prst="rect">
            <a:avLst/>
          </a:prstGeom>
        </p:spPr>
        <p:txBody>
          <a:bodyPr wrap="square">
            <a:spAutoFit/>
          </a:bodyPr>
          <a:lstStyle/>
          <a:p>
            <a:r>
              <a:rPr lang="zh-CN" altLang="en-US" sz="2000" dirty="0">
                <a:latin typeface="+mn-ea"/>
              </a:rPr>
              <a:t>永久区</a:t>
            </a:r>
            <a:r>
              <a:rPr lang="en-US" altLang="zh-CN" sz="2000" dirty="0">
                <a:latin typeface="+mn-ea"/>
              </a:rPr>
              <a:t>(</a:t>
            </a:r>
            <a:r>
              <a:rPr lang="en-US" altLang="zh-CN" sz="2000" b="1" dirty="0">
                <a:solidFill>
                  <a:srgbClr val="FF0000"/>
                </a:solidFill>
                <a:latin typeface="+mn-ea"/>
              </a:rPr>
              <a:t>java7</a:t>
            </a:r>
            <a:r>
              <a:rPr lang="zh-CN" altLang="en-US" sz="2000" b="1" dirty="0">
                <a:solidFill>
                  <a:srgbClr val="FF0000"/>
                </a:solidFill>
                <a:latin typeface="+mn-ea"/>
              </a:rPr>
              <a:t>之前有</a:t>
            </a:r>
            <a:r>
              <a:rPr lang="en-US" altLang="zh-CN" sz="2000" dirty="0">
                <a:latin typeface="+mn-ea"/>
              </a:rPr>
              <a:t>)</a:t>
            </a:r>
            <a:endParaRPr lang="en-US" altLang="zh-CN" sz="2000" dirty="0">
              <a:latin typeface="+mn-ea"/>
            </a:endParaRPr>
          </a:p>
          <a:p>
            <a:r>
              <a:rPr lang="en-US" altLang="zh-CN" sz="2000" dirty="0">
                <a:latin typeface="+mn-ea"/>
              </a:rPr>
              <a:t>	</a:t>
            </a:r>
            <a:r>
              <a:rPr lang="zh-CN" altLang="en-US" sz="2000" dirty="0">
                <a:latin typeface="+mn-ea"/>
              </a:rPr>
              <a:t>永久存储区是一个常驻内存区域，用于存放</a:t>
            </a:r>
            <a:r>
              <a:rPr lang="en-US" altLang="zh-CN" sz="2000" dirty="0">
                <a:latin typeface="+mn-ea"/>
              </a:rPr>
              <a:t>JDK</a:t>
            </a:r>
            <a:r>
              <a:rPr lang="zh-CN" altLang="en-US" sz="2000" dirty="0">
                <a:latin typeface="+mn-ea"/>
              </a:rPr>
              <a:t>自身所携带的 </a:t>
            </a:r>
            <a:r>
              <a:rPr lang="en-US" altLang="zh-CN" sz="2000" dirty="0" err="1">
                <a:latin typeface="+mn-ea"/>
              </a:rPr>
              <a:t>Class,Interface</a:t>
            </a:r>
            <a:r>
              <a:rPr lang="en-US" altLang="zh-CN" sz="2000" dirty="0">
                <a:latin typeface="+mn-ea"/>
              </a:rPr>
              <a:t> </a:t>
            </a:r>
            <a:r>
              <a:rPr lang="zh-CN" altLang="en-US" sz="2000" dirty="0">
                <a:latin typeface="+mn-ea"/>
              </a:rPr>
              <a:t>的元数据，也就是说它存储的是运行环境必须的类信息，被装载进此区域的数据是不会被垃圾回收器回收掉的，关闭 </a:t>
            </a:r>
            <a:r>
              <a:rPr lang="en-US" altLang="zh-CN" sz="2000" dirty="0">
                <a:latin typeface="+mn-ea"/>
              </a:rPr>
              <a:t>JVM </a:t>
            </a:r>
            <a:r>
              <a:rPr lang="zh-CN" altLang="en-US" sz="2000" dirty="0">
                <a:latin typeface="+mn-ea"/>
              </a:rPr>
              <a:t>才会释放此区域所占用的内存。</a:t>
            </a:r>
            <a:endParaRPr lang="en-US" altLang="zh-CN" sz="2000" dirty="0">
              <a:latin typeface="+mn-ea"/>
            </a:endParaRPr>
          </a:p>
          <a:p>
            <a:endParaRPr lang="en-US" altLang="zh-CN" sz="2000" dirty="0">
              <a:solidFill>
                <a:srgbClr val="FF0000"/>
              </a:solidFill>
              <a:latin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1"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2"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5193" y="3162467"/>
            <a:ext cx="2367025" cy="369332"/>
          </a:xfrm>
          <a:prstGeom prst="rect">
            <a:avLst/>
          </a:prstGeom>
          <a:noFill/>
        </p:spPr>
        <p:txBody>
          <a:bodyPr wrap="square" rtlCol="0">
            <a:spAutoFit/>
          </a:bodyPr>
          <a:lstStyle/>
          <a:p>
            <a:r>
              <a:rPr lang="zh-CN" altLang="en-US"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rPr>
              <a:t>堆参数调优入门</a:t>
            </a:r>
            <a:endParaRPr lang="en-GB" altLang="zh-CN"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3</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3"/>
            </p:custDataLst>
          </p:nvPr>
        </p:nvGrpSpPr>
        <p:grpSpPr>
          <a:xfrm rot="21165983">
            <a:off x="4207834" y="3054978"/>
            <a:ext cx="2799159" cy="111373"/>
            <a:chOff x="2481804" y="4179888"/>
            <a:chExt cx="7313171" cy="325437"/>
          </a:xfrm>
          <a:solidFill>
            <a:srgbClr val="FF0000"/>
          </a:solidFill>
        </p:grpSpPr>
        <p:sp>
          <p:nvSpPr>
            <p:cNvPr id="19" name="Freeform 35"/>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41"/>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7"/>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52"/>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56"/>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59"/>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1"/>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68"/>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73"/>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4"/>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9"/>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80"/>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81"/>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3"/>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5"/>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7"/>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8"/>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2"/>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3"/>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94"/>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95"/>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96"/>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00"/>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01"/>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02"/>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03"/>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05"/>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07"/>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8"/>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09"/>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10"/>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11"/>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12"/>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13"/>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14"/>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15"/>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16"/>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17"/>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18"/>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20"/>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27"/>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28"/>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30"/>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33"/>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35"/>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37"/>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38"/>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39"/>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40"/>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44"/>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45"/>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46"/>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48"/>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9"/>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50"/>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51"/>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53"/>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54"/>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55"/>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80" name="图片 79"/>
          <p:cNvPicPr>
            <a:picLocks noChangeAspect="1"/>
          </p:cNvPicPr>
          <p:nvPr/>
        </p:nvPicPr>
        <p:blipFill>
          <a:blip r:embed="rId4" cstate="print"/>
          <a:stretch>
            <a:fillRect/>
          </a:stretch>
        </p:blipFill>
        <p:spPr>
          <a:xfrm flipH="1">
            <a:off x="1223628" y="3032957"/>
            <a:ext cx="2326734" cy="24763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628800"/>
            <a:ext cx="8748464" cy="176663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en-US" altLang="zh-CN" b="1" dirty="0">
                <a:solidFill>
                  <a:schemeClr val="tx1"/>
                </a:solidFill>
                <a:latin typeface="+mn-ea"/>
              </a:rPr>
              <a:t>JVM</a:t>
            </a:r>
            <a:r>
              <a:rPr lang="zh-CN" altLang="en-US" b="1" dirty="0">
                <a:solidFill>
                  <a:schemeClr val="tx1"/>
                </a:solidFill>
                <a:latin typeface="+mn-ea"/>
              </a:rPr>
              <a:t>垃圾收集</a:t>
            </a:r>
            <a:r>
              <a:rPr lang="en-US" altLang="zh-CN" b="1" dirty="0">
                <a:solidFill>
                  <a:schemeClr val="tx1"/>
                </a:solidFill>
                <a:latin typeface="+mn-ea"/>
              </a:rPr>
              <a:t>(Java Garbage Collection )</a:t>
            </a:r>
            <a:endParaRPr lang="en-US" altLang="zh-CN" b="1" dirty="0">
              <a:solidFill>
                <a:schemeClr val="tx1"/>
              </a:solidFill>
              <a:latin typeface="+mn-ea"/>
            </a:endParaRPr>
          </a:p>
          <a:p>
            <a:pPr lvl="0" eaLnBrk="0" hangingPunct="0">
              <a:defRPr/>
            </a:pPr>
            <a:endParaRPr lang="en-US" altLang="zh-CN" b="1" dirty="0">
              <a:solidFill>
                <a:schemeClr val="tx1"/>
              </a:solidFill>
              <a:latin typeface="+mn-ea"/>
            </a:endParaRPr>
          </a:p>
          <a:p>
            <a:pPr lvl="0" eaLnBrk="0" hangingPunct="0">
              <a:defRPr/>
            </a:pPr>
            <a:r>
              <a:rPr lang="zh-CN" altLang="en-US" b="1" dirty="0">
                <a:solidFill>
                  <a:schemeClr val="tx1"/>
                </a:solidFill>
                <a:latin typeface="+mn-ea"/>
              </a:rPr>
              <a:t>上集，本次均以</a:t>
            </a:r>
            <a:r>
              <a:rPr lang="en-US" altLang="zh-CN" b="1">
                <a:solidFill>
                  <a:schemeClr val="tx1"/>
                </a:solidFill>
                <a:latin typeface="+mn-ea"/>
              </a:rPr>
              <a:t>JDK1.8+</a:t>
            </a:r>
            <a:r>
              <a:rPr lang="en-US" altLang="zh-CN" b="1" dirty="0">
                <a:solidFill>
                  <a:schemeClr val="tx1"/>
                </a:solidFill>
                <a:latin typeface="+mn-ea"/>
              </a:rPr>
              <a:t>HotSpot</a:t>
            </a:r>
            <a:r>
              <a:rPr lang="zh-CN" altLang="en-US" b="1" dirty="0">
                <a:solidFill>
                  <a:schemeClr val="tx1"/>
                </a:solidFill>
                <a:latin typeface="+mn-ea"/>
              </a:rPr>
              <a:t>为例</a:t>
            </a:r>
            <a:endParaRPr lang="en-US" altLang="zh-CN" b="1" dirty="0">
              <a:solidFill>
                <a:schemeClr val="tx1"/>
              </a:solidFill>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9" name="Picture 4" descr="D:\1\千库网-褶皱的空白纸张.jpg"/>
          <p:cNvPicPr>
            <a:picLocks noChangeAspect="1" noChangeArrowheads="1"/>
          </p:cNvPicPr>
          <p:nvPr/>
        </p:nvPicPr>
        <p:blipFill>
          <a:blip r:embed="rId1" cstate="print">
            <a:lum bright="7000"/>
          </a:blip>
          <a:srcRect/>
          <a:stretch>
            <a:fillRect/>
          </a:stretch>
        </p:blipFill>
        <p:spPr bwMode="auto">
          <a:xfrm>
            <a:off x="0" y="1"/>
            <a:ext cx="9144000" cy="6858000"/>
          </a:xfrm>
          <a:prstGeom prst="rect">
            <a:avLst/>
          </a:prstGeom>
          <a:noFill/>
        </p:spPr>
      </p:pic>
      <p:sp>
        <p:nvSpPr>
          <p:cNvPr id="17" name="Freeform 5"/>
          <p:cNvSpPr>
            <a:spLocks noEditPoints="1"/>
          </p:cNvSpPr>
          <p:nvPr/>
        </p:nvSpPr>
        <p:spPr bwMode="auto">
          <a:xfrm>
            <a:off x="3670962" y="3646246"/>
            <a:ext cx="189411" cy="344866"/>
          </a:xfrm>
          <a:custGeom>
            <a:avLst/>
            <a:gdLst>
              <a:gd name="T0" fmla="*/ 6 w 86"/>
              <a:gd name="T1" fmla="*/ 113 h 154"/>
              <a:gd name="T2" fmla="*/ 44 w 86"/>
              <a:gd name="T3" fmla="*/ 113 h 154"/>
              <a:gd name="T4" fmla="*/ 25 w 86"/>
              <a:gd name="T5" fmla="*/ 91 h 154"/>
              <a:gd name="T6" fmla="*/ 14 w 86"/>
              <a:gd name="T7" fmla="*/ 62 h 154"/>
              <a:gd name="T8" fmla="*/ 41 w 86"/>
              <a:gd name="T9" fmla="*/ 49 h 154"/>
              <a:gd name="T10" fmla="*/ 22 w 86"/>
              <a:gd name="T11" fmla="*/ 40 h 154"/>
              <a:gd name="T12" fmla="*/ 11 w 86"/>
              <a:gd name="T13" fmla="*/ 8 h 154"/>
              <a:gd name="T14" fmla="*/ 54 w 86"/>
              <a:gd name="T15" fmla="*/ 10 h 154"/>
              <a:gd name="T16" fmla="*/ 65 w 86"/>
              <a:gd name="T17" fmla="*/ 61 h 154"/>
              <a:gd name="T18" fmla="*/ 60 w 86"/>
              <a:gd name="T19" fmla="*/ 68 h 154"/>
              <a:gd name="T20" fmla="*/ 70 w 86"/>
              <a:gd name="T21" fmla="*/ 75 h 154"/>
              <a:gd name="T22" fmla="*/ 84 w 86"/>
              <a:gd name="T23" fmla="*/ 113 h 154"/>
              <a:gd name="T24" fmla="*/ 31 w 86"/>
              <a:gd name="T25" fmla="*/ 154 h 154"/>
              <a:gd name="T26" fmla="*/ 14 w 86"/>
              <a:gd name="T27" fmla="*/ 152 h 154"/>
              <a:gd name="T28" fmla="*/ 2 w 86"/>
              <a:gd name="T29" fmla="*/ 133 h 154"/>
              <a:gd name="T30" fmla="*/ 6 w 86"/>
              <a:gd name="T31" fmla="*/ 113 h 154"/>
              <a:gd name="T32" fmla="*/ 55 w 86"/>
              <a:gd name="T33" fmla="*/ 109 h 154"/>
              <a:gd name="T34" fmla="*/ 9 w 86"/>
              <a:gd name="T35" fmla="*/ 119 h 154"/>
              <a:gd name="T36" fmla="*/ 9 w 86"/>
              <a:gd name="T37" fmla="*/ 131 h 154"/>
              <a:gd name="T38" fmla="*/ 74 w 86"/>
              <a:gd name="T39" fmla="*/ 90 h 154"/>
              <a:gd name="T40" fmla="*/ 54 w 86"/>
              <a:gd name="T41" fmla="*/ 72 h 154"/>
              <a:gd name="T42" fmla="*/ 58 w 86"/>
              <a:gd name="T43" fmla="*/ 60 h 154"/>
              <a:gd name="T44" fmla="*/ 64 w 86"/>
              <a:gd name="T45" fmla="*/ 39 h 154"/>
              <a:gd name="T46" fmla="*/ 16 w 86"/>
              <a:gd name="T47" fmla="*/ 10 h 154"/>
              <a:gd name="T48" fmla="*/ 17 w 86"/>
              <a:gd name="T49" fmla="*/ 26 h 154"/>
              <a:gd name="T50" fmla="*/ 39 w 86"/>
              <a:gd name="T51" fmla="*/ 32 h 154"/>
              <a:gd name="T52" fmla="*/ 46 w 86"/>
              <a:gd name="T53" fmla="*/ 45 h 154"/>
              <a:gd name="T54" fmla="*/ 45 w 86"/>
              <a:gd name="T55" fmla="*/ 43 h 154"/>
              <a:gd name="T56" fmla="*/ 44 w 86"/>
              <a:gd name="T57" fmla="*/ 57 h 154"/>
              <a:gd name="T58" fmla="*/ 18 w 86"/>
              <a:gd name="T59" fmla="*/ 68 h 154"/>
              <a:gd name="T60" fmla="*/ 19 w 86"/>
              <a:gd name="T61" fmla="*/ 75 h 154"/>
              <a:gd name="T62" fmla="*/ 55 w 86"/>
              <a:gd name="T63" fmla="*/ 109 h 154"/>
              <a:gd name="T64" fmla="*/ 41 w 86"/>
              <a:gd name="T65" fmla="*/ 43 h 154"/>
              <a:gd name="T66" fmla="*/ 17 w 86"/>
              <a:gd name="T67" fmla="*/ 31 h 154"/>
              <a:gd name="T68" fmla="*/ 41 w 86"/>
              <a:gd name="T69" fmla="*/ 43 h 154"/>
              <a:gd name="T70" fmla="*/ 49 w 86"/>
              <a:gd name="T71" fmla="*/ 101 h 154"/>
              <a:gd name="T72" fmla="*/ 22 w 86"/>
              <a:gd name="T73" fmla="*/ 82 h 154"/>
              <a:gd name="T74" fmla="*/ 49 w 86"/>
              <a:gd name="T75" fmla="*/ 101 h 154"/>
              <a:gd name="T76" fmla="*/ 11 w 86"/>
              <a:gd name="T77" fmla="*/ 138 h 154"/>
              <a:gd name="T78" fmla="*/ 24 w 86"/>
              <a:gd name="T79" fmla="*/ 152 h 154"/>
              <a:gd name="T80" fmla="*/ 81 w 86"/>
              <a:gd name="T81" fmla="*/ 110 h 154"/>
              <a:gd name="T82" fmla="*/ 11 w 86"/>
              <a:gd name="T83"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154">
                <a:moveTo>
                  <a:pt x="6" y="113"/>
                </a:moveTo>
                <a:cubicBezTo>
                  <a:pt x="15" y="116"/>
                  <a:pt x="34" y="120"/>
                  <a:pt x="44" y="113"/>
                </a:cubicBezTo>
                <a:cubicBezTo>
                  <a:pt x="58" y="105"/>
                  <a:pt x="37" y="91"/>
                  <a:pt x="25" y="91"/>
                </a:cubicBezTo>
                <a:cubicBezTo>
                  <a:pt x="20" y="84"/>
                  <a:pt x="10" y="75"/>
                  <a:pt x="14" y="62"/>
                </a:cubicBezTo>
                <a:cubicBezTo>
                  <a:pt x="23" y="62"/>
                  <a:pt x="41" y="58"/>
                  <a:pt x="41" y="49"/>
                </a:cubicBezTo>
                <a:cubicBezTo>
                  <a:pt x="41" y="42"/>
                  <a:pt x="27" y="42"/>
                  <a:pt x="22" y="40"/>
                </a:cubicBezTo>
                <a:cubicBezTo>
                  <a:pt x="10" y="35"/>
                  <a:pt x="11" y="20"/>
                  <a:pt x="11" y="8"/>
                </a:cubicBezTo>
                <a:cubicBezTo>
                  <a:pt x="20" y="0"/>
                  <a:pt x="45" y="5"/>
                  <a:pt x="54" y="10"/>
                </a:cubicBezTo>
                <a:cubicBezTo>
                  <a:pt x="69" y="17"/>
                  <a:pt x="75" y="45"/>
                  <a:pt x="65" y="61"/>
                </a:cubicBezTo>
                <a:cubicBezTo>
                  <a:pt x="64" y="63"/>
                  <a:pt x="59" y="67"/>
                  <a:pt x="60" y="68"/>
                </a:cubicBezTo>
                <a:cubicBezTo>
                  <a:pt x="60" y="68"/>
                  <a:pt x="68" y="73"/>
                  <a:pt x="70" y="75"/>
                </a:cubicBezTo>
                <a:cubicBezTo>
                  <a:pt x="79" y="83"/>
                  <a:pt x="84" y="98"/>
                  <a:pt x="84" y="113"/>
                </a:cubicBezTo>
                <a:cubicBezTo>
                  <a:pt x="86" y="140"/>
                  <a:pt x="58" y="153"/>
                  <a:pt x="31" y="154"/>
                </a:cubicBezTo>
                <a:cubicBezTo>
                  <a:pt x="26" y="154"/>
                  <a:pt x="18" y="154"/>
                  <a:pt x="14" y="152"/>
                </a:cubicBezTo>
                <a:cubicBezTo>
                  <a:pt x="13" y="151"/>
                  <a:pt x="3" y="136"/>
                  <a:pt x="2" y="133"/>
                </a:cubicBezTo>
                <a:cubicBezTo>
                  <a:pt x="0" y="126"/>
                  <a:pt x="4" y="118"/>
                  <a:pt x="6" y="113"/>
                </a:cubicBezTo>
                <a:close/>
                <a:moveTo>
                  <a:pt x="55" y="109"/>
                </a:moveTo>
                <a:cubicBezTo>
                  <a:pt x="52" y="124"/>
                  <a:pt x="26" y="126"/>
                  <a:pt x="9" y="119"/>
                </a:cubicBezTo>
                <a:cubicBezTo>
                  <a:pt x="10" y="124"/>
                  <a:pt x="8" y="128"/>
                  <a:pt x="9" y="131"/>
                </a:cubicBezTo>
                <a:cubicBezTo>
                  <a:pt x="45" y="144"/>
                  <a:pt x="86" y="129"/>
                  <a:pt x="74" y="90"/>
                </a:cubicBezTo>
                <a:cubicBezTo>
                  <a:pt x="72" y="81"/>
                  <a:pt x="61" y="74"/>
                  <a:pt x="54" y="72"/>
                </a:cubicBezTo>
                <a:cubicBezTo>
                  <a:pt x="42" y="67"/>
                  <a:pt x="53" y="65"/>
                  <a:pt x="58" y="60"/>
                </a:cubicBezTo>
                <a:cubicBezTo>
                  <a:pt x="62" y="56"/>
                  <a:pt x="65" y="47"/>
                  <a:pt x="64" y="39"/>
                </a:cubicBezTo>
                <a:cubicBezTo>
                  <a:pt x="62" y="14"/>
                  <a:pt x="38" y="9"/>
                  <a:pt x="16" y="10"/>
                </a:cubicBezTo>
                <a:cubicBezTo>
                  <a:pt x="15" y="15"/>
                  <a:pt x="16" y="21"/>
                  <a:pt x="17" y="26"/>
                </a:cubicBezTo>
                <a:cubicBezTo>
                  <a:pt x="24" y="26"/>
                  <a:pt x="33" y="27"/>
                  <a:pt x="39" y="32"/>
                </a:cubicBezTo>
                <a:cubicBezTo>
                  <a:pt x="41" y="33"/>
                  <a:pt x="48" y="42"/>
                  <a:pt x="46" y="45"/>
                </a:cubicBezTo>
                <a:cubicBezTo>
                  <a:pt x="46" y="44"/>
                  <a:pt x="45" y="43"/>
                  <a:pt x="45" y="43"/>
                </a:cubicBezTo>
                <a:cubicBezTo>
                  <a:pt x="45" y="48"/>
                  <a:pt x="44" y="52"/>
                  <a:pt x="44" y="57"/>
                </a:cubicBezTo>
                <a:cubicBezTo>
                  <a:pt x="35" y="56"/>
                  <a:pt x="32" y="67"/>
                  <a:pt x="18" y="68"/>
                </a:cubicBezTo>
                <a:cubicBezTo>
                  <a:pt x="19" y="71"/>
                  <a:pt x="19" y="71"/>
                  <a:pt x="19" y="75"/>
                </a:cubicBezTo>
                <a:cubicBezTo>
                  <a:pt x="38" y="77"/>
                  <a:pt x="61" y="85"/>
                  <a:pt x="55" y="109"/>
                </a:cubicBezTo>
                <a:close/>
                <a:moveTo>
                  <a:pt x="41" y="43"/>
                </a:moveTo>
                <a:cubicBezTo>
                  <a:pt x="38" y="34"/>
                  <a:pt x="28" y="30"/>
                  <a:pt x="17" y="31"/>
                </a:cubicBezTo>
                <a:cubicBezTo>
                  <a:pt x="20" y="40"/>
                  <a:pt x="37" y="39"/>
                  <a:pt x="41" y="43"/>
                </a:cubicBezTo>
                <a:close/>
                <a:moveTo>
                  <a:pt x="49" y="101"/>
                </a:moveTo>
                <a:cubicBezTo>
                  <a:pt x="49" y="85"/>
                  <a:pt x="35" y="83"/>
                  <a:pt x="22" y="82"/>
                </a:cubicBezTo>
                <a:cubicBezTo>
                  <a:pt x="25" y="94"/>
                  <a:pt x="46" y="89"/>
                  <a:pt x="49" y="101"/>
                </a:cubicBezTo>
                <a:close/>
                <a:moveTo>
                  <a:pt x="11" y="138"/>
                </a:moveTo>
                <a:cubicBezTo>
                  <a:pt x="13" y="145"/>
                  <a:pt x="16" y="151"/>
                  <a:pt x="24" y="152"/>
                </a:cubicBezTo>
                <a:cubicBezTo>
                  <a:pt x="54" y="154"/>
                  <a:pt x="86" y="139"/>
                  <a:pt x="81" y="110"/>
                </a:cubicBezTo>
                <a:cubicBezTo>
                  <a:pt x="78" y="141"/>
                  <a:pt x="40" y="146"/>
                  <a:pt x="11" y="138"/>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18" name="Freeform 6"/>
          <p:cNvSpPr>
            <a:spLocks noEditPoints="1"/>
          </p:cNvSpPr>
          <p:nvPr/>
        </p:nvSpPr>
        <p:spPr bwMode="auto">
          <a:xfrm>
            <a:off x="3670962" y="2422111"/>
            <a:ext cx="144015" cy="279053"/>
          </a:xfrm>
          <a:custGeom>
            <a:avLst/>
            <a:gdLst>
              <a:gd name="T0" fmla="*/ 41 w 78"/>
              <a:gd name="T1" fmla="*/ 64 h 157"/>
              <a:gd name="T2" fmla="*/ 26 w 78"/>
              <a:gd name="T3" fmla="*/ 82 h 157"/>
              <a:gd name="T4" fmla="*/ 7 w 78"/>
              <a:gd name="T5" fmla="*/ 74 h 157"/>
              <a:gd name="T6" fmla="*/ 0 w 78"/>
              <a:gd name="T7" fmla="*/ 55 h 157"/>
              <a:gd name="T8" fmla="*/ 2 w 78"/>
              <a:gd name="T9" fmla="*/ 55 h 157"/>
              <a:gd name="T10" fmla="*/ 34 w 78"/>
              <a:gd name="T11" fmla="*/ 9 h 157"/>
              <a:gd name="T12" fmla="*/ 37 w 78"/>
              <a:gd name="T13" fmla="*/ 3 h 157"/>
              <a:gd name="T14" fmla="*/ 61 w 78"/>
              <a:gd name="T15" fmla="*/ 4 h 157"/>
              <a:gd name="T16" fmla="*/ 70 w 78"/>
              <a:gd name="T17" fmla="*/ 19 h 157"/>
              <a:gd name="T18" fmla="*/ 78 w 78"/>
              <a:gd name="T19" fmla="*/ 152 h 157"/>
              <a:gd name="T20" fmla="*/ 77 w 78"/>
              <a:gd name="T21" fmla="*/ 153 h 157"/>
              <a:gd name="T22" fmla="*/ 52 w 78"/>
              <a:gd name="T23" fmla="*/ 157 h 157"/>
              <a:gd name="T24" fmla="*/ 42 w 78"/>
              <a:gd name="T25" fmla="*/ 148 h 157"/>
              <a:gd name="T26" fmla="*/ 42 w 78"/>
              <a:gd name="T27" fmla="*/ 135 h 157"/>
              <a:gd name="T28" fmla="*/ 41 w 78"/>
              <a:gd name="T29" fmla="*/ 64 h 157"/>
              <a:gd name="T30" fmla="*/ 47 w 78"/>
              <a:gd name="T31" fmla="*/ 143 h 157"/>
              <a:gd name="T32" fmla="*/ 61 w 78"/>
              <a:gd name="T33" fmla="*/ 142 h 157"/>
              <a:gd name="T34" fmla="*/ 55 w 78"/>
              <a:gd name="T35" fmla="*/ 8 h 157"/>
              <a:gd name="T36" fmla="*/ 39 w 78"/>
              <a:gd name="T37" fmla="*/ 8 h 157"/>
              <a:gd name="T38" fmla="*/ 8 w 78"/>
              <a:gd name="T39" fmla="*/ 56 h 157"/>
              <a:gd name="T40" fmla="*/ 21 w 78"/>
              <a:gd name="T41" fmla="*/ 65 h 157"/>
              <a:gd name="T42" fmla="*/ 44 w 78"/>
              <a:gd name="T43" fmla="*/ 35 h 157"/>
              <a:gd name="T44" fmla="*/ 47 w 78"/>
              <a:gd name="T45" fmla="*/ 143 h 157"/>
              <a:gd name="T46" fmla="*/ 63 w 78"/>
              <a:gd name="T47" fmla="*/ 69 h 157"/>
              <a:gd name="T48" fmla="*/ 65 w 78"/>
              <a:gd name="T49" fmla="*/ 109 h 157"/>
              <a:gd name="T50" fmla="*/ 76 w 78"/>
              <a:gd name="T51" fmla="*/ 148 h 157"/>
              <a:gd name="T52" fmla="*/ 68 w 78"/>
              <a:gd name="T53" fmla="*/ 21 h 157"/>
              <a:gd name="T54" fmla="*/ 61 w 78"/>
              <a:gd name="T55" fmla="*/ 14 h 157"/>
              <a:gd name="T56" fmla="*/ 63 w 78"/>
              <a:gd name="T57" fmla="*/ 69 h 157"/>
              <a:gd name="T58" fmla="*/ 23 w 78"/>
              <a:gd name="T59" fmla="*/ 70 h 157"/>
              <a:gd name="T60" fmla="*/ 28 w 78"/>
              <a:gd name="T61" fmla="*/ 77 h 157"/>
              <a:gd name="T62" fmla="*/ 40 w 78"/>
              <a:gd name="T63" fmla="*/ 48 h 157"/>
              <a:gd name="T64" fmla="*/ 23 w 78"/>
              <a:gd name="T65" fmla="*/ 70 h 157"/>
              <a:gd name="T66" fmla="*/ 24 w 78"/>
              <a:gd name="T67" fmla="*/ 78 h 157"/>
              <a:gd name="T68" fmla="*/ 4 w 78"/>
              <a:gd name="T69" fmla="*/ 61 h 157"/>
              <a:gd name="T70" fmla="*/ 24 w 78"/>
              <a:gd name="T71" fmla="*/ 78 h 157"/>
              <a:gd name="T72" fmla="*/ 47 w 78"/>
              <a:gd name="T73" fmla="*/ 149 h 157"/>
              <a:gd name="T74" fmla="*/ 73 w 78"/>
              <a:gd name="T75" fmla="*/ 150 h 157"/>
              <a:gd name="T76" fmla="*/ 47 w 78"/>
              <a:gd name="T77" fmla="*/ 14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57">
                <a:moveTo>
                  <a:pt x="41" y="64"/>
                </a:moveTo>
                <a:cubicBezTo>
                  <a:pt x="35" y="64"/>
                  <a:pt x="32" y="82"/>
                  <a:pt x="26" y="82"/>
                </a:cubicBezTo>
                <a:cubicBezTo>
                  <a:pt x="20" y="83"/>
                  <a:pt x="14" y="74"/>
                  <a:pt x="7" y="74"/>
                </a:cubicBezTo>
                <a:cubicBezTo>
                  <a:pt x="6" y="67"/>
                  <a:pt x="0" y="62"/>
                  <a:pt x="0" y="55"/>
                </a:cubicBezTo>
                <a:cubicBezTo>
                  <a:pt x="0" y="53"/>
                  <a:pt x="2" y="55"/>
                  <a:pt x="2" y="55"/>
                </a:cubicBezTo>
                <a:cubicBezTo>
                  <a:pt x="10" y="40"/>
                  <a:pt x="26" y="24"/>
                  <a:pt x="34" y="9"/>
                </a:cubicBezTo>
                <a:cubicBezTo>
                  <a:pt x="35" y="6"/>
                  <a:pt x="35" y="4"/>
                  <a:pt x="37" y="3"/>
                </a:cubicBezTo>
                <a:cubicBezTo>
                  <a:pt x="41" y="0"/>
                  <a:pt x="58" y="1"/>
                  <a:pt x="61" y="4"/>
                </a:cubicBezTo>
                <a:cubicBezTo>
                  <a:pt x="64" y="7"/>
                  <a:pt x="65" y="17"/>
                  <a:pt x="70" y="19"/>
                </a:cubicBezTo>
                <a:cubicBezTo>
                  <a:pt x="74" y="63"/>
                  <a:pt x="75" y="105"/>
                  <a:pt x="78" y="152"/>
                </a:cubicBezTo>
                <a:cubicBezTo>
                  <a:pt x="77" y="151"/>
                  <a:pt x="77" y="153"/>
                  <a:pt x="77" y="153"/>
                </a:cubicBezTo>
                <a:cubicBezTo>
                  <a:pt x="75" y="154"/>
                  <a:pt x="53" y="157"/>
                  <a:pt x="52" y="157"/>
                </a:cubicBezTo>
                <a:cubicBezTo>
                  <a:pt x="51" y="157"/>
                  <a:pt x="42" y="149"/>
                  <a:pt x="42" y="148"/>
                </a:cubicBezTo>
                <a:cubicBezTo>
                  <a:pt x="41" y="145"/>
                  <a:pt x="42" y="139"/>
                  <a:pt x="42" y="135"/>
                </a:cubicBezTo>
                <a:cubicBezTo>
                  <a:pt x="41" y="113"/>
                  <a:pt x="42" y="86"/>
                  <a:pt x="41" y="64"/>
                </a:cubicBezTo>
                <a:close/>
                <a:moveTo>
                  <a:pt x="47" y="143"/>
                </a:moveTo>
                <a:cubicBezTo>
                  <a:pt x="52" y="142"/>
                  <a:pt x="55" y="142"/>
                  <a:pt x="61" y="142"/>
                </a:cubicBezTo>
                <a:cubicBezTo>
                  <a:pt x="60" y="103"/>
                  <a:pt x="58" y="52"/>
                  <a:pt x="55" y="8"/>
                </a:cubicBezTo>
                <a:cubicBezTo>
                  <a:pt x="49" y="7"/>
                  <a:pt x="45" y="9"/>
                  <a:pt x="39" y="8"/>
                </a:cubicBezTo>
                <a:cubicBezTo>
                  <a:pt x="30" y="25"/>
                  <a:pt x="19" y="41"/>
                  <a:pt x="8" y="56"/>
                </a:cubicBezTo>
                <a:cubicBezTo>
                  <a:pt x="13" y="59"/>
                  <a:pt x="18" y="61"/>
                  <a:pt x="21" y="65"/>
                </a:cubicBezTo>
                <a:cubicBezTo>
                  <a:pt x="32" y="58"/>
                  <a:pt x="34" y="43"/>
                  <a:pt x="44" y="35"/>
                </a:cubicBezTo>
                <a:cubicBezTo>
                  <a:pt x="47" y="70"/>
                  <a:pt x="44" y="102"/>
                  <a:pt x="47" y="143"/>
                </a:cubicBezTo>
                <a:close/>
                <a:moveTo>
                  <a:pt x="63" y="69"/>
                </a:moveTo>
                <a:cubicBezTo>
                  <a:pt x="63" y="82"/>
                  <a:pt x="65" y="96"/>
                  <a:pt x="65" y="109"/>
                </a:cubicBezTo>
                <a:cubicBezTo>
                  <a:pt x="66" y="126"/>
                  <a:pt x="63" y="144"/>
                  <a:pt x="76" y="148"/>
                </a:cubicBezTo>
                <a:cubicBezTo>
                  <a:pt x="74" y="108"/>
                  <a:pt x="70" y="60"/>
                  <a:pt x="68" y="21"/>
                </a:cubicBezTo>
                <a:cubicBezTo>
                  <a:pt x="65" y="19"/>
                  <a:pt x="64" y="16"/>
                  <a:pt x="61" y="14"/>
                </a:cubicBezTo>
                <a:cubicBezTo>
                  <a:pt x="64" y="31"/>
                  <a:pt x="62" y="49"/>
                  <a:pt x="63" y="69"/>
                </a:cubicBezTo>
                <a:close/>
                <a:moveTo>
                  <a:pt x="23" y="70"/>
                </a:moveTo>
                <a:cubicBezTo>
                  <a:pt x="22" y="73"/>
                  <a:pt x="26" y="75"/>
                  <a:pt x="28" y="77"/>
                </a:cubicBezTo>
                <a:cubicBezTo>
                  <a:pt x="32" y="68"/>
                  <a:pt x="43" y="62"/>
                  <a:pt x="40" y="48"/>
                </a:cubicBezTo>
                <a:cubicBezTo>
                  <a:pt x="35" y="56"/>
                  <a:pt x="27" y="66"/>
                  <a:pt x="23" y="70"/>
                </a:cubicBezTo>
                <a:close/>
                <a:moveTo>
                  <a:pt x="24" y="78"/>
                </a:moveTo>
                <a:cubicBezTo>
                  <a:pt x="19" y="71"/>
                  <a:pt x="13" y="63"/>
                  <a:pt x="4" y="61"/>
                </a:cubicBezTo>
                <a:cubicBezTo>
                  <a:pt x="6" y="71"/>
                  <a:pt x="16" y="76"/>
                  <a:pt x="24" y="78"/>
                </a:cubicBezTo>
                <a:close/>
                <a:moveTo>
                  <a:pt x="47" y="149"/>
                </a:moveTo>
                <a:cubicBezTo>
                  <a:pt x="52" y="155"/>
                  <a:pt x="66" y="153"/>
                  <a:pt x="73" y="150"/>
                </a:cubicBezTo>
                <a:cubicBezTo>
                  <a:pt x="68" y="144"/>
                  <a:pt x="54" y="147"/>
                  <a:pt x="47" y="149"/>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19" name="Freeform 7"/>
          <p:cNvSpPr>
            <a:spLocks noEditPoints="1"/>
          </p:cNvSpPr>
          <p:nvPr/>
        </p:nvSpPr>
        <p:spPr bwMode="auto">
          <a:xfrm>
            <a:off x="3670962" y="3034179"/>
            <a:ext cx="201179" cy="310012"/>
          </a:xfrm>
          <a:custGeom>
            <a:avLst/>
            <a:gdLst>
              <a:gd name="T0" fmla="*/ 75 w 109"/>
              <a:gd name="T1" fmla="*/ 124 h 165"/>
              <a:gd name="T2" fmla="*/ 94 w 109"/>
              <a:gd name="T3" fmla="*/ 124 h 165"/>
              <a:gd name="T4" fmla="*/ 108 w 109"/>
              <a:gd name="T5" fmla="*/ 137 h 165"/>
              <a:gd name="T6" fmla="*/ 107 w 109"/>
              <a:gd name="T7" fmla="*/ 161 h 165"/>
              <a:gd name="T8" fmla="*/ 21 w 109"/>
              <a:gd name="T9" fmla="*/ 163 h 165"/>
              <a:gd name="T10" fmla="*/ 16 w 109"/>
              <a:gd name="T11" fmla="*/ 165 h 165"/>
              <a:gd name="T12" fmla="*/ 5 w 109"/>
              <a:gd name="T13" fmla="*/ 152 h 165"/>
              <a:gd name="T14" fmla="*/ 4 w 109"/>
              <a:gd name="T15" fmla="*/ 136 h 165"/>
              <a:gd name="T16" fmla="*/ 2 w 109"/>
              <a:gd name="T17" fmla="*/ 129 h 165"/>
              <a:gd name="T18" fmla="*/ 23 w 109"/>
              <a:gd name="T19" fmla="*/ 113 h 165"/>
              <a:gd name="T20" fmla="*/ 61 w 109"/>
              <a:gd name="T21" fmla="*/ 84 h 165"/>
              <a:gd name="T22" fmla="*/ 63 w 109"/>
              <a:gd name="T23" fmla="*/ 67 h 165"/>
              <a:gd name="T24" fmla="*/ 34 w 109"/>
              <a:gd name="T25" fmla="*/ 72 h 165"/>
              <a:gd name="T26" fmla="*/ 32 w 109"/>
              <a:gd name="T27" fmla="*/ 78 h 165"/>
              <a:gd name="T28" fmla="*/ 8 w 109"/>
              <a:gd name="T29" fmla="*/ 67 h 165"/>
              <a:gd name="T30" fmla="*/ 6 w 109"/>
              <a:gd name="T31" fmla="*/ 65 h 165"/>
              <a:gd name="T32" fmla="*/ 0 w 109"/>
              <a:gd name="T33" fmla="*/ 49 h 165"/>
              <a:gd name="T34" fmla="*/ 87 w 109"/>
              <a:gd name="T35" fmla="*/ 30 h 165"/>
              <a:gd name="T36" fmla="*/ 100 w 109"/>
              <a:gd name="T37" fmla="*/ 62 h 165"/>
              <a:gd name="T38" fmla="*/ 102 w 109"/>
              <a:gd name="T39" fmla="*/ 76 h 165"/>
              <a:gd name="T40" fmla="*/ 75 w 109"/>
              <a:gd name="T41" fmla="*/ 124 h 165"/>
              <a:gd name="T42" fmla="*/ 56 w 109"/>
              <a:gd name="T43" fmla="*/ 116 h 165"/>
              <a:gd name="T44" fmla="*/ 89 w 109"/>
              <a:gd name="T45" fmla="*/ 75 h 165"/>
              <a:gd name="T46" fmla="*/ 80 w 109"/>
              <a:gd name="T47" fmla="*/ 32 h 165"/>
              <a:gd name="T48" fmla="*/ 7 w 109"/>
              <a:gd name="T49" fmla="*/ 50 h 165"/>
              <a:gd name="T50" fmla="*/ 24 w 109"/>
              <a:gd name="T51" fmla="*/ 61 h 165"/>
              <a:gd name="T52" fmla="*/ 58 w 109"/>
              <a:gd name="T53" fmla="*/ 44 h 165"/>
              <a:gd name="T54" fmla="*/ 73 w 109"/>
              <a:gd name="T55" fmla="*/ 72 h 165"/>
              <a:gd name="T56" fmla="*/ 24 w 109"/>
              <a:gd name="T57" fmla="*/ 120 h 165"/>
              <a:gd name="T58" fmla="*/ 9 w 109"/>
              <a:gd name="T59" fmla="*/ 131 h 165"/>
              <a:gd name="T60" fmla="*/ 11 w 109"/>
              <a:gd name="T61" fmla="*/ 148 h 165"/>
              <a:gd name="T62" fmla="*/ 93 w 109"/>
              <a:gd name="T63" fmla="*/ 145 h 165"/>
              <a:gd name="T64" fmla="*/ 93 w 109"/>
              <a:gd name="T65" fmla="*/ 130 h 165"/>
              <a:gd name="T66" fmla="*/ 41 w 109"/>
              <a:gd name="T67" fmla="*/ 129 h 165"/>
              <a:gd name="T68" fmla="*/ 56 w 109"/>
              <a:gd name="T69" fmla="*/ 116 h 165"/>
              <a:gd name="T70" fmla="*/ 57 w 109"/>
              <a:gd name="T71" fmla="*/ 50 h 165"/>
              <a:gd name="T72" fmla="*/ 30 w 109"/>
              <a:gd name="T73" fmla="*/ 72 h 165"/>
              <a:gd name="T74" fmla="*/ 66 w 109"/>
              <a:gd name="T75" fmla="*/ 69 h 165"/>
              <a:gd name="T76" fmla="*/ 57 w 109"/>
              <a:gd name="T77" fmla="*/ 50 h 165"/>
              <a:gd name="T78" fmla="*/ 29 w 109"/>
              <a:gd name="T79" fmla="*/ 74 h 165"/>
              <a:gd name="T80" fmla="*/ 6 w 109"/>
              <a:gd name="T81" fmla="*/ 56 h 165"/>
              <a:gd name="T82" fmla="*/ 29 w 109"/>
              <a:gd name="T83" fmla="*/ 74 h 165"/>
              <a:gd name="T84" fmla="*/ 56 w 109"/>
              <a:gd name="T85" fmla="*/ 124 h 165"/>
              <a:gd name="T86" fmla="*/ 84 w 109"/>
              <a:gd name="T87" fmla="*/ 110 h 165"/>
              <a:gd name="T88" fmla="*/ 98 w 109"/>
              <a:gd name="T89" fmla="*/ 68 h 165"/>
              <a:gd name="T90" fmla="*/ 56 w 109"/>
              <a:gd name="T91" fmla="*/ 124 h 165"/>
              <a:gd name="T92" fmla="*/ 101 w 109"/>
              <a:gd name="T93" fmla="*/ 147 h 165"/>
              <a:gd name="T94" fmla="*/ 106 w 109"/>
              <a:gd name="T95" fmla="*/ 158 h 165"/>
              <a:gd name="T96" fmla="*/ 98 w 109"/>
              <a:gd name="T97" fmla="*/ 132 h 165"/>
              <a:gd name="T98" fmla="*/ 101 w 109"/>
              <a:gd name="T99" fmla="*/ 147 h 165"/>
              <a:gd name="T100" fmla="*/ 78 w 109"/>
              <a:gd name="T101" fmla="*/ 152 h 165"/>
              <a:gd name="T102" fmla="*/ 12 w 109"/>
              <a:gd name="T103" fmla="*/ 154 h 165"/>
              <a:gd name="T104" fmla="*/ 16 w 109"/>
              <a:gd name="T105" fmla="*/ 160 h 165"/>
              <a:gd name="T106" fmla="*/ 103 w 109"/>
              <a:gd name="T107" fmla="*/ 158 h 165"/>
              <a:gd name="T108" fmla="*/ 78 w 109"/>
              <a:gd name="T109" fmla="*/ 15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9" h="165">
                <a:moveTo>
                  <a:pt x="75" y="124"/>
                </a:moveTo>
                <a:cubicBezTo>
                  <a:pt x="82" y="124"/>
                  <a:pt x="88" y="122"/>
                  <a:pt x="94" y="124"/>
                </a:cubicBezTo>
                <a:cubicBezTo>
                  <a:pt x="100" y="126"/>
                  <a:pt x="101" y="136"/>
                  <a:pt x="108" y="137"/>
                </a:cubicBezTo>
                <a:cubicBezTo>
                  <a:pt x="107" y="145"/>
                  <a:pt x="109" y="156"/>
                  <a:pt x="107" y="161"/>
                </a:cubicBezTo>
                <a:cubicBezTo>
                  <a:pt x="83" y="161"/>
                  <a:pt x="44" y="161"/>
                  <a:pt x="21" y="163"/>
                </a:cubicBezTo>
                <a:cubicBezTo>
                  <a:pt x="20" y="163"/>
                  <a:pt x="17" y="165"/>
                  <a:pt x="16" y="165"/>
                </a:cubicBezTo>
                <a:cubicBezTo>
                  <a:pt x="11" y="164"/>
                  <a:pt x="10" y="152"/>
                  <a:pt x="5" y="152"/>
                </a:cubicBezTo>
                <a:cubicBezTo>
                  <a:pt x="4" y="149"/>
                  <a:pt x="4" y="142"/>
                  <a:pt x="4" y="136"/>
                </a:cubicBezTo>
                <a:cubicBezTo>
                  <a:pt x="3" y="133"/>
                  <a:pt x="2" y="131"/>
                  <a:pt x="2" y="129"/>
                </a:cubicBezTo>
                <a:cubicBezTo>
                  <a:pt x="3" y="123"/>
                  <a:pt x="18" y="117"/>
                  <a:pt x="23" y="113"/>
                </a:cubicBezTo>
                <a:cubicBezTo>
                  <a:pt x="37" y="104"/>
                  <a:pt x="52" y="96"/>
                  <a:pt x="61" y="84"/>
                </a:cubicBezTo>
                <a:cubicBezTo>
                  <a:pt x="64" y="80"/>
                  <a:pt x="66" y="72"/>
                  <a:pt x="63" y="67"/>
                </a:cubicBezTo>
                <a:cubicBezTo>
                  <a:pt x="56" y="57"/>
                  <a:pt x="38" y="63"/>
                  <a:pt x="34" y="72"/>
                </a:cubicBezTo>
                <a:cubicBezTo>
                  <a:pt x="33" y="74"/>
                  <a:pt x="34" y="76"/>
                  <a:pt x="32" y="78"/>
                </a:cubicBezTo>
                <a:cubicBezTo>
                  <a:pt x="30" y="79"/>
                  <a:pt x="11" y="69"/>
                  <a:pt x="8" y="67"/>
                </a:cubicBezTo>
                <a:cubicBezTo>
                  <a:pt x="8" y="67"/>
                  <a:pt x="8" y="65"/>
                  <a:pt x="6" y="65"/>
                </a:cubicBezTo>
                <a:cubicBezTo>
                  <a:pt x="7" y="61"/>
                  <a:pt x="4" y="53"/>
                  <a:pt x="0" y="49"/>
                </a:cubicBezTo>
                <a:cubicBezTo>
                  <a:pt x="11" y="26"/>
                  <a:pt x="63" y="0"/>
                  <a:pt x="87" y="30"/>
                </a:cubicBezTo>
                <a:cubicBezTo>
                  <a:pt x="93" y="38"/>
                  <a:pt x="96" y="51"/>
                  <a:pt x="100" y="62"/>
                </a:cubicBezTo>
                <a:cubicBezTo>
                  <a:pt x="101" y="66"/>
                  <a:pt x="103" y="70"/>
                  <a:pt x="102" y="76"/>
                </a:cubicBezTo>
                <a:cubicBezTo>
                  <a:pt x="101" y="97"/>
                  <a:pt x="87" y="113"/>
                  <a:pt x="75" y="124"/>
                </a:cubicBezTo>
                <a:close/>
                <a:moveTo>
                  <a:pt x="56" y="116"/>
                </a:moveTo>
                <a:cubicBezTo>
                  <a:pt x="71" y="106"/>
                  <a:pt x="83" y="93"/>
                  <a:pt x="89" y="75"/>
                </a:cubicBezTo>
                <a:cubicBezTo>
                  <a:pt x="95" y="60"/>
                  <a:pt x="88" y="41"/>
                  <a:pt x="80" y="32"/>
                </a:cubicBezTo>
                <a:cubicBezTo>
                  <a:pt x="59" y="10"/>
                  <a:pt x="17" y="29"/>
                  <a:pt x="7" y="50"/>
                </a:cubicBezTo>
                <a:cubicBezTo>
                  <a:pt x="13" y="53"/>
                  <a:pt x="18" y="58"/>
                  <a:pt x="24" y="61"/>
                </a:cubicBezTo>
                <a:cubicBezTo>
                  <a:pt x="32" y="53"/>
                  <a:pt x="42" y="41"/>
                  <a:pt x="58" y="44"/>
                </a:cubicBezTo>
                <a:cubicBezTo>
                  <a:pt x="69" y="47"/>
                  <a:pt x="75" y="61"/>
                  <a:pt x="73" y="72"/>
                </a:cubicBezTo>
                <a:cubicBezTo>
                  <a:pt x="68" y="95"/>
                  <a:pt x="41" y="108"/>
                  <a:pt x="24" y="120"/>
                </a:cubicBezTo>
                <a:cubicBezTo>
                  <a:pt x="19" y="123"/>
                  <a:pt x="10" y="128"/>
                  <a:pt x="9" y="131"/>
                </a:cubicBezTo>
                <a:cubicBezTo>
                  <a:pt x="8" y="137"/>
                  <a:pt x="11" y="143"/>
                  <a:pt x="11" y="148"/>
                </a:cubicBezTo>
                <a:cubicBezTo>
                  <a:pt x="38" y="145"/>
                  <a:pt x="62" y="146"/>
                  <a:pt x="93" y="145"/>
                </a:cubicBezTo>
                <a:cubicBezTo>
                  <a:pt x="93" y="141"/>
                  <a:pt x="94" y="135"/>
                  <a:pt x="93" y="130"/>
                </a:cubicBezTo>
                <a:cubicBezTo>
                  <a:pt x="75" y="128"/>
                  <a:pt x="57" y="131"/>
                  <a:pt x="41" y="129"/>
                </a:cubicBezTo>
                <a:cubicBezTo>
                  <a:pt x="41" y="123"/>
                  <a:pt x="50" y="119"/>
                  <a:pt x="56" y="116"/>
                </a:cubicBezTo>
                <a:close/>
                <a:moveTo>
                  <a:pt x="57" y="50"/>
                </a:moveTo>
                <a:cubicBezTo>
                  <a:pt x="45" y="46"/>
                  <a:pt x="21" y="63"/>
                  <a:pt x="30" y="72"/>
                </a:cubicBezTo>
                <a:cubicBezTo>
                  <a:pt x="33" y="60"/>
                  <a:pt x="61" y="53"/>
                  <a:pt x="66" y="69"/>
                </a:cubicBezTo>
                <a:cubicBezTo>
                  <a:pt x="66" y="59"/>
                  <a:pt x="63" y="52"/>
                  <a:pt x="57" y="50"/>
                </a:cubicBezTo>
                <a:close/>
                <a:moveTo>
                  <a:pt x="29" y="74"/>
                </a:moveTo>
                <a:cubicBezTo>
                  <a:pt x="24" y="65"/>
                  <a:pt x="13" y="62"/>
                  <a:pt x="6" y="56"/>
                </a:cubicBezTo>
                <a:cubicBezTo>
                  <a:pt x="9" y="67"/>
                  <a:pt x="22" y="71"/>
                  <a:pt x="29" y="74"/>
                </a:cubicBezTo>
                <a:close/>
                <a:moveTo>
                  <a:pt x="56" y="124"/>
                </a:moveTo>
                <a:cubicBezTo>
                  <a:pt x="71" y="126"/>
                  <a:pt x="76" y="120"/>
                  <a:pt x="84" y="110"/>
                </a:cubicBezTo>
                <a:cubicBezTo>
                  <a:pt x="92" y="99"/>
                  <a:pt x="103" y="86"/>
                  <a:pt x="98" y="68"/>
                </a:cubicBezTo>
                <a:cubicBezTo>
                  <a:pt x="92" y="95"/>
                  <a:pt x="75" y="110"/>
                  <a:pt x="56" y="124"/>
                </a:cubicBezTo>
                <a:close/>
                <a:moveTo>
                  <a:pt x="101" y="147"/>
                </a:moveTo>
                <a:cubicBezTo>
                  <a:pt x="99" y="152"/>
                  <a:pt x="104" y="155"/>
                  <a:pt x="106" y="158"/>
                </a:cubicBezTo>
                <a:cubicBezTo>
                  <a:pt x="105" y="146"/>
                  <a:pt x="107" y="136"/>
                  <a:pt x="98" y="132"/>
                </a:cubicBezTo>
                <a:cubicBezTo>
                  <a:pt x="99" y="139"/>
                  <a:pt x="97" y="145"/>
                  <a:pt x="101" y="147"/>
                </a:cubicBezTo>
                <a:close/>
                <a:moveTo>
                  <a:pt x="78" y="152"/>
                </a:moveTo>
                <a:cubicBezTo>
                  <a:pt x="56" y="152"/>
                  <a:pt x="29" y="152"/>
                  <a:pt x="12" y="154"/>
                </a:cubicBezTo>
                <a:cubicBezTo>
                  <a:pt x="12" y="157"/>
                  <a:pt x="15" y="158"/>
                  <a:pt x="16" y="160"/>
                </a:cubicBezTo>
                <a:cubicBezTo>
                  <a:pt x="42" y="162"/>
                  <a:pt x="77" y="154"/>
                  <a:pt x="103" y="158"/>
                </a:cubicBezTo>
                <a:cubicBezTo>
                  <a:pt x="100" y="148"/>
                  <a:pt x="88" y="152"/>
                  <a:pt x="78" y="152"/>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20" name="Freeform 8"/>
          <p:cNvSpPr>
            <a:spLocks noEditPoints="1"/>
          </p:cNvSpPr>
          <p:nvPr/>
        </p:nvSpPr>
        <p:spPr bwMode="auto">
          <a:xfrm>
            <a:off x="3670962" y="4334240"/>
            <a:ext cx="180020" cy="281735"/>
          </a:xfrm>
          <a:custGeom>
            <a:avLst/>
            <a:gdLst>
              <a:gd name="T0" fmla="*/ 43 w 93"/>
              <a:gd name="T1" fmla="*/ 0 h 143"/>
              <a:gd name="T2" fmla="*/ 50 w 93"/>
              <a:gd name="T3" fmla="*/ 16 h 143"/>
              <a:gd name="T4" fmla="*/ 47 w 93"/>
              <a:gd name="T5" fmla="*/ 23 h 143"/>
              <a:gd name="T6" fmla="*/ 42 w 93"/>
              <a:gd name="T7" fmla="*/ 50 h 143"/>
              <a:gd name="T8" fmla="*/ 54 w 93"/>
              <a:gd name="T9" fmla="*/ 51 h 143"/>
              <a:gd name="T10" fmla="*/ 54 w 93"/>
              <a:gd name="T11" fmla="*/ 26 h 143"/>
              <a:gd name="T12" fmla="*/ 77 w 93"/>
              <a:gd name="T13" fmla="*/ 23 h 143"/>
              <a:gd name="T14" fmla="*/ 90 w 93"/>
              <a:gd name="T15" fmla="*/ 38 h 143"/>
              <a:gd name="T16" fmla="*/ 89 w 93"/>
              <a:gd name="T17" fmla="*/ 44 h 143"/>
              <a:gd name="T18" fmla="*/ 91 w 93"/>
              <a:gd name="T19" fmla="*/ 65 h 143"/>
              <a:gd name="T20" fmla="*/ 93 w 93"/>
              <a:gd name="T21" fmla="*/ 140 h 143"/>
              <a:gd name="T22" fmla="*/ 67 w 93"/>
              <a:gd name="T23" fmla="*/ 140 h 143"/>
              <a:gd name="T24" fmla="*/ 56 w 93"/>
              <a:gd name="T25" fmla="*/ 126 h 143"/>
              <a:gd name="T26" fmla="*/ 55 w 93"/>
              <a:gd name="T27" fmla="*/ 104 h 143"/>
              <a:gd name="T28" fmla="*/ 54 w 93"/>
              <a:gd name="T29" fmla="*/ 83 h 143"/>
              <a:gd name="T30" fmla="*/ 21 w 93"/>
              <a:gd name="T31" fmla="*/ 83 h 143"/>
              <a:gd name="T32" fmla="*/ 14 w 93"/>
              <a:gd name="T33" fmla="*/ 85 h 143"/>
              <a:gd name="T34" fmla="*/ 1 w 93"/>
              <a:gd name="T35" fmla="*/ 70 h 143"/>
              <a:gd name="T36" fmla="*/ 5 w 93"/>
              <a:gd name="T37" fmla="*/ 58 h 143"/>
              <a:gd name="T38" fmla="*/ 21 w 93"/>
              <a:gd name="T39" fmla="*/ 1 h 143"/>
              <a:gd name="T40" fmla="*/ 43 w 93"/>
              <a:gd name="T41" fmla="*/ 0 h 143"/>
              <a:gd name="T42" fmla="*/ 24 w 93"/>
              <a:gd name="T43" fmla="*/ 5 h 143"/>
              <a:gd name="T44" fmla="*/ 8 w 93"/>
              <a:gd name="T45" fmla="*/ 68 h 143"/>
              <a:gd name="T46" fmla="*/ 57 w 93"/>
              <a:gd name="T47" fmla="*/ 68 h 143"/>
              <a:gd name="T48" fmla="*/ 63 w 93"/>
              <a:gd name="T49" fmla="*/ 127 h 143"/>
              <a:gd name="T50" fmla="*/ 78 w 93"/>
              <a:gd name="T51" fmla="*/ 126 h 143"/>
              <a:gd name="T52" fmla="*/ 75 w 93"/>
              <a:gd name="T53" fmla="*/ 27 h 143"/>
              <a:gd name="T54" fmla="*/ 58 w 93"/>
              <a:gd name="T55" fmla="*/ 27 h 143"/>
              <a:gd name="T56" fmla="*/ 59 w 93"/>
              <a:gd name="T57" fmla="*/ 56 h 143"/>
              <a:gd name="T58" fmla="*/ 57 w 93"/>
              <a:gd name="T59" fmla="*/ 56 h 143"/>
              <a:gd name="T60" fmla="*/ 41 w 93"/>
              <a:gd name="T61" fmla="*/ 56 h 143"/>
              <a:gd name="T62" fmla="*/ 26 w 93"/>
              <a:gd name="T63" fmla="*/ 55 h 143"/>
              <a:gd name="T64" fmla="*/ 32 w 93"/>
              <a:gd name="T65" fmla="*/ 31 h 143"/>
              <a:gd name="T66" fmla="*/ 38 w 93"/>
              <a:gd name="T67" fmla="*/ 6 h 143"/>
              <a:gd name="T68" fmla="*/ 24 w 93"/>
              <a:gd name="T69" fmla="*/ 5 h 143"/>
              <a:gd name="T70" fmla="*/ 32 w 93"/>
              <a:gd name="T71" fmla="*/ 52 h 143"/>
              <a:gd name="T72" fmla="*/ 40 w 93"/>
              <a:gd name="T73" fmla="*/ 51 h 143"/>
              <a:gd name="T74" fmla="*/ 42 w 93"/>
              <a:gd name="T75" fmla="*/ 7 h 143"/>
              <a:gd name="T76" fmla="*/ 32 w 93"/>
              <a:gd name="T77" fmla="*/ 52 h 143"/>
              <a:gd name="T78" fmla="*/ 82 w 93"/>
              <a:gd name="T79" fmla="*/ 73 h 143"/>
              <a:gd name="T80" fmla="*/ 82 w 93"/>
              <a:gd name="T81" fmla="*/ 85 h 143"/>
              <a:gd name="T82" fmla="*/ 90 w 93"/>
              <a:gd name="T83" fmla="*/ 135 h 143"/>
              <a:gd name="T84" fmla="*/ 88 w 93"/>
              <a:gd name="T85" fmla="*/ 73 h 143"/>
              <a:gd name="T86" fmla="*/ 81 w 93"/>
              <a:gd name="T87" fmla="*/ 30 h 143"/>
              <a:gd name="T88" fmla="*/ 82 w 93"/>
              <a:gd name="T89" fmla="*/ 73 h 143"/>
              <a:gd name="T90" fmla="*/ 6 w 93"/>
              <a:gd name="T91" fmla="*/ 73 h 143"/>
              <a:gd name="T92" fmla="*/ 54 w 93"/>
              <a:gd name="T93" fmla="*/ 80 h 143"/>
              <a:gd name="T94" fmla="*/ 52 w 93"/>
              <a:gd name="T95" fmla="*/ 72 h 143"/>
              <a:gd name="T96" fmla="*/ 6 w 93"/>
              <a:gd name="T97" fmla="*/ 73 h 143"/>
              <a:gd name="T98" fmla="*/ 88 w 93"/>
              <a:gd name="T99" fmla="*/ 137 h 143"/>
              <a:gd name="T100" fmla="*/ 83 w 93"/>
              <a:gd name="T101" fmla="*/ 132 h 143"/>
              <a:gd name="T102" fmla="*/ 64 w 93"/>
              <a:gd name="T103" fmla="*/ 132 h 143"/>
              <a:gd name="T104" fmla="*/ 88 w 93"/>
              <a:gd name="T105"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 h="143">
                <a:moveTo>
                  <a:pt x="43" y="0"/>
                </a:moveTo>
                <a:cubicBezTo>
                  <a:pt x="42" y="6"/>
                  <a:pt x="49" y="10"/>
                  <a:pt x="50" y="16"/>
                </a:cubicBezTo>
                <a:cubicBezTo>
                  <a:pt x="50" y="18"/>
                  <a:pt x="47" y="21"/>
                  <a:pt x="47" y="23"/>
                </a:cubicBezTo>
                <a:cubicBezTo>
                  <a:pt x="44" y="32"/>
                  <a:pt x="43" y="42"/>
                  <a:pt x="42" y="50"/>
                </a:cubicBezTo>
                <a:cubicBezTo>
                  <a:pt x="45" y="52"/>
                  <a:pt x="51" y="51"/>
                  <a:pt x="54" y="51"/>
                </a:cubicBezTo>
                <a:cubicBezTo>
                  <a:pt x="58" y="41"/>
                  <a:pt x="50" y="34"/>
                  <a:pt x="54" y="26"/>
                </a:cubicBezTo>
                <a:cubicBezTo>
                  <a:pt x="56" y="22"/>
                  <a:pt x="72" y="21"/>
                  <a:pt x="77" y="23"/>
                </a:cubicBezTo>
                <a:cubicBezTo>
                  <a:pt x="79" y="24"/>
                  <a:pt x="90" y="35"/>
                  <a:pt x="90" y="38"/>
                </a:cubicBezTo>
                <a:cubicBezTo>
                  <a:pt x="91" y="39"/>
                  <a:pt x="89" y="42"/>
                  <a:pt x="89" y="44"/>
                </a:cubicBezTo>
                <a:cubicBezTo>
                  <a:pt x="89" y="51"/>
                  <a:pt x="91" y="58"/>
                  <a:pt x="91" y="65"/>
                </a:cubicBezTo>
                <a:cubicBezTo>
                  <a:pt x="91" y="90"/>
                  <a:pt x="92" y="117"/>
                  <a:pt x="93" y="140"/>
                </a:cubicBezTo>
                <a:cubicBezTo>
                  <a:pt x="84" y="139"/>
                  <a:pt x="74" y="143"/>
                  <a:pt x="67" y="140"/>
                </a:cubicBezTo>
                <a:cubicBezTo>
                  <a:pt x="64" y="139"/>
                  <a:pt x="56" y="130"/>
                  <a:pt x="56" y="126"/>
                </a:cubicBezTo>
                <a:cubicBezTo>
                  <a:pt x="55" y="120"/>
                  <a:pt x="55" y="112"/>
                  <a:pt x="55" y="104"/>
                </a:cubicBezTo>
                <a:cubicBezTo>
                  <a:pt x="54" y="96"/>
                  <a:pt x="56" y="86"/>
                  <a:pt x="54" y="83"/>
                </a:cubicBezTo>
                <a:cubicBezTo>
                  <a:pt x="52" y="81"/>
                  <a:pt x="30" y="82"/>
                  <a:pt x="21" y="83"/>
                </a:cubicBezTo>
                <a:cubicBezTo>
                  <a:pt x="18" y="83"/>
                  <a:pt x="15" y="85"/>
                  <a:pt x="14" y="85"/>
                </a:cubicBezTo>
                <a:cubicBezTo>
                  <a:pt x="11" y="84"/>
                  <a:pt x="1" y="73"/>
                  <a:pt x="1" y="70"/>
                </a:cubicBezTo>
                <a:cubicBezTo>
                  <a:pt x="0" y="67"/>
                  <a:pt x="4" y="61"/>
                  <a:pt x="5" y="58"/>
                </a:cubicBezTo>
                <a:cubicBezTo>
                  <a:pt x="10" y="40"/>
                  <a:pt x="16" y="18"/>
                  <a:pt x="21" y="1"/>
                </a:cubicBezTo>
                <a:cubicBezTo>
                  <a:pt x="31" y="1"/>
                  <a:pt x="33" y="2"/>
                  <a:pt x="43" y="0"/>
                </a:cubicBezTo>
                <a:close/>
                <a:moveTo>
                  <a:pt x="24" y="5"/>
                </a:moveTo>
                <a:cubicBezTo>
                  <a:pt x="19" y="26"/>
                  <a:pt x="13" y="46"/>
                  <a:pt x="8" y="68"/>
                </a:cubicBezTo>
                <a:cubicBezTo>
                  <a:pt x="23" y="66"/>
                  <a:pt x="42" y="68"/>
                  <a:pt x="57" y="68"/>
                </a:cubicBezTo>
                <a:cubicBezTo>
                  <a:pt x="63" y="85"/>
                  <a:pt x="59" y="109"/>
                  <a:pt x="63" y="127"/>
                </a:cubicBezTo>
                <a:cubicBezTo>
                  <a:pt x="68" y="127"/>
                  <a:pt x="75" y="128"/>
                  <a:pt x="78" y="126"/>
                </a:cubicBezTo>
                <a:cubicBezTo>
                  <a:pt x="75" y="96"/>
                  <a:pt x="79" y="57"/>
                  <a:pt x="75" y="27"/>
                </a:cubicBezTo>
                <a:cubicBezTo>
                  <a:pt x="69" y="28"/>
                  <a:pt x="65" y="25"/>
                  <a:pt x="58" y="27"/>
                </a:cubicBezTo>
                <a:cubicBezTo>
                  <a:pt x="57" y="35"/>
                  <a:pt x="61" y="47"/>
                  <a:pt x="59" y="56"/>
                </a:cubicBezTo>
                <a:cubicBezTo>
                  <a:pt x="59" y="53"/>
                  <a:pt x="58" y="56"/>
                  <a:pt x="57" y="56"/>
                </a:cubicBezTo>
                <a:cubicBezTo>
                  <a:pt x="54" y="57"/>
                  <a:pt x="46" y="55"/>
                  <a:pt x="41" y="56"/>
                </a:cubicBezTo>
                <a:cubicBezTo>
                  <a:pt x="37" y="56"/>
                  <a:pt x="28" y="59"/>
                  <a:pt x="26" y="55"/>
                </a:cubicBezTo>
                <a:cubicBezTo>
                  <a:pt x="24" y="52"/>
                  <a:pt x="30" y="36"/>
                  <a:pt x="32" y="31"/>
                </a:cubicBezTo>
                <a:cubicBezTo>
                  <a:pt x="34" y="22"/>
                  <a:pt x="34" y="13"/>
                  <a:pt x="38" y="6"/>
                </a:cubicBezTo>
                <a:cubicBezTo>
                  <a:pt x="33" y="7"/>
                  <a:pt x="28" y="5"/>
                  <a:pt x="24" y="5"/>
                </a:cubicBezTo>
                <a:close/>
                <a:moveTo>
                  <a:pt x="32" y="52"/>
                </a:moveTo>
                <a:cubicBezTo>
                  <a:pt x="35" y="52"/>
                  <a:pt x="37" y="51"/>
                  <a:pt x="40" y="51"/>
                </a:cubicBezTo>
                <a:cubicBezTo>
                  <a:pt x="40" y="35"/>
                  <a:pt x="52" y="17"/>
                  <a:pt x="42" y="7"/>
                </a:cubicBezTo>
                <a:cubicBezTo>
                  <a:pt x="40" y="23"/>
                  <a:pt x="35" y="36"/>
                  <a:pt x="32" y="52"/>
                </a:cubicBezTo>
                <a:close/>
                <a:moveTo>
                  <a:pt x="82" y="73"/>
                </a:moveTo>
                <a:cubicBezTo>
                  <a:pt x="82" y="77"/>
                  <a:pt x="82" y="81"/>
                  <a:pt x="82" y="85"/>
                </a:cubicBezTo>
                <a:cubicBezTo>
                  <a:pt x="84" y="102"/>
                  <a:pt x="80" y="128"/>
                  <a:pt x="90" y="135"/>
                </a:cubicBezTo>
                <a:cubicBezTo>
                  <a:pt x="90" y="113"/>
                  <a:pt x="88" y="94"/>
                  <a:pt x="88" y="73"/>
                </a:cubicBezTo>
                <a:cubicBezTo>
                  <a:pt x="89" y="57"/>
                  <a:pt x="90" y="37"/>
                  <a:pt x="81" y="30"/>
                </a:cubicBezTo>
                <a:cubicBezTo>
                  <a:pt x="80" y="41"/>
                  <a:pt x="81" y="58"/>
                  <a:pt x="82" y="73"/>
                </a:cubicBezTo>
                <a:close/>
                <a:moveTo>
                  <a:pt x="6" y="73"/>
                </a:moveTo>
                <a:cubicBezTo>
                  <a:pt x="13" y="88"/>
                  <a:pt x="34" y="76"/>
                  <a:pt x="54" y="80"/>
                </a:cubicBezTo>
                <a:cubicBezTo>
                  <a:pt x="53" y="77"/>
                  <a:pt x="53" y="74"/>
                  <a:pt x="52" y="72"/>
                </a:cubicBezTo>
                <a:cubicBezTo>
                  <a:pt x="37" y="74"/>
                  <a:pt x="20" y="71"/>
                  <a:pt x="6" y="73"/>
                </a:cubicBezTo>
                <a:close/>
                <a:moveTo>
                  <a:pt x="88" y="137"/>
                </a:moveTo>
                <a:cubicBezTo>
                  <a:pt x="86" y="136"/>
                  <a:pt x="85" y="134"/>
                  <a:pt x="83" y="132"/>
                </a:cubicBezTo>
                <a:cubicBezTo>
                  <a:pt x="77" y="133"/>
                  <a:pt x="71" y="131"/>
                  <a:pt x="64" y="132"/>
                </a:cubicBezTo>
                <a:cubicBezTo>
                  <a:pt x="67" y="141"/>
                  <a:pt x="80" y="136"/>
                  <a:pt x="88" y="137"/>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21" name="文本框 1"/>
          <p:cNvSpPr txBox="1"/>
          <p:nvPr/>
        </p:nvSpPr>
        <p:spPr>
          <a:xfrm>
            <a:off x="3955283" y="2386106"/>
            <a:ext cx="313699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rPr>
              <a:t>JVM</a:t>
            </a:r>
            <a:r>
              <a:rPr lang="zh-CN" altLang="en-US" sz="2000"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rPr>
              <a:t>体系结构概述</a:t>
            </a:r>
            <a:endParaRPr lang="en-GB" altLang="zh-CN" sz="2000"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endParaRPr>
          </a:p>
        </p:txBody>
      </p:sp>
      <p:sp>
        <p:nvSpPr>
          <p:cNvPr id="22" name="文本框 1"/>
          <p:cNvSpPr txBox="1"/>
          <p:nvPr/>
        </p:nvSpPr>
        <p:spPr>
          <a:xfrm>
            <a:off x="3959934" y="2994257"/>
            <a:ext cx="360039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rPr>
              <a:t>堆体系结构概述</a:t>
            </a:r>
            <a:endParaRPr lang="en-GB" altLang="zh-CN" sz="2000"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endParaRPr>
          </a:p>
        </p:txBody>
      </p:sp>
      <p:sp>
        <p:nvSpPr>
          <p:cNvPr id="23" name="文本框 1"/>
          <p:cNvSpPr txBox="1"/>
          <p:nvPr/>
        </p:nvSpPr>
        <p:spPr>
          <a:xfrm>
            <a:off x="3970127" y="3606325"/>
            <a:ext cx="279717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rPr>
              <a:t>堆参数调优入门</a:t>
            </a:r>
            <a:endParaRPr lang="en-GB" altLang="zh-CN" sz="2000"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endParaRPr>
          </a:p>
        </p:txBody>
      </p:sp>
      <p:sp>
        <p:nvSpPr>
          <p:cNvPr id="24" name="文本框 1"/>
          <p:cNvSpPr txBox="1"/>
          <p:nvPr/>
        </p:nvSpPr>
        <p:spPr>
          <a:xfrm>
            <a:off x="3970127" y="4254397"/>
            <a:ext cx="3003884"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rPr>
              <a:t>总     结</a:t>
            </a:r>
            <a:endParaRPr lang="en-GB" altLang="zh-CN" sz="2000"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endParaRPr>
          </a:p>
        </p:txBody>
      </p:sp>
      <p:pic>
        <p:nvPicPr>
          <p:cNvPr id="530" name="Picture 2" descr="E:\8a7e72bc23287cee45049fd0ab7064bd.png"/>
          <p:cNvPicPr>
            <a:picLocks noChangeAspect="1" noChangeArrowheads="1"/>
          </p:cNvPicPr>
          <p:nvPr/>
        </p:nvPicPr>
        <p:blipFill>
          <a:blip r:embed="rId2" cstate="print"/>
          <a:srcRect l="34803" t="22101"/>
          <a:stretch>
            <a:fillRect/>
          </a:stretch>
        </p:blipFill>
        <p:spPr bwMode="auto">
          <a:xfrm>
            <a:off x="0" y="1304764"/>
            <a:ext cx="1619672" cy="2109930"/>
          </a:xfrm>
          <a:prstGeom prst="rect">
            <a:avLst/>
          </a:prstGeom>
          <a:noFill/>
        </p:spPr>
      </p:pic>
      <p:sp>
        <p:nvSpPr>
          <p:cNvPr id="16" name="텍스트 개체 틀 1"/>
          <p:cNvSpPr txBox="1"/>
          <p:nvPr/>
        </p:nvSpPr>
        <p:spPr>
          <a:xfrm rot="5400000">
            <a:off x="-251642" y="2430630"/>
            <a:ext cx="1440160" cy="432048"/>
          </a:xfrm>
          <a:prstGeom prst="rect">
            <a:avLst/>
          </a:prstGeom>
          <a:noFill/>
        </p:spPr>
        <p:txBody>
          <a:bodyPr>
            <a:noAutofit/>
          </a:bodyPr>
          <a:lstStyle/>
          <a:p>
            <a:pPr marL="342900" indent="-342900">
              <a:spcBef>
                <a:spcPct val="20000"/>
              </a:spcBef>
              <a:defRPr/>
            </a:pPr>
            <a:r>
              <a:rPr lang="en-US" altLang="ko-KR" sz="2400" b="1" dirty="0">
                <a:ln>
                  <a:solidFill>
                    <a:schemeClr val="bg1"/>
                  </a:solidFill>
                </a:ln>
                <a:solidFill>
                  <a:schemeClr val="bg1"/>
                </a:solidFill>
                <a:latin typeface="hakuyoxingshu7000" pitchFamily="2" charset="-122"/>
                <a:ea typeface="hakuyoxingshu7000" pitchFamily="2" charset="-122"/>
                <a:cs typeface="hakuyoxingshu7000" pitchFamily="2" charset="-122"/>
              </a:rPr>
              <a:t>Contents</a:t>
            </a:r>
            <a:endParaRPr lang="ko-KR" altLang="en-US" sz="3200" b="1" dirty="0">
              <a:ln>
                <a:solidFill>
                  <a:schemeClr val="bg1"/>
                </a:solidFill>
              </a:ln>
              <a:solidFill>
                <a:schemeClr val="bg1"/>
              </a:solidFill>
              <a:latin typeface="hakuyoxingshu7000" pitchFamily="2" charset="-122"/>
              <a:ea typeface="hakuyoxingshu7000" pitchFamily="2" charset="-122"/>
              <a:cs typeface="hakuyoxingshu7000" pitchFamily="2" charset="-122"/>
            </a:endParaRPr>
          </a:p>
          <a:p>
            <a:pPr marL="342900" indent="-342900">
              <a:spcBef>
                <a:spcPct val="20000"/>
              </a:spcBef>
              <a:defRPr/>
            </a:pPr>
            <a:endParaRPr lang="ko-KR" altLang="en-US" sz="3200" b="1" dirty="0">
              <a:ln w="25400">
                <a:solidFill>
                  <a:schemeClr val="accent1"/>
                </a:solidFill>
              </a:ln>
              <a:solidFill>
                <a:schemeClr val="bg1"/>
              </a:solidFill>
            </a:endParaRPr>
          </a:p>
        </p:txBody>
      </p:sp>
      <p:sp>
        <p:nvSpPr>
          <p:cNvPr id="14" name="텍스트 개체 틀 1"/>
          <p:cNvSpPr txBox="1"/>
          <p:nvPr/>
        </p:nvSpPr>
        <p:spPr>
          <a:xfrm rot="21014461">
            <a:off x="740613" y="1534351"/>
            <a:ext cx="720080" cy="1584176"/>
          </a:xfrm>
          <a:prstGeom prst="rect">
            <a:avLst/>
          </a:prstGeom>
          <a:noFill/>
        </p:spPr>
        <p:txBody>
          <a:bodyPr>
            <a:noAutofit/>
          </a:bodyPr>
          <a:lstStyle/>
          <a:p>
            <a:pPr>
              <a:spcBef>
                <a:spcPct val="20000"/>
              </a:spcBef>
              <a:defRPr/>
            </a:pPr>
            <a:r>
              <a:rPr lang="zh-CN" altLang="en-US" sz="3600" dirty="0">
                <a:solidFill>
                  <a:schemeClr val="bg1"/>
                </a:solidFill>
                <a:latin typeface="方正舒体" panose="02010601030101010101" pitchFamily="2" charset="-122"/>
                <a:ea typeface="方正舒体" panose="02010601030101010101" pitchFamily="2" charset="-122"/>
                <a:cs typeface="hakuyoxingshu7000" pitchFamily="2" charset="-122"/>
              </a:rPr>
              <a:t>目录</a:t>
            </a:r>
            <a:endParaRPr lang="ko-KR" altLang="en-US" sz="2800" dirty="0">
              <a:solidFill>
                <a:schemeClr val="bg1"/>
              </a:solidFill>
              <a:latin typeface="方正舒体" panose="02010601030101010101" pitchFamily="2" charset="-122"/>
            </a:endParaRPr>
          </a:p>
        </p:txBody>
      </p:sp>
      <p:grpSp>
        <p:nvGrpSpPr>
          <p:cNvPr id="2" name="PA_chenying0907 115"/>
          <p:cNvGrpSpPr/>
          <p:nvPr>
            <p:custDataLst>
              <p:tags r:id="rId3"/>
            </p:custDataLst>
          </p:nvPr>
        </p:nvGrpSpPr>
        <p:grpSpPr>
          <a:xfrm rot="5421073">
            <a:off x="750102" y="4059639"/>
            <a:ext cx="4141099" cy="144327"/>
            <a:chOff x="2481804" y="4179888"/>
            <a:chExt cx="7313171" cy="325437"/>
          </a:xfrm>
          <a:solidFill>
            <a:srgbClr val="C00000"/>
          </a:solidFill>
        </p:grpSpPr>
        <p:sp>
          <p:nvSpPr>
            <p:cNvPr id="33" name="Freeform 35"/>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34" name="Freeform 41"/>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35" name="Freeform 47"/>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36" name="Freeform 52"/>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37" name="Freeform 56"/>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38" name="Freeform 59"/>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39" name="Freeform 61"/>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40" name="Freeform 68"/>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41" name="Freeform 73"/>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42" name="Freeform 74"/>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43" name="Freeform 76"/>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44" name="Freeform 79"/>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45" name="Freeform 80"/>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46" name="Freeform 81"/>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47" name="Freeform 83"/>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48" name="Freeform 85"/>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49" name="Freeform 87"/>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50" name="Freeform 88"/>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51" name="Freeform 92"/>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52" name="Freeform 93"/>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53" name="Freeform 94"/>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54" name="Freeform 95"/>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55" name="Freeform 96"/>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56" name="Freeform 100"/>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57" name="Freeform 101"/>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58" name="Freeform 102"/>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59" name="Freeform 103"/>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60" name="Freeform 105"/>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61" name="Freeform 107"/>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62" name="Freeform 108"/>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63" name="Freeform 109"/>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64" name="Freeform 110"/>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65" name="Freeform 111"/>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66" name="Freeform 112"/>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67" name="Freeform 113"/>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68" name="Freeform 114"/>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69" name="Freeform 115"/>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70" name="Freeform 116"/>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71" name="Freeform 117"/>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72" name="Freeform 118"/>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73" name="Freeform 120"/>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74" name="Freeform 127"/>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75" name="Freeform 128"/>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76" name="Freeform 130"/>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77" name="Freeform 133"/>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78" name="Freeform 135"/>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79"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80" name="Freeform 137"/>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81" name="Freeform 138"/>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82" name="Freeform 139"/>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83" name="Freeform 140"/>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84" name="Freeform 144"/>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85" name="Freeform 145"/>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86" name="Freeform 146"/>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87" name="Freeform 148"/>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88" name="Freeform 149"/>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89" name="Freeform 150"/>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90" name="Freeform 151"/>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91" name="Freeform 153"/>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92" name="Freeform 154"/>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sp>
          <p:nvSpPr>
            <p:cNvPr id="93" name="Freeform 155"/>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solidFill>
                <a:srgbClr val="FF0000"/>
              </a:solidFill>
            </a:ln>
          </p:spPr>
          <p:txBody>
            <a:bodyPr vert="horz" wrap="square" lIns="91440" tIns="45720" rIns="91440" bIns="45720" numCol="1" anchor="t" anchorCtr="0" compatLnSpc="1"/>
            <a:lstStyle/>
            <a:p>
              <a:endParaRPr lang="zh-CN" altLang="en-US"/>
            </a:p>
          </p:txBody>
        </p:sp>
      </p:grpSp>
      <p:pic>
        <p:nvPicPr>
          <p:cNvPr id="94" name="图片 93"/>
          <p:cNvPicPr>
            <a:picLocks noChangeAspect="1"/>
          </p:cNvPicPr>
          <p:nvPr/>
        </p:nvPicPr>
        <p:blipFill>
          <a:blip r:embed="rId4" cstate="print"/>
          <a:stretch>
            <a:fillRect/>
          </a:stretch>
        </p:blipFill>
        <p:spPr>
          <a:xfrm>
            <a:off x="503549" y="3073476"/>
            <a:ext cx="2276727" cy="29280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750" fill="hold"/>
                                        <p:tgtEl>
                                          <p:spTgt spid="94"/>
                                        </p:tgtEl>
                                        <p:attrNameLst>
                                          <p:attrName>ppt_x</p:attrName>
                                        </p:attrNameLst>
                                      </p:cBhvr>
                                      <p:tavLst>
                                        <p:tav tm="0">
                                          <p:val>
                                            <p:strVal val="1+#ppt_w/2"/>
                                          </p:val>
                                        </p:tav>
                                        <p:tav tm="100000">
                                          <p:val>
                                            <p:strVal val="#ppt_x"/>
                                          </p:val>
                                        </p:tav>
                                      </p:tavLst>
                                    </p:anim>
                                    <p:anim calcmode="lin" valueType="num">
                                      <p:cBhvr additive="base">
                                        <p:cTn id="8" dur="750" fill="hold"/>
                                        <p:tgtEl>
                                          <p:spTgt spid="9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6" presetClass="emph" presetSubtype="0" fill="hold" nodeType="afterEffect">
                                  <p:stCondLst>
                                    <p:cond delay="0"/>
                                  </p:stCondLst>
                                  <p:childTnLst>
                                    <p:animEffect transition="out" filter="fade">
                                      <p:cBhvr>
                                        <p:cTn id="11" dur="500" tmFilter="0, 0; .2, .5; .8, .5; 1, 0"/>
                                        <p:tgtEl>
                                          <p:spTgt spid="530"/>
                                        </p:tgtEl>
                                      </p:cBhvr>
                                    </p:animEffect>
                                    <p:animScale>
                                      <p:cBhvr>
                                        <p:cTn id="12" dur="250" autoRev="1" fill="hold"/>
                                        <p:tgtEl>
                                          <p:spTgt spid="530"/>
                                        </p:tgtEl>
                                      </p:cBhvr>
                                      <p:by x="105000" y="105000"/>
                                    </p:animScale>
                                  </p:childTnLst>
                                </p:cTn>
                              </p:par>
                            </p:childTnLst>
                          </p:cTn>
                        </p:par>
                        <p:par>
                          <p:cTn id="13" fill="hold">
                            <p:stCondLst>
                              <p:cond delay="1500"/>
                            </p:stCondLst>
                            <p:childTnLst>
                              <p:par>
                                <p:cTn id="14" presetID="2" presetClass="exit" presetSubtype="12" fill="hold" nodeType="afterEffect">
                                  <p:stCondLst>
                                    <p:cond delay="0"/>
                                  </p:stCondLst>
                                  <p:childTnLst>
                                    <p:anim calcmode="lin" valueType="num">
                                      <p:cBhvr additive="base">
                                        <p:cTn id="15" dur="500"/>
                                        <p:tgtEl>
                                          <p:spTgt spid="94"/>
                                        </p:tgtEl>
                                        <p:attrNameLst>
                                          <p:attrName>ppt_x</p:attrName>
                                        </p:attrNameLst>
                                      </p:cBhvr>
                                      <p:tavLst>
                                        <p:tav tm="0">
                                          <p:val>
                                            <p:strVal val="ppt_x"/>
                                          </p:val>
                                        </p:tav>
                                        <p:tav tm="100000">
                                          <p:val>
                                            <p:strVal val="0-ppt_w/2"/>
                                          </p:val>
                                        </p:tav>
                                      </p:tavLst>
                                    </p:anim>
                                    <p:anim calcmode="lin" valueType="num">
                                      <p:cBhvr additive="base">
                                        <p:cTn id="16" dur="500"/>
                                        <p:tgtEl>
                                          <p:spTgt spid="94"/>
                                        </p:tgtEl>
                                        <p:attrNameLst>
                                          <p:attrName>ppt_y</p:attrName>
                                        </p:attrNameLst>
                                      </p:cBhvr>
                                      <p:tavLst>
                                        <p:tav tm="0">
                                          <p:val>
                                            <p:strVal val="ppt_y"/>
                                          </p:val>
                                        </p:tav>
                                        <p:tav tm="100000">
                                          <p:val>
                                            <p:strVal val="1+ppt_h/2"/>
                                          </p:val>
                                        </p:tav>
                                      </p:tavLst>
                                    </p:anim>
                                    <p:set>
                                      <p:cBhvr>
                                        <p:cTn id="17" dur="1" fill="hold">
                                          <p:stCondLst>
                                            <p:cond delay="499"/>
                                          </p:stCondLst>
                                        </p:cTn>
                                        <p:tgtEl>
                                          <p:spTgt spid="94"/>
                                        </p:tgtEl>
                                        <p:attrNameLst>
                                          <p:attrName>style.visibility</p:attrName>
                                        </p:attrNameLst>
                                      </p:cBhvr>
                                      <p:to>
                                        <p:strVal val="hidden"/>
                                      </p:to>
                                    </p:set>
                                  </p:childTnLst>
                                </p:cTn>
                              </p:par>
                            </p:childTnLst>
                          </p:cTn>
                        </p:par>
                        <p:par>
                          <p:cTn id="18" fill="hold">
                            <p:stCondLst>
                              <p:cond delay="2000"/>
                            </p:stCondLst>
                            <p:childTnLst>
                              <p:par>
                                <p:cTn id="19" presetID="39" presetClass="entr" presetSubtype="0" accel="10000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6"/>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6"/>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39" presetClass="entr" presetSubtype="0" accel="10000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ppt_h</p:attrName>
                                        </p:attrNameLst>
                                      </p:cBhvr>
                                      <p:tavLst>
                                        <p:tav tm="0">
                                          <p:val>
                                            <p:strVal val="#ppt_h/20"/>
                                          </p:val>
                                        </p:tav>
                                        <p:tav tm="50000">
                                          <p:val>
                                            <p:strVal val="#ppt_h/20"/>
                                          </p:val>
                                        </p:tav>
                                        <p:tav tm="100000">
                                          <p:val>
                                            <p:strVal val="#ppt_h"/>
                                          </p:val>
                                        </p:tav>
                                      </p:tavLst>
                                    </p:anim>
                                    <p:anim calcmode="lin" valueType="num">
                                      <p:cBhvr>
                                        <p:cTn id="29" dur="500" fill="hold"/>
                                        <p:tgtEl>
                                          <p:spTgt spid="14"/>
                                        </p:tgtEl>
                                        <p:attrNameLst>
                                          <p:attrName>ppt_w</p:attrName>
                                        </p:attrNameLst>
                                      </p:cBhvr>
                                      <p:tavLst>
                                        <p:tav tm="0">
                                          <p:val>
                                            <p:strVal val="#ppt_w+.3"/>
                                          </p:val>
                                        </p:tav>
                                        <p:tav tm="50000">
                                          <p:val>
                                            <p:strVal val="#ppt_w+.3"/>
                                          </p:val>
                                        </p:tav>
                                        <p:tav tm="100000">
                                          <p:val>
                                            <p:strVal val="#ppt_w"/>
                                          </p:val>
                                        </p:tav>
                                      </p:tavLst>
                                    </p:anim>
                                    <p:anim calcmode="lin" valueType="num">
                                      <p:cBhvr>
                                        <p:cTn id="30" dur="500" fill="hold"/>
                                        <p:tgtEl>
                                          <p:spTgt spid="14"/>
                                        </p:tgtEl>
                                        <p:attrNameLst>
                                          <p:attrName>ppt_x</p:attrName>
                                        </p:attrNameLst>
                                      </p:cBhvr>
                                      <p:tavLst>
                                        <p:tav tm="0">
                                          <p:val>
                                            <p:strVal val="#ppt_x-.3"/>
                                          </p:val>
                                        </p:tav>
                                        <p:tav tm="5000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9"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0-#ppt_h/2"/>
                                          </p:val>
                                        </p:tav>
                                        <p:tav tm="100000">
                                          <p:val>
                                            <p:strVal val="#ppt_y"/>
                                          </p:val>
                                        </p:tav>
                                      </p:tavLst>
                                    </p:anim>
                                  </p:childTnLst>
                                </p:cTn>
                              </p:par>
                            </p:childTnLst>
                          </p:cTn>
                        </p:par>
                        <p:par>
                          <p:cTn id="37" fill="hold">
                            <p:stCondLst>
                              <p:cond delay="3500"/>
                            </p:stCondLst>
                            <p:childTnLst>
                              <p:par>
                                <p:cTn id="38" presetID="2" presetClass="entr" presetSubtype="9"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0-#ppt_w/2"/>
                                          </p:val>
                                        </p:tav>
                                        <p:tav tm="100000">
                                          <p:val>
                                            <p:strVal val="#ppt_x"/>
                                          </p:val>
                                        </p:tav>
                                      </p:tavLst>
                                    </p:anim>
                                    <p:anim calcmode="lin" valueType="num">
                                      <p:cBhvr additive="base">
                                        <p:cTn id="41" dur="500" fill="hold"/>
                                        <p:tgtEl>
                                          <p:spTgt spid="19"/>
                                        </p:tgtEl>
                                        <p:attrNameLst>
                                          <p:attrName>ppt_y</p:attrName>
                                        </p:attrNameLst>
                                      </p:cBhvr>
                                      <p:tavLst>
                                        <p:tav tm="0">
                                          <p:val>
                                            <p:strVal val="0-#ppt_h/2"/>
                                          </p:val>
                                        </p:tav>
                                        <p:tav tm="100000">
                                          <p:val>
                                            <p:strVal val="#ppt_y"/>
                                          </p:val>
                                        </p:tav>
                                      </p:tavLst>
                                    </p:anim>
                                  </p:childTnLst>
                                </p:cTn>
                              </p:par>
                            </p:childTnLst>
                          </p:cTn>
                        </p:par>
                        <p:par>
                          <p:cTn id="42" fill="hold">
                            <p:stCondLst>
                              <p:cond delay="4000"/>
                            </p:stCondLst>
                            <p:childTnLst>
                              <p:par>
                                <p:cTn id="43" presetID="2" presetClass="entr" presetSubtype="9"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0-#ppt_h/2"/>
                                          </p:val>
                                        </p:tav>
                                        <p:tav tm="100000">
                                          <p:val>
                                            <p:strVal val="#ppt_y"/>
                                          </p:val>
                                        </p:tav>
                                      </p:tavLst>
                                    </p:anim>
                                  </p:childTnLst>
                                </p:cTn>
                              </p:par>
                            </p:childTnLst>
                          </p:cTn>
                        </p:par>
                        <p:par>
                          <p:cTn id="47" fill="hold">
                            <p:stCondLst>
                              <p:cond delay="4500"/>
                            </p:stCondLst>
                            <p:childTnLst>
                              <p:par>
                                <p:cTn id="48" presetID="2" presetClass="entr" presetSubtype="9"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0-#ppt_w/2"/>
                                          </p:val>
                                        </p:tav>
                                        <p:tav tm="100000">
                                          <p:val>
                                            <p:strVal val="#ppt_x"/>
                                          </p:val>
                                        </p:tav>
                                      </p:tavLst>
                                    </p:anim>
                                    <p:anim calcmode="lin" valueType="num">
                                      <p:cBhvr additive="base">
                                        <p:cTn id="51" dur="500" fill="hold"/>
                                        <p:tgtEl>
                                          <p:spTgt spid="20"/>
                                        </p:tgtEl>
                                        <p:attrNameLst>
                                          <p:attrName>ppt_y</p:attrName>
                                        </p:attrNameLst>
                                      </p:cBhvr>
                                      <p:tavLst>
                                        <p:tav tm="0">
                                          <p:val>
                                            <p:strVal val="0-#ppt_h/2"/>
                                          </p:val>
                                        </p:tav>
                                        <p:tav tm="100000">
                                          <p:val>
                                            <p:strVal val="#ppt_y"/>
                                          </p:val>
                                        </p:tav>
                                      </p:tavLst>
                                    </p:anim>
                                  </p:childTnLst>
                                </p:cTn>
                              </p:par>
                            </p:childTnLst>
                          </p:cTn>
                        </p:par>
                        <p:par>
                          <p:cTn id="52" fill="hold">
                            <p:stCondLst>
                              <p:cond delay="5000"/>
                            </p:stCondLst>
                            <p:childTnLst>
                              <p:par>
                                <p:cTn id="53" presetID="2" presetClass="entr" presetSubtype="4" accel="72000" fill="hold" grpId="0" nodeType="afterEffect">
                                  <p:stCondLst>
                                    <p:cond delay="0"/>
                                  </p:stCondLst>
                                  <p:iterate type="lt">
                                    <p:tmPct val="0"/>
                                  </p:iterate>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600" fill="hold"/>
                                        <p:tgtEl>
                                          <p:spTgt spid="21"/>
                                        </p:tgtEl>
                                        <p:attrNameLst>
                                          <p:attrName>ppt_x</p:attrName>
                                        </p:attrNameLst>
                                      </p:cBhvr>
                                      <p:tavLst>
                                        <p:tav tm="0">
                                          <p:val>
                                            <p:strVal val="#ppt_x"/>
                                          </p:val>
                                        </p:tav>
                                        <p:tav tm="100000">
                                          <p:val>
                                            <p:strVal val="#ppt_x"/>
                                          </p:val>
                                        </p:tav>
                                      </p:tavLst>
                                    </p:anim>
                                    <p:anim calcmode="lin" valueType="num">
                                      <p:cBhvr additive="base">
                                        <p:cTn id="56" dur="600" fill="hold"/>
                                        <p:tgtEl>
                                          <p:spTgt spid="21"/>
                                        </p:tgtEl>
                                        <p:attrNameLst>
                                          <p:attrName>ppt_y</p:attrName>
                                        </p:attrNameLst>
                                      </p:cBhvr>
                                      <p:tavLst>
                                        <p:tav tm="0">
                                          <p:val>
                                            <p:strVal val="1+#ppt_h/2"/>
                                          </p:val>
                                        </p:tav>
                                        <p:tav tm="100000">
                                          <p:val>
                                            <p:strVal val="#ppt_y"/>
                                          </p:val>
                                        </p:tav>
                                      </p:tavLst>
                                    </p:anim>
                                  </p:childTnLst>
                                </p:cTn>
                              </p:par>
                            </p:childTnLst>
                          </p:cTn>
                        </p:par>
                        <p:par>
                          <p:cTn id="57" fill="hold">
                            <p:stCondLst>
                              <p:cond delay="5349"/>
                            </p:stCondLst>
                            <p:childTnLst>
                              <p:par>
                                <p:cTn id="58" presetID="2" presetClass="entr" presetSubtype="4" accel="72000" fill="hold" grpId="0" nodeType="afterEffect">
                                  <p:stCondLst>
                                    <p:cond delay="0"/>
                                  </p:stCondLst>
                                  <p:iterate type="lt">
                                    <p:tmPct val="0"/>
                                  </p:iterate>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700" fill="hold"/>
                                        <p:tgtEl>
                                          <p:spTgt spid="22"/>
                                        </p:tgtEl>
                                        <p:attrNameLst>
                                          <p:attrName>ppt_x</p:attrName>
                                        </p:attrNameLst>
                                      </p:cBhvr>
                                      <p:tavLst>
                                        <p:tav tm="0">
                                          <p:val>
                                            <p:strVal val="#ppt_x"/>
                                          </p:val>
                                        </p:tav>
                                        <p:tav tm="100000">
                                          <p:val>
                                            <p:strVal val="#ppt_x"/>
                                          </p:val>
                                        </p:tav>
                                      </p:tavLst>
                                    </p:anim>
                                    <p:anim calcmode="lin" valueType="num">
                                      <p:cBhvr additive="base">
                                        <p:cTn id="61" dur="7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6050"/>
                            </p:stCondLst>
                            <p:childTnLst>
                              <p:par>
                                <p:cTn id="63" presetID="2" presetClass="entr" presetSubtype="4" accel="72000" fill="hold" grpId="0" nodeType="afterEffect">
                                  <p:stCondLst>
                                    <p:cond delay="0"/>
                                  </p:stCondLst>
                                  <p:iterate type="lt">
                                    <p:tmPct val="0"/>
                                  </p:iterate>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700" fill="hold"/>
                                        <p:tgtEl>
                                          <p:spTgt spid="23"/>
                                        </p:tgtEl>
                                        <p:attrNameLst>
                                          <p:attrName>ppt_x</p:attrName>
                                        </p:attrNameLst>
                                      </p:cBhvr>
                                      <p:tavLst>
                                        <p:tav tm="0">
                                          <p:val>
                                            <p:strVal val="#ppt_x"/>
                                          </p:val>
                                        </p:tav>
                                        <p:tav tm="100000">
                                          <p:val>
                                            <p:strVal val="#ppt_x"/>
                                          </p:val>
                                        </p:tav>
                                      </p:tavLst>
                                    </p:anim>
                                    <p:anim calcmode="lin" valueType="num">
                                      <p:cBhvr additive="base">
                                        <p:cTn id="66" dur="700" fill="hold"/>
                                        <p:tgtEl>
                                          <p:spTgt spid="23"/>
                                        </p:tgtEl>
                                        <p:attrNameLst>
                                          <p:attrName>ppt_y</p:attrName>
                                        </p:attrNameLst>
                                      </p:cBhvr>
                                      <p:tavLst>
                                        <p:tav tm="0">
                                          <p:val>
                                            <p:strVal val="1+#ppt_h/2"/>
                                          </p:val>
                                        </p:tav>
                                        <p:tav tm="100000">
                                          <p:val>
                                            <p:strVal val="#ppt_y"/>
                                          </p:val>
                                        </p:tav>
                                      </p:tavLst>
                                    </p:anim>
                                  </p:childTnLst>
                                </p:cTn>
                              </p:par>
                            </p:childTnLst>
                          </p:cTn>
                        </p:par>
                        <p:par>
                          <p:cTn id="67" fill="hold">
                            <p:stCondLst>
                              <p:cond delay="6750"/>
                            </p:stCondLst>
                            <p:childTnLst>
                              <p:par>
                                <p:cTn id="68" presetID="2" presetClass="entr" presetSubtype="4" accel="72000" fill="hold" grpId="0" nodeType="afterEffect">
                                  <p:stCondLst>
                                    <p:cond delay="0"/>
                                  </p:stCondLst>
                                  <p:iterate type="lt">
                                    <p:tmPct val="3000"/>
                                  </p:iterate>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fill="hold"/>
                                        <p:tgtEl>
                                          <p:spTgt spid="24"/>
                                        </p:tgtEl>
                                        <p:attrNameLst>
                                          <p:attrName>ppt_x</p:attrName>
                                        </p:attrNameLst>
                                      </p:cBhvr>
                                      <p:tavLst>
                                        <p:tav tm="0">
                                          <p:val>
                                            <p:strVal val="#ppt_x"/>
                                          </p:val>
                                        </p:tav>
                                        <p:tav tm="100000">
                                          <p:val>
                                            <p:strVal val="#ppt_x"/>
                                          </p:val>
                                        </p:tav>
                                      </p:tavLst>
                                    </p:anim>
                                    <p:anim calcmode="lin" valueType="num">
                                      <p:cBhvr additive="base">
                                        <p:cTn id="71" dur="500" fill="hold"/>
                                        <p:tgtEl>
                                          <p:spTgt spid="24"/>
                                        </p:tgtEl>
                                        <p:attrNameLst>
                                          <p:attrName>ppt_y</p:attrName>
                                        </p:attrNameLst>
                                      </p:cBhvr>
                                      <p:tavLst>
                                        <p:tav tm="0">
                                          <p:val>
                                            <p:strVal val="1+#ppt_h/2"/>
                                          </p:val>
                                        </p:tav>
                                        <p:tav tm="100000">
                                          <p:val>
                                            <p:strVal val="#ppt_y"/>
                                          </p:val>
                                        </p:tav>
                                      </p:tavLst>
                                    </p:anim>
                                  </p:childTnLst>
                                </p:cTn>
                              </p:par>
                            </p:childTnLst>
                          </p:cTn>
                        </p:par>
                        <p:par>
                          <p:cTn id="72" fill="hold">
                            <p:stCondLst>
                              <p:cond delay="7340"/>
                            </p:stCondLst>
                            <p:childTnLst>
                              <p:par>
                                <p:cTn id="73" presetID="22" presetClass="entr" presetSubtype="8" fill="hold"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p:bldP spid="22" grpId="0"/>
      <p:bldP spid="23" grpId="0"/>
      <p:bldP spid="24" grpId="0"/>
      <p:bldP spid="16"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Java7</a:t>
            </a:r>
            <a:endParaRPr lang="en-US" altLang="zh-CN" b="1" dirty="0">
              <a:solidFill>
                <a:schemeClr val="tx1"/>
              </a:solidFill>
              <a:latin typeface="+mn-ea"/>
            </a:endParaRPr>
          </a:p>
        </p:txBody>
      </p:sp>
      <p:pic>
        <p:nvPicPr>
          <p:cNvPr id="7170" name="Picture 2"/>
          <p:cNvPicPr>
            <a:picLocks noChangeAspect="1" noChangeArrowheads="1"/>
          </p:cNvPicPr>
          <p:nvPr/>
        </p:nvPicPr>
        <p:blipFill>
          <a:blip r:embed="rId1" cstate="print"/>
          <a:srcRect/>
          <a:stretch>
            <a:fillRect/>
          </a:stretch>
        </p:blipFill>
        <p:spPr bwMode="auto">
          <a:xfrm>
            <a:off x="89756" y="2636912"/>
            <a:ext cx="8964488" cy="39147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Java8</a:t>
            </a:r>
            <a:endParaRPr lang="en-US" altLang="zh-CN" b="1" dirty="0">
              <a:solidFill>
                <a:schemeClr val="tx1"/>
              </a:solidFill>
              <a:latin typeface="+mn-ea"/>
            </a:endParaRPr>
          </a:p>
        </p:txBody>
      </p:sp>
      <p:pic>
        <p:nvPicPr>
          <p:cNvPr id="8194" name="Picture 2"/>
          <p:cNvPicPr>
            <a:picLocks noChangeAspect="1" noChangeArrowheads="1"/>
          </p:cNvPicPr>
          <p:nvPr/>
        </p:nvPicPr>
        <p:blipFill>
          <a:blip r:embed="rId1" cstate="print"/>
          <a:srcRect/>
          <a:stretch>
            <a:fillRect/>
          </a:stretch>
        </p:blipFill>
        <p:spPr bwMode="auto">
          <a:xfrm>
            <a:off x="68240" y="2610569"/>
            <a:ext cx="8964488" cy="3914775"/>
          </a:xfrm>
          <a:prstGeom prst="rect">
            <a:avLst/>
          </a:prstGeom>
          <a:noFill/>
          <a:ln w="9525">
            <a:noFill/>
            <a:miter lim="800000"/>
            <a:headEnd/>
            <a:tailEnd/>
          </a:ln>
        </p:spPr>
      </p:pic>
      <p:sp>
        <p:nvSpPr>
          <p:cNvPr id="6" name="TextBox 5"/>
          <p:cNvSpPr txBox="1"/>
          <p:nvPr/>
        </p:nvSpPr>
        <p:spPr>
          <a:xfrm>
            <a:off x="323528" y="1844824"/>
            <a:ext cx="7992888" cy="461665"/>
          </a:xfrm>
          <a:prstGeom prst="rect">
            <a:avLst/>
          </a:prstGeom>
          <a:noFill/>
        </p:spPr>
        <p:txBody>
          <a:bodyPr wrap="square" rtlCol="0">
            <a:spAutoFit/>
          </a:bodyPr>
          <a:lstStyle/>
          <a:p>
            <a:r>
              <a:rPr lang="en-US" altLang="zh-CN" sz="2400" dirty="0"/>
              <a:t> JDK 1.8</a:t>
            </a:r>
            <a:r>
              <a:rPr lang="zh-CN" altLang="en-US" sz="2400" dirty="0"/>
              <a:t>之后将最初的永久代取消了，由元空间取代。</a:t>
            </a:r>
            <a:endParaRPr lang="en-US" altLang="zh-CN"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403448" y="83671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Java8</a:t>
            </a:r>
            <a:endParaRPr lang="en-US" altLang="zh-CN" b="1" dirty="0">
              <a:solidFill>
                <a:schemeClr val="tx1"/>
              </a:solidFill>
              <a:latin typeface="+mn-ea"/>
            </a:endParaRPr>
          </a:p>
        </p:txBody>
      </p:sp>
      <p:sp>
        <p:nvSpPr>
          <p:cNvPr id="6" name="TextBox 5"/>
          <p:cNvSpPr txBox="1"/>
          <p:nvPr/>
        </p:nvSpPr>
        <p:spPr>
          <a:xfrm>
            <a:off x="0" y="1496973"/>
            <a:ext cx="9036496" cy="4154984"/>
          </a:xfrm>
          <a:prstGeom prst="rect">
            <a:avLst/>
          </a:prstGeom>
          <a:noFill/>
        </p:spPr>
        <p:txBody>
          <a:bodyPr wrap="square" rtlCol="0">
            <a:spAutoFit/>
          </a:bodyPr>
          <a:lstStyle/>
          <a:p>
            <a:r>
              <a:rPr lang="zh-CN" altLang="en-US" sz="2400" dirty="0"/>
              <a:t>在</a:t>
            </a:r>
            <a:r>
              <a:rPr lang="en-US" altLang="zh-CN" sz="2400" dirty="0"/>
              <a:t>Java8</a:t>
            </a:r>
            <a:r>
              <a:rPr lang="zh-CN" altLang="en-US" sz="2400" dirty="0"/>
              <a:t>中，永久代已经被移除，被一个称为</a:t>
            </a:r>
            <a:r>
              <a:rPr lang="zh-CN" altLang="en-US" sz="2400" b="1" dirty="0">
                <a:solidFill>
                  <a:srgbClr val="FF0000"/>
                </a:solidFill>
              </a:rPr>
              <a:t>元空间</a:t>
            </a:r>
            <a:r>
              <a:rPr lang="zh-CN" altLang="en-US" sz="2400" dirty="0"/>
              <a:t>的区域所取代。元空间的本质和永久代类似。</a:t>
            </a:r>
            <a:endParaRPr lang="en-US" altLang="zh-CN" sz="2400" dirty="0"/>
          </a:p>
          <a:p>
            <a:endParaRPr lang="en-US" altLang="zh-CN" sz="2400" dirty="0"/>
          </a:p>
          <a:p>
            <a:r>
              <a:rPr lang="zh-CN" altLang="en-US" sz="2400" dirty="0"/>
              <a:t>元空间与永久代之间最大的区别在于：</a:t>
            </a:r>
            <a:endParaRPr lang="en-US" altLang="zh-CN" sz="2400" dirty="0"/>
          </a:p>
          <a:p>
            <a:r>
              <a:rPr lang="zh-CN" altLang="en-US" sz="2400" dirty="0"/>
              <a:t>永久带使用的</a:t>
            </a:r>
            <a:r>
              <a:rPr lang="en-US" altLang="zh-CN" sz="2400" dirty="0"/>
              <a:t>JVM</a:t>
            </a:r>
            <a:r>
              <a:rPr lang="zh-CN" altLang="en-US" sz="2400" dirty="0"/>
              <a:t>的堆内存，但是</a:t>
            </a:r>
            <a:r>
              <a:rPr lang="en-US" altLang="zh-CN" sz="2400" dirty="0"/>
              <a:t>java8</a:t>
            </a:r>
            <a:r>
              <a:rPr lang="zh-CN" altLang="en-US" sz="2400" dirty="0"/>
              <a:t>以后的</a:t>
            </a:r>
            <a:r>
              <a:rPr lang="zh-CN" altLang="en-US" sz="2400" b="1" dirty="0">
                <a:solidFill>
                  <a:srgbClr val="FF0000"/>
                </a:solidFill>
              </a:rPr>
              <a:t>元空间并不在虚拟机中而是使用本机物理内存</a:t>
            </a:r>
            <a:r>
              <a:rPr lang="zh-CN" altLang="en-US" sz="2400" dirty="0"/>
              <a:t>。</a:t>
            </a:r>
            <a:endParaRPr lang="en-US" altLang="zh-CN" sz="2400" dirty="0"/>
          </a:p>
          <a:p>
            <a:endParaRPr lang="en-US" altLang="zh-CN" sz="2400" dirty="0"/>
          </a:p>
          <a:p>
            <a:r>
              <a:rPr lang="zh-CN" altLang="en-US" sz="2400" dirty="0"/>
              <a:t>因此，默认情况下，元空间的大小仅受本地内存限制。类的元数据放入 </a:t>
            </a:r>
            <a:r>
              <a:rPr lang="en-US" altLang="zh-CN" sz="2400" dirty="0"/>
              <a:t>native memory, </a:t>
            </a:r>
            <a:r>
              <a:rPr lang="zh-CN" altLang="en-US" sz="2400" dirty="0"/>
              <a:t>字符串池和类的静态变量放入 </a:t>
            </a:r>
            <a:r>
              <a:rPr lang="en-US" altLang="zh-CN" sz="2400" dirty="0"/>
              <a:t>java </a:t>
            </a:r>
            <a:r>
              <a:rPr lang="zh-CN" altLang="en-US" sz="2400" dirty="0"/>
              <a:t>堆中，这样可以加载多少类的元数据就不再由</a:t>
            </a:r>
            <a:r>
              <a:rPr lang="en-US" altLang="zh-CN" sz="2400" dirty="0" err="1"/>
              <a:t>MaxPermSize</a:t>
            </a:r>
            <a:r>
              <a:rPr lang="en-US" altLang="zh-CN" sz="2400" dirty="0"/>
              <a:t> </a:t>
            </a:r>
            <a:r>
              <a:rPr lang="zh-CN" altLang="en-US" sz="2400" dirty="0"/>
              <a:t>控制</a:t>
            </a:r>
            <a:r>
              <a:rPr lang="en-US" altLang="zh-CN" sz="2400" dirty="0"/>
              <a:t>, </a:t>
            </a:r>
            <a:r>
              <a:rPr lang="zh-CN" altLang="en-US" sz="2400" dirty="0"/>
              <a:t>而由系统的实际可用空间来控制。 </a:t>
            </a:r>
            <a:endParaRPr lang="zh-CN"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01</a:t>
            </a:r>
            <a:r>
              <a:rPr lang="zh-CN" altLang="en-US" b="1" dirty="0">
                <a:solidFill>
                  <a:schemeClr val="tx1"/>
                </a:solidFill>
                <a:latin typeface="+mn-ea"/>
              </a:rPr>
              <a:t>）</a:t>
            </a:r>
            <a:endParaRPr lang="en-US" altLang="zh-CN" b="1" dirty="0">
              <a:solidFill>
                <a:schemeClr val="tx1"/>
              </a:solidFill>
              <a:latin typeface="+mn-ea"/>
            </a:endParaRPr>
          </a:p>
        </p:txBody>
      </p:sp>
      <p:pic>
        <p:nvPicPr>
          <p:cNvPr id="9218" name="Picture 2"/>
          <p:cNvPicPr>
            <a:picLocks noChangeAspect="1" noChangeArrowheads="1"/>
          </p:cNvPicPr>
          <p:nvPr/>
        </p:nvPicPr>
        <p:blipFill>
          <a:blip r:embed="rId1" cstate="print"/>
          <a:srcRect/>
          <a:stretch>
            <a:fillRect/>
          </a:stretch>
        </p:blipFill>
        <p:spPr bwMode="auto">
          <a:xfrm>
            <a:off x="251520" y="1916832"/>
            <a:ext cx="8311204" cy="1368152"/>
          </a:xfrm>
          <a:prstGeom prst="rect">
            <a:avLst/>
          </a:prstGeom>
          <a:noFill/>
          <a:ln w="9525">
            <a:noFill/>
            <a:miter lim="800000"/>
            <a:headEnd/>
            <a:tailEnd/>
          </a:ln>
        </p:spPr>
      </p:pic>
      <p:sp>
        <p:nvSpPr>
          <p:cNvPr id="7" name="TextBox 6"/>
          <p:cNvSpPr txBox="1"/>
          <p:nvPr/>
        </p:nvSpPr>
        <p:spPr>
          <a:xfrm>
            <a:off x="467544" y="3429000"/>
            <a:ext cx="7560840" cy="2862322"/>
          </a:xfrm>
          <a:prstGeom prst="rect">
            <a:avLst/>
          </a:prstGeom>
          <a:noFill/>
        </p:spPr>
        <p:txBody>
          <a:bodyPr wrap="square" rtlCol="0">
            <a:spAutoFit/>
          </a:bodyPr>
          <a:lstStyle/>
          <a:p>
            <a:r>
              <a:rPr lang="en-US" altLang="zh-CN" b="1" dirty="0"/>
              <a:t>public static void main(String[] </a:t>
            </a:r>
            <a:r>
              <a:rPr lang="en-US" altLang="zh-CN" b="1" dirty="0" err="1"/>
              <a:t>args</a:t>
            </a:r>
            <a:r>
              <a:rPr lang="en-US" altLang="zh-CN" b="1" dirty="0"/>
              <a:t>){</a:t>
            </a:r>
            <a:endParaRPr lang="en-US" altLang="zh-CN" b="1" dirty="0"/>
          </a:p>
          <a:p>
            <a:r>
              <a:rPr lang="en-US" altLang="zh-CN" b="1" dirty="0"/>
              <a:t>long </a:t>
            </a:r>
            <a:r>
              <a:rPr lang="en-US" altLang="zh-CN" b="1" dirty="0" err="1"/>
              <a:t>maxMemory</a:t>
            </a:r>
            <a:r>
              <a:rPr lang="en-US" altLang="zh-CN" b="1" dirty="0"/>
              <a:t> = </a:t>
            </a:r>
            <a:r>
              <a:rPr lang="en-US" altLang="zh-CN" b="1" dirty="0" err="1"/>
              <a:t>Runtime.</a:t>
            </a:r>
            <a:r>
              <a:rPr lang="en-US" altLang="zh-CN" b="1" i="1" dirty="0" err="1"/>
              <a:t>getRuntime</a:t>
            </a:r>
            <a:r>
              <a:rPr lang="en-US" altLang="zh-CN" b="1" i="1" dirty="0"/>
              <a:t>().</a:t>
            </a:r>
            <a:r>
              <a:rPr lang="en-US" altLang="zh-CN" b="1" i="1" dirty="0" err="1"/>
              <a:t>maxMemory</a:t>
            </a:r>
            <a:r>
              <a:rPr lang="en-US" altLang="zh-CN" b="1" i="1" dirty="0"/>
              <a:t>() ;//</a:t>
            </a:r>
            <a:r>
              <a:rPr lang="zh-CN" altLang="en-US" b="1" i="1" dirty="0"/>
              <a:t>返回 </a:t>
            </a:r>
            <a:r>
              <a:rPr lang="en-US" altLang="zh-CN" b="1" i="1" dirty="0"/>
              <a:t>Java </a:t>
            </a:r>
            <a:r>
              <a:rPr lang="zh-CN" altLang="en-US" b="1" i="1" dirty="0"/>
              <a:t>虚拟机试图使用的最大内存量。</a:t>
            </a:r>
            <a:endParaRPr lang="zh-CN" altLang="en-US" b="1" i="1" dirty="0"/>
          </a:p>
          <a:p>
            <a:r>
              <a:rPr lang="en-US" altLang="zh-CN" b="1" dirty="0"/>
              <a:t>long </a:t>
            </a:r>
            <a:r>
              <a:rPr lang="en-US" altLang="zh-CN" b="1" dirty="0" err="1"/>
              <a:t>totalMemory</a:t>
            </a:r>
            <a:r>
              <a:rPr lang="en-US" altLang="zh-CN" b="1" dirty="0"/>
              <a:t> = </a:t>
            </a:r>
            <a:r>
              <a:rPr lang="en-US" altLang="zh-CN" b="1" dirty="0" err="1"/>
              <a:t>Runtime.</a:t>
            </a:r>
            <a:r>
              <a:rPr lang="en-US" altLang="zh-CN" b="1" i="1" dirty="0" err="1"/>
              <a:t>getRuntime</a:t>
            </a:r>
            <a:r>
              <a:rPr lang="en-US" altLang="zh-CN" b="1" i="1" dirty="0"/>
              <a:t>().</a:t>
            </a:r>
            <a:r>
              <a:rPr lang="en-US" altLang="zh-CN" b="1" i="1" dirty="0" err="1"/>
              <a:t>totalMemory</a:t>
            </a:r>
            <a:r>
              <a:rPr lang="en-US" altLang="zh-CN" b="1" i="1" dirty="0"/>
              <a:t>() ;//</a:t>
            </a:r>
            <a:r>
              <a:rPr lang="zh-CN" altLang="en-US" b="1" i="1" dirty="0"/>
              <a:t>返回 </a:t>
            </a:r>
            <a:r>
              <a:rPr lang="en-US" altLang="zh-CN" b="1" i="1" dirty="0"/>
              <a:t>Java </a:t>
            </a:r>
            <a:r>
              <a:rPr lang="zh-CN" altLang="en-US" b="1" i="1" dirty="0"/>
              <a:t>虚拟机中的内存总量。</a:t>
            </a:r>
            <a:endParaRPr lang="zh-CN" altLang="en-US" b="1" i="1" dirty="0"/>
          </a:p>
          <a:p>
            <a:r>
              <a:rPr lang="en-US" altLang="zh-CN" dirty="0" err="1"/>
              <a:t>System.</a:t>
            </a:r>
            <a:r>
              <a:rPr lang="en-US" altLang="zh-CN" i="1" dirty="0" err="1"/>
              <a:t>out.println</a:t>
            </a:r>
            <a:r>
              <a:rPr lang="en-US" altLang="zh-CN" i="1" dirty="0"/>
              <a:t>("MAX_MEMORY = " + </a:t>
            </a:r>
            <a:r>
              <a:rPr lang="en-US" altLang="zh-CN" i="1" dirty="0" err="1"/>
              <a:t>maxMemory</a:t>
            </a:r>
            <a:r>
              <a:rPr lang="en-US" altLang="zh-CN" i="1" dirty="0"/>
              <a:t> + "</a:t>
            </a:r>
            <a:r>
              <a:rPr lang="zh-CN" altLang="en-US" i="1" dirty="0"/>
              <a:t>（字节）、</a:t>
            </a:r>
            <a:r>
              <a:rPr lang="en-US" altLang="zh-CN" i="1" dirty="0"/>
              <a:t>"</a:t>
            </a:r>
            <a:r>
              <a:rPr lang="zh-CN" altLang="en-US" i="1" dirty="0"/>
              <a:t> </a:t>
            </a:r>
            <a:r>
              <a:rPr lang="en-US" altLang="zh-CN" i="1" dirty="0"/>
              <a:t>+ (</a:t>
            </a:r>
            <a:r>
              <a:rPr lang="en-US" altLang="zh-CN" i="1" dirty="0" err="1"/>
              <a:t>maxMemory</a:t>
            </a:r>
            <a:r>
              <a:rPr lang="en-US" altLang="zh-CN" i="1" dirty="0"/>
              <a:t> / (</a:t>
            </a:r>
            <a:r>
              <a:rPr lang="en-US" altLang="zh-CN" b="1" i="1" dirty="0"/>
              <a:t>double)1024 / 1024) + "MB");</a:t>
            </a:r>
            <a:endParaRPr lang="en-US" altLang="zh-CN" b="1" i="1" dirty="0"/>
          </a:p>
          <a:p>
            <a:r>
              <a:rPr lang="en-US" altLang="zh-CN" dirty="0" err="1"/>
              <a:t>System.</a:t>
            </a:r>
            <a:r>
              <a:rPr lang="en-US" altLang="zh-CN" i="1" dirty="0" err="1"/>
              <a:t>out.println</a:t>
            </a:r>
            <a:r>
              <a:rPr lang="en-US" altLang="zh-CN" i="1" dirty="0"/>
              <a:t>("TOTAL_MEMORY = " + </a:t>
            </a:r>
            <a:r>
              <a:rPr lang="en-US" altLang="zh-CN" i="1" dirty="0" err="1"/>
              <a:t>totalMemory</a:t>
            </a:r>
            <a:r>
              <a:rPr lang="en-US" altLang="zh-CN" i="1" dirty="0"/>
              <a:t> + "</a:t>
            </a:r>
            <a:r>
              <a:rPr lang="zh-CN" altLang="en-US" i="1" dirty="0"/>
              <a:t>（字节）、</a:t>
            </a:r>
            <a:r>
              <a:rPr lang="en-US" altLang="zh-CN" i="1" dirty="0"/>
              <a:t>"</a:t>
            </a:r>
            <a:r>
              <a:rPr lang="zh-CN" altLang="en-US" i="1" dirty="0"/>
              <a:t> </a:t>
            </a:r>
            <a:r>
              <a:rPr lang="en-US" altLang="zh-CN" i="1" dirty="0"/>
              <a:t>+ (</a:t>
            </a:r>
            <a:r>
              <a:rPr lang="en-US" altLang="zh-CN" i="1" dirty="0" err="1"/>
              <a:t>totalMemory</a:t>
            </a:r>
            <a:r>
              <a:rPr lang="en-US" altLang="zh-CN" i="1" dirty="0"/>
              <a:t> / (</a:t>
            </a:r>
            <a:r>
              <a:rPr lang="en-US" altLang="zh-CN" b="1" i="1" dirty="0"/>
              <a:t>double)1024 / 1024) + "MB");</a:t>
            </a:r>
            <a:endParaRPr lang="en-US" altLang="zh-CN" b="1" i="1" dirty="0"/>
          </a:p>
          <a:p>
            <a:r>
              <a:rPr lang="en-US" altLang="zh-CN" dirty="0"/>
              <a:t>}</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02</a:t>
            </a:r>
            <a:r>
              <a:rPr lang="zh-CN" altLang="en-US" b="1" dirty="0">
                <a:solidFill>
                  <a:schemeClr val="tx1"/>
                </a:solidFill>
                <a:latin typeface="+mn-ea"/>
              </a:rPr>
              <a:t>）</a:t>
            </a:r>
            <a:endParaRPr lang="en-US" altLang="zh-CN" b="1" dirty="0">
              <a:solidFill>
                <a:schemeClr val="tx1"/>
              </a:solidFill>
              <a:latin typeface="+mn-ea"/>
            </a:endParaRPr>
          </a:p>
        </p:txBody>
      </p:sp>
      <p:pic>
        <p:nvPicPr>
          <p:cNvPr id="10242" name="Picture 2"/>
          <p:cNvPicPr>
            <a:picLocks noChangeAspect="1" noChangeArrowheads="1"/>
          </p:cNvPicPr>
          <p:nvPr/>
        </p:nvPicPr>
        <p:blipFill>
          <a:blip r:embed="rId1" cstate="print"/>
          <a:srcRect/>
          <a:stretch>
            <a:fillRect/>
          </a:stretch>
        </p:blipFill>
        <p:spPr bwMode="auto">
          <a:xfrm>
            <a:off x="323528" y="2420888"/>
            <a:ext cx="8389937" cy="720079"/>
          </a:xfrm>
          <a:prstGeom prst="rect">
            <a:avLst/>
          </a:prstGeom>
          <a:noFill/>
          <a:ln w="9525">
            <a:noFill/>
            <a:miter lim="800000"/>
            <a:headEnd/>
            <a:tailEnd/>
          </a:ln>
        </p:spPr>
      </p:pic>
      <p:sp>
        <p:nvSpPr>
          <p:cNvPr id="6" name="TextBox 5"/>
          <p:cNvSpPr txBox="1"/>
          <p:nvPr/>
        </p:nvSpPr>
        <p:spPr>
          <a:xfrm>
            <a:off x="251520" y="1988840"/>
            <a:ext cx="8064896" cy="369332"/>
          </a:xfrm>
          <a:prstGeom prst="rect">
            <a:avLst/>
          </a:prstGeom>
          <a:noFill/>
        </p:spPr>
        <p:txBody>
          <a:bodyPr wrap="square" rtlCol="0">
            <a:spAutoFit/>
          </a:bodyPr>
          <a:lstStyle/>
          <a:p>
            <a:r>
              <a:rPr lang="zh-CN" altLang="en-US" dirty="0"/>
              <a:t>发现默认的情况下分配的内存是总内存的“</a:t>
            </a:r>
            <a:r>
              <a:rPr lang="en-US" altLang="zh-CN" dirty="0"/>
              <a:t>1 / 4”</a:t>
            </a:r>
            <a:r>
              <a:rPr lang="zh-CN" altLang="en-US" dirty="0"/>
              <a:t>、而初始化的内存为“</a:t>
            </a:r>
            <a:r>
              <a:rPr lang="en-US" altLang="zh-CN" dirty="0"/>
              <a:t>1 / 64”</a:t>
            </a:r>
            <a:endParaRPr lang="zh-CN" altLang="en-US" dirty="0"/>
          </a:p>
        </p:txBody>
      </p:sp>
      <p:pic>
        <p:nvPicPr>
          <p:cNvPr id="10244" name="Picture 4"/>
          <p:cNvPicPr>
            <a:picLocks noChangeAspect="1" noChangeArrowheads="1"/>
          </p:cNvPicPr>
          <p:nvPr/>
        </p:nvPicPr>
        <p:blipFill>
          <a:blip r:embed="rId2" cstate="print"/>
          <a:srcRect/>
          <a:stretch>
            <a:fillRect/>
          </a:stretch>
        </p:blipFill>
        <p:spPr bwMode="auto">
          <a:xfrm>
            <a:off x="323528" y="3501008"/>
            <a:ext cx="8424936" cy="3168352"/>
          </a:xfrm>
          <a:prstGeom prst="rect">
            <a:avLst/>
          </a:prstGeom>
          <a:noFill/>
          <a:ln w="9525">
            <a:noFill/>
            <a:miter lim="800000"/>
            <a:headEnd/>
            <a:tailEnd/>
          </a:ln>
        </p:spPr>
      </p:pic>
      <p:sp>
        <p:nvSpPr>
          <p:cNvPr id="9" name="TextBox 8"/>
          <p:cNvSpPr txBox="1"/>
          <p:nvPr/>
        </p:nvSpPr>
        <p:spPr>
          <a:xfrm>
            <a:off x="179512" y="2996952"/>
            <a:ext cx="7704856" cy="369332"/>
          </a:xfrm>
          <a:prstGeom prst="rect">
            <a:avLst/>
          </a:prstGeom>
          <a:noFill/>
        </p:spPr>
        <p:txBody>
          <a:bodyPr wrap="square" rtlCol="0">
            <a:spAutoFit/>
          </a:bodyPr>
          <a:lstStyle/>
          <a:p>
            <a:r>
              <a:rPr lang="en-US" altLang="zh-CN" dirty="0">
                <a:solidFill>
                  <a:srgbClr val="0000FF"/>
                </a:solidFill>
              </a:rPr>
              <a:t>VM</a:t>
            </a:r>
            <a:r>
              <a:rPr lang="zh-CN" altLang="en-US" dirty="0">
                <a:solidFill>
                  <a:srgbClr val="0000FF"/>
                </a:solidFill>
              </a:rPr>
              <a:t>参数：</a:t>
            </a:r>
            <a:r>
              <a:rPr lang="en-US" altLang="zh-CN" dirty="0">
                <a:solidFill>
                  <a:srgbClr val="0000FF"/>
                </a:solidFill>
              </a:rPr>
              <a:t>	-Xms1024m -Xmx1024m -XX:+</a:t>
            </a:r>
            <a:r>
              <a:rPr lang="en-US" altLang="zh-CN" dirty="0" err="1">
                <a:solidFill>
                  <a:srgbClr val="0000FF"/>
                </a:solidFill>
              </a:rPr>
              <a:t>PrintGCDetails</a:t>
            </a:r>
            <a:endParaRPr lang="zh-CN" altLang="en-US" dirty="0">
              <a:solidFill>
                <a:srgbClr val="00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96448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03</a:t>
            </a:r>
            <a:r>
              <a:rPr lang="zh-CN" altLang="en-US" b="1" dirty="0">
                <a:solidFill>
                  <a:schemeClr val="tx1"/>
                </a:solidFill>
                <a:latin typeface="+mn-ea"/>
              </a:rPr>
              <a:t>）此图为</a:t>
            </a:r>
            <a:r>
              <a:rPr lang="en-US" altLang="zh-CN" b="1" dirty="0">
                <a:solidFill>
                  <a:schemeClr val="tx1"/>
                </a:solidFill>
                <a:latin typeface="+mn-ea"/>
              </a:rPr>
              <a:t>java7</a:t>
            </a:r>
            <a:r>
              <a:rPr lang="zh-CN" altLang="en-US" b="1" dirty="0">
                <a:solidFill>
                  <a:schemeClr val="tx1"/>
                </a:solidFill>
                <a:latin typeface="+mn-ea"/>
              </a:rPr>
              <a:t>，演示为</a:t>
            </a:r>
            <a:r>
              <a:rPr lang="en-US" altLang="zh-CN" b="1" dirty="0">
                <a:solidFill>
                  <a:schemeClr val="tx1"/>
                </a:solidFill>
                <a:latin typeface="+mn-ea"/>
              </a:rPr>
              <a:t>8</a:t>
            </a:r>
            <a:endParaRPr lang="en-US" altLang="zh-CN" b="1" dirty="0">
              <a:solidFill>
                <a:schemeClr val="tx1"/>
              </a:solidFill>
              <a:latin typeface="+mn-ea"/>
            </a:endParaRPr>
          </a:p>
        </p:txBody>
      </p:sp>
      <p:pic>
        <p:nvPicPr>
          <p:cNvPr id="11266" name="Picture 2"/>
          <p:cNvPicPr>
            <a:picLocks noChangeAspect="1" noChangeArrowheads="1"/>
          </p:cNvPicPr>
          <p:nvPr/>
        </p:nvPicPr>
        <p:blipFill>
          <a:blip r:embed="rId1" cstate="print"/>
          <a:srcRect/>
          <a:stretch>
            <a:fillRect/>
          </a:stretch>
        </p:blipFill>
        <p:spPr bwMode="auto">
          <a:xfrm>
            <a:off x="0" y="1844824"/>
            <a:ext cx="9144000" cy="479715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04</a:t>
            </a:r>
            <a:r>
              <a:rPr lang="zh-CN" altLang="en-US" b="1" dirty="0">
                <a:solidFill>
                  <a:schemeClr val="tx1"/>
                </a:solidFill>
                <a:latin typeface="+mn-ea"/>
              </a:rPr>
              <a:t>）</a:t>
            </a:r>
            <a:endParaRPr lang="en-US" altLang="zh-CN" b="1" dirty="0">
              <a:solidFill>
                <a:schemeClr val="tx1"/>
              </a:solidFill>
              <a:latin typeface="+mn-ea"/>
            </a:endParaRPr>
          </a:p>
        </p:txBody>
      </p:sp>
      <p:sp>
        <p:nvSpPr>
          <p:cNvPr id="5" name="TextBox 4"/>
          <p:cNvSpPr txBox="1"/>
          <p:nvPr/>
        </p:nvSpPr>
        <p:spPr>
          <a:xfrm>
            <a:off x="251520" y="1916832"/>
            <a:ext cx="8208912" cy="1477328"/>
          </a:xfrm>
          <a:prstGeom prst="rect">
            <a:avLst/>
          </a:prstGeom>
          <a:noFill/>
        </p:spPr>
        <p:txBody>
          <a:bodyPr wrap="square" rtlCol="0">
            <a:spAutoFit/>
          </a:bodyPr>
          <a:lstStyle/>
          <a:p>
            <a:r>
              <a:rPr lang="en-US" altLang="zh-CN" dirty="0"/>
              <a:t>String </a:t>
            </a:r>
            <a:r>
              <a:rPr lang="en-US" altLang="zh-CN" dirty="0" err="1"/>
              <a:t>str</a:t>
            </a:r>
            <a:r>
              <a:rPr lang="en-US" altLang="zh-CN" dirty="0"/>
              <a:t> = "www.atguigu.com" ;</a:t>
            </a:r>
            <a:endParaRPr lang="en-US" altLang="zh-CN" dirty="0"/>
          </a:p>
          <a:p>
            <a:r>
              <a:rPr lang="en-US" altLang="zh-CN" b="1" dirty="0"/>
              <a:t>while(true) </a:t>
            </a:r>
            <a:endParaRPr lang="en-US" altLang="zh-CN" b="1" dirty="0"/>
          </a:p>
          <a:p>
            <a:r>
              <a:rPr lang="en-US" altLang="zh-CN" dirty="0"/>
              <a:t>{</a:t>
            </a:r>
            <a:endParaRPr lang="en-US" altLang="zh-CN" dirty="0"/>
          </a:p>
          <a:p>
            <a:r>
              <a:rPr lang="en-US" altLang="zh-CN" dirty="0" err="1"/>
              <a:t>str</a:t>
            </a:r>
            <a:r>
              <a:rPr lang="en-US" altLang="zh-CN" dirty="0"/>
              <a:t> += </a:t>
            </a:r>
            <a:r>
              <a:rPr lang="en-US" altLang="zh-CN" dirty="0" err="1"/>
              <a:t>str</a:t>
            </a:r>
            <a:r>
              <a:rPr lang="en-US" altLang="zh-CN" dirty="0"/>
              <a:t> + </a:t>
            </a:r>
            <a:r>
              <a:rPr lang="en-US" altLang="zh-CN" b="1" dirty="0"/>
              <a:t>new Random().</a:t>
            </a:r>
            <a:r>
              <a:rPr lang="en-US" altLang="zh-CN" b="1" dirty="0" err="1"/>
              <a:t>nextInt</a:t>
            </a:r>
            <a:r>
              <a:rPr lang="en-US" altLang="zh-CN" b="1" dirty="0"/>
              <a:t>(88888888) + new Random().</a:t>
            </a:r>
            <a:r>
              <a:rPr lang="en-US" altLang="zh-CN" b="1" dirty="0" err="1"/>
              <a:t>nextInt</a:t>
            </a:r>
            <a:r>
              <a:rPr lang="en-US" altLang="zh-CN" b="1" dirty="0"/>
              <a:t>(999999999) ;</a:t>
            </a:r>
            <a:endParaRPr lang="en-US" altLang="zh-CN" b="1" dirty="0"/>
          </a:p>
          <a:p>
            <a:r>
              <a:rPr lang="en-US" altLang="zh-CN" dirty="0"/>
              <a:t>}</a:t>
            </a:r>
            <a:endParaRPr lang="zh-CN" altLang="en-US" dirty="0"/>
          </a:p>
        </p:txBody>
      </p:sp>
      <p:sp>
        <p:nvSpPr>
          <p:cNvPr id="6" name="TextBox 5"/>
          <p:cNvSpPr txBox="1"/>
          <p:nvPr/>
        </p:nvSpPr>
        <p:spPr>
          <a:xfrm>
            <a:off x="323528" y="3429000"/>
            <a:ext cx="8820472" cy="369332"/>
          </a:xfrm>
          <a:prstGeom prst="rect">
            <a:avLst/>
          </a:prstGeom>
          <a:noFill/>
        </p:spPr>
        <p:txBody>
          <a:bodyPr wrap="square" rtlCol="0">
            <a:spAutoFit/>
          </a:bodyPr>
          <a:lstStyle/>
          <a:p>
            <a:r>
              <a:rPr lang="en-US" altLang="zh-CN" dirty="0">
                <a:solidFill>
                  <a:srgbClr val="0000FF"/>
                </a:solidFill>
              </a:rPr>
              <a:t>VM</a:t>
            </a:r>
            <a:r>
              <a:rPr lang="zh-CN" altLang="en-US" dirty="0">
                <a:solidFill>
                  <a:srgbClr val="0000FF"/>
                </a:solidFill>
              </a:rPr>
              <a:t>参数：</a:t>
            </a:r>
            <a:r>
              <a:rPr lang="en-US" altLang="zh-CN" dirty="0">
                <a:solidFill>
                  <a:srgbClr val="0000FF"/>
                </a:solidFill>
              </a:rPr>
              <a:t>-Xms8m -Xmx8m -XX:+</a:t>
            </a:r>
            <a:r>
              <a:rPr lang="en-US" altLang="zh-CN" dirty="0" err="1">
                <a:solidFill>
                  <a:srgbClr val="0000FF"/>
                </a:solidFill>
              </a:rPr>
              <a:t>PrintGCDetails</a:t>
            </a:r>
            <a:endParaRPr lang="zh-CN" altLang="en-US" dirty="0">
              <a:solidFill>
                <a:srgbClr val="0000FF"/>
              </a:solidFill>
            </a:endParaRPr>
          </a:p>
        </p:txBody>
      </p:sp>
      <p:pic>
        <p:nvPicPr>
          <p:cNvPr id="12290" name="Picture 2"/>
          <p:cNvPicPr>
            <a:picLocks noChangeAspect="1" noChangeArrowheads="1"/>
          </p:cNvPicPr>
          <p:nvPr/>
        </p:nvPicPr>
        <p:blipFill>
          <a:blip r:embed="rId1" cstate="print"/>
          <a:srcRect/>
          <a:stretch>
            <a:fillRect/>
          </a:stretch>
        </p:blipFill>
        <p:spPr bwMode="auto">
          <a:xfrm>
            <a:off x="1" y="4005064"/>
            <a:ext cx="9144000" cy="21907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784860"/>
            <a:ext cx="8229600" cy="633095"/>
          </a:xfrm>
        </p:spPr>
        <p:txBody>
          <a:bodyPr>
            <a:normAutofit fontScale="90000"/>
          </a:bodyPr>
          <a:p>
            <a:pPr algn="l"/>
            <a:r>
              <a:rPr lang="en-US" altLang="zh-CN"/>
              <a:t>JMM</a:t>
            </a:r>
            <a:endParaRPr lang="en-US" altLang="zh-CN"/>
          </a:p>
        </p:txBody>
      </p:sp>
      <p:sp>
        <p:nvSpPr>
          <p:cNvPr id="3" name="内容占位符 2"/>
          <p:cNvSpPr>
            <a:spLocks noGrp="1"/>
          </p:cNvSpPr>
          <p:nvPr>
            <p:ph idx="1"/>
          </p:nvPr>
        </p:nvSpPr>
        <p:spPr/>
        <p:txBody>
          <a:bodyPr/>
          <a:p>
            <a:r>
              <a:rPr lang="en-US" altLang="zh-CN" sz="2800"/>
              <a:t>volatile </a:t>
            </a:r>
            <a:r>
              <a:rPr lang="zh-CN" altLang="en-US" sz="2800"/>
              <a:t>就是乞丐版的</a:t>
            </a:r>
            <a:r>
              <a:rPr lang="en-US" altLang="zh-CN" sz="2800"/>
              <a:t>synchronized</a:t>
            </a:r>
            <a:r>
              <a:rPr lang="zh-CN" altLang="en-US" sz="2800"/>
              <a:t>，当多个线程访问主内存中的数据时，</a:t>
            </a:r>
            <a:r>
              <a:rPr lang="en-US" altLang="zh-CN" sz="2800"/>
              <a:t>volatile</a:t>
            </a:r>
            <a:r>
              <a:rPr lang="zh-CN" altLang="en-US" sz="2800"/>
              <a:t>会及时通知其他线程这个变量更改过了 请其他线程抛弃原来的值 使用现在的值 也就是一种线程间的通知机制</a:t>
            </a:r>
            <a:endParaRPr lang="zh-CN" altLang="en-US" sz="2800"/>
          </a:p>
          <a:p>
            <a:endParaRPr lang="en-US" altLang="zh-CN" sz="2800"/>
          </a:p>
          <a:p>
            <a:endParaRPr lang="en-US" altLang="zh-CN" sz="2800"/>
          </a:p>
        </p:txBody>
      </p:sp>
      <p:pic>
        <p:nvPicPr>
          <p:cNvPr id="5" name="图片 4"/>
          <p:cNvPicPr>
            <a:picLocks noChangeAspect="1"/>
          </p:cNvPicPr>
          <p:nvPr>
            <p:custDataLst>
              <p:tags r:id="rId1"/>
            </p:custDataLst>
          </p:nvPr>
        </p:nvPicPr>
        <p:blipFill>
          <a:blip r:embed="rId2"/>
          <a:stretch>
            <a:fillRect/>
          </a:stretch>
        </p:blipFill>
        <p:spPr>
          <a:xfrm>
            <a:off x="457200" y="3418205"/>
            <a:ext cx="7638415" cy="208534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457200" y="1894840"/>
            <a:ext cx="8229600" cy="37147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87045" y="1787525"/>
            <a:ext cx="8170545" cy="4526280"/>
          </a:xfrm>
          <a:prstGeom prst="rect">
            <a:avLst/>
          </a:prstGeom>
        </p:spPr>
      </p:pic>
      <p:sp>
        <p:nvSpPr>
          <p:cNvPr id="5" name="文本框 4"/>
          <p:cNvSpPr txBox="1"/>
          <p:nvPr/>
        </p:nvSpPr>
        <p:spPr>
          <a:xfrm>
            <a:off x="777240" y="1175385"/>
            <a:ext cx="3650615" cy="368300"/>
          </a:xfrm>
          <a:prstGeom prst="rect">
            <a:avLst/>
          </a:prstGeom>
          <a:noFill/>
        </p:spPr>
        <p:txBody>
          <a:bodyPr wrap="square" rtlCol="0">
            <a:spAutoFit/>
          </a:bodyPr>
          <a:p>
            <a:r>
              <a:rPr lang="zh-CN" altLang="en-US"/>
              <a:t>验证</a:t>
            </a:r>
            <a:r>
              <a:rPr lang="en-US" altLang="zh-CN"/>
              <a:t>JMM</a:t>
            </a:r>
            <a:r>
              <a:rPr lang="zh-CN" altLang="en-US"/>
              <a:t>的可见性</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1"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2"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5193" y="3162467"/>
            <a:ext cx="2367025" cy="369332"/>
          </a:xfrm>
          <a:prstGeom prst="rect">
            <a:avLst/>
          </a:prstGeom>
          <a:noFill/>
        </p:spPr>
        <p:txBody>
          <a:bodyPr wrap="square" rtlCol="0">
            <a:spAutoFit/>
          </a:bodyPr>
          <a:lstStyle/>
          <a:p>
            <a:r>
              <a:rPr lang="en-US" altLang="zh-CN"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rPr>
              <a:t>JVM</a:t>
            </a:r>
            <a:r>
              <a:rPr lang="zh-CN" altLang="en-US"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rPr>
              <a:t>体系结构概述</a:t>
            </a:r>
            <a:endParaRPr lang="en-GB" altLang="zh-CN" dirty="0">
              <a:ln>
                <a:solidFill>
                  <a:schemeClr val="tx1">
                    <a:lumMod val="75000"/>
                    <a:lumOff val="25000"/>
                  </a:schemeClr>
                </a:solidFill>
              </a:ln>
              <a:solidFill>
                <a:schemeClr val="tx1">
                  <a:lumMod val="65000"/>
                  <a:lumOff val="35000"/>
                </a:schemeClr>
              </a:solidFill>
              <a:latin typeface="方正舒体" panose="02010601030101010101" pitchFamily="2" charset="-122"/>
              <a:ea typeface="方正舒体" panose="02010601030101010101"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1</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3"/>
            </p:custDataLst>
          </p:nvPr>
        </p:nvGrpSpPr>
        <p:grpSpPr>
          <a:xfrm rot="21165983">
            <a:off x="4207834" y="3054978"/>
            <a:ext cx="2799159" cy="111373"/>
            <a:chOff x="2481804" y="4179888"/>
            <a:chExt cx="7313171" cy="325437"/>
          </a:xfrm>
          <a:solidFill>
            <a:srgbClr val="FF0000"/>
          </a:solidFill>
        </p:grpSpPr>
        <p:sp>
          <p:nvSpPr>
            <p:cNvPr id="19" name="Freeform 35"/>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41"/>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7"/>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52"/>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56"/>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59"/>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61"/>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68"/>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73"/>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74"/>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9"/>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80"/>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81"/>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3"/>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5"/>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7"/>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8"/>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2"/>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93"/>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94"/>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95"/>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96"/>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00"/>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01"/>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02"/>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03"/>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05"/>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07"/>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8"/>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09"/>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10"/>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11"/>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12"/>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13"/>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14"/>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15"/>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16"/>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17"/>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18"/>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20"/>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27"/>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28"/>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30"/>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33"/>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35"/>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37"/>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38"/>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39"/>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40"/>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44"/>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45"/>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46"/>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48"/>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9"/>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50"/>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51"/>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53"/>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54"/>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55"/>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80" name="图片 79"/>
          <p:cNvPicPr>
            <a:picLocks noChangeAspect="1"/>
          </p:cNvPicPr>
          <p:nvPr/>
        </p:nvPicPr>
        <p:blipFill>
          <a:blip r:embed="rId4" cstate="print"/>
          <a:stretch>
            <a:fillRect/>
          </a:stretch>
        </p:blipFill>
        <p:spPr>
          <a:xfrm flipH="1">
            <a:off x="1223628" y="3032957"/>
            <a:ext cx="2326734" cy="24763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995680"/>
            <a:ext cx="8229600" cy="422275"/>
          </a:xfrm>
        </p:spPr>
        <p:txBody>
          <a:bodyPr>
            <a:normAutofit fontScale="90000"/>
          </a:bodyPr>
          <a:p>
            <a:pPr algn="l"/>
            <a:r>
              <a:rPr lang="en-US" altLang="zh-CN" sz="3110"/>
              <a:t>IO</a:t>
            </a:r>
            <a:r>
              <a:rPr lang="zh-CN" altLang="en-US" sz="3110"/>
              <a:t>流</a:t>
            </a:r>
            <a:endParaRPr lang="zh-CN" altLang="en-US" sz="3110"/>
          </a:p>
        </p:txBody>
      </p:sp>
      <p:pic>
        <p:nvPicPr>
          <p:cNvPr id="4" name="内容占位符 3"/>
          <p:cNvPicPr>
            <a:picLocks noChangeAspect="1"/>
          </p:cNvPicPr>
          <p:nvPr>
            <p:ph idx="1"/>
          </p:nvPr>
        </p:nvPicPr>
        <p:blipFill>
          <a:blip r:embed="rId1"/>
          <a:stretch>
            <a:fillRect/>
          </a:stretch>
        </p:blipFill>
        <p:spPr>
          <a:xfrm>
            <a:off x="1038860" y="1600200"/>
            <a:ext cx="7065645" cy="452628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内容占位符 3"/>
          <p:cNvSpPr txBox="1"/>
          <p:nvPr/>
        </p:nvSpPr>
        <p:spPr>
          <a:xfrm>
            <a:off x="357808" y="85715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eaLnBrk="0" hangingPunct="0"/>
            <a:r>
              <a:rPr lang="en-US" altLang="zh-CN" b="1" dirty="0">
                <a:solidFill>
                  <a:schemeClr val="tx2"/>
                </a:solidFill>
                <a:ea typeface="宋体" panose="02010600030101010101" pitchFamily="2" charset="-122"/>
              </a:rPr>
              <a:t>JVM</a:t>
            </a:r>
            <a:r>
              <a:rPr lang="zh-CN" altLang="en-US" b="1" dirty="0">
                <a:solidFill>
                  <a:schemeClr val="tx2"/>
                </a:solidFill>
                <a:ea typeface="宋体" panose="02010600030101010101" pitchFamily="2" charset="-122"/>
              </a:rPr>
              <a:t>位置</a:t>
            </a:r>
            <a:endParaRPr lang="en-US" altLang="zh-CN" b="1" dirty="0">
              <a:solidFill>
                <a:schemeClr val="tx2"/>
              </a:solidFill>
              <a:ea typeface="宋体" panose="02010600030101010101" pitchFamily="2" charset="-122"/>
            </a:endParaRPr>
          </a:p>
        </p:txBody>
      </p:sp>
      <p:sp>
        <p:nvSpPr>
          <p:cNvPr id="83" name="矩形 82"/>
          <p:cNvSpPr/>
          <p:nvPr/>
        </p:nvSpPr>
        <p:spPr>
          <a:xfrm>
            <a:off x="323528" y="6200229"/>
            <a:ext cx="8280920" cy="461665"/>
          </a:xfrm>
          <a:prstGeom prst="rect">
            <a:avLst/>
          </a:prstGeom>
        </p:spPr>
        <p:txBody>
          <a:bodyPr wrap="square">
            <a:spAutoFit/>
          </a:bodyPr>
          <a:lstStyle/>
          <a:p>
            <a:pPr algn="ctr"/>
            <a:r>
              <a:rPr lang="en-US" altLang="zh-CN" sz="2400" b="1" dirty="0">
                <a:latin typeface="+mn-ea"/>
              </a:rPr>
              <a:t>JVM</a:t>
            </a:r>
            <a:r>
              <a:rPr lang="zh-CN" altLang="en-US" sz="2400" b="1" dirty="0">
                <a:latin typeface="+mn-ea"/>
              </a:rPr>
              <a:t>是运行在操作系统之上的，它与硬件没有直接的交互</a:t>
            </a:r>
            <a:endParaRPr lang="zh-CN" altLang="en-US" sz="2400" b="1" dirty="0">
              <a:latin typeface="+mn-ea"/>
            </a:endParaRPr>
          </a:p>
        </p:txBody>
      </p:sp>
      <p:pic>
        <p:nvPicPr>
          <p:cNvPr id="84" name="Picture 2"/>
          <p:cNvPicPr>
            <a:picLocks noChangeAspect="1" noChangeArrowheads="1"/>
          </p:cNvPicPr>
          <p:nvPr/>
        </p:nvPicPr>
        <p:blipFill>
          <a:blip r:embed="rId1" cstate="print"/>
          <a:srcRect/>
          <a:stretch>
            <a:fillRect/>
          </a:stretch>
        </p:blipFill>
        <p:spPr bwMode="auto">
          <a:xfrm>
            <a:off x="2123728" y="1556792"/>
            <a:ext cx="4680520" cy="447028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cdn3.slideonline.com/upload/pres/14dd187eae62b8eee5806941677b69347dcd21b5/slide-big-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40" y="0"/>
            <a:ext cx="917834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panose="02010600030101010101" pitchFamily="2" charset="-122"/>
              </a:rPr>
              <a:t>类装载器</a:t>
            </a:r>
            <a:r>
              <a:rPr lang="en-US" altLang="zh-CN" b="1" dirty="0" err="1">
                <a:solidFill>
                  <a:schemeClr val="tx2"/>
                </a:solidFill>
                <a:ea typeface="宋体" panose="02010600030101010101" pitchFamily="2" charset="-122"/>
              </a:rPr>
              <a:t>ClassLoader</a:t>
            </a:r>
            <a:endParaRPr lang="en-US" altLang="zh-CN" b="1" dirty="0">
              <a:solidFill>
                <a:schemeClr val="tx2"/>
              </a:solidFill>
              <a:ea typeface="宋体" panose="02010600030101010101" pitchFamily="2" charset="-122"/>
            </a:endParaRPr>
          </a:p>
        </p:txBody>
      </p:sp>
      <p:sp>
        <p:nvSpPr>
          <p:cNvPr id="5" name="矩形 4"/>
          <p:cNvSpPr/>
          <p:nvPr/>
        </p:nvSpPr>
        <p:spPr>
          <a:xfrm>
            <a:off x="244694" y="1529497"/>
            <a:ext cx="8280920" cy="1323439"/>
          </a:xfrm>
          <a:prstGeom prst="rect">
            <a:avLst/>
          </a:prstGeom>
        </p:spPr>
        <p:txBody>
          <a:bodyPr wrap="square">
            <a:spAutoFit/>
          </a:bodyPr>
          <a:lstStyle/>
          <a:p>
            <a:r>
              <a:rPr lang="en-US" altLang="zh-CN" sz="2000" dirty="0">
                <a:latin typeface="+mn-ea"/>
              </a:rPr>
              <a:t>	</a:t>
            </a:r>
            <a:r>
              <a:rPr lang="zh-CN" altLang="en-US" sz="2000" dirty="0">
                <a:latin typeface="+mn-ea"/>
              </a:rPr>
              <a:t>负责加载</a:t>
            </a:r>
            <a:r>
              <a:rPr lang="en-US" altLang="zh-CN" sz="2000" dirty="0">
                <a:latin typeface="+mn-ea"/>
              </a:rPr>
              <a:t>class</a:t>
            </a:r>
            <a:r>
              <a:rPr lang="zh-CN" altLang="en-US" sz="2000" dirty="0">
                <a:latin typeface="+mn-ea"/>
              </a:rPr>
              <a:t>文件，</a:t>
            </a:r>
            <a:r>
              <a:rPr lang="en-US" altLang="zh-CN" sz="2000" dirty="0">
                <a:latin typeface="+mn-ea"/>
              </a:rPr>
              <a:t>class</a:t>
            </a:r>
            <a:r>
              <a:rPr lang="zh-CN" altLang="en-US" sz="2000" dirty="0">
                <a:latin typeface="+mn-ea"/>
              </a:rPr>
              <a:t>文件在</a:t>
            </a:r>
            <a:r>
              <a:rPr lang="zh-CN" altLang="en-US" sz="2000" dirty="0">
                <a:solidFill>
                  <a:srgbClr val="FF0000"/>
                </a:solidFill>
                <a:latin typeface="+mn-ea"/>
              </a:rPr>
              <a:t>文件开头有特定的文件标示</a:t>
            </a:r>
            <a:r>
              <a:rPr lang="zh-CN" altLang="en-US" sz="2000" dirty="0">
                <a:latin typeface="+mn-ea"/>
              </a:rPr>
              <a:t>，将</a:t>
            </a:r>
            <a:r>
              <a:rPr lang="en-US" altLang="zh-CN" sz="2000" dirty="0">
                <a:latin typeface="+mn-ea"/>
              </a:rPr>
              <a:t>class</a:t>
            </a:r>
            <a:r>
              <a:rPr lang="zh-CN" altLang="en-US" sz="2000" dirty="0">
                <a:latin typeface="+mn-ea"/>
              </a:rPr>
              <a:t>文件字节码内容加载到内存中，并将这些内容转换成方法区中的运行时数据结构并且</a:t>
            </a:r>
            <a:r>
              <a:rPr lang="en-US" altLang="zh-CN" sz="2000" dirty="0" err="1">
                <a:latin typeface="+mn-ea"/>
              </a:rPr>
              <a:t>ClassLoader</a:t>
            </a:r>
            <a:r>
              <a:rPr lang="zh-CN" altLang="en-US" sz="2000" dirty="0">
                <a:latin typeface="+mn-ea"/>
              </a:rPr>
              <a:t>只负责</a:t>
            </a:r>
            <a:r>
              <a:rPr lang="en-US" altLang="zh-CN" sz="2000" dirty="0">
                <a:latin typeface="+mn-ea"/>
              </a:rPr>
              <a:t>class</a:t>
            </a:r>
            <a:r>
              <a:rPr lang="zh-CN" altLang="en-US" sz="2000" dirty="0">
                <a:latin typeface="+mn-ea"/>
              </a:rPr>
              <a:t>文件的加载，至于它是否可以运行，则由</a:t>
            </a:r>
            <a:r>
              <a:rPr lang="en-US" altLang="zh-CN" sz="2000" dirty="0">
                <a:latin typeface="+mn-ea"/>
              </a:rPr>
              <a:t>Execution Engine</a:t>
            </a:r>
            <a:r>
              <a:rPr lang="zh-CN" altLang="en-US" sz="2000" dirty="0">
                <a:latin typeface="+mn-ea"/>
              </a:rPr>
              <a:t>决定 </a:t>
            </a:r>
            <a:endParaRPr lang="zh-CN" altLang="en-US" sz="2000" dirty="0">
              <a:latin typeface="+mn-ea"/>
            </a:endParaRPr>
          </a:p>
        </p:txBody>
      </p:sp>
      <p:pic>
        <p:nvPicPr>
          <p:cNvPr id="2" name="图片 1"/>
          <p:cNvPicPr>
            <a:picLocks noChangeAspect="1"/>
          </p:cNvPicPr>
          <p:nvPr/>
        </p:nvPicPr>
        <p:blipFill>
          <a:blip r:embed="rId1"/>
          <a:stretch>
            <a:fillRect/>
          </a:stretch>
        </p:blipFill>
        <p:spPr>
          <a:xfrm>
            <a:off x="4716016" y="2708920"/>
            <a:ext cx="4300854" cy="3904309"/>
          </a:xfrm>
          <a:prstGeom prst="rect">
            <a:avLst/>
          </a:prstGeom>
        </p:spPr>
      </p:pic>
      <p:sp>
        <p:nvSpPr>
          <p:cNvPr id="3" name="文本框 2"/>
          <p:cNvSpPr txBox="1"/>
          <p:nvPr/>
        </p:nvSpPr>
        <p:spPr>
          <a:xfrm>
            <a:off x="467544" y="3645024"/>
            <a:ext cx="2304256" cy="1477328"/>
          </a:xfrm>
          <a:prstGeom prst="rect">
            <a:avLst/>
          </a:prstGeom>
          <a:noFill/>
        </p:spPr>
        <p:txBody>
          <a:bodyPr wrap="square" rtlCol="0">
            <a:spAutoFit/>
          </a:bodyPr>
          <a:lstStyle/>
          <a:p>
            <a:r>
              <a:rPr lang="es-ES" altLang="zh-CN" dirty="0"/>
              <a:t>echo %JAVA_HOME%</a:t>
            </a:r>
            <a:endParaRPr lang="es-ES" altLang="zh-CN" dirty="0"/>
          </a:p>
          <a:p>
            <a:endParaRPr lang="es-ES" altLang="zh-CN" dirty="0"/>
          </a:p>
          <a:p>
            <a:r>
              <a:rPr lang="es-ES" altLang="zh-CN" dirty="0"/>
              <a:t>echo %PATH%</a:t>
            </a:r>
            <a:endParaRPr lang="es-ES" altLang="zh-CN" dirty="0"/>
          </a:p>
          <a:p>
            <a:endParaRPr lang="es-ES" altLang="zh-CN" dirty="0"/>
          </a:p>
          <a:p>
            <a:r>
              <a:rPr lang="es-ES" altLang="zh-CN" dirty="0"/>
              <a:t>echo %CLASSPATH%</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panose="02010600030101010101" pitchFamily="2" charset="-122"/>
              </a:rPr>
              <a:t>类装载器</a:t>
            </a:r>
            <a:r>
              <a:rPr lang="en-US" altLang="zh-CN" b="1" dirty="0">
                <a:solidFill>
                  <a:schemeClr val="tx2"/>
                </a:solidFill>
                <a:ea typeface="宋体" panose="02010600030101010101" pitchFamily="2" charset="-122"/>
              </a:rPr>
              <a:t>ClassLoader2</a:t>
            </a:r>
            <a:endParaRPr lang="en-US" altLang="zh-CN" b="1" dirty="0">
              <a:solidFill>
                <a:schemeClr val="tx2"/>
              </a:solidFill>
              <a:ea typeface="宋体" panose="02010600030101010101" pitchFamily="2" charset="-122"/>
            </a:endParaRPr>
          </a:p>
        </p:txBody>
      </p:sp>
      <p:sp>
        <p:nvSpPr>
          <p:cNvPr id="5" name="矩形 4"/>
          <p:cNvSpPr/>
          <p:nvPr/>
        </p:nvSpPr>
        <p:spPr>
          <a:xfrm>
            <a:off x="4378548" y="1772816"/>
            <a:ext cx="4945980" cy="3170099"/>
          </a:xfrm>
          <a:prstGeom prst="rect">
            <a:avLst/>
          </a:prstGeom>
        </p:spPr>
        <p:txBody>
          <a:bodyPr wrap="square">
            <a:spAutoFit/>
          </a:bodyPr>
          <a:lstStyle/>
          <a:p>
            <a:pPr marL="457200" indent="-457200">
              <a:buFont typeface="Arial" panose="020B0604020202020204" pitchFamily="34" charset="0"/>
              <a:buChar char="•"/>
            </a:pPr>
            <a:r>
              <a:rPr lang="zh-CN" altLang="en-US" sz="2000" dirty="0">
                <a:solidFill>
                  <a:srgbClr val="FF0000"/>
                </a:solidFill>
                <a:latin typeface="+mn-ea"/>
              </a:rPr>
              <a:t>虚拟机自带的加载器</a:t>
            </a:r>
            <a:endParaRPr lang="en-US" altLang="zh-CN" sz="2000" dirty="0">
              <a:solidFill>
                <a:srgbClr val="FF0000"/>
              </a:solidFill>
              <a:latin typeface="+mn-ea"/>
            </a:endParaRPr>
          </a:p>
          <a:p>
            <a:pPr marL="457200" indent="-457200">
              <a:buFont typeface="Arial" panose="020B0604020202020204" pitchFamily="34" charset="0"/>
              <a:buChar char="•"/>
            </a:pPr>
            <a:r>
              <a:rPr lang="zh-CN" altLang="en-US" sz="2000" dirty="0">
                <a:latin typeface="+mn-ea"/>
              </a:rPr>
              <a:t>启动类加载器（</a:t>
            </a:r>
            <a:r>
              <a:rPr lang="en-US" altLang="zh-CN" sz="2000" dirty="0">
                <a:latin typeface="+mn-ea"/>
              </a:rPr>
              <a:t>Bootstrap</a:t>
            </a:r>
            <a:r>
              <a:rPr lang="zh-CN" altLang="en-US" sz="2000" dirty="0">
                <a:latin typeface="+mn-ea"/>
              </a:rPr>
              <a:t>）</a:t>
            </a:r>
            <a:r>
              <a:rPr lang="en-US" altLang="zh-CN" sz="2000" dirty="0">
                <a:latin typeface="+mn-ea"/>
              </a:rPr>
              <a:t>C++</a:t>
            </a:r>
            <a:endParaRPr lang="en-US" altLang="zh-CN" sz="2000" dirty="0">
              <a:latin typeface="+mn-ea"/>
            </a:endParaRPr>
          </a:p>
          <a:p>
            <a:pPr marL="457200" indent="-457200">
              <a:buFont typeface="Arial" panose="020B0604020202020204" pitchFamily="34" charset="0"/>
              <a:buChar char="•"/>
            </a:pPr>
            <a:r>
              <a:rPr lang="zh-CN" altLang="en-US" sz="2000" dirty="0">
                <a:latin typeface="+mn-ea"/>
              </a:rPr>
              <a:t>扩展类加载器（</a:t>
            </a:r>
            <a:r>
              <a:rPr lang="en-US" altLang="zh-CN" sz="2000" dirty="0">
                <a:latin typeface="+mn-ea"/>
              </a:rPr>
              <a:t>Extension</a:t>
            </a:r>
            <a:r>
              <a:rPr lang="zh-CN" altLang="en-US" sz="2000" dirty="0">
                <a:latin typeface="+mn-ea"/>
              </a:rPr>
              <a:t>）</a:t>
            </a:r>
            <a:r>
              <a:rPr lang="en-US" altLang="zh-CN" sz="2000" dirty="0">
                <a:latin typeface="+mn-ea"/>
              </a:rPr>
              <a:t>Java</a:t>
            </a:r>
            <a:endParaRPr lang="en-US" altLang="zh-CN" sz="2000" dirty="0">
              <a:latin typeface="+mn-ea"/>
            </a:endParaRPr>
          </a:p>
          <a:p>
            <a:pPr marL="457200" indent="-457200">
              <a:buFont typeface="Arial" panose="020B0604020202020204" pitchFamily="34" charset="0"/>
              <a:buChar char="•"/>
            </a:pPr>
            <a:r>
              <a:rPr lang="zh-CN" altLang="en-US" sz="2000" dirty="0">
                <a:latin typeface="+mn-ea"/>
              </a:rPr>
              <a:t>应用程序类加载器（</a:t>
            </a:r>
            <a:r>
              <a:rPr lang="en-US" altLang="zh-CN" sz="2000" dirty="0" err="1">
                <a:latin typeface="+mn-ea"/>
              </a:rPr>
              <a:t>AppClassLoader</a:t>
            </a:r>
            <a:r>
              <a:rPr lang="zh-CN" altLang="en-US" sz="2000" dirty="0">
                <a:latin typeface="+mn-ea"/>
              </a:rPr>
              <a:t>）</a:t>
            </a:r>
            <a:r>
              <a:rPr lang="en-US" altLang="zh-CN" sz="2000" dirty="0">
                <a:latin typeface="+mn-ea"/>
              </a:rPr>
              <a:t>Java</a:t>
            </a:r>
            <a:r>
              <a:rPr lang="zh-CN" altLang="en-US" sz="2000" dirty="0">
                <a:latin typeface="+mn-ea"/>
              </a:rPr>
              <a:t>也叫系统类加载器，加载当前应用的</a:t>
            </a:r>
            <a:r>
              <a:rPr lang="en-US" altLang="zh-CN" sz="2000" dirty="0" err="1">
                <a:latin typeface="+mn-ea"/>
              </a:rPr>
              <a:t>classpath</a:t>
            </a:r>
            <a:r>
              <a:rPr lang="zh-CN" altLang="en-US" sz="2000" dirty="0">
                <a:latin typeface="+mn-ea"/>
              </a:rPr>
              <a:t>的所有类</a:t>
            </a:r>
            <a:endParaRPr lang="en-US" altLang="zh-CN" sz="2000" dirty="0">
              <a:latin typeface="+mn-ea"/>
            </a:endParaRPr>
          </a:p>
          <a:p>
            <a:endParaRPr lang="en-US" altLang="zh-CN" sz="2000" dirty="0">
              <a:latin typeface="+mn-ea"/>
            </a:endParaRPr>
          </a:p>
          <a:p>
            <a:pPr marL="457200" indent="-457200">
              <a:buFont typeface="Arial" panose="020B0604020202020204" pitchFamily="34" charset="0"/>
              <a:buChar char="•"/>
            </a:pPr>
            <a:r>
              <a:rPr lang="zh-CN" altLang="en-US" sz="2000" dirty="0">
                <a:solidFill>
                  <a:srgbClr val="FF0000"/>
                </a:solidFill>
                <a:latin typeface="+mn-ea"/>
              </a:rPr>
              <a:t>用户自定义加载器  </a:t>
            </a:r>
            <a:r>
              <a:rPr lang="en-US" altLang="zh-CN" sz="2000" dirty="0" err="1">
                <a:latin typeface="+mn-ea"/>
              </a:rPr>
              <a:t>Java.lang.ClassLoader</a:t>
            </a:r>
            <a:r>
              <a:rPr lang="zh-CN" altLang="en-US" sz="2000" dirty="0">
                <a:latin typeface="+mn-ea"/>
              </a:rPr>
              <a:t>的子类，用户可以定制类的加载方式</a:t>
            </a:r>
            <a:endParaRPr lang="en-US" altLang="zh-CN" sz="2000" dirty="0">
              <a:latin typeface="+mn-ea"/>
            </a:endParaRPr>
          </a:p>
        </p:txBody>
      </p:sp>
      <p:pic>
        <p:nvPicPr>
          <p:cNvPr id="1026" name="Picture 2" descr="http://hi.csdn.net/attachment/201110/23/0_1319366276S7U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940" y="1751856"/>
            <a:ext cx="4392488" cy="46976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panose="02010600030101010101" pitchFamily="2" charset="-122"/>
              </a:rPr>
              <a:t>类装载器</a:t>
            </a:r>
            <a:r>
              <a:rPr lang="en-US" altLang="zh-CN" b="1" dirty="0">
                <a:solidFill>
                  <a:schemeClr val="tx2"/>
                </a:solidFill>
                <a:ea typeface="宋体" panose="02010600030101010101" pitchFamily="2" charset="-122"/>
              </a:rPr>
              <a:t>ClassLoader3</a:t>
            </a:r>
            <a:endParaRPr lang="en-US" altLang="zh-CN" b="1" dirty="0">
              <a:solidFill>
                <a:schemeClr val="tx2"/>
              </a:solidFill>
              <a:ea typeface="宋体" panose="02010600030101010101" pitchFamily="2" charset="-122"/>
            </a:endParaRPr>
          </a:p>
        </p:txBody>
      </p:sp>
      <p:sp>
        <p:nvSpPr>
          <p:cNvPr id="5" name="矩形 4"/>
          <p:cNvSpPr/>
          <p:nvPr/>
        </p:nvSpPr>
        <p:spPr>
          <a:xfrm>
            <a:off x="4644010" y="1772816"/>
            <a:ext cx="4499990" cy="1323439"/>
          </a:xfrm>
          <a:prstGeom prst="rect">
            <a:avLst/>
          </a:prstGeom>
        </p:spPr>
        <p:txBody>
          <a:bodyPr wrap="square">
            <a:spAutoFit/>
          </a:bodyPr>
          <a:lstStyle/>
          <a:p>
            <a:pPr marL="457200" indent="-457200">
              <a:buFont typeface="Arial" panose="020B0604020202020204" pitchFamily="34" charset="0"/>
              <a:buChar char="•"/>
            </a:pPr>
            <a:r>
              <a:rPr lang="en-US" altLang="zh-CN" sz="2000" dirty="0">
                <a:latin typeface="+mn-ea"/>
              </a:rPr>
              <a:t>Code</a:t>
            </a:r>
            <a:r>
              <a:rPr lang="zh-CN" altLang="en-US" sz="2000" dirty="0">
                <a:latin typeface="+mn-ea"/>
              </a:rPr>
              <a:t>案例</a:t>
            </a:r>
            <a:endParaRPr lang="en-US" altLang="zh-CN" sz="2000" dirty="0">
              <a:latin typeface="+mn-ea"/>
            </a:endParaRPr>
          </a:p>
          <a:p>
            <a:pPr marL="457200" indent="-457200">
              <a:buFont typeface="+mj-lt"/>
              <a:buAutoNum type="arabicPeriod"/>
            </a:pPr>
            <a:endParaRPr lang="en-US" altLang="zh-CN" sz="2000" dirty="0">
              <a:latin typeface="+mn-ea"/>
            </a:endParaRPr>
          </a:p>
          <a:p>
            <a:pPr marL="457200" indent="-457200">
              <a:buFont typeface="Arial" panose="020B0604020202020204" pitchFamily="34" charset="0"/>
              <a:buChar char="•"/>
            </a:pPr>
            <a:r>
              <a:rPr lang="en-US" altLang="zh-CN" sz="2000" dirty="0" err="1">
                <a:latin typeface="+mn-ea"/>
              </a:rPr>
              <a:t>sun.misc.Launcher</a:t>
            </a:r>
            <a:endParaRPr lang="en-US" altLang="zh-CN" sz="2000" dirty="0">
              <a:latin typeface="+mn-ea"/>
            </a:endParaRPr>
          </a:p>
          <a:p>
            <a:r>
              <a:rPr lang="zh-CN" altLang="en-US" sz="2000" dirty="0">
                <a:latin typeface="+mn-ea"/>
              </a:rPr>
              <a:t>它是一个</a:t>
            </a:r>
            <a:r>
              <a:rPr lang="en-US" altLang="zh-CN" sz="2000" dirty="0">
                <a:latin typeface="+mn-ea"/>
              </a:rPr>
              <a:t>java</a:t>
            </a:r>
            <a:r>
              <a:rPr lang="zh-CN" altLang="en-US" sz="2000" dirty="0">
                <a:latin typeface="+mn-ea"/>
              </a:rPr>
              <a:t>虚拟机的入口应用</a:t>
            </a:r>
            <a:endParaRPr lang="en-US" altLang="zh-CN" sz="2000" dirty="0">
              <a:latin typeface="+mn-ea"/>
            </a:endParaRPr>
          </a:p>
        </p:txBody>
      </p:sp>
      <p:pic>
        <p:nvPicPr>
          <p:cNvPr id="1026" name="Picture 2" descr="http://hi.csdn.net/attachment/201110/23/0_1319366276S7U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1683668"/>
            <a:ext cx="4392488" cy="46976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PA" val="v3.0.0"/>
</p:tagLst>
</file>

<file path=ppt/tags/tag2.xml><?xml version="1.0" encoding="utf-8"?>
<p:tagLst xmlns:p="http://schemas.openxmlformats.org/presentationml/2006/main">
  <p:tag name="PA" val="v3.0.0"/>
</p:tagLst>
</file>

<file path=ppt/tags/tag3.xml><?xml version="1.0" encoding="utf-8"?>
<p:tagLst xmlns:p="http://schemas.openxmlformats.org/presentationml/2006/main">
  <p:tag name="PA" val="v3.0.0"/>
</p:tagLst>
</file>

<file path=ppt/tags/tag4.xml><?xml version="1.0" encoding="utf-8"?>
<p:tagLst xmlns:p="http://schemas.openxmlformats.org/presentationml/2006/main">
  <p:tag name="PA" val="v3.0.0"/>
</p:tagLst>
</file>

<file path=ppt/tags/tag5.xml><?xml version="1.0" encoding="utf-8"?>
<p:tagLst xmlns:p="http://schemas.openxmlformats.org/presentationml/2006/main">
  <p:tag name="KSO_WM_UNIT_PLACING_PICTURE_USER_VIEWPORT" val="{&quot;height&quot;:3480,&quot;width&quot;:16215}"/>
</p:tagLst>
</file>

<file path=ppt/tags/tag6.xml><?xml version="1.0" encoding="utf-8"?>
<p:tagLst xmlns:p="http://schemas.openxmlformats.org/presentationml/2006/main">
  <p:tag name="KSO_WM_UNIT_PLACING_PICTURE_USER_VIEWPORT" val="{&quot;height&quot;:4908,&quot;width&quot;:129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5735</Words>
  <Application>WPS 演示</Application>
  <PresentationFormat>全屏显示(4:3)</PresentationFormat>
  <Paragraphs>247</Paragraphs>
  <Slides>41</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Arial</vt:lpstr>
      <vt:lpstr>宋体</vt:lpstr>
      <vt:lpstr>Wingdings</vt:lpstr>
      <vt:lpstr>微软雅黑</vt:lpstr>
      <vt:lpstr>方正舒体</vt:lpstr>
      <vt:lpstr>hakuyoxingshu7000</vt:lpstr>
      <vt:lpstr>Arial Unicode MS</vt:lpstr>
      <vt:lpstr>Calibri</vt:lpstr>
      <vt:lpstr>Calibri</vt:lpstr>
      <vt:lpstr>Office 主题</vt:lpstr>
      <vt:lpstr>快速入门JVM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chen</cp:lastModifiedBy>
  <cp:revision>1847</cp:revision>
  <dcterms:created xsi:type="dcterms:W3CDTF">2013-03-04T07:19:00Z</dcterms:created>
  <dcterms:modified xsi:type="dcterms:W3CDTF">2020-07-22T10:00:12Z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