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288" r:id="rId2"/>
    <p:sldId id="324" r:id="rId3"/>
    <p:sldId id="326" r:id="rId4"/>
    <p:sldId id="335" r:id="rId5"/>
    <p:sldId id="453" r:id="rId6"/>
    <p:sldId id="469" r:id="rId7"/>
    <p:sldId id="472" r:id="rId8"/>
    <p:sldId id="452" r:id="rId9"/>
    <p:sldId id="485" r:id="rId10"/>
    <p:sldId id="454" r:id="rId11"/>
    <p:sldId id="471" r:id="rId12"/>
    <p:sldId id="477" r:id="rId13"/>
    <p:sldId id="470" r:id="rId14"/>
    <p:sldId id="458" r:id="rId15"/>
    <p:sldId id="476" r:id="rId16"/>
    <p:sldId id="474" r:id="rId17"/>
    <p:sldId id="475" r:id="rId18"/>
    <p:sldId id="484" r:id="rId19"/>
    <p:sldId id="479" r:id="rId20"/>
    <p:sldId id="440" r:id="rId21"/>
    <p:sldId id="481" r:id="rId22"/>
    <p:sldId id="480" r:id="rId23"/>
    <p:sldId id="473" r:id="rId24"/>
    <p:sldId id="482" r:id="rId25"/>
    <p:sldId id="483" r:id="rId26"/>
    <p:sldId id="4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79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984">
          <p15:clr>
            <a:srgbClr val="A4A3A4"/>
          </p15:clr>
        </p15:guide>
        <p15:guide id="6" orient="horz" pos="1104">
          <p15:clr>
            <a:srgbClr val="A4A3A4"/>
          </p15:clr>
        </p15:guide>
        <p15:guide id="7" orient="horz" pos="1008">
          <p15:clr>
            <a:srgbClr val="A4A3A4"/>
          </p15:clr>
        </p15:guide>
        <p15:guide id="8" orient="horz" pos="2448">
          <p15:clr>
            <a:srgbClr val="A4A3A4"/>
          </p15:clr>
        </p15:guide>
        <p15:guide id="9" orient="horz" pos="2544">
          <p15:clr>
            <a:srgbClr val="A4A3A4"/>
          </p15:clr>
        </p15:guide>
        <p15:guide id="10" orient="horz" pos="336">
          <p15:clr>
            <a:srgbClr val="A4A3A4"/>
          </p15:clr>
        </p15:guide>
        <p15:guide id="11" pos="2832">
          <p15:clr>
            <a:srgbClr val="A4A3A4"/>
          </p15:clr>
        </p15:guide>
        <p15:guide id="12" pos="336">
          <p15:clr>
            <a:srgbClr val="A4A3A4"/>
          </p15:clr>
        </p15:guide>
        <p15:guide id="13" pos="5424">
          <p15:clr>
            <a:srgbClr val="A4A3A4"/>
          </p15:clr>
        </p15:guide>
        <p15:guide id="14" pos="2928">
          <p15:clr>
            <a:srgbClr val="A4A3A4"/>
          </p15:clr>
        </p15:guide>
        <p15:guide id="15" pos="1968">
          <p15:clr>
            <a:srgbClr val="A4A3A4"/>
          </p15:clr>
        </p15:guide>
        <p15:guide id="16" pos="2070">
          <p15:clr>
            <a:srgbClr val="A4A3A4"/>
          </p15:clr>
        </p15:guide>
        <p15:guide id="17" pos="3792">
          <p15:clr>
            <a:srgbClr val="A4A3A4"/>
          </p15:clr>
        </p15:guide>
        <p15:guide id="18" pos="1104">
          <p15:clr>
            <a:srgbClr val="A4A3A4"/>
          </p15:clr>
        </p15:guide>
        <p15:guide id="19" pos="4656">
          <p15:clr>
            <a:srgbClr val="A4A3A4"/>
          </p15:clr>
        </p15:guide>
        <p15:guide id="20" pos="4560">
          <p15:clr>
            <a:srgbClr val="A4A3A4"/>
          </p15:clr>
        </p15:guide>
        <p15:guide id="21" pos="3696">
          <p15:clr>
            <a:srgbClr val="A4A3A4"/>
          </p15:clr>
        </p15:guide>
        <p15:guide id="22" pos="1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1" name="VKULKARNI003" initials="V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3" autoAdjust="0"/>
    <p:restoredTop sz="71902" autoAdjust="0"/>
  </p:normalViewPr>
  <p:slideViewPr>
    <p:cSldViewPr>
      <p:cViewPr>
        <p:scale>
          <a:sx n="70" d="100"/>
          <a:sy n="70" d="100"/>
        </p:scale>
        <p:origin x="1512" y="144"/>
      </p:cViewPr>
      <p:guideLst>
        <p:guide orient="horz" pos="144"/>
        <p:guide orient="horz" pos="436"/>
        <p:guide orient="horz" pos="4179"/>
        <p:guide orient="horz" pos="3888"/>
        <p:guide orient="horz" pos="3984"/>
        <p:guide orient="horz" pos="1104"/>
        <p:guide orient="horz" pos="1008"/>
        <p:guide orient="horz" pos="2448"/>
        <p:guide orient="horz" pos="2544"/>
        <p:guide orient="horz" pos="336"/>
        <p:guide pos="2832"/>
        <p:guide pos="336"/>
        <p:guide pos="5424"/>
        <p:guide pos="2928"/>
        <p:guide pos="1968"/>
        <p:guide pos="2070"/>
        <p:guide pos="3792"/>
        <p:guide pos="1104"/>
        <p:guide pos="4656"/>
        <p:guide pos="4560"/>
        <p:guide pos="3696"/>
        <p:guide pos="1200"/>
      </p:guideLst>
    </p:cSldViewPr>
  </p:slideViewPr>
  <p:outlineViewPr>
    <p:cViewPr>
      <p:scale>
        <a:sx n="33" d="100"/>
        <a:sy n="33" d="100"/>
      </p:scale>
      <p:origin x="0" y="-1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69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4DA5-57C8-40CC-989D-17BF8BF86C80}" type="datetimeFigureOut">
              <a:rPr lang="en-US" smtClean="0"/>
              <a:pPr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PwC 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F1471-605E-4467-8EFB-2F1FF8D86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05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B8DA3-BCA9-4B7D-B50D-14F47506B614}" type="datetimeFigureOut">
              <a:rPr lang="en-GB" smtClean="0"/>
              <a:pPr/>
              <a:t>13/09/2017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B8F03-BC93-4120-96CA-A36DF640BE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6383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9C5B6-AB66-451D-B8DB-F5D4F9907B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997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 event handler change something after event happens,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: click,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, success</a:t>
            </a:r>
          </a:p>
          <a:p>
            <a:r>
              <a:rPr lang="en-US" baseline="0" dirty="0" smtClean="0"/>
              <a:t>difficult when: Scale up, multiple place, shift back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a concept finite-state machine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coin machine, a button on 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lock is state,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insert coin and push are action,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longer do something, </a:t>
            </a:r>
          </a:p>
          <a:p>
            <a:r>
              <a:rPr lang="en-US" baseline="0" dirty="0" smtClean="0"/>
              <a:t>Define state, </a:t>
            </a:r>
          </a:p>
          <a:p>
            <a:r>
              <a:rPr lang="en-US" baseline="0" dirty="0" smtClean="0"/>
              <a:t>define how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look under state, </a:t>
            </a:r>
          </a:p>
          <a:p>
            <a:r>
              <a:rPr lang="en-US" baseline="0" dirty="0" smtClean="0"/>
              <a:t>shift to next state, or back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React follows this paradigm, manage easier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727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State: an immutable variable that can be shit by action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button.js</a:t>
            </a:r>
            <a:r>
              <a:rPr lang="en-US" baseline="0" dirty="0" smtClean="0"/>
              <a:t>, show </a:t>
            </a:r>
            <a:r>
              <a:rPr lang="en-US" baseline="0" dirty="0" err="1" smtClean="0"/>
              <a:t>setState</a:t>
            </a:r>
            <a:r>
              <a:rPr lang="en-US" baseline="0" dirty="0" smtClean="0"/>
              <a:t>, intro background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Component: function define view with JSX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three types component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smart component: logic, go to </a:t>
            </a:r>
            <a:r>
              <a:rPr lang="en-US" baseline="0" dirty="0" err="1" smtClean="0"/>
              <a:t>login.js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dumb component: only for presentation, go to </a:t>
            </a:r>
            <a:r>
              <a:rPr lang="en-US" baseline="0" dirty="0" err="1" smtClean="0"/>
              <a:t>button.js</a:t>
            </a:r>
            <a:r>
              <a:rPr lang="en-US" baseline="0" dirty="0" smtClean="0"/>
              <a:t>, render faster without logic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Higher order component: a function that take a component and return another component, go to </a:t>
            </a:r>
            <a:r>
              <a:rPr lang="en-US" baseline="0" dirty="0" err="1" smtClean="0"/>
              <a:t>login.js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Props: an object that pass down to child component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how we can apply the finite-state machine in our app with react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6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need to share state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setState</a:t>
            </a:r>
            <a:r>
              <a:rPr lang="en-US" baseline="0" dirty="0" smtClean="0"/>
              <a:t> is not good way to achieve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bring 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 into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451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State management tool for app</a:t>
            </a:r>
            <a:r>
              <a:rPr lang="en-US" baseline="0" dirty="0" smtClean="0"/>
              <a:t> </a:t>
            </a:r>
            <a:r>
              <a:rPr lang="en-US" dirty="0" smtClean="0"/>
              <a:t>Flux, it make your state</a:t>
            </a:r>
            <a:r>
              <a:rPr lang="en-US" baseline="0" dirty="0" smtClean="0"/>
              <a:t> predictable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previous </a:t>
            </a:r>
            <a:r>
              <a:rPr lang="en-US" baseline="0" dirty="0" err="1" smtClean="0"/>
              <a:t>setion</a:t>
            </a:r>
            <a:r>
              <a:rPr lang="en-US" baseline="0" dirty="0" smtClean="0"/>
              <a:t>, we talked about FLUX</a:t>
            </a:r>
            <a:endParaRPr lang="en-US" dirty="0" smtClean="0"/>
          </a:p>
          <a:p>
            <a:r>
              <a:rPr lang="en-US" dirty="0" smtClean="0"/>
              <a:t>Draw </a:t>
            </a:r>
            <a:r>
              <a:rPr lang="en-US" dirty="0" err="1" smtClean="0"/>
              <a:t>redux’s</a:t>
            </a:r>
            <a:r>
              <a:rPr lang="en-US" dirty="0" smtClean="0"/>
              <a:t> role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redux</a:t>
            </a:r>
            <a:r>
              <a:rPr lang="en-US" baseline="0" dirty="0" smtClean="0"/>
              <a:t> does</a:t>
            </a:r>
          </a:p>
          <a:p>
            <a:r>
              <a:rPr lang="en-US" baseline="0" dirty="0" smtClean="0"/>
              <a:t>Dispatch action</a:t>
            </a:r>
          </a:p>
          <a:p>
            <a:r>
              <a:rPr lang="en-US" baseline="0" dirty="0" smtClean="0"/>
              <a:t>reducer to shift state</a:t>
            </a:r>
          </a:p>
          <a:p>
            <a:r>
              <a:rPr lang="en-US" baseline="0" dirty="0" smtClean="0"/>
              <a:t>Link the new state back to react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the router, </a:t>
            </a:r>
          </a:p>
          <a:p>
            <a:r>
              <a:rPr lang="en-US" dirty="0" smtClean="0"/>
              <a:t>how to create store,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reducer, spread operator, first time</a:t>
            </a:r>
          </a:p>
          <a:p>
            <a:r>
              <a:rPr lang="en-US" baseline="0" dirty="0" smtClean="0"/>
              <a:t>dispatch,</a:t>
            </a:r>
          </a:p>
          <a:p>
            <a:r>
              <a:rPr lang="en-US" baseline="0" dirty="0" smtClean="0"/>
              <a:t>the debug tool</a:t>
            </a:r>
          </a:p>
          <a:p>
            <a:r>
              <a:rPr lang="en-US" baseline="0" dirty="0" smtClean="0"/>
              <a:t>connect,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unidirectional data-flow in flux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12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solidFill>
                  <a:schemeClr val="bg1"/>
                </a:solidFill>
                <a:latin typeface="Georgia" pitchFamily="18" charset="0"/>
              </a:rPr>
              <a:t>save every state into </a:t>
            </a:r>
            <a:r>
              <a:rPr lang="en-US" b="0" baseline="0" dirty="0" err="1" smtClean="0">
                <a:solidFill>
                  <a:schemeClr val="bg1"/>
                </a:solidFill>
                <a:latin typeface="Georgia" pitchFamily="18" charset="0"/>
              </a:rPr>
              <a:t>redux</a:t>
            </a:r>
            <a:r>
              <a:rPr lang="en-US" b="0" baseline="0" dirty="0" smtClean="0">
                <a:solidFill>
                  <a:schemeClr val="bg1"/>
                </a:solidFill>
                <a:latin typeface="Georgia" pitchFamily="18" charset="0"/>
              </a:rPr>
              <a:t>? no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>
              <a:solidFill>
                <a:schemeClr val="bg1"/>
              </a:solidFill>
              <a:latin typeface="Georgi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solidFill>
                  <a:schemeClr val="bg1"/>
                </a:solidFill>
                <a:latin typeface="Georgia" pitchFamily="18" charset="0"/>
              </a:rPr>
              <a:t>Usually the data matter globally, persistent go into </a:t>
            </a:r>
            <a:r>
              <a:rPr lang="en-US" b="0" baseline="0" dirty="0" err="1" smtClean="0">
                <a:solidFill>
                  <a:schemeClr val="bg1"/>
                </a:solidFill>
                <a:latin typeface="Georgia" pitchFamily="18" charset="0"/>
              </a:rPr>
              <a:t>redux</a:t>
            </a:r>
            <a:r>
              <a:rPr lang="en-US" b="0" baseline="0" dirty="0" smtClean="0">
                <a:solidFill>
                  <a:schemeClr val="bg1"/>
                </a:solidFill>
                <a:latin typeface="Georgia" pitchFamily="18" charset="0"/>
              </a:rPr>
              <a:t> store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solidFill>
                  <a:schemeClr val="bg1"/>
                </a:solidFill>
                <a:latin typeface="Georgia" pitchFamily="18" charset="0"/>
              </a:rPr>
              <a:t>The data use only in one component stay in react state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>
              <a:solidFill>
                <a:schemeClr val="bg1"/>
              </a:solidFill>
              <a:latin typeface="Georgi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505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far just doing everything</a:t>
            </a:r>
            <a:r>
              <a:rPr lang="en-US" baseline="0" dirty="0" smtClean="0"/>
              <a:t> on</a:t>
            </a:r>
            <a:r>
              <a:rPr lang="en-US" dirty="0" smtClean="0"/>
              <a:t> client side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real world, interact</a:t>
            </a:r>
            <a:endParaRPr lang="en-US" dirty="0" smtClean="0"/>
          </a:p>
          <a:p>
            <a:r>
              <a:rPr lang="en-US" dirty="0" smtClean="0"/>
              <a:t>Know</a:t>
            </a:r>
            <a:r>
              <a:rPr lang="en-US" baseline="0" dirty="0" smtClean="0"/>
              <a:t> side-effect?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4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pure function: input -&gt; output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reducer, </a:t>
            </a:r>
            <a:r>
              <a:rPr lang="en-US" baseline="0" dirty="0" err="1" smtClean="0"/>
              <a:t>accpet</a:t>
            </a:r>
            <a:r>
              <a:rPr lang="en-US" baseline="0" dirty="0" smtClean="0"/>
              <a:t> state and action, then give back new state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Side effect: not</a:t>
            </a:r>
            <a:r>
              <a:rPr lang="en-US" baseline="0" dirty="0" smtClean="0"/>
              <a:t> related to the data mutation,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Eg</a:t>
            </a:r>
            <a:r>
              <a:rPr lang="en-US" baseline="0" dirty="0" smtClean="0"/>
              <a:t>: doing post call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two concept isolate the logic to two parts:</a:t>
            </a:r>
          </a:p>
          <a:p>
            <a:r>
              <a:rPr lang="en-US" baseline="0" dirty="0" smtClean="0"/>
              <a:t>change state, </a:t>
            </a:r>
          </a:p>
          <a:p>
            <a:r>
              <a:rPr lang="en-US" baseline="0" dirty="0" smtClean="0"/>
              <a:t>doing something about the changes</a:t>
            </a:r>
          </a:p>
          <a:p>
            <a:r>
              <a:rPr lang="en-US" baseline="0" dirty="0" smtClean="0"/>
              <a:t>good for large scale application</a:t>
            </a:r>
          </a:p>
          <a:p>
            <a:r>
              <a:rPr lang="en-US" baseline="0" dirty="0" smtClean="0"/>
              <a:t>doing multiple things when state changes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00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saga: 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 middle ware to deal with side effect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base on </a:t>
            </a:r>
            <a:r>
              <a:rPr lang="en-US" baseline="0" dirty="0" err="1" smtClean="0"/>
              <a:t>generater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Use saga because </a:t>
            </a:r>
            <a:r>
              <a:rPr lang="en-US" baseline="0" dirty="0" err="1" smtClean="0"/>
              <a:t>belows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Generator function: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definition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it does, what it for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Syntax: Asterisk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yield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to example, question any time</a:t>
            </a:r>
          </a:p>
          <a:p>
            <a:r>
              <a:rPr lang="en-US" baseline="0" dirty="0" smtClean="0"/>
              <a:t>want to </a:t>
            </a:r>
            <a:r>
              <a:rPr lang="en-US" baseline="0" dirty="0" err="1" smtClean="0"/>
              <a:t>signIn</a:t>
            </a:r>
            <a:endParaRPr lang="en-US" dirty="0" smtClean="0"/>
          </a:p>
          <a:p>
            <a:r>
              <a:rPr lang="en-US" dirty="0" smtClean="0"/>
              <a:t>apply</a:t>
            </a:r>
            <a:r>
              <a:rPr lang="en-US" baseline="0" dirty="0" smtClean="0"/>
              <a:t> saga, run saga</a:t>
            </a:r>
          </a:p>
          <a:p>
            <a:r>
              <a:rPr lang="en-US" baseline="0" dirty="0" smtClean="0"/>
              <a:t>Watch action, Handle action</a:t>
            </a:r>
          </a:p>
          <a:p>
            <a:r>
              <a:rPr lang="en-US" baseline="0" dirty="0" smtClean="0"/>
              <a:t>Leave unrelated logic outside function, like the execution order: transform, validate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231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 brings some of the advantage of functional programing, and still follow some object orientation programing style.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very tough when you first time meet this style</a:t>
            </a:r>
          </a:p>
          <a:p>
            <a:r>
              <a:rPr lang="en-US" dirty="0" smtClean="0"/>
              <a:t>but it helps a</a:t>
            </a:r>
            <a:r>
              <a:rPr lang="en-US" baseline="0" dirty="0" smtClean="0"/>
              <a:t> lot in a large scale application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finite-state machine is the core of react-</a:t>
            </a:r>
            <a:r>
              <a:rPr lang="en-US" baseline="0" dirty="0" err="1" smtClean="0"/>
              <a:t>redux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Thing</a:t>
            </a:r>
            <a:r>
              <a:rPr lang="en-US" baseline="0" dirty="0" smtClean="0"/>
              <a:t> not include:</a:t>
            </a:r>
          </a:p>
          <a:p>
            <a:r>
              <a:rPr lang="en-US" baseline="0" dirty="0" smtClean="0"/>
              <a:t>Flow</a:t>
            </a:r>
          </a:p>
          <a:p>
            <a:r>
              <a:rPr lang="en-US" baseline="0" dirty="0" smtClean="0"/>
              <a:t>Server side rendering, </a:t>
            </a:r>
          </a:p>
          <a:p>
            <a:r>
              <a:rPr lang="en-US" baseline="0" dirty="0" smtClean="0"/>
              <a:t>The optimization </a:t>
            </a:r>
          </a:p>
          <a:p>
            <a:r>
              <a:rPr lang="en-US" dirty="0" smtClean="0"/>
              <a:t>Form input</a:t>
            </a:r>
          </a:p>
          <a:p>
            <a:r>
              <a:rPr lang="en-US" dirty="0" smtClean="0"/>
              <a:t>chart</a:t>
            </a:r>
          </a:p>
          <a:p>
            <a:r>
              <a:rPr lang="en-US" dirty="0" smtClean="0"/>
              <a:t>Unit</a:t>
            </a:r>
            <a:r>
              <a:rPr lang="en-US" baseline="0" dirty="0" smtClean="0"/>
              <a:t> test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Sign in the 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3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Side effect is something not</a:t>
            </a:r>
            <a:r>
              <a:rPr lang="en-US" baseline="0" dirty="0" smtClean="0"/>
              <a:t> related to the data mutation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the reducer and action should be pure function, we need a way</a:t>
            </a:r>
            <a:r>
              <a:rPr lang="en-US" baseline="0" dirty="0" smtClean="0"/>
              <a:t> to trigger side effect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Jian,</a:t>
            </a:r>
            <a:r>
              <a:rPr lang="en-US" baseline="0" dirty="0" smtClean="0"/>
              <a:t> 1.5 year on react, </a:t>
            </a:r>
            <a:r>
              <a:rPr lang="en-US" baseline="0" dirty="0" err="1" smtClean="0"/>
              <a:t>cronos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has anyone have basic?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679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shallow compare and re-render in react</a:t>
            </a:r>
          </a:p>
          <a:p>
            <a:endParaRPr lang="en-US" dirty="0" smtClean="0"/>
          </a:p>
          <a:p>
            <a:r>
              <a:rPr lang="en-US" dirty="0" smtClean="0"/>
              <a:t>Immutable</a:t>
            </a:r>
            <a:r>
              <a:rPr lang="en-US" baseline="0" dirty="0" smtClean="0"/>
              <a:t> is a functional programing term, means once something is created, it’s can’t be changed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902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Those</a:t>
            </a:r>
            <a:r>
              <a:rPr lang="en-US" baseline="0" dirty="0" smtClean="0"/>
              <a:t> chart libraries has not as rich features as d3, the </a:t>
            </a:r>
            <a:r>
              <a:rPr lang="en-US" baseline="0" dirty="0" err="1" smtClean="0"/>
              <a:t>appkit</a:t>
            </a:r>
            <a:r>
              <a:rPr lang="en-US" baseline="0" dirty="0" smtClean="0"/>
              <a:t> also don’t have any chart implement right now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346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52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we need to use react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61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important reason: </a:t>
            </a:r>
            <a:r>
              <a:rPr lang="en-US" dirty="0" smtClean="0"/>
              <a:t>Need</a:t>
            </a:r>
            <a:r>
              <a:rPr lang="en-US" baseline="0" dirty="0" smtClean="0"/>
              <a:t> to use </a:t>
            </a:r>
            <a:r>
              <a:rPr lang="en-US" baseline="0" dirty="0" err="1" smtClean="0"/>
              <a:t>appkit</a:t>
            </a:r>
            <a:r>
              <a:rPr lang="en-US" baseline="0" dirty="0" smtClean="0"/>
              <a:t> in the future</a:t>
            </a:r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dirty="0" err="1" smtClean="0"/>
              <a:t>appkit</a:t>
            </a:r>
            <a:r>
              <a:rPr lang="en-US" baseline="0" dirty="0" smtClean="0"/>
              <a:t> portal</a:t>
            </a:r>
            <a:endParaRPr lang="en-US" dirty="0" smtClean="0"/>
          </a:p>
          <a:p>
            <a:r>
              <a:rPr lang="en-US" dirty="0" err="1" smtClean="0"/>
              <a:t>Appkit</a:t>
            </a:r>
            <a:r>
              <a:rPr lang="en-US" baseline="0" dirty="0" smtClean="0"/>
              <a:t> is build with </a:t>
            </a:r>
            <a:r>
              <a:rPr lang="en-US" baseline="0" dirty="0" err="1" smtClean="0"/>
              <a:t>pwc</a:t>
            </a:r>
            <a:r>
              <a:rPr lang="en-US" baseline="0" dirty="0" smtClean="0"/>
              <a:t> brand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well supported, contributing</a:t>
            </a:r>
          </a:p>
          <a:p>
            <a:r>
              <a:rPr lang="en-US" baseline="0" dirty="0" smtClean="0"/>
              <a:t>stable, </a:t>
            </a:r>
          </a:p>
          <a:p>
            <a:r>
              <a:rPr lang="en-US" baseline="0" dirty="0" smtClean="0"/>
              <a:t>second best performance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36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11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dive into react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Flux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invented by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en-US" sz="1200" baseline="0" dirty="0" smtClean="0"/>
              <a:t>, and applied to many applications that use react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 of action, dispatcher, store, view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plain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discribe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event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context; comes from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Dispatcher: accept action, pass to store; as controller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Store: object that hold modal of your app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replace, cover how later</a:t>
            </a:r>
          </a:p>
          <a:p>
            <a:r>
              <a:rPr lang="en-US" baseline="0" dirty="0" smtClean="0"/>
              <a:t>flux is not something new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View is where React servers in this architecture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difference is unidirectional,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when scale up, controllers can communicate with each other and multiple view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flux aimed to fix this by restrict the dataflow in only one-way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Let divide into react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88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state mechanize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30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Browser consist of</a:t>
            </a:r>
          </a:p>
          <a:p>
            <a:r>
              <a:rPr lang="en-US" baseline="0" dirty="0" err="1" smtClean="0"/>
              <a:t>Js</a:t>
            </a:r>
            <a:r>
              <a:rPr lang="en-US" baseline="0" dirty="0" smtClean="0"/>
              <a:t> engine: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runtime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, app lives</a:t>
            </a:r>
          </a:p>
          <a:p>
            <a:r>
              <a:rPr lang="en-US" baseline="0" dirty="0" smtClean="0"/>
              <a:t>render engine: convert html,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to dom. present to screen</a:t>
            </a:r>
          </a:p>
          <a:p>
            <a:r>
              <a:rPr lang="en-US" baseline="0" dirty="0" smtClean="0"/>
              <a:t>bridge between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old school lib.</a:t>
            </a:r>
          </a:p>
          <a:p>
            <a:r>
              <a:rPr lang="en-US" baseline="0" dirty="0" smtClean="0"/>
              <a:t>scale up, Bridge jammed, app stuck, especially on mobile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Solve this issue, virtual </a:t>
            </a:r>
            <a:r>
              <a:rPr lang="en-US" baseline="0" dirty="0" err="1" smtClean="0"/>
              <a:t>dom</a:t>
            </a:r>
            <a:endParaRPr lang="en-US" baseline="0" dirty="0" smtClean="0"/>
          </a:p>
          <a:p>
            <a:r>
              <a:rPr lang="en-US" baseline="0" dirty="0" smtClean="0"/>
              <a:t>Live in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engine, how it help</a:t>
            </a:r>
          </a:p>
          <a:p>
            <a:r>
              <a:rPr lang="en-US" baseline="0" dirty="0" smtClean="0"/>
              <a:t>First time: </a:t>
            </a:r>
            <a:r>
              <a:rPr lang="en-US" baseline="0" dirty="0" err="1" smtClean="0"/>
              <a:t>snapshoot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dom</a:t>
            </a:r>
            <a:endParaRPr lang="en-US" baseline="0" dirty="0" smtClean="0"/>
          </a:p>
          <a:p>
            <a:r>
              <a:rPr lang="en-US" baseline="0" dirty="0" smtClean="0"/>
              <a:t>Update app: new </a:t>
            </a:r>
            <a:r>
              <a:rPr lang="en-US" baseline="0" dirty="0" err="1" smtClean="0"/>
              <a:t>snapshoot</a:t>
            </a:r>
            <a:r>
              <a:rPr lang="en-US" baseline="0" dirty="0" smtClean="0"/>
              <a:t>, diff algorithm, minimal patch</a:t>
            </a:r>
          </a:p>
          <a:p>
            <a:r>
              <a:rPr lang="en-US" baseline="0" dirty="0" smtClean="0"/>
              <a:t>performance improvement by doing as less thing as possible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Eg</a:t>
            </a:r>
            <a:r>
              <a:rPr lang="en-US" baseline="0" dirty="0" smtClean="0"/>
              <a:t>: list update: compare, only the changes send to actual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, others remain same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why react is one of best performance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JSX: putting html,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, cause mess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use JSX to build virtual </a:t>
            </a:r>
            <a:r>
              <a:rPr lang="en-US" baseline="0" dirty="0" err="1" smtClean="0"/>
              <a:t>dom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Show virtual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, virtual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is a big JS object,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Details about virtual </a:t>
            </a:r>
            <a:r>
              <a:rPr lang="en-US" baseline="0" dirty="0" err="1" smtClean="0"/>
              <a:t>dom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React knows How to get the changes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Turn out the render performance get much better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Next, How to update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in react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71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3400" y="6477001"/>
            <a:ext cx="25908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3400" y="6477001"/>
            <a:ext cx="25908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1"/>
            <a:ext cx="80772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1"/>
            <a:ext cx="80772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533400" y="6477001"/>
            <a:ext cx="25908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0"/>
            <a:ext cx="80772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533401" y="2819400"/>
            <a:ext cx="39623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1"/>
            <a:ext cx="80772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5096257" y="-2734056"/>
            <a:ext cx="152399" cy="6839712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02" name="Group 101"/>
          <p:cNvGrpSpPr>
            <a:grpSpLocks noChangeAspect="1"/>
          </p:cNvGrpSpPr>
          <p:nvPr userDrawn="1"/>
        </p:nvGrpSpPr>
        <p:grpSpPr>
          <a:xfrm>
            <a:off x="968592" y="5768681"/>
            <a:ext cx="1232283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609601" y="3048000"/>
            <a:ext cx="9144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489086" y="2901697"/>
            <a:ext cx="1209752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the presentation’s main title</a:t>
            </a:r>
            <a:endParaRPr lang="en-GB" noProof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96" name="Group 32"/>
          <p:cNvGrpSpPr/>
          <p:nvPr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1752600" y="2899977"/>
            <a:ext cx="63246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7391400" y="685801"/>
            <a:ext cx="17526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1752600" y="0"/>
            <a:ext cx="56388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1752600" y="685800"/>
            <a:ext cx="56388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1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5867400"/>
            <a:ext cx="48006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Add legal and copyright disclaimers here.</a:t>
            </a:r>
            <a:endParaRPr lang="en-GB" noProof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3" name="Group 32"/>
          <p:cNvGrpSpPr/>
          <p:nvPr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1"/>
            <a:ext cx="3962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201" y="1752600"/>
            <a:ext cx="3962399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1"/>
            <a:ext cx="80772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33400" y="1752601"/>
            <a:ext cx="25908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3276601" y="1752601"/>
            <a:ext cx="2590799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1752601"/>
            <a:ext cx="25908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3352800"/>
            <a:ext cx="3962400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199" y="3352800"/>
            <a:ext cx="3962401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8077200" cy="14478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6019800" y="1752600"/>
            <a:ext cx="25908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4038600"/>
            <a:ext cx="25908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5334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0"/>
            <a:ext cx="25908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4038600"/>
            <a:ext cx="25908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76600" y="1752600"/>
            <a:ext cx="5334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685800"/>
            <a:ext cx="5334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3276600" y="1752600"/>
            <a:ext cx="5334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25908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5791201" y="-2057400"/>
            <a:ext cx="152399" cy="54864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</a:t>
            </a:r>
            <a:br>
              <a:rPr lang="en-GB" noProof="0" smtClean="0"/>
            </a:br>
            <a:r>
              <a:rPr lang="en-GB" noProof="0" smtClean="0"/>
              <a:t>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1" y="1752600"/>
            <a:ext cx="80771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352" y="6324600"/>
            <a:ext cx="5260848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719" r:id="rId2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echarts.org/#/en-US/examples" TargetMode="External"/><Relationship Id="rId4" Type="http://schemas.openxmlformats.org/officeDocument/2006/relationships/hyperlink" Target="http://formidable.com/open-source/victory/" TargetMode="External"/><Relationship Id="rId5" Type="http://schemas.openxmlformats.org/officeDocument/2006/relationships/hyperlink" Target="http://www.reactd3.org/docs/tooltip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www.pwc.com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11927" y="1087582"/>
            <a:ext cx="5510151" cy="1418112"/>
          </a:xfrm>
        </p:spPr>
        <p:txBody>
          <a:bodyPr/>
          <a:lstStyle/>
          <a:p>
            <a:r>
              <a:rPr lang="en-US" dirty="0" smtClean="0">
                <a:latin typeface="Georgia" pitchFamily="18" charset="0"/>
              </a:rPr>
              <a:t>SPA with React</a:t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endParaRPr lang="en-CA" dirty="0">
              <a:latin typeface="Georgia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35678" y="2933205"/>
            <a:ext cx="5220195" cy="571996"/>
          </a:xfrm>
        </p:spPr>
        <p:txBody>
          <a:bodyPr/>
          <a:lstStyle/>
          <a:p>
            <a:r>
              <a:rPr lang="en-US" dirty="0" smtClean="0">
                <a:latin typeface="Georgia" pitchFamily="18" charset="0"/>
              </a:rPr>
              <a:t>September 2017</a:t>
            </a:r>
            <a:endParaRPr lang="en-CA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/>
          <p:cNvSpPr txBox="1">
            <a:spLocks noChangeArrowheads="1"/>
          </p:cNvSpPr>
          <p:nvPr/>
        </p:nvSpPr>
        <p:spPr bwMode="blackWhite">
          <a:xfrm>
            <a:off x="304800" y="-369332"/>
            <a:ext cx="85455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500" tIns="0" rIns="64800" bIns="0">
            <a:spAutoFit/>
          </a:bodyPr>
          <a:lstStyle/>
          <a:p>
            <a:pPr>
              <a:spcBef>
                <a:spcPct val="20000"/>
              </a:spcBef>
            </a:pPr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381000"/>
          </a:xfrm>
        </p:spPr>
        <p:txBody>
          <a:bodyPr/>
          <a:lstStyle/>
          <a:p>
            <a:r>
              <a:rPr lang="en-US" altLang="zh-CN" dirty="0" smtClean="0">
                <a:latin typeface="Georgia" pitchFamily="18" charset="0"/>
                <a:cs typeface="Arial" charset="0"/>
              </a:rPr>
              <a:t>The virtual </a:t>
            </a:r>
            <a:r>
              <a:rPr lang="en-US" altLang="zh-CN" dirty="0" err="1" smtClean="0">
                <a:latin typeface="Georgia" pitchFamily="18" charset="0"/>
                <a:cs typeface="Arial" charset="0"/>
              </a:rPr>
              <a:t>dom</a:t>
            </a:r>
            <a:r>
              <a:rPr lang="en-US" altLang="zh-CN" dirty="0" smtClean="0">
                <a:latin typeface="Georgia" pitchFamily="18" charset="0"/>
                <a:cs typeface="Arial" charset="0"/>
              </a:rPr>
              <a:t> </a:t>
            </a:r>
            <a:r>
              <a:rPr lang="mr-IN" altLang="zh-CN" dirty="0" smtClean="0">
                <a:latin typeface="Georgia" pitchFamily="18" charset="0"/>
                <a:cs typeface="Arial" charset="0"/>
              </a:rPr>
              <a:t>–</a:t>
            </a:r>
            <a:r>
              <a:rPr lang="en-US" altLang="zh-CN" dirty="0" smtClean="0">
                <a:latin typeface="Georgia" pitchFamily="18" charset="0"/>
                <a:cs typeface="Arial" charset="0"/>
              </a:rPr>
              <a:t> </a:t>
            </a:r>
            <a:r>
              <a:rPr lang="en-US" altLang="zh-CN" sz="1800" b="0" dirty="0" smtClean="0">
                <a:latin typeface="Georgia" pitchFamily="18" charset="0"/>
                <a:cs typeface="Arial" charset="0"/>
              </a:rPr>
              <a:t>comes from </a:t>
            </a:r>
            <a:r>
              <a:rPr lang="en-US" altLang="zh-CN" sz="1800" b="0" dirty="0" err="1" smtClean="0">
                <a:latin typeface="Georgia" pitchFamily="18" charset="0"/>
                <a:cs typeface="Arial" charset="0"/>
              </a:rPr>
              <a:t>jsx</a:t>
            </a:r>
            <a:r>
              <a:rPr lang="en-US" altLang="zh-CN" sz="1800" b="0" dirty="0" smtClean="0">
                <a:latin typeface="Georgia" pitchFamily="18" charset="0"/>
                <a:cs typeface="Arial" charset="0"/>
              </a:rPr>
              <a:t>, turn out as an object</a:t>
            </a:r>
            <a:endParaRPr lang="en-US" sz="1800" b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83268"/>
            <a:ext cx="7162685" cy="434954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-76200" y="1383268"/>
            <a:ext cx="3479800" cy="4883564"/>
            <a:chOff x="-76200" y="1383268"/>
            <a:chExt cx="3479800" cy="48835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200" y="1383268"/>
              <a:ext cx="3479800" cy="42936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5198796"/>
              <a:ext cx="1682966" cy="1068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50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</p:spPr>
        <p:txBody>
          <a:bodyPr/>
          <a:lstStyle/>
          <a:p>
            <a:fld id="{9EBD5762-3BDC-484D-9503-7EA6D5A9A8CE}" type="slidenum">
              <a:rPr lang="en-GB" smtClean="0">
                <a:solidFill>
                  <a:srgbClr val="000000"/>
                </a:solidFill>
              </a:rPr>
              <a:pPr/>
              <a:t>11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4003" y="683127"/>
            <a:ext cx="8149645" cy="389439"/>
          </a:xfrm>
        </p:spPr>
        <p:txBody>
          <a:bodyPr/>
          <a:lstStyle/>
          <a:p>
            <a:pPr defTabSz="871538"/>
            <a:r>
              <a:rPr lang="en-US" sz="2400" dirty="0" smtClean="0"/>
              <a:t> The finite-</a:t>
            </a:r>
            <a:r>
              <a:rPr lang="en-US" altLang="zh-CN" sz="2400" dirty="0" smtClean="0"/>
              <a:t>state machine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7" y="2133600"/>
            <a:ext cx="808892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/>
          <p:cNvSpPr txBox="1">
            <a:spLocks noChangeArrowheads="1"/>
          </p:cNvSpPr>
          <p:nvPr/>
        </p:nvSpPr>
        <p:spPr bwMode="blackWhite">
          <a:xfrm>
            <a:off x="304800" y="-369332"/>
            <a:ext cx="85455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500" tIns="0" rIns="64800" bIns="0">
            <a:spAutoFit/>
          </a:bodyPr>
          <a:lstStyle/>
          <a:p>
            <a:pPr>
              <a:spcBef>
                <a:spcPct val="20000"/>
              </a:spcBef>
            </a:pPr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381000"/>
          </a:xfrm>
        </p:spPr>
        <p:txBody>
          <a:bodyPr/>
          <a:lstStyle/>
          <a:p>
            <a:r>
              <a:rPr lang="en-US" altLang="zh-CN" dirty="0" smtClean="0">
                <a:latin typeface="Georgia" pitchFamily="18" charset="0"/>
                <a:cs typeface="Arial" charset="0"/>
              </a:rPr>
              <a:t>State in react</a:t>
            </a:r>
            <a:endParaRPr lang="en-US" sz="1800" b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blackWhite">
          <a:xfrm>
            <a:off x="192088" y="963515"/>
            <a:ext cx="85455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0" rIns="64800" bIns="0">
            <a:spAutoFit/>
          </a:bodyPr>
          <a:lstStyle/>
          <a:p>
            <a:pPr>
              <a:spcBef>
                <a:spcPct val="20000"/>
              </a:spcBef>
            </a:pPr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660232" y="2168719"/>
            <a:ext cx="1755592" cy="2844377"/>
            <a:chOff x="457200" y="1219200"/>
            <a:chExt cx="1755592" cy="2844377"/>
          </a:xfrm>
        </p:grpSpPr>
        <p:cxnSp>
          <p:nvCxnSpPr>
            <p:cNvPr id="24" name="Straight Connector 51"/>
            <p:cNvCxnSpPr/>
            <p:nvPr/>
          </p:nvCxnSpPr>
          <p:spPr>
            <a:xfrm>
              <a:off x="557984" y="2101275"/>
              <a:ext cx="0" cy="1861125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82204" y="2699325"/>
              <a:ext cx="1275682" cy="269681"/>
              <a:chOff x="404708" y="2361405"/>
              <a:chExt cx="1275682" cy="269681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 bwMode="auto">
              <a:xfrm>
                <a:off x="404708" y="2429291"/>
                <a:ext cx="155448" cy="15808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96100" y="2361405"/>
                <a:ext cx="1084290" cy="269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Smart component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80908" y="3270395"/>
              <a:ext cx="1275377" cy="199929"/>
              <a:chOff x="404708" y="2746007"/>
              <a:chExt cx="1275377" cy="199929"/>
            </a:xfrm>
          </p:grpSpPr>
          <p:sp>
            <p:nvSpPr>
              <p:cNvPr id="27" name="Oval 64"/>
              <p:cNvSpPr>
                <a:spLocks noChangeAspect="1"/>
              </p:cNvSpPr>
              <p:nvPr/>
            </p:nvSpPr>
            <p:spPr bwMode="auto">
              <a:xfrm>
                <a:off x="404708" y="2774157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" name="TextBox 65"/>
              <p:cNvSpPr txBox="1"/>
              <p:nvPr/>
            </p:nvSpPr>
            <p:spPr>
              <a:xfrm>
                <a:off x="614017" y="2746007"/>
                <a:ext cx="1066068" cy="199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Dumb component</a:t>
                </a:r>
              </a:p>
            </p:txBody>
          </p:sp>
        </p:grpSp>
        <p:sp>
          <p:nvSpPr>
            <p:cNvPr id="30" name="Rectangle 3"/>
            <p:cNvSpPr/>
            <p:nvPr/>
          </p:nvSpPr>
          <p:spPr bwMode="ltGray">
            <a:xfrm>
              <a:off x="457200" y="1219200"/>
              <a:ext cx="1755592" cy="1093844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+mj-lt"/>
                </a:rPr>
                <a:t>Component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83804" y="3826103"/>
              <a:ext cx="1497396" cy="237474"/>
              <a:chOff x="377952" y="3382408"/>
              <a:chExt cx="1497396" cy="237474"/>
            </a:xfrm>
          </p:grpSpPr>
          <p:sp>
            <p:nvSpPr>
              <p:cNvPr id="29" name="Oval 28"/>
              <p:cNvSpPr>
                <a:spLocks noChangeAspect="1"/>
              </p:cNvSpPr>
              <p:nvPr/>
            </p:nvSpPr>
            <p:spPr bwMode="auto">
              <a:xfrm>
                <a:off x="377952" y="3425952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058" tIns="41029" rIns="82058" bIns="41029"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1" name="TextBox 65"/>
              <p:cNvSpPr txBox="1"/>
              <p:nvPr/>
            </p:nvSpPr>
            <p:spPr>
              <a:xfrm>
                <a:off x="552339" y="3382408"/>
                <a:ext cx="1323009" cy="237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Higher-order component</a:t>
                </a: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26366" y="2168719"/>
            <a:ext cx="1716834" cy="2286000"/>
            <a:chOff x="2607335" y="1219200"/>
            <a:chExt cx="1716834" cy="22860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820924" y="1676400"/>
              <a:ext cx="1" cy="170703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3"/>
            <p:cNvSpPr/>
            <p:nvPr/>
          </p:nvSpPr>
          <p:spPr bwMode="ltGray">
            <a:xfrm>
              <a:off x="2607335" y="1219200"/>
              <a:ext cx="1716834" cy="1069696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+mj-lt"/>
                </a:rPr>
                <a:t>State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43200" y="2699325"/>
              <a:ext cx="1272759" cy="269681"/>
              <a:chOff x="2440561" y="2305120"/>
              <a:chExt cx="1272759" cy="269681"/>
            </a:xfrm>
          </p:grpSpPr>
          <p:sp>
            <p:nvSpPr>
              <p:cNvPr id="14" name="Oval 49"/>
              <p:cNvSpPr>
                <a:spLocks noChangeAspect="1"/>
              </p:cNvSpPr>
              <p:nvPr/>
            </p:nvSpPr>
            <p:spPr bwMode="auto">
              <a:xfrm>
                <a:off x="2440561" y="2362237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629030" y="2305120"/>
                <a:ext cx="1084290" cy="269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Initial State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43200" y="3235519"/>
              <a:ext cx="1272759" cy="269681"/>
              <a:chOff x="2440561" y="2672511"/>
              <a:chExt cx="1272759" cy="269681"/>
            </a:xfrm>
          </p:grpSpPr>
          <p:sp>
            <p:nvSpPr>
              <p:cNvPr id="15" name="Oval 47"/>
              <p:cNvSpPr>
                <a:spLocks noChangeAspect="1"/>
              </p:cNvSpPr>
              <p:nvPr/>
            </p:nvSpPr>
            <p:spPr bwMode="auto">
              <a:xfrm>
                <a:off x="2440561" y="2743237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629030" y="2672511"/>
                <a:ext cx="1084290" cy="269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err="1" smtClean="0">
                    <a:solidFill>
                      <a:schemeClr val="accent1"/>
                    </a:solidFill>
                    <a:latin typeface="Georgia" pitchFamily="18" charset="0"/>
                  </a:rPr>
                  <a:t>SetState</a:t>
                </a:r>
                <a:endParaRPr lang="en-US" sz="900" b="1" dirty="0" smtClean="0">
                  <a:solidFill>
                    <a:schemeClr val="accent1"/>
                  </a:solidFill>
                  <a:latin typeface="Georgia" pitchFamily="18" charset="0"/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6332855" y="2168719"/>
            <a:ext cx="1744345" cy="2860481"/>
            <a:chOff x="4718712" y="1219200"/>
            <a:chExt cx="1744345" cy="2860481"/>
          </a:xfrm>
        </p:grpSpPr>
        <p:cxnSp>
          <p:nvCxnSpPr>
            <p:cNvPr id="34" name="Straight Connector 33"/>
            <p:cNvCxnSpPr>
              <a:endCxn id="37" idx="4"/>
            </p:cNvCxnSpPr>
            <p:nvPr/>
          </p:nvCxnSpPr>
          <p:spPr>
            <a:xfrm flipH="1">
              <a:off x="4885540" y="2101275"/>
              <a:ext cx="2" cy="194305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"/>
            <p:cNvSpPr/>
            <p:nvPr/>
          </p:nvSpPr>
          <p:spPr bwMode="ltGray">
            <a:xfrm>
              <a:off x="4718712" y="1219200"/>
              <a:ext cx="1744345" cy="108683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+mj-lt"/>
                </a:rPr>
                <a:t>Props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07816" y="2699325"/>
              <a:ext cx="1339100" cy="269681"/>
              <a:chOff x="4063306" y="2294748"/>
              <a:chExt cx="1339100" cy="269681"/>
            </a:xfrm>
          </p:grpSpPr>
          <p:sp>
            <p:nvSpPr>
              <p:cNvPr id="35" name="Oval 49"/>
              <p:cNvSpPr>
                <a:spLocks noChangeAspect="1"/>
              </p:cNvSpPr>
              <p:nvPr/>
            </p:nvSpPr>
            <p:spPr bwMode="auto">
              <a:xfrm>
                <a:off x="4063306" y="2362237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18116" y="2294748"/>
                <a:ext cx="1084290" cy="269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Prop types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807816" y="3235519"/>
              <a:ext cx="1364384" cy="269681"/>
              <a:chOff x="4063306" y="2672512"/>
              <a:chExt cx="1364384" cy="269681"/>
            </a:xfrm>
          </p:grpSpPr>
          <p:sp>
            <p:nvSpPr>
              <p:cNvPr id="36" name="Oval 47"/>
              <p:cNvSpPr>
                <a:spLocks noChangeAspect="1"/>
              </p:cNvSpPr>
              <p:nvPr/>
            </p:nvSpPr>
            <p:spPr bwMode="auto">
              <a:xfrm>
                <a:off x="4063306" y="2743237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43400" y="2672512"/>
                <a:ext cx="1084290" cy="269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Initial Props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07816" y="3810000"/>
              <a:ext cx="1346894" cy="269681"/>
              <a:chOff x="4063306" y="3113365"/>
              <a:chExt cx="1346894" cy="269681"/>
            </a:xfrm>
          </p:grpSpPr>
          <p:sp>
            <p:nvSpPr>
              <p:cNvPr id="37" name="Oval 36"/>
              <p:cNvSpPr>
                <a:spLocks noChangeAspect="1"/>
              </p:cNvSpPr>
              <p:nvPr/>
            </p:nvSpPr>
            <p:spPr bwMode="auto">
              <a:xfrm>
                <a:off x="4063306" y="3192251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25910" y="3113365"/>
                <a:ext cx="1084290" cy="269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Pass Props</a:t>
                </a: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10972800" y="1841503"/>
            <a:ext cx="1981601" cy="2842119"/>
            <a:chOff x="6857599" y="1219200"/>
            <a:chExt cx="1981601" cy="2842119"/>
          </a:xfrm>
        </p:grpSpPr>
        <p:cxnSp>
          <p:nvCxnSpPr>
            <p:cNvPr id="43" name="Straight Connector 42"/>
            <p:cNvCxnSpPr>
              <a:endCxn id="50" idx="4"/>
            </p:cNvCxnSpPr>
            <p:nvPr/>
          </p:nvCxnSpPr>
          <p:spPr>
            <a:xfrm flipH="1">
              <a:off x="7010992" y="2286000"/>
              <a:ext cx="2" cy="174064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3"/>
            <p:cNvSpPr/>
            <p:nvPr/>
          </p:nvSpPr>
          <p:spPr bwMode="ltGray">
            <a:xfrm>
              <a:off x="6857599" y="1219200"/>
              <a:ext cx="1753001" cy="10922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+mj-lt"/>
                </a:rPr>
                <a:t>Life cycle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933268" y="2736048"/>
              <a:ext cx="1905932" cy="232958"/>
              <a:chOff x="6173960" y="2311429"/>
              <a:chExt cx="1905932" cy="232958"/>
            </a:xfrm>
          </p:grpSpPr>
          <p:sp>
            <p:nvSpPr>
              <p:cNvPr id="44" name="Oval 49"/>
              <p:cNvSpPr>
                <a:spLocks noChangeAspect="1"/>
              </p:cNvSpPr>
              <p:nvPr/>
            </p:nvSpPr>
            <p:spPr bwMode="auto">
              <a:xfrm>
                <a:off x="6173960" y="2356844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446443" y="2311429"/>
                <a:ext cx="1633449" cy="232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err="1" smtClean="0">
                    <a:solidFill>
                      <a:schemeClr val="accent1"/>
                    </a:solidFill>
                    <a:latin typeface="Georgia" pitchFamily="18" charset="0"/>
                  </a:rPr>
                  <a:t>ComponentWillUpdate</a:t>
                </a:r>
                <a:endParaRPr lang="en-US" sz="900" b="1" dirty="0" smtClean="0">
                  <a:solidFill>
                    <a:schemeClr val="accent1"/>
                  </a:solidFill>
                  <a:latin typeface="Georgia" pitchFamily="18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33268" y="3253880"/>
              <a:ext cx="1905932" cy="232958"/>
              <a:chOff x="6173960" y="2697761"/>
              <a:chExt cx="1905932" cy="232958"/>
            </a:xfrm>
          </p:grpSpPr>
          <p:sp>
            <p:nvSpPr>
              <p:cNvPr id="45" name="Oval 47"/>
              <p:cNvSpPr>
                <a:spLocks noChangeAspect="1"/>
              </p:cNvSpPr>
              <p:nvPr/>
            </p:nvSpPr>
            <p:spPr bwMode="auto">
              <a:xfrm>
                <a:off x="6173960" y="2737844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446443" y="2697761"/>
                <a:ext cx="1633449" cy="232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err="1" smtClean="0">
                    <a:solidFill>
                      <a:schemeClr val="accent1"/>
                    </a:solidFill>
                    <a:latin typeface="Georgia" pitchFamily="18" charset="0"/>
                  </a:rPr>
                  <a:t>ComponentWillMount</a:t>
                </a:r>
                <a:endParaRPr lang="en-US" sz="900" b="1" dirty="0" smtClean="0">
                  <a:solidFill>
                    <a:schemeClr val="accent1"/>
                  </a:solidFill>
                  <a:latin typeface="Georgia" pitchFamily="18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933268" y="3828361"/>
              <a:ext cx="1747203" cy="232958"/>
              <a:chOff x="6173960" y="3577042"/>
              <a:chExt cx="1747203" cy="232958"/>
            </a:xfrm>
          </p:grpSpPr>
          <p:sp>
            <p:nvSpPr>
              <p:cNvPr id="50" name="Oval 49"/>
              <p:cNvSpPr>
                <a:spLocks noChangeAspect="1"/>
              </p:cNvSpPr>
              <p:nvPr/>
            </p:nvSpPr>
            <p:spPr bwMode="auto">
              <a:xfrm>
                <a:off x="6173960" y="3619882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36209" y="3577042"/>
                <a:ext cx="1484954" cy="232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Etc.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01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24" y="2134589"/>
            <a:ext cx="8077200" cy="914400"/>
          </a:xfrm>
          <a:noFill/>
        </p:spPr>
        <p:txBody>
          <a:bodyPr/>
          <a:lstStyle/>
          <a:p>
            <a:r>
              <a:rPr lang="en-US" sz="3200" dirty="0" smtClean="0"/>
              <a:t>What </a:t>
            </a:r>
            <a:r>
              <a:rPr lang="en-US" sz="3200" dirty="0" err="1" smtClean="0"/>
              <a:t>Redux</a:t>
            </a:r>
            <a:r>
              <a:rPr lang="en-US" sz="3200" dirty="0" smtClean="0"/>
              <a:t> is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8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1400" b="0" i="0" dirty="0" smtClean="0"/>
              <a:t>Manage state for react.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27643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28800" y="50292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880" indent="-457200">
              <a:spcAft>
                <a:spcPts val="900"/>
              </a:spcAft>
              <a:buFont typeface="+mj-lt"/>
              <a:buAutoNum type="arabicPeriod"/>
            </a:pPr>
            <a:r>
              <a:rPr lang="en-US" sz="2000" dirty="0" smtClean="0">
                <a:latin typeface="Georgia" pitchFamily="18" charset="0"/>
              </a:rPr>
              <a:t>Dispatch action to reducer</a:t>
            </a:r>
          </a:p>
          <a:p>
            <a:pPr marL="182880" indent="-457200">
              <a:spcAft>
                <a:spcPts val="900"/>
              </a:spcAft>
              <a:buFont typeface="+mj-lt"/>
              <a:buAutoNum type="arabicPeriod"/>
            </a:pPr>
            <a:r>
              <a:rPr lang="en-US" sz="2000" dirty="0" smtClean="0">
                <a:latin typeface="Georgia" pitchFamily="18" charset="0"/>
              </a:rPr>
              <a:t>Reducer shift the application to next state</a:t>
            </a:r>
          </a:p>
          <a:p>
            <a:pPr marL="182880" indent="-457200">
              <a:spcAft>
                <a:spcPts val="900"/>
              </a:spcAft>
              <a:buFont typeface="+mj-lt"/>
              <a:buAutoNum type="arabicPeriod"/>
            </a:pPr>
            <a:r>
              <a:rPr lang="en-US" sz="2000" dirty="0" smtClean="0">
                <a:latin typeface="Georgia" pitchFamily="18" charset="0"/>
              </a:rPr>
              <a:t>Link the new state back to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36910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State Vs </a:t>
            </a:r>
            <a:r>
              <a:rPr lang="en-US" dirty="0" err="1" smtClean="0"/>
              <a:t>Redux</a:t>
            </a:r>
            <a:r>
              <a:rPr lang="en-US" dirty="0" smtClean="0"/>
              <a:t> state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495800" y="2514601"/>
            <a:ext cx="4038600" cy="251459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2058" tIns="41029" rIns="82058" bIns="41029" rtlCol="0" anchor="t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Georgia" pitchFamily="18" charset="0"/>
              </a:rPr>
              <a:t>React State:</a:t>
            </a: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Things just need to live in current component</a:t>
            </a: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Georgia" pitchFamily="18" charset="0"/>
              </a:rPr>
              <a:t>Won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’t impact by other components</a:t>
            </a: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E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phemeral</a:t>
            </a:r>
            <a:endParaRPr lang="en-US" dirty="0">
              <a:solidFill>
                <a:schemeClr val="bg1"/>
              </a:solidFill>
              <a:latin typeface="Georgia" pitchFamily="18" charset="0"/>
            </a:endParaRP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endParaRPr lang="en-US" sz="12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1" y="2514600"/>
            <a:ext cx="3886199" cy="251459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2058" tIns="41029" rIns="82058" bIns="41029" rtlCol="0" anchor="t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bg1"/>
                </a:solidFill>
                <a:latin typeface="Georgia" pitchFamily="18" charset="0"/>
              </a:rPr>
              <a:t>Redux</a:t>
            </a:r>
            <a:r>
              <a:rPr lang="en-US" sz="2000" b="1" dirty="0" smtClean="0">
                <a:solidFill>
                  <a:schemeClr val="bg1"/>
                </a:solidFill>
                <a:latin typeface="Georgia" pitchFamily="18" charset="0"/>
              </a:rPr>
              <a:t> store:</a:t>
            </a:r>
            <a:endParaRPr lang="en-US" sz="2000" b="1" dirty="0">
              <a:solidFill>
                <a:schemeClr val="bg1"/>
              </a:solidFill>
              <a:latin typeface="Georgia" pitchFamily="18" charset="0"/>
            </a:endParaRP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Things that matter globally</a:t>
            </a: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Things that used by multiple components</a:t>
            </a:r>
            <a:endParaRPr lang="en-US" dirty="0">
              <a:solidFill>
                <a:schemeClr val="bg1"/>
              </a:solidFill>
              <a:latin typeface="Georgia" pitchFamily="18" charset="0"/>
            </a:endParaRP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persistent</a:t>
            </a:r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24" y="2134589"/>
            <a:ext cx="8077200" cy="914400"/>
          </a:xfrm>
          <a:noFill/>
        </p:spPr>
        <p:txBody>
          <a:bodyPr/>
          <a:lstStyle/>
          <a:p>
            <a:r>
              <a:rPr lang="en-CA" sz="3200" dirty="0" smtClean="0"/>
              <a:t>The side-effect and </a:t>
            </a:r>
            <a:r>
              <a:rPr lang="en-CA" sz="3200" dirty="0" err="1" smtClean="0"/>
              <a:t>redux</a:t>
            </a:r>
            <a:r>
              <a:rPr lang="en-CA" sz="3200" dirty="0" smtClean="0"/>
              <a:t>-saga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 &amp; Side-effect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252728" y="3780687"/>
            <a:ext cx="8220255" cy="103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91429" tIns="45714" rIns="91429" bIns="45714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</a:pPr>
            <a:r>
              <a:rPr lang="en-US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Side-effect: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Anything not related with the input, output process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80160" y="2009879"/>
            <a:ext cx="8220255" cy="156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91429" tIns="45714" rIns="91429" bIns="45714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</a:pPr>
            <a:r>
              <a:rPr lang="en-US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Pure function: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Reducer are pure function</a:t>
            </a:r>
          </a:p>
          <a:p>
            <a:pPr marL="285750" indent="-285750"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endParaRPr lang="en-US" b="1" i="1" dirty="0" smtClean="0">
              <a:solidFill>
                <a:srgbClr val="000000"/>
              </a:solidFill>
              <a:latin typeface="Georgi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4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-saga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85800" y="1295400"/>
            <a:ext cx="8220255" cy="424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91429" tIns="45714" rIns="91429" bIns="45714">
            <a:spAutoFit/>
          </a:bodyPr>
          <a:lstStyle/>
          <a:p>
            <a:pPr fontAlgn="base">
              <a:spcBef>
                <a:spcPct val="20000"/>
              </a:spcBef>
              <a:spcAft>
                <a:spcPct val="20000"/>
              </a:spcAft>
              <a:buSzPct val="90000"/>
            </a:pPr>
            <a:r>
              <a:rPr lang="en-US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Saga: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A </a:t>
            </a:r>
            <a:r>
              <a:rPr lang="en-US" i="1" dirty="0" err="1" smtClean="0">
                <a:solidFill>
                  <a:srgbClr val="000000"/>
                </a:solidFill>
                <a:latin typeface="Georgia"/>
                <a:cs typeface="Arial" charset="0"/>
              </a:rPr>
              <a:t>redux</a:t>
            </a: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 middleware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Base on es6 generator function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Deal with both complex side effect</a:t>
            </a:r>
          </a:p>
          <a:p>
            <a:pPr fontAlgn="base">
              <a:spcBef>
                <a:spcPct val="20000"/>
              </a:spcBef>
              <a:spcAft>
                <a:spcPct val="20000"/>
              </a:spcAft>
              <a:buSzPct val="90000"/>
            </a:pPr>
            <a:r>
              <a:rPr lang="en-US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benefits: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Work well with promise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Trigger side-effect as observer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Avoid call back hell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Avoid </a:t>
            </a:r>
            <a:r>
              <a:rPr lang="en-US" i="1" dirty="0">
                <a:solidFill>
                  <a:srgbClr val="000000"/>
                </a:solidFill>
                <a:latin typeface="Georgia"/>
                <a:cs typeface="Arial" charset="0"/>
              </a:rPr>
              <a:t>cascading </a:t>
            </a: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effect when adding new logic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Leave unrelated logic outside the function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Make code easier to test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" y="2638844"/>
            <a:ext cx="8220255" cy="156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91429" tIns="45714" rIns="91429" bIns="45714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</a:pPr>
            <a:r>
              <a:rPr lang="en-US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Generator function: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Definition: </a:t>
            </a:r>
            <a:r>
              <a:rPr lang="en-US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Function* ()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Can start, pause, stop</a:t>
            </a:r>
            <a:endParaRPr lang="en-US" i="1" dirty="0">
              <a:solidFill>
                <a:srgbClr val="000000"/>
              </a:solidFill>
              <a:latin typeface="Georgi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24" y="2134589"/>
            <a:ext cx="8077200" cy="914400"/>
          </a:xfrm>
          <a:noFill/>
        </p:spPr>
        <p:txBody>
          <a:bodyPr/>
          <a:lstStyle/>
          <a:p>
            <a:r>
              <a:rPr lang="en-CA" sz="3200" dirty="0" smtClean="0"/>
              <a:t>Conclusion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533400" y="685800"/>
            <a:ext cx="8077200" cy="9144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400" b="1" i="1" dirty="0" smtClean="0">
                <a:solidFill>
                  <a:srgbClr val="000000"/>
                </a:solidFill>
                <a:latin typeface="Georgia"/>
                <a:ea typeface="+mj-ea"/>
                <a:cs typeface="+mj-cs"/>
              </a:rPr>
              <a:t>About me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24" y="2134589"/>
            <a:ext cx="8077200" cy="914400"/>
          </a:xfrm>
          <a:noFill/>
        </p:spPr>
        <p:txBody>
          <a:bodyPr/>
          <a:lstStyle/>
          <a:p>
            <a:r>
              <a:rPr lang="en-US" altLang="zh-CN" sz="3200" dirty="0" smtClean="0"/>
              <a:t>Server side rendering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1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rendering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6545" y="1390189"/>
            <a:ext cx="8220255" cy="121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91429" tIns="45714" rIns="91429" bIns="45714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+mj-lt"/>
              <a:buAutoNum type="arabicPeriod"/>
            </a:pPr>
            <a:r>
              <a:rPr lang="en-US" sz="1400" b="1" i="1" dirty="0" err="1" smtClean="0">
                <a:solidFill>
                  <a:srgbClr val="000000"/>
                </a:solidFill>
                <a:latin typeface="Georgia"/>
                <a:cs typeface="Arial" charset="0"/>
              </a:rPr>
              <a:t>Config</a:t>
            </a:r>
            <a:r>
              <a:rPr lang="en-US" sz="1400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 the express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+mj-lt"/>
              <a:buAutoNum type="arabicPeriod"/>
            </a:pPr>
            <a:r>
              <a:rPr lang="en-US" sz="1400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React-</a:t>
            </a:r>
            <a:r>
              <a:rPr lang="en-US" sz="1400" b="1" i="1" dirty="0" err="1" smtClean="0">
                <a:solidFill>
                  <a:srgbClr val="000000"/>
                </a:solidFill>
                <a:latin typeface="Georgia"/>
                <a:cs typeface="Arial" charset="0"/>
              </a:rPr>
              <a:t>dom</a:t>
            </a:r>
            <a:r>
              <a:rPr lang="en-US" sz="1400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/server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+mj-lt"/>
              <a:buAutoNum type="arabicPeriod"/>
            </a:pPr>
            <a:r>
              <a:rPr lang="en-US" sz="1400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Send Context into </a:t>
            </a:r>
            <a:r>
              <a:rPr lang="en-US" sz="1400" b="1" i="1" dirty="0" err="1" smtClean="0">
                <a:solidFill>
                  <a:srgbClr val="000000"/>
                </a:solidFill>
                <a:latin typeface="Georgia"/>
                <a:cs typeface="Arial" charset="0"/>
              </a:rPr>
              <a:t>redux</a:t>
            </a:r>
            <a:r>
              <a:rPr lang="en-US" sz="1400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 store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+mj-lt"/>
              <a:buAutoNum type="arabicPeriod"/>
            </a:pPr>
            <a:endParaRPr lang="en-US" sz="1400" b="1" i="1" dirty="0" smtClean="0">
              <a:solidFill>
                <a:srgbClr val="000000"/>
              </a:solidFill>
              <a:latin typeface="Georgi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24" y="2134589"/>
            <a:ext cx="8077200" cy="914400"/>
          </a:xfrm>
          <a:noFill/>
        </p:spPr>
        <p:txBody>
          <a:bodyPr/>
          <a:lstStyle/>
          <a:p>
            <a:r>
              <a:rPr lang="en-CA" sz="3200" dirty="0" smtClean="0"/>
              <a:t>The shallow comparison and </a:t>
            </a:r>
            <a:r>
              <a:rPr lang="en-CA" sz="3200" dirty="0" err="1" smtClean="0"/>
              <a:t>immutable.js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Immutable.js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6545" y="1390189"/>
            <a:ext cx="8220255" cy="91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91429" tIns="45714" rIns="91429" bIns="45714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+mj-lt"/>
              <a:buAutoNum type="arabicPeriod"/>
            </a:pPr>
            <a:r>
              <a:rPr lang="en-US" sz="1400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What is immutable?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+mj-lt"/>
              <a:buAutoNum type="arabicPeriod"/>
            </a:pPr>
            <a:r>
              <a:rPr lang="en-US" sz="1400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Why the state need to be immutable?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+mj-lt"/>
              <a:buAutoNum type="arabicPeriod"/>
            </a:pPr>
            <a:r>
              <a:rPr lang="en-US" sz="1400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What about data need to be changed?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14216"/>
            <a:ext cx="5715000" cy="401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7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24" y="2134589"/>
            <a:ext cx="8077200" cy="914400"/>
          </a:xfrm>
          <a:noFill/>
        </p:spPr>
        <p:txBody>
          <a:bodyPr/>
          <a:lstStyle/>
          <a:p>
            <a:r>
              <a:rPr lang="en-CA" sz="3200" dirty="0" smtClean="0"/>
              <a:t>Charts 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library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12" name="Text Box 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466545" y="1390189"/>
            <a:ext cx="8220255" cy="91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91429" tIns="45714" rIns="91429" bIns="45714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+mj-lt"/>
              <a:buAutoNum type="arabicPeriod"/>
            </a:pPr>
            <a:r>
              <a:rPr lang="en-US" sz="1400" b="1" i="1" dirty="0" smtClean="0">
                <a:solidFill>
                  <a:srgbClr val="000000"/>
                </a:solidFill>
                <a:latin typeface="Georgia"/>
                <a:cs typeface="Arial" charset="0"/>
                <a:hlinkClick r:id="rId4"/>
              </a:rPr>
              <a:t>Victory</a:t>
            </a:r>
            <a:endParaRPr lang="en-US" sz="1400" b="1" i="1" dirty="0" smtClean="0">
              <a:solidFill>
                <a:srgbClr val="000000"/>
              </a:solidFill>
              <a:latin typeface="Georgia"/>
              <a:cs typeface="Arial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+mj-lt"/>
              <a:buAutoNum type="arabicPeriod"/>
            </a:pPr>
            <a:r>
              <a:rPr lang="en-US" sz="1400" b="1" i="1" dirty="0" smtClean="0">
                <a:solidFill>
                  <a:srgbClr val="000000"/>
                </a:solidFill>
                <a:latin typeface="Georgia"/>
                <a:cs typeface="Arial" charset="0"/>
                <a:hlinkClick r:id="rId3"/>
              </a:rPr>
              <a:t>Recharts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+mj-lt"/>
              <a:buAutoNum type="arabicPeriod"/>
            </a:pPr>
            <a:r>
              <a:rPr lang="en-US" sz="1400" b="1" i="1" dirty="0" smtClean="0">
                <a:solidFill>
                  <a:srgbClr val="000000"/>
                </a:solidFill>
                <a:latin typeface="Georgia"/>
                <a:cs typeface="Arial" charset="0"/>
                <a:hlinkClick r:id="rId5"/>
              </a:rPr>
              <a:t>React-d3</a:t>
            </a:r>
            <a:r>
              <a:rPr lang="en-US" sz="1400" b="1" i="1" dirty="0" smtClean="0">
                <a:solidFill>
                  <a:srgbClr val="000000"/>
                </a:solidFill>
                <a:latin typeface="Georgia"/>
                <a:cs typeface="Arial" charset="0"/>
                <a:hlinkClick r:id="rId3"/>
              </a:rPr>
              <a:t> </a:t>
            </a:r>
            <a:endParaRPr lang="en-US" sz="1400" b="1" i="1" dirty="0" smtClean="0">
              <a:solidFill>
                <a:srgbClr val="000000"/>
              </a:solidFill>
              <a:latin typeface="Georgi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/>
          <p:cNvSpPr txBox="1">
            <a:spLocks noChangeArrowheads="1"/>
          </p:cNvSpPr>
          <p:nvPr/>
        </p:nvSpPr>
        <p:spPr bwMode="blackWhite">
          <a:xfrm>
            <a:off x="304800" y="-369332"/>
            <a:ext cx="85455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500" tIns="0" rIns="64800" bIns="0">
            <a:spAutoFit/>
          </a:bodyPr>
          <a:lstStyle/>
          <a:p>
            <a:pPr>
              <a:spcBef>
                <a:spcPct val="20000"/>
              </a:spcBef>
            </a:pPr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381000"/>
          </a:xfrm>
        </p:spPr>
        <p:txBody>
          <a:bodyPr/>
          <a:lstStyle/>
          <a:p>
            <a:r>
              <a:rPr lang="en-US" altLang="zh-CN" dirty="0" smtClean="0">
                <a:latin typeface="Georgia" pitchFamily="18" charset="0"/>
                <a:cs typeface="Arial" charset="0"/>
              </a:rPr>
              <a:t>Routing in react</a:t>
            </a:r>
            <a:endParaRPr lang="en-US" sz="1800" b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26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2561957" y="1895713"/>
            <a:ext cx="6201043" cy="1380887"/>
            <a:chOff x="2104756" y="21323"/>
            <a:chExt cx="6201043" cy="1380887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4514834" y="-2388755"/>
              <a:ext cx="1380887" cy="6201043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  <a:alpha val="22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 Same Side Corner Rectangle 4"/>
            <p:cNvSpPr/>
            <p:nvPr/>
          </p:nvSpPr>
          <p:spPr>
            <a:xfrm>
              <a:off x="2104757" y="88731"/>
              <a:ext cx="6133634" cy="12460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174625" lvl="1" indent="-174625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latin typeface="+mj-lt"/>
                </a:rPr>
                <a:t>Structured Resource Transformation process involving on boarding, training and deployment. </a:t>
              </a:r>
            </a:p>
            <a:p>
              <a:pPr marL="174625" lvl="1" indent="-174625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200" kern="1200" dirty="0" err="1" smtClean="0">
                  <a:latin typeface="+mj-lt"/>
                </a:rPr>
                <a:t>Guidewire</a:t>
              </a:r>
              <a:r>
                <a:rPr lang="en-US" altLang="zh-CN" sz="1200" kern="1200" dirty="0" smtClean="0">
                  <a:latin typeface="+mj-lt"/>
                </a:rPr>
                <a:t> has experienced practitioners in different product areas viz. Claims, Policy , Billing, Conversion, Reporting and Testing</a:t>
              </a:r>
              <a:endParaRPr lang="en-US" sz="1200" kern="1200" dirty="0" smtClean="0">
                <a:latin typeface="+mj-lt"/>
              </a:endParaRPr>
            </a:p>
            <a:p>
              <a:pPr marL="174625" lvl="1" indent="-174625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200" kern="1200" dirty="0" smtClean="0">
                  <a:latin typeface="+mj-lt"/>
                </a:rPr>
                <a:t>Mobile App  for Claims , a Proof-of-Concept successfully built by integrating with </a:t>
              </a:r>
              <a:r>
                <a:rPr lang="en-US" altLang="zh-CN" sz="1200" kern="1200" dirty="0" err="1" smtClean="0">
                  <a:latin typeface="+mj-lt"/>
                </a:rPr>
                <a:t>Guidewire</a:t>
              </a:r>
              <a:r>
                <a:rPr lang="en-US" altLang="zh-CN" sz="1200" kern="1200" dirty="0" smtClean="0">
                  <a:latin typeface="+mj-lt"/>
                </a:rPr>
                <a:t> Claim Center .</a:t>
              </a:r>
              <a:endParaRPr lang="en-US" sz="1200" kern="1200" dirty="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001" y="1902928"/>
            <a:ext cx="2012508" cy="1260664"/>
            <a:chOff x="0" y="95451"/>
            <a:chExt cx="2012508" cy="1260664"/>
          </a:xfrm>
        </p:grpSpPr>
        <p:sp>
          <p:nvSpPr>
            <p:cNvPr id="18" name="Rounded Rectangle 17"/>
            <p:cNvSpPr/>
            <p:nvPr/>
          </p:nvSpPr>
          <p:spPr>
            <a:xfrm>
              <a:off x="0" y="95451"/>
              <a:ext cx="2012508" cy="126066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6"/>
            <p:cNvSpPr/>
            <p:nvPr/>
          </p:nvSpPr>
          <p:spPr>
            <a:xfrm>
              <a:off x="61541" y="156992"/>
              <a:ext cx="1889426" cy="11375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+mj-lt"/>
                </a:rPr>
                <a:t>Client side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71286" y="4099523"/>
            <a:ext cx="6115514" cy="1060249"/>
            <a:chOff x="2147109" y="1500348"/>
            <a:chExt cx="6115514" cy="1060249"/>
          </a:xfrm>
        </p:grpSpPr>
        <p:sp>
          <p:nvSpPr>
            <p:cNvPr id="14" name="Round Same Side Corner Rectangle 13"/>
            <p:cNvSpPr/>
            <p:nvPr/>
          </p:nvSpPr>
          <p:spPr>
            <a:xfrm rot="5400000">
              <a:off x="4674741" y="-1027284"/>
              <a:ext cx="1060249" cy="6115514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  <a:alpha val="22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 Same Side Corner Rectangle 8"/>
            <p:cNvSpPr/>
            <p:nvPr/>
          </p:nvSpPr>
          <p:spPr>
            <a:xfrm>
              <a:off x="2165842" y="1552105"/>
              <a:ext cx="6063757" cy="956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t" anchorCtr="0">
              <a:noAutofit/>
            </a:bodyPr>
            <a:lstStyle/>
            <a:p>
              <a:pPr marL="173736" lvl="1" indent="-173736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latin typeface="+mj-lt"/>
                </a:rPr>
                <a:t>Salesforce.com has experienced resources with Functional and Technical skills</a:t>
              </a:r>
              <a:endParaRPr lang="en-US" sz="1200" kern="1200" dirty="0">
                <a:latin typeface="+mj-lt"/>
              </a:endParaRPr>
            </a:p>
            <a:p>
              <a:pPr marL="173736" lvl="1" indent="-173736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latin typeface="+mj-lt"/>
                </a:rPr>
                <a:t>Certified in Salesforce administration, Sales Cloud, Service Cloud, Salesforce Development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1001" y="4099519"/>
            <a:ext cx="2011671" cy="1082081"/>
            <a:chOff x="0" y="1500344"/>
            <a:chExt cx="2011671" cy="1082081"/>
          </a:xfrm>
        </p:grpSpPr>
        <p:sp>
          <p:nvSpPr>
            <p:cNvPr id="12" name="Rounded Rectangle 11"/>
            <p:cNvSpPr/>
            <p:nvPr/>
          </p:nvSpPr>
          <p:spPr>
            <a:xfrm>
              <a:off x="0" y="1500344"/>
              <a:ext cx="2011671" cy="108208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10"/>
            <p:cNvSpPr/>
            <p:nvPr/>
          </p:nvSpPr>
          <p:spPr>
            <a:xfrm>
              <a:off x="52823" y="1553167"/>
              <a:ext cx="1906025" cy="9764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+mj-lt"/>
                </a:rPr>
                <a:t>Server side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7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533400" y="685800"/>
            <a:ext cx="8077200" cy="9144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400" b="1" i="1" dirty="0" smtClean="0">
                <a:solidFill>
                  <a:srgbClr val="000000"/>
                </a:solidFill>
                <a:latin typeface="Georgia"/>
                <a:ea typeface="+mj-ea"/>
                <a:cs typeface="+mj-cs"/>
              </a:rPr>
              <a:t>Contents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400" y="1600200"/>
            <a:ext cx="6553200" cy="403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7432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latin typeface="Georgia" pitchFamily="18" charset="0"/>
              </a:rPr>
              <a:t>Why </a:t>
            </a:r>
            <a:r>
              <a:rPr lang="en-US" sz="2200" dirty="0">
                <a:latin typeface="Georgia" pitchFamily="18" charset="0"/>
              </a:rPr>
              <a:t>react </a:t>
            </a:r>
            <a:endParaRPr lang="en-US" sz="2200" dirty="0" smtClean="0">
              <a:latin typeface="Georgia" pitchFamily="18" charset="0"/>
            </a:endParaRPr>
          </a:p>
          <a:p>
            <a:pPr indent="-27432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latin typeface="Georgia" pitchFamily="18" charset="0"/>
              </a:rPr>
              <a:t>Flux </a:t>
            </a:r>
            <a:r>
              <a:rPr lang="en-US" sz="2200" dirty="0" smtClean="0">
                <a:latin typeface="Georgia" pitchFamily="18" charset="0"/>
              </a:rPr>
              <a:t>architecture</a:t>
            </a:r>
          </a:p>
          <a:p>
            <a:pPr indent="-27432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latin typeface="Georgia" pitchFamily="18" charset="0"/>
              </a:rPr>
              <a:t>How </a:t>
            </a:r>
            <a:r>
              <a:rPr lang="en-US" sz="2200" dirty="0">
                <a:latin typeface="Georgia" pitchFamily="18" charset="0"/>
              </a:rPr>
              <a:t>react works in </a:t>
            </a:r>
            <a:r>
              <a:rPr lang="en-US" sz="2200" dirty="0" smtClean="0">
                <a:latin typeface="Georgia" pitchFamily="18" charset="0"/>
              </a:rPr>
              <a:t>depth</a:t>
            </a:r>
          </a:p>
          <a:p>
            <a:pPr indent="-27432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latin typeface="Georgia" pitchFamily="18" charset="0"/>
              </a:rPr>
              <a:t>What </a:t>
            </a:r>
            <a:r>
              <a:rPr lang="en-US" sz="2200" dirty="0" err="1" smtClean="0">
                <a:latin typeface="Georgia" pitchFamily="18" charset="0"/>
              </a:rPr>
              <a:t>redux</a:t>
            </a:r>
            <a:r>
              <a:rPr lang="en-US" sz="2200" dirty="0" smtClean="0">
                <a:latin typeface="Georgia" pitchFamily="18" charset="0"/>
              </a:rPr>
              <a:t> is</a:t>
            </a:r>
          </a:p>
          <a:p>
            <a:pPr indent="-274320">
              <a:spcAft>
                <a:spcPts val="1200"/>
              </a:spcAft>
              <a:buFont typeface="Arial" pitchFamily="34" charset="0"/>
              <a:buChar char="•"/>
            </a:pPr>
            <a:r>
              <a:rPr lang="en-CA" sz="2200" dirty="0" smtClean="0">
                <a:latin typeface="Georgia" pitchFamily="18" charset="0"/>
              </a:rPr>
              <a:t>The </a:t>
            </a:r>
            <a:r>
              <a:rPr lang="en-CA" sz="2200" dirty="0">
                <a:latin typeface="Georgia" pitchFamily="18" charset="0"/>
              </a:rPr>
              <a:t>side-effect and </a:t>
            </a:r>
            <a:r>
              <a:rPr lang="en-CA" sz="2200" dirty="0" err="1" smtClean="0">
                <a:latin typeface="Georgia" pitchFamily="18" charset="0"/>
              </a:rPr>
              <a:t>redux</a:t>
            </a:r>
            <a:r>
              <a:rPr lang="en-CA" sz="2200" dirty="0" smtClean="0">
                <a:latin typeface="Georgia" pitchFamily="18" charset="0"/>
              </a:rPr>
              <a:t>-saga</a:t>
            </a:r>
          </a:p>
          <a:p>
            <a:pPr indent="-274320">
              <a:spcAft>
                <a:spcPts val="1200"/>
              </a:spcAft>
              <a:buFont typeface="Arial" pitchFamily="34" charset="0"/>
              <a:buChar char="•"/>
            </a:pPr>
            <a:r>
              <a:rPr lang="en-CA" sz="2200" dirty="0" smtClean="0">
                <a:latin typeface="Georgia" pitchFamily="18" charset="0"/>
              </a:rPr>
              <a:t>Conclusion</a:t>
            </a:r>
            <a:endParaRPr lang="en-US" sz="22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24" y="2134589"/>
            <a:ext cx="8077200" cy="914400"/>
          </a:xfrm>
          <a:noFill/>
        </p:spPr>
        <p:txBody>
          <a:bodyPr/>
          <a:lstStyle/>
          <a:p>
            <a:r>
              <a:rPr lang="en-US" sz="3200" dirty="0" smtClean="0"/>
              <a:t>Why react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87217"/>
              </p:ext>
            </p:extLst>
          </p:nvPr>
        </p:nvGraphicFramePr>
        <p:xfrm>
          <a:off x="380999" y="1295400"/>
          <a:ext cx="8426302" cy="4724400"/>
        </p:xfrm>
        <a:graphic>
          <a:graphicData uri="http://schemas.openxmlformats.org/drawingml/2006/table">
            <a:tbl>
              <a:tblPr firstCol="1">
                <a:tableStyleId>{74C1A8A3-306A-4EB7-A6B1-4F7E0EB9C5D6}</a:tableStyleId>
              </a:tblPr>
              <a:tblGrid>
                <a:gridCol w="2244768"/>
                <a:gridCol w="6181534"/>
              </a:tblGrid>
              <a:tr h="1131149"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cap="all" dirty="0" smtClean="0">
                          <a:solidFill>
                            <a:srgbClr val="E9E9E9"/>
                          </a:solidFill>
                          <a:effectLst/>
                          <a:latin typeface="proxima-nova" charset="0"/>
                        </a:rPr>
                        <a:t>A JAVASCRIPT LIBRARY FOR BUILDING USER INTERFACES</a:t>
                      </a:r>
                      <a:endParaRPr lang="en-US" sz="1400" b="1" i="0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274320" marR="274320" anchor="ctr" horzOverflow="overflow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7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45720" marR="45720" anchor="ctr" horzOverflow="overflow">
                    <a:lnT>
                      <a:noFill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22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The 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Appkit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anchor="ctr" horzOverflow="overflow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5562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3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j-lt"/>
                        </a:rPr>
                        <a:t>An UI framework build with PwC brand standards</a:t>
                      </a:r>
                    </a:p>
                  </a:txBody>
                  <a:tcPr marL="45720" anchor="ctr" horzOverflow="overflow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1961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j-lt"/>
                          <a:cs typeface="+mn-cs"/>
                        </a:rPr>
                        <a:t>Well supported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anchor="ctr" horzOverflow="overflow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190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Also have the </a:t>
                      </a:r>
                      <a:r>
                        <a:rPr kumimoji="0" lang="en-US" sz="13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facebook</a:t>
                      </a: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 official support</a:t>
                      </a:r>
                      <a:endParaRPr kumimoji="0" lang="en-U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Arial" pitchFamily="34" charset="0"/>
                      </a:endParaRPr>
                    </a:p>
                    <a:p>
                      <a:pPr marL="174625" marR="0" lvl="0" indent="-1190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Over 1, 000 people </a:t>
                      </a:r>
                      <a:r>
                        <a:rPr kumimoji="0" lang="en-US" sz="13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contirbuted</a:t>
                      </a: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 to react community</a:t>
                      </a:r>
                    </a:p>
                  </a:txBody>
                  <a:tcPr marL="45720" anchor="ctr" horzOverflow="overflow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1961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Stable and Good performance</a:t>
                      </a:r>
                      <a:endParaRPr kumimoji="0" 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190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Release since 2013</a:t>
                      </a:r>
                    </a:p>
                    <a:p>
                      <a:pPr marL="174625" marR="0" lvl="0" indent="-1190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Is one of the fastest framework</a:t>
                      </a:r>
                    </a:p>
                  </a:txBody>
                  <a:tcPr marL="45720" anchor="ctr" horzOverflow="overflow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565"/>
            <a:ext cx="9144000" cy="476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24" y="2134589"/>
            <a:ext cx="8077200" cy="914400"/>
          </a:xfrm>
          <a:noFill/>
        </p:spPr>
        <p:txBody>
          <a:bodyPr/>
          <a:lstStyle/>
          <a:p>
            <a:r>
              <a:rPr lang="en-US" sz="3200" dirty="0" smtClean="0"/>
              <a:t>Flux architecture</a:t>
            </a:r>
            <a:br>
              <a:rPr lang="en-US" sz="3200" dirty="0" smtClean="0"/>
            </a:b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1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533400"/>
          </a:xfrm>
        </p:spPr>
        <p:txBody>
          <a:bodyPr/>
          <a:lstStyle/>
          <a:p>
            <a:r>
              <a:rPr lang="en-US" dirty="0" smtClean="0"/>
              <a:t>Flux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498"/>
            <a:ext cx="9144000" cy="27643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4200" y="12954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sz="2000" dirty="0"/>
              <a:t>An </a:t>
            </a:r>
            <a:r>
              <a:rPr lang="en-US" sz="2000" dirty="0" smtClean="0"/>
              <a:t>Data flow </a:t>
            </a:r>
            <a:r>
              <a:rPr lang="en-US" sz="2000" dirty="0"/>
              <a:t>pattern for SPA</a:t>
            </a:r>
            <a:endParaRPr lang="en-US" sz="2000" dirty="0" smtClean="0">
              <a:latin typeface="Georgia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" y="5334000"/>
            <a:ext cx="8695267" cy="5335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42" y="3886200"/>
            <a:ext cx="3945399" cy="289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1" y="5334000"/>
            <a:ext cx="7909655" cy="4918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6" y="1295400"/>
            <a:ext cx="6868383" cy="3856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58674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sz="2000" b="1" dirty="0" smtClean="0">
                <a:latin typeface="Georgia" pitchFamily="18" charset="0"/>
              </a:rPr>
              <a:t>The Data flows unidirectional</a:t>
            </a:r>
          </a:p>
        </p:txBody>
      </p:sp>
    </p:spTree>
    <p:extLst>
      <p:ext uri="{BB962C8B-B14F-4D97-AF65-F5344CB8AC3E}">
        <p14:creationId xmlns:p14="http://schemas.microsoft.com/office/powerpoint/2010/main" val="170673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24" y="2134589"/>
            <a:ext cx="8077200" cy="914400"/>
          </a:xfrm>
          <a:noFill/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3200" dirty="0">
                <a:latin typeface="Georgia" pitchFamily="18" charset="0"/>
              </a:rPr>
              <a:t>How react works in depth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295400" y="3429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endParaRPr lang="en-US" sz="2000" dirty="0" err="1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</p:spPr>
        <p:txBody>
          <a:bodyPr/>
          <a:lstStyle/>
          <a:p>
            <a:fld id="{9EBD5762-3BDC-484D-9503-7EA6D5A9A8CE}" type="slidenum">
              <a:rPr lang="en-GB" smtClean="0">
                <a:solidFill>
                  <a:srgbClr val="000000"/>
                </a:solidFill>
              </a:rPr>
              <a:pPr/>
              <a:t>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4003" y="683127"/>
            <a:ext cx="8149645" cy="389439"/>
          </a:xfrm>
        </p:spPr>
        <p:txBody>
          <a:bodyPr/>
          <a:lstStyle/>
          <a:p>
            <a:pPr defTabSz="871538"/>
            <a:r>
              <a:rPr lang="en-US" sz="2400" dirty="0" smtClean="0"/>
              <a:t> The virtual </a:t>
            </a:r>
            <a:r>
              <a:rPr lang="en-US" sz="2400" dirty="0" err="1" smtClean="0"/>
              <a:t>dom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120900"/>
            <a:ext cx="4305300" cy="260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5" y="1793178"/>
            <a:ext cx="8280400" cy="4305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0" y="5511800"/>
            <a:ext cx="44196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sz="2000" dirty="0" smtClean="0">
                <a:latin typeface="Georgia" pitchFamily="18" charset="0"/>
              </a:rPr>
              <a:t>There is nothing wrong, but it’s low </a:t>
            </a:r>
            <a:r>
              <a:rPr lang="en-US" sz="2000" dirty="0" err="1" smtClean="0">
                <a:latin typeface="Georgia" pitchFamily="18" charset="0"/>
              </a:rPr>
              <a:t>effeciency</a:t>
            </a:r>
            <a:r>
              <a:rPr lang="en-US" sz="2000" dirty="0" smtClean="0">
                <a:latin typeface="Georgia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12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wC Presentation Orange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PwC Presentation Orange</Template>
  <TotalTime>41298</TotalTime>
  <Words>1483</Words>
  <Application>Microsoft Macintosh PowerPoint</Application>
  <PresentationFormat>On-screen Show (4:3)</PresentationFormat>
  <Paragraphs>340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Georgia</vt:lpstr>
      <vt:lpstr>proxima-nova</vt:lpstr>
      <vt:lpstr>SimSun</vt:lpstr>
      <vt:lpstr>Arial</vt:lpstr>
      <vt:lpstr>PwC Presentation Orange</vt:lpstr>
      <vt:lpstr>SPA with React   </vt:lpstr>
      <vt:lpstr>PowerPoint Presentation</vt:lpstr>
      <vt:lpstr>PowerPoint Presentation</vt:lpstr>
      <vt:lpstr>Why react</vt:lpstr>
      <vt:lpstr>Why React </vt:lpstr>
      <vt:lpstr>Flux architecture </vt:lpstr>
      <vt:lpstr>Flux architecture</vt:lpstr>
      <vt:lpstr>How react works in depth</vt:lpstr>
      <vt:lpstr> The virtual dom</vt:lpstr>
      <vt:lpstr>The virtual dom – comes from jsx, turn out as an object</vt:lpstr>
      <vt:lpstr> The finite-state machine</vt:lpstr>
      <vt:lpstr>State in react</vt:lpstr>
      <vt:lpstr>What Redux is</vt:lpstr>
      <vt:lpstr>Redux – Manage state for react.</vt:lpstr>
      <vt:lpstr>React State Vs Redux state</vt:lpstr>
      <vt:lpstr>The side-effect and redux-saga</vt:lpstr>
      <vt:lpstr>Pure function &amp; Side-effect</vt:lpstr>
      <vt:lpstr>Redux-saga</vt:lpstr>
      <vt:lpstr>Conclusion</vt:lpstr>
      <vt:lpstr>Server side rendering</vt:lpstr>
      <vt:lpstr>Server-side rendering</vt:lpstr>
      <vt:lpstr>The shallow comparison and immutable.js</vt:lpstr>
      <vt:lpstr>Immutable.js</vt:lpstr>
      <vt:lpstr>Charts </vt:lpstr>
      <vt:lpstr>Open source library</vt:lpstr>
      <vt:lpstr>Routing in react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 User</dc:creator>
  <cp:lastModifiedBy>Microsoft Office User</cp:lastModifiedBy>
  <cp:revision>1199</cp:revision>
  <cp:lastPrinted>2013-11-27T06:24:12Z</cp:lastPrinted>
  <dcterms:created xsi:type="dcterms:W3CDTF">2011-11-03T13:02:46Z</dcterms:created>
  <dcterms:modified xsi:type="dcterms:W3CDTF">2017-09-13T10:24:22Z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  <property fmtid="{D5CDD505-2E9C-101B-9397-08002B2CF9AE}" pid="6" name="Offisync_UpdateToken">
    <vt:lpwstr>1</vt:lpwstr>
  </property>
  <property fmtid="{D5CDD505-2E9C-101B-9397-08002B2CF9AE}" pid="7" name="Offisync_UniqueId">
    <vt:lpwstr>349969</vt:lpwstr>
  </property>
  <property fmtid="{D5CDD505-2E9C-101B-9397-08002B2CF9AE}" pid="8" name="Offisync_ServerID">
    <vt:lpwstr>ae74e162-b6db-4989-85f5-e7c79995e2ac</vt:lpwstr>
  </property>
  <property fmtid="{D5CDD505-2E9C-101B-9397-08002B2CF9AE}" pid="9" name="Jive_LatestUserAccountName">
    <vt:lpwstr>jzhang521</vt:lpwstr>
  </property>
  <property fmtid="{D5CDD505-2E9C-101B-9397-08002B2CF9AE}" pid="10" name="Jive_VersionGuid">
    <vt:lpwstr>1acad8fc-7145-421f-a885-4d7c8d0a309f</vt:lpwstr>
  </property>
  <property fmtid="{D5CDD505-2E9C-101B-9397-08002B2CF9AE}" pid="11" name="Offisync_ProviderInitializationData">
    <vt:lpwstr>https://pwc-spark.com</vt:lpwstr>
  </property>
</Properties>
</file>