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67" r:id="rId4"/>
    <p:sldId id="368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1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C2 Prediction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[Book6]Sheet1!$B$1</c:f>
              <c:strCache>
                <c:ptCount val="1"/>
                <c:pt idx="0">
                  <c:v>PortQyt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[Book6]Sheet1!$A$2:$A$38</c:f>
              <c:numCache>
                <c:formatCode>m/yy;@</c:formatCode>
                <c:ptCount val="37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45078</c:v>
                </c:pt>
              </c:numCache>
            </c:numRef>
          </c:cat>
          <c:val>
            <c:numRef>
              <c:f>[Book6]Sheet1!$B$2:$B$38</c:f>
              <c:numCache>
                <c:formatCode>General</c:formatCode>
                <c:ptCount val="37"/>
                <c:pt idx="0">
                  <c:v>399</c:v>
                </c:pt>
                <c:pt idx="1">
                  <c:v>394</c:v>
                </c:pt>
                <c:pt idx="2">
                  <c:v>370</c:v>
                </c:pt>
                <c:pt idx="3">
                  <c:v>320</c:v>
                </c:pt>
                <c:pt idx="4">
                  <c:v>335</c:v>
                </c:pt>
                <c:pt idx="5">
                  <c:v>325</c:v>
                </c:pt>
                <c:pt idx="6">
                  <c:v>331</c:v>
                </c:pt>
                <c:pt idx="7">
                  <c:v>344</c:v>
                </c:pt>
                <c:pt idx="8">
                  <c:v>345</c:v>
                </c:pt>
                <c:pt idx="9">
                  <c:v>355</c:v>
                </c:pt>
                <c:pt idx="10">
                  <c:v>335</c:v>
                </c:pt>
                <c:pt idx="11">
                  <c:v>345</c:v>
                </c:pt>
                <c:pt idx="12">
                  <c:v>370</c:v>
                </c:pt>
                <c:pt idx="13">
                  <c:v>399</c:v>
                </c:pt>
                <c:pt idx="14">
                  <c:v>445</c:v>
                </c:pt>
                <c:pt idx="15">
                  <c:v>405</c:v>
                </c:pt>
                <c:pt idx="16">
                  <c:v>419</c:v>
                </c:pt>
                <c:pt idx="17">
                  <c:v>397</c:v>
                </c:pt>
                <c:pt idx="18">
                  <c:v>391</c:v>
                </c:pt>
                <c:pt idx="19">
                  <c:v>393</c:v>
                </c:pt>
                <c:pt idx="20">
                  <c:v>464</c:v>
                </c:pt>
                <c:pt idx="21">
                  <c:v>445</c:v>
                </c:pt>
                <c:pt idx="22">
                  <c:v>439</c:v>
                </c:pt>
                <c:pt idx="23" formatCode="0_ ">
                  <c:v>588</c:v>
                </c:pt>
                <c:pt idx="24" formatCode="0_ ">
                  <c:v>670</c:v>
                </c:pt>
                <c:pt idx="25" formatCode="0_ ">
                  <c:v>665</c:v>
                </c:pt>
                <c:pt idx="26" formatCode="0_ ">
                  <c:v>739</c:v>
                </c:pt>
                <c:pt idx="27" formatCode="0_ ">
                  <c:v>762</c:v>
                </c:pt>
                <c:pt idx="28" formatCode="0_ ">
                  <c:v>834</c:v>
                </c:pt>
                <c:pt idx="29" formatCode="0_ ">
                  <c:v>796</c:v>
                </c:pt>
                <c:pt idx="30" formatCode="0_ ">
                  <c:v>645.98028599999998</c:v>
                </c:pt>
                <c:pt idx="31" formatCode="0_ ">
                  <c:v>631.296875</c:v>
                </c:pt>
                <c:pt idx="32" formatCode="0_ ">
                  <c:v>665.85833700000001</c:v>
                </c:pt>
                <c:pt idx="33" formatCode="0_ ">
                  <c:v>660.51489300000003</c:v>
                </c:pt>
                <c:pt idx="34" formatCode="0_ ">
                  <c:v>713.53436299999998</c:v>
                </c:pt>
                <c:pt idx="35" formatCode="0_ ">
                  <c:v>755.53750000000002</c:v>
                </c:pt>
                <c:pt idx="36" formatCode="0_ ">
                  <c:v>857.05163600000003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7-4D2D-BA91-61511B6F2291}"/>
            </c:ext>
          </c:extLst>
        </c:ser>
        <c:ser>
          <c:idx val="1"/>
          <c:order val="1"/>
          <c:tx>
            <c:strRef>
              <c:f>[Book6]Sheet1!$C$1</c:f>
              <c:strCache>
                <c:ptCount val="1"/>
                <c:pt idx="0">
                  <c:v>C.I Min 95%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[Book6]Sheet1!$A$2:$A$38</c:f>
              <c:numCache>
                <c:formatCode>m/yy;@</c:formatCode>
                <c:ptCount val="37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45078</c:v>
                </c:pt>
              </c:numCache>
            </c:numRef>
          </c:cat>
          <c:val>
            <c:numRef>
              <c:f>[Book6]Sheet1!$C$2:$C$38</c:f>
              <c:numCache>
                <c:formatCode>General</c:formatCode>
                <c:ptCount val="37"/>
                <c:pt idx="30" formatCode="0_ ">
                  <c:v>642.28379800000005</c:v>
                </c:pt>
                <c:pt idx="31" formatCode="0_ ">
                  <c:v>628.40758400000004</c:v>
                </c:pt>
                <c:pt idx="32" formatCode="0_ ">
                  <c:v>663.73601900000006</c:v>
                </c:pt>
                <c:pt idx="33" formatCode="0_ ">
                  <c:v>658.36854700000004</c:v>
                </c:pt>
                <c:pt idx="34" formatCode="0_ ">
                  <c:v>710.62513899999999</c:v>
                </c:pt>
                <c:pt idx="35" formatCode="0_ ">
                  <c:v>745.81980914043004</c:v>
                </c:pt>
                <c:pt idx="36" formatCode="0_ ">
                  <c:v>842.85812199999998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B7-4D2D-BA91-61511B6F2291}"/>
            </c:ext>
          </c:extLst>
        </c:ser>
        <c:ser>
          <c:idx val="2"/>
          <c:order val="2"/>
          <c:tx>
            <c:strRef>
              <c:f>[Book6]Sheet1!$D$1</c:f>
              <c:strCache>
                <c:ptCount val="1"/>
                <c:pt idx="0">
                  <c:v>C.I Max 95%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[Book6]Sheet1!$A$2:$A$38</c:f>
              <c:numCache>
                <c:formatCode>m/yy;@</c:formatCode>
                <c:ptCount val="37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45078</c:v>
                </c:pt>
              </c:numCache>
            </c:numRef>
          </c:cat>
          <c:val>
            <c:numRef>
              <c:f>[Book6]Sheet1!$D$2:$D$38</c:f>
              <c:numCache>
                <c:formatCode>General</c:formatCode>
                <c:ptCount val="37"/>
                <c:pt idx="30" formatCode="0_ ">
                  <c:v>649.67677300000003</c:v>
                </c:pt>
                <c:pt idx="31" formatCode="0_ ">
                  <c:v>634.18616599999996</c:v>
                </c:pt>
                <c:pt idx="32" formatCode="0_ ">
                  <c:v>667.98065599999995</c:v>
                </c:pt>
                <c:pt idx="33" formatCode="0_ ">
                  <c:v>662.66123900000002</c:v>
                </c:pt>
                <c:pt idx="34" formatCode="0_ ">
                  <c:v>716.44358699999998</c:v>
                </c:pt>
                <c:pt idx="35" formatCode="0_ ">
                  <c:v>765.25514203144405</c:v>
                </c:pt>
                <c:pt idx="36" formatCode="0_ ">
                  <c:v>871.24514899999997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B7-4D2D-BA91-61511B6F2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7125300"/>
        <c:axId val="875702703"/>
      </c:lineChart>
      <c:dateAx>
        <c:axId val="757125300"/>
        <c:scaling>
          <c:orientation val="minMax"/>
        </c:scaling>
        <c:delete val="0"/>
        <c:axPos val="b"/>
        <c:numFmt formatCode="m/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702703"/>
        <c:crosses val="autoZero"/>
        <c:auto val="1"/>
        <c:lblOffset val="100"/>
        <c:baseTimeUnit val="months"/>
      </c:dateAx>
      <c:valAx>
        <c:axId val="875702703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1253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CD49-7C93-4638-AFAC-19AF07FD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B6E7-C0A9-1ECA-2495-314DD036D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F306-EA95-FD3A-1817-529C7F93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AFE3-8F51-B7F2-EE86-1B22C3D7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2BA5-1AAC-17A8-2C65-E97EF33A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5F89-1039-4567-886B-148487FA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03ACF-0564-8C25-C45E-AE71A3188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E97F-24AE-D80D-486E-B3DC32D3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EEE6-8A7D-837C-F3DE-48534928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CFAB-1D22-0238-FF57-B733C083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ECFA4-B741-E2F1-3DCB-C20482A0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40927-843E-0988-39B4-A18CD728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D72D-A269-3644-45C5-DAEDE957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483F-11FC-9ABC-9B66-FEB026D2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F1EC-0C9F-98C8-3E85-B6E59408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A5A2-2992-3FA9-034B-F523A117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C16A-DDB6-6375-973E-B5F1EA3D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43D0-92C2-A616-25CE-032500D4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580F-F145-8DC5-F314-FB9E0AAE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B520-E147-9126-8C1B-5194A0D7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5C82-1A10-6C8B-93B2-F5EEE816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8383-1E45-0C65-6862-AF2745E08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3D29-0378-038A-504A-8D4CC3C9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1E91-A74E-8F8E-0C29-631C39A0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4937-2ECD-CB20-C6B5-AB3CA452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5473-8486-9C60-51D9-55B8D56B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99E6-1E00-857F-C521-520D75FE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5F6FB-22AC-A9E3-0EE8-F5B56F74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050C-7537-BC67-304C-45AFAA8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A5EF-C96F-F6A4-F53E-CFEEC08E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71D73-7DAC-CA9A-3772-3415CA73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63EE-3DD9-AA89-3373-B8C04EF2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ADB1-D720-6148-E811-A61D289B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63332-220D-50C7-2C34-C7CFA51C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DC893-A6F2-365D-908D-1E405E248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3CF65-82E7-B433-9D57-BE8A49801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3AB6B-6125-CF84-417C-B26C552D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A9911-29A6-20F6-8835-23420347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0BB0C-2050-E167-0C30-D83D7BA2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CCBA-AD71-0CFE-2471-B5C9E22E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1617B-61CB-3274-4635-A5D07A5F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AD0EB-8AD9-0C68-CA1E-7D9F7B53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B1821-1AFA-99CE-2591-891066C9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B9816-193E-DD8E-9346-72E84A05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3C2E8-3176-4D91-BF99-3687286E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006BD-42FC-2693-643D-9A6C00B1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0F78-A0C0-16FD-DAA6-30F66786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349A-0674-E160-D994-96FBC628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AE717-4FD3-D4BD-66F5-5C94F0F6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38047-54C7-B802-D6F1-7697CA3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0786-5C7D-5FC3-E130-AF79D8DE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8454-F0EF-0992-0AA0-4FA022D6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8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61B-957B-B909-9634-39847168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C9082-E320-B700-9B61-AA5B5FAF7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6A7B-0EDF-45E1-736E-F4580F02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3D494-A1FE-7580-CC6D-D9711624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89D85-64F8-E9EA-F929-EC13782A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589F8-DBEA-A324-DD29-3572F49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39C9-F3EF-2D77-6637-A475110F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CD2BD-FE98-F11E-BF10-AD47B64E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786D-CCC1-62C0-D2DA-8AB88F216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DE98-3512-4A7D-A3C6-F8B3DA0B6AF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266F-2BF5-85D6-2BBA-41858FEA4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F207-E10D-9366-69A1-5F3F6DF9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BB23-E246-438F-9404-97CD61B5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UNRATE/" TargetMode="External"/><Relationship Id="rId3" Type="http://schemas.openxmlformats.org/officeDocument/2006/relationships/hyperlink" Target="https://bi.cboe.com/#/views/Consolidatedoptionsmonthlymarketvalue/Consolidatedoptionsmonthlymarketvalue?:iid=1" TargetMode="External"/><Relationship Id="rId7" Type="http://schemas.openxmlformats.org/officeDocument/2006/relationships/hyperlink" Target="https://fred.stlouisfed.org/tags/series?t=gdp%3Bmonthly%3Busa&amp;ob=pv&amp;od=desc" TargetMode="External"/><Relationship Id="rId2" Type="http://schemas.openxmlformats.org/officeDocument/2006/relationships/hyperlink" Target="https://www.cboe.com/us/equities/market_statistics/historical_market_volu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ew.officeapps.live.com/op/view.aspx?src=https%3A%2F%2Fcdn.ihsmarkit.com%2Fwww%2Fdefault%2F1020%2FUS-Monthly-GDP-History-Data.xlsx&amp;wdOrigin=BROWSELINK" TargetMode="External"/><Relationship Id="rId5" Type="http://schemas.openxmlformats.org/officeDocument/2006/relationships/hyperlink" Target="https://fred.stlouisfed.org/series/FEDFUNDS" TargetMode="External"/><Relationship Id="rId4" Type="http://schemas.openxmlformats.org/officeDocument/2006/relationships/hyperlink" Target="https://ihsmarkit.com/research-analysis/us-monthly-gdp-index-for-june-202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6058E-A13B-68DD-AE38-DD44B4129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4"/>
          <a:stretch/>
        </p:blipFill>
        <p:spPr>
          <a:xfrm>
            <a:off x="7686459" y="478366"/>
            <a:ext cx="3843231" cy="6402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0A0F7-0B35-AC75-4B2D-715702DD3969}"/>
              </a:ext>
            </a:extLst>
          </p:cNvPr>
          <p:cNvSpPr txBox="1"/>
          <p:nvPr/>
        </p:nvSpPr>
        <p:spPr>
          <a:xfrm>
            <a:off x="623367" y="478366"/>
            <a:ext cx="72143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run the script: </a:t>
            </a:r>
          </a:p>
          <a:p>
            <a:endParaRPr lang="en-US" dirty="0"/>
          </a:p>
          <a:p>
            <a:r>
              <a:rPr lang="en-US" dirty="0"/>
              <a:t>Open folder “</a:t>
            </a:r>
            <a:r>
              <a:rPr lang="en-US" dirty="0" err="1"/>
              <a:t>ModelPrediction</a:t>
            </a:r>
            <a:r>
              <a:rPr lang="en-US" dirty="0"/>
              <a:t>”, follow the instruction in </a:t>
            </a:r>
            <a:r>
              <a:rPr lang="en-US" dirty="0" err="1"/>
              <a:t>PredictAll</a:t>
            </a:r>
            <a:r>
              <a:rPr lang="en-US" dirty="0"/>
              <a:t> Tool Manual.txt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To get predictions:</a:t>
            </a:r>
          </a:p>
          <a:p>
            <a:endParaRPr lang="en-US" b="1" dirty="0"/>
          </a:p>
          <a:p>
            <a:r>
              <a:rPr lang="en-US" dirty="0"/>
              <a:t>Open "Logical Ports Prediction.xlsx", you’ll see the predictions from 6/2022 in a new tab named "06-22", </a:t>
            </a:r>
          </a:p>
          <a:p>
            <a:endParaRPr lang="en-US" dirty="0"/>
          </a:p>
          <a:p>
            <a:r>
              <a:rPr lang="en-US" dirty="0"/>
              <a:t>If the last month of Port Quantities is  7/2022, the tab would be "07-22"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2DF0C-8D94-3F12-3245-CB77BB30C57E}"/>
              </a:ext>
            </a:extLst>
          </p:cNvPr>
          <p:cNvSpPr txBox="1"/>
          <p:nvPr/>
        </p:nvSpPr>
        <p:spPr>
          <a:xfrm>
            <a:off x="623367" y="478366"/>
            <a:ext cx="6183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Accuracy</a:t>
            </a:r>
          </a:p>
          <a:p>
            <a:endParaRPr lang="en-US" b="1" dirty="0"/>
          </a:p>
          <a:p>
            <a:r>
              <a:rPr lang="en-US" b="1" dirty="0"/>
              <a:t>Accuracy would improve if using </a:t>
            </a:r>
            <a:r>
              <a:rPr lang="en-US" b="1" dirty="0">
                <a:solidFill>
                  <a:srgbClr val="FF0000"/>
                </a:solidFill>
              </a:rPr>
              <a:t>daily </a:t>
            </a:r>
            <a:r>
              <a:rPr lang="en-US" b="1" dirty="0"/>
              <a:t>port quantities to increase the sample size.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2CB370-D830-46F6-9879-24C01C3E0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346553"/>
              </p:ext>
            </p:extLst>
          </p:nvPr>
        </p:nvGraphicFramePr>
        <p:xfrm>
          <a:off x="623367" y="1959428"/>
          <a:ext cx="6547454" cy="4420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7B492F2-C721-A105-F23A-164D62D4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290" y="614680"/>
            <a:ext cx="2936458" cy="57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7704" y="197485"/>
            <a:ext cx="878649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Data Update Each Month: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Logical Ports Prediction.xlsx</a:t>
            </a:r>
          </a:p>
          <a:p>
            <a:pPr algn="l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Daily market (Need Process): Dow Jones/SPX </a:t>
            </a:r>
            <a:r>
              <a:rPr lang="en-US" dirty="0"/>
              <a:t>(Open folder </a:t>
            </a:r>
            <a:r>
              <a:rPr lang="en-US" dirty="0" err="1"/>
              <a:t>Daily_Monthly</a:t>
            </a:r>
            <a:r>
              <a:rPr lang="en-US" dirty="0"/>
              <a:t>, follow the instruction in “</a:t>
            </a:r>
            <a:r>
              <a:rPr lang="en-US" dirty="0" err="1"/>
              <a:t>DailytoMonthly</a:t>
            </a:r>
            <a:r>
              <a:rPr lang="en-US" dirty="0"/>
              <a:t> Manual.txt”)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1.1 Dow </a:t>
            </a:r>
            <a:r>
              <a:rPr lang="en-US" dirty="0" err="1"/>
              <a:t>Jones_Monthly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1.2 S&amp;P 500_SPX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 Monthly Data: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2.1 Equities Mkt </a:t>
            </a:r>
            <a:r>
              <a:rPr lang="en-US" dirty="0" err="1">
                <a:hlinkClick r:id="rId2"/>
              </a:rPr>
              <a:t>Share&amp;Volume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2.2 Options Mkt </a:t>
            </a:r>
            <a:r>
              <a:rPr lang="en-US" dirty="0" err="1">
                <a:hlinkClick r:id="rId3"/>
              </a:rPr>
              <a:t>Share&amp;Volume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2.3 Futures Mkt Volume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2.4 U.S. Inflation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2.5 FED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2.6 U.S. GDP </a:t>
            </a:r>
            <a:r>
              <a:rPr lang="en-US" dirty="0">
                <a:hlinkClick r:id="rId6"/>
              </a:rPr>
              <a:t>(1)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(2)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2.7 Unemployment Rate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Target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1.0 Order Entry Port Quantities 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93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7704" y="197485"/>
            <a:ext cx="87864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User Tips:</a:t>
            </a:r>
          </a:p>
          <a:p>
            <a:pPr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Move the folder </a:t>
            </a:r>
            <a:r>
              <a:rPr lang="en-US" b="1" dirty="0" err="1">
                <a:solidFill>
                  <a:srgbClr val="FF0000"/>
                </a:solidFill>
              </a:rPr>
              <a:t>ModelPrediction</a:t>
            </a:r>
            <a:r>
              <a:rPr lang="en-US" b="1" dirty="0">
                <a:solidFill>
                  <a:srgbClr val="FF0000"/>
                </a:solidFill>
              </a:rPr>
              <a:t> outside of OneDrive to use the tool.</a:t>
            </a:r>
            <a:r>
              <a:rPr lang="en-US" dirty="0"/>
              <a:t> The tool cannot access the “Logical Port Prediction.xlsx” since OneDrive would block the access. </a:t>
            </a:r>
          </a:p>
          <a:p>
            <a:pPr algn="l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change the column name, variables or sheet name before using the model. You need to change the script and Excel file in the meanwhile.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Retrain the model for </a:t>
            </a:r>
            <a:r>
              <a:rPr lang="en-US" b="1" dirty="0"/>
              <a:t>every 4-6 months </a:t>
            </a:r>
            <a:r>
              <a:rPr lang="en-US" dirty="0"/>
              <a:t>to catch up the recent changes.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75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50AD3-0853-A9B3-8389-0193D81F4689}"/>
              </a:ext>
            </a:extLst>
          </p:cNvPr>
          <p:cNvSpPr txBox="1"/>
          <p:nvPr/>
        </p:nvSpPr>
        <p:spPr>
          <a:xfrm>
            <a:off x="702987" y="224859"/>
            <a:ext cx="427464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For future interns to train the model: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Step 1: </a:t>
            </a:r>
            <a:r>
              <a:rPr lang="en-US" dirty="0"/>
              <a:t>In the folder Train &amp; Prediction, open training file for each product.</a:t>
            </a:r>
          </a:p>
          <a:p>
            <a:pPr algn="l"/>
            <a:r>
              <a:rPr lang="en-US" dirty="0"/>
              <a:t>(e.g. BZX_1m_Train.ipynb means the 1-month training model for BZX)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Make sure the </a:t>
            </a:r>
            <a:r>
              <a:rPr lang="en-US" dirty="0" err="1"/>
              <a:t>n_train_months</a:t>
            </a:r>
            <a:r>
              <a:rPr lang="en-US" dirty="0"/>
              <a:t> is below the number of rows the array “values” (e.g. as is shown in the image)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Step 2: To Change the range of CI. 95% and improve model accuracy</a:t>
            </a:r>
            <a:r>
              <a:rPr lang="en-US" dirty="0"/>
              <a:t> in the prediction outcome, you could tune the following parameters: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n_train_months</a:t>
            </a:r>
            <a:r>
              <a:rPr lang="en-US" dirty="0"/>
              <a:t> (training sample size)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n_months</a:t>
            </a:r>
            <a:r>
              <a:rPr lang="en-US" dirty="0"/>
              <a:t> (the number of lag hours)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epochs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ensemble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8660E-C988-2484-EBAE-8E14A543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27" y="224859"/>
            <a:ext cx="6947505" cy="48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386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Issac(Jie)</dc:creator>
  <cp:lastModifiedBy>Issac(Jie) Zhang</cp:lastModifiedBy>
  <cp:revision>17</cp:revision>
  <dcterms:created xsi:type="dcterms:W3CDTF">2022-08-25T15:36:46Z</dcterms:created>
  <dcterms:modified xsi:type="dcterms:W3CDTF">2022-08-26T15:26:31Z</dcterms:modified>
</cp:coreProperties>
</file>