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00" r:id="rId3"/>
    <p:sldId id="504" r:id="rId4"/>
    <p:sldId id="578" r:id="rId6"/>
    <p:sldId id="657" r:id="rId7"/>
    <p:sldId id="581" r:id="rId8"/>
    <p:sldId id="598" r:id="rId9"/>
    <p:sldId id="600" r:id="rId10"/>
    <p:sldId id="601" r:id="rId11"/>
    <p:sldId id="602" r:id="rId12"/>
    <p:sldId id="604" r:id="rId13"/>
    <p:sldId id="599" r:id="rId14"/>
    <p:sldId id="608" r:id="rId15"/>
    <p:sldId id="593" r:id="rId16"/>
    <p:sldId id="582" r:id="rId17"/>
    <p:sldId id="596" r:id="rId18"/>
    <p:sldId id="650" r:id="rId19"/>
    <p:sldId id="652" r:id="rId20"/>
    <p:sldId id="654" r:id="rId21"/>
    <p:sldId id="651" r:id="rId22"/>
    <p:sldId id="636" r:id="rId23"/>
    <p:sldId id="640" r:id="rId24"/>
    <p:sldId id="635" r:id="rId25"/>
    <p:sldId id="586" r:id="rId26"/>
    <p:sldId id="585" r:id="rId27"/>
    <p:sldId id="660" r:id="rId28"/>
    <p:sldId id="661" r:id="rId29"/>
    <p:sldId id="645" r:id="rId30"/>
    <p:sldId id="643" r:id="rId31"/>
    <p:sldId id="646" r:id="rId32"/>
    <p:sldId id="606" r:id="rId33"/>
    <p:sldId id="620" r:id="rId34"/>
    <p:sldId id="656" r:id="rId35"/>
    <p:sldId id="658" r:id="rId36"/>
    <p:sldId id="659" r:id="rId37"/>
    <p:sldId id="306"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FF"/>
    <a:srgbClr val="E86111"/>
    <a:srgbClr val="FF6C6E"/>
    <a:srgbClr val="76D6FF"/>
    <a:srgbClr val="7A81FF"/>
    <a:srgbClr val="61D836"/>
    <a:srgbClr val="E72825"/>
    <a:srgbClr val="F2F3F2"/>
    <a:srgbClr val="FF7E7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05"/>
    <p:restoredTop sz="96327" autoAdjust="0"/>
  </p:normalViewPr>
  <p:slideViewPr>
    <p:cSldViewPr snapToGrid="0">
      <p:cViewPr varScale="1">
        <p:scale>
          <a:sx n="62" d="100"/>
          <a:sy n="62" d="100"/>
        </p:scale>
        <p:origin x="47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1143000" y="685800"/>
            <a:ext cx="4572000" cy="3429000"/>
          </a:xfrm>
          <a:prstGeom prst="rect">
            <a:avLst/>
          </a:prstGeom>
        </p:spPr>
        <p:txBody>
          <a:bodyPr/>
          <a:lstStyle/>
          <a:p/>
        </p:txBody>
      </p:sp>
      <p:sp>
        <p:nvSpPr>
          <p:cNvPr id="90" name="Shape 9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305E1B8-A813-3447-AC05-D6EDCFB4C20B}"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8" name="训练营ppt模版-8.jpg" descr="训练营ppt模版-8.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sp>
        <p:nvSpPr>
          <p:cNvPr id="6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5" name="在此键入姓名"/>
          <p:cNvSpPr txBox="1">
            <a:spLocks noGrp="1"/>
          </p:cNvSpPr>
          <p:nvPr>
            <p:ph type="body" sz="quarter" idx="13" hasCustomPrompt="1"/>
          </p:nvPr>
        </p:nvSpPr>
        <p:spPr>
          <a:xfrm>
            <a:off x="2444750" y="7674780"/>
            <a:ext cx="5325176" cy="1164421"/>
          </a:xfrm>
          <a:prstGeom prst="rect">
            <a:avLst/>
          </a:prstGeom>
        </p:spPr>
        <p:txBody>
          <a:bodyPr wrap="none" anchor="b">
            <a:spAutoFit/>
          </a:bodyPr>
          <a:lstStyle>
            <a:lvl1pPr>
              <a:spcBef>
                <a:spcPts val="0"/>
              </a:spcBef>
              <a:defRPr sz="6900">
                <a:solidFill>
                  <a:schemeClr val="bg1"/>
                </a:solidFill>
              </a:defRPr>
            </a:lvl1pPr>
          </a:lstStyle>
          <a:p>
            <a:r>
              <a:t>在此键入姓名</a:t>
            </a:r>
          </a:p>
        </p:txBody>
      </p:sp>
      <p:sp>
        <p:nvSpPr>
          <p:cNvPr id="6" name="在此键入tittle"/>
          <p:cNvSpPr txBox="1">
            <a:spLocks noGrp="1"/>
          </p:cNvSpPr>
          <p:nvPr>
            <p:ph type="body" sz="quarter" idx="14"/>
          </p:nvPr>
        </p:nvSpPr>
        <p:spPr>
          <a:xfrm>
            <a:off x="2447620" y="9163050"/>
            <a:ext cx="2929782" cy="774700"/>
          </a:xfrm>
          <a:prstGeom prst="rect">
            <a:avLst/>
          </a:prstGeom>
        </p:spPr>
        <p:txBody>
          <a:bodyPr wrap="none">
            <a:spAutoFit/>
          </a:bodyPr>
          <a:lstStyle>
            <a:lvl1pPr>
              <a:spcBef>
                <a:spcPts val="0"/>
              </a:spcBef>
              <a:defRPr sz="3800">
                <a:solidFill>
                  <a:srgbClr val="E4F4F9"/>
                </a:solidFill>
              </a:defRPr>
            </a:lvl1pPr>
          </a:lstStyle>
          <a:p>
            <a:pPr lvl="0"/>
            <a:r>
              <a:rPr lang="zh-CN" altLang="en-US"/>
              <a:t>单击此处编辑母版文本样式</a:t>
            </a:r>
            <a:endParaRPr lang="zh-CN" altLang="en-US"/>
          </a:p>
        </p:txBody>
      </p:sp>
      <p:sp>
        <p:nvSpPr>
          <p:cNvPr id="7" name="在此键入姓名"/>
          <p:cNvSpPr txBox="1">
            <a:spLocks noGrp="1"/>
          </p:cNvSpPr>
          <p:nvPr>
            <p:ph type="body" sz="quarter" idx="15" hasCustomPrompt="1"/>
          </p:nvPr>
        </p:nvSpPr>
        <p:spPr>
          <a:xfrm>
            <a:off x="2444750" y="2514540"/>
            <a:ext cx="15758583" cy="3683060"/>
          </a:xfrm>
          <a:prstGeom prst="rect">
            <a:avLst/>
          </a:prstGeom>
        </p:spPr>
        <p:txBody>
          <a:bodyPr wrap="square" anchor="b">
            <a:spAutoFit/>
          </a:bodyPr>
          <a:lstStyle>
            <a:lvl1pPr>
              <a:spcBef>
                <a:spcPts val="0"/>
              </a:spcBef>
              <a:defRPr sz="7200" b="0" i="0">
                <a:solidFill>
                  <a:srgbClr val="FFFFFF"/>
                </a:solidFill>
                <a:latin typeface="Helvetica" pitchFamily="2" charset="0"/>
              </a:defRPr>
            </a:lvl1pPr>
          </a:lstStyle>
          <a:p>
            <a:r>
              <a:rPr lang="zh-CN" altLang="en-US"/>
              <a:t>架构师训练营 </a:t>
            </a:r>
            <a:r>
              <a:rPr lang="en-US" altLang="zh-CN"/>
              <a:t>–</a:t>
            </a:r>
            <a:r>
              <a:rPr lang="zh-CN" altLang="en-US"/>
              <a:t> 模块 </a:t>
            </a:r>
            <a:r>
              <a:rPr lang="en-US" altLang="zh-CN"/>
              <a:t>X</a:t>
            </a:r>
            <a:endParaRPr lang="en-US" altLang="zh-CN"/>
          </a:p>
          <a:p>
            <a:endParaRPr lang="en-US" altLang="zh-CN"/>
          </a:p>
          <a:p>
            <a:r>
              <a:rPr lang="zh-CN" altLang="en-US"/>
              <a:t>第</a:t>
            </a:r>
            <a:r>
              <a:rPr lang="en-US" altLang="zh-CN"/>
              <a:t>X</a:t>
            </a:r>
            <a:r>
              <a:rPr lang="zh-CN" altLang="en-US"/>
              <a:t>课：课程名称</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目录页">
    <p:spTree>
      <p:nvGrpSpPr>
        <p:cNvPr id="1" name=""/>
        <p:cNvGrpSpPr/>
        <p:nvPr/>
      </p:nvGrpSpPr>
      <p:grpSpPr>
        <a:xfrm>
          <a:off x="0" y="0"/>
          <a:ext cx="0" cy="0"/>
          <a:chOff x="0" y="0"/>
          <a:chExt cx="0" cy="0"/>
        </a:xfrm>
      </p:grpSpPr>
      <p:pic>
        <p:nvPicPr>
          <p:cNvPr id="5" name="训练营ppt模版-2.jpg" descr="训练营ppt模版-2.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sp>
        <p:nvSpPr>
          <p:cNvPr id="58" name="正文级别 1…"/>
          <p:cNvSpPr txBox="1">
            <a:spLocks noGrp="1"/>
          </p:cNvSpPr>
          <p:nvPr>
            <p:ph type="body" idx="1" hasCustomPrompt="1"/>
          </p:nvPr>
        </p:nvSpPr>
        <p:spPr>
          <a:xfrm>
            <a:off x="9327506" y="3700462"/>
            <a:ext cx="12164954" cy="7793999"/>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正文级别 1</a:t>
            </a:r>
          </a:p>
          <a:p>
            <a:pPr lvl="1"/>
            <a:r>
              <a:t>正文级别 2</a:t>
            </a:r>
          </a:p>
          <a:p>
            <a:pPr lvl="2"/>
            <a:r>
              <a:t>正文级别 3</a:t>
            </a:r>
          </a:p>
          <a:p>
            <a:pPr lvl="3"/>
            <a:r>
              <a:t>正文级别 4</a:t>
            </a:r>
          </a:p>
          <a:p>
            <a:pPr lvl="4"/>
            <a:r>
              <a:t>正文级别 5</a:t>
            </a:r>
          </a:p>
        </p:txBody>
      </p:sp>
      <p:sp>
        <p:nvSpPr>
          <p:cNvPr id="4" name="目录"/>
          <p:cNvSpPr txBox="1"/>
          <p:nvPr userDrawn="1"/>
        </p:nvSpPr>
        <p:spPr>
          <a:xfrm>
            <a:off x="3758952" y="3700462"/>
            <a:ext cx="2677015" cy="1641475"/>
          </a:xfrm>
          <a:prstGeom prst="rect">
            <a:avLst/>
          </a:prstGeom>
          <a:ln w="12700">
            <a:miter lim="400000"/>
          </a:ln>
        </p:spPr>
        <p:txBody>
          <a:bodyPr wrap="none" lIns="50800" tIns="50800" rIns="50800" bIns="50800" anchor="ctr">
            <a:spAutoFit/>
          </a:bodyPr>
          <a:lstStyle>
            <a:lvl1pPr>
              <a:defRPr sz="10000">
                <a:solidFill>
                  <a:srgbClr val="18B2E8"/>
                </a:solidFill>
              </a:defRPr>
            </a:lvl1pPr>
          </a:lstStyle>
          <a:p>
            <a:r>
              <a:rPr dirty="0" err="1">
                <a:solidFill>
                  <a:schemeClr val="bg1"/>
                </a:solidFill>
                <a:latin typeface="Alibaba PuHuiTi R" pitchFamily="18" charset="-122"/>
                <a:ea typeface="Alibaba PuHuiTi R" pitchFamily="18" charset="-122"/>
                <a:cs typeface="Alibaba PuHuiTi R" pitchFamily="18" charset="-122"/>
              </a:rPr>
              <a:t>目录</a:t>
            </a:r>
            <a:endParaRPr dirty="0">
              <a:solidFill>
                <a:schemeClr val="bg1"/>
              </a:solidFill>
              <a:latin typeface="Alibaba PuHuiTi R" pitchFamily="18" charset="-122"/>
              <a:ea typeface="Alibaba PuHuiTi R" pitchFamily="18" charset="-122"/>
              <a:cs typeface="Alibaba PuHuiTi R" pitchFamily="18" charset="-122"/>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sp>
        <p:nvSpPr>
          <p:cNvPr id="5" name="标题文本"/>
          <p:cNvSpPr txBox="1">
            <a:spLocks noGrp="1"/>
          </p:cNvSpPr>
          <p:nvPr>
            <p:ph type="title" hasCustomPrompt="1"/>
          </p:nvPr>
        </p:nvSpPr>
        <p:spPr>
          <a:xfrm>
            <a:off x="2462400" y="979200"/>
            <a:ext cx="19458000" cy="1310400"/>
          </a:xfrm>
          <a:prstGeom prst="rect">
            <a:avLst/>
          </a:prstGeom>
          <a:ln w="12700">
            <a:miter lim="400000"/>
          </a:ln>
        </p:spPr>
        <p:txBody>
          <a:bodyPr lIns="50800" tIns="50800" rIns="50800" bIns="50800" anchor="t" anchorCtr="0">
            <a:normAutofit/>
          </a:bodyPr>
          <a:lstStyle>
            <a:lvl1pPr>
              <a:defRPr>
                <a:solidFill>
                  <a:schemeClr val="tx1"/>
                </a:solidFill>
              </a:defRPr>
            </a:lvl1pPr>
          </a:lstStyle>
          <a:p>
            <a:r>
              <a:rPr lang="en-GB" altLang="zh-CN"/>
              <a:t>Title Text</a:t>
            </a:r>
            <a:endParaRPr lang="en-GB" altLang="zh-CN"/>
          </a:p>
        </p:txBody>
      </p:sp>
      <p:sp>
        <p:nvSpPr>
          <p:cNvPr id="7" name="文本占位符 6"/>
          <p:cNvSpPr>
            <a:spLocks noGrp="1"/>
          </p:cNvSpPr>
          <p:nvPr>
            <p:ph type="body" sz="quarter" idx="11"/>
          </p:nvPr>
        </p:nvSpPr>
        <p:spPr>
          <a:xfrm>
            <a:off x="2462400" y="2890384"/>
            <a:ext cx="19458000" cy="9013825"/>
          </a:xfrm>
        </p:spPr>
        <p:txBody>
          <a:bodyPr>
            <a:normAutofit/>
          </a:bodyPr>
          <a:lstStyle>
            <a:lvl1pPr>
              <a:defRPr sz="3600">
                <a:solidFill>
                  <a:schemeClr val="tx1"/>
                </a:solidFill>
              </a:defRPr>
            </a:lvl1pPr>
            <a:lvl2pPr>
              <a:defRPr sz="3200">
                <a:solidFill>
                  <a:schemeClr val="tx1"/>
                </a:solidFill>
              </a:defRPr>
            </a:lvl2pPr>
            <a:lvl3pPr>
              <a:defRPr sz="3200">
                <a:solidFill>
                  <a:schemeClr val="tx1"/>
                </a:solidFill>
              </a:defRPr>
            </a:lvl3pPr>
            <a:lvl4pPr>
              <a:defRPr sz="3200">
                <a:solidFill>
                  <a:schemeClr val="tx1"/>
                </a:solidFill>
              </a:defRPr>
            </a:lvl4pPr>
            <a:lvl5pPr>
              <a:defRPr sz="3200">
                <a:solidFill>
                  <a:schemeClr val="tx1"/>
                </a:solidFill>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内容">
    <p:spTree>
      <p:nvGrpSpPr>
        <p:cNvPr id="1" name=""/>
        <p:cNvGrpSpPr/>
        <p:nvPr/>
      </p:nvGrpSpPr>
      <p:grpSpPr>
        <a:xfrm>
          <a:off x="0" y="0"/>
          <a:ext cx="0" cy="0"/>
          <a:chOff x="0" y="0"/>
          <a:chExt cx="0" cy="0"/>
        </a:xfrm>
      </p:grpSpPr>
      <p:pic>
        <p:nvPicPr>
          <p:cNvPr id="6" name="训练营ppt模版.jpg" descr="训练营ppt模版.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sp>
        <p:nvSpPr>
          <p:cNvPr id="5" name="标题文本"/>
          <p:cNvSpPr txBox="1">
            <a:spLocks noGrp="1"/>
          </p:cNvSpPr>
          <p:nvPr>
            <p:ph type="title" hasCustomPrompt="1"/>
          </p:nvPr>
        </p:nvSpPr>
        <p:spPr>
          <a:xfrm>
            <a:off x="2462400" y="979200"/>
            <a:ext cx="19458000" cy="1310400"/>
          </a:xfrm>
          <a:prstGeom prst="rect">
            <a:avLst/>
          </a:prstGeom>
          <a:ln w="12700">
            <a:miter lim="400000"/>
          </a:ln>
        </p:spPr>
        <p:txBody>
          <a:bodyPr lIns="50800" tIns="50800" rIns="50800" bIns="50800" anchor="t" anchorCtr="0">
            <a:normAutofit/>
          </a:bodyPr>
          <a:lstStyle>
            <a:lvl1pPr>
              <a:defRPr>
                <a:solidFill>
                  <a:schemeClr val="tx1"/>
                </a:solidFill>
              </a:defRPr>
            </a:lvl1pPr>
          </a:lstStyle>
          <a:p>
            <a:r>
              <a:rPr lang="en-GB" altLang="zh-CN"/>
              <a:t>Title Text</a:t>
            </a:r>
            <a:endParaRPr lang="en-GB" altLang="zh-CN"/>
          </a:p>
        </p:txBody>
      </p:sp>
      <p:sp>
        <p:nvSpPr>
          <p:cNvPr id="7" name="文本占位符 6"/>
          <p:cNvSpPr>
            <a:spLocks noGrp="1"/>
          </p:cNvSpPr>
          <p:nvPr>
            <p:ph type="body" sz="quarter" idx="11"/>
          </p:nvPr>
        </p:nvSpPr>
        <p:spPr>
          <a:xfrm>
            <a:off x="2462400" y="2890384"/>
            <a:ext cx="19458000" cy="9013825"/>
          </a:xfrm>
        </p:spPr>
        <p:txBody>
          <a:bodyPr>
            <a:normAutofit/>
          </a:bodyPr>
          <a:lstStyle>
            <a:lvl1pPr>
              <a:defRPr sz="3600">
                <a:solidFill>
                  <a:schemeClr val="tx1"/>
                </a:solidFill>
              </a:defRPr>
            </a:lvl1pPr>
            <a:lvl2pPr>
              <a:defRPr sz="3200">
                <a:solidFill>
                  <a:schemeClr val="tx1"/>
                </a:solidFill>
              </a:defRPr>
            </a:lvl2pPr>
            <a:lvl3pPr>
              <a:defRPr sz="3200">
                <a:solidFill>
                  <a:schemeClr val="tx1"/>
                </a:solidFill>
              </a:defRPr>
            </a:lvl3pPr>
            <a:lvl4pPr>
              <a:defRPr sz="3200">
                <a:solidFill>
                  <a:schemeClr val="tx1"/>
                </a:solidFill>
              </a:defRPr>
            </a:lvl4pPr>
            <a:lvl5pPr>
              <a:defRPr sz="3200">
                <a:solidFill>
                  <a:schemeClr val="tx1"/>
                </a:solidFill>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a:fld>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训练营ppt模版-6.jpg" descr="训练营ppt模版-6.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bg>
      <p:bgPr>
        <a:solidFill>
          <a:srgbClr val="3A3B3C"/>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8800" y="2244726"/>
            <a:ext cx="20726401" cy="4775200"/>
          </a:xfrm>
        </p:spPr>
        <p:txBody>
          <a:bodyPr anchor="b">
            <a:normAutofit/>
          </a:bodyPr>
          <a:lstStyle>
            <a:lvl1pPr algn="ctr">
              <a:defRPr sz="8765"/>
            </a:lvl1pPr>
          </a:lstStyle>
          <a:p>
            <a:r>
              <a:rPr lang="zh-CN" altLang="en-US" dirty="0"/>
              <a:t>演讲标题</a:t>
            </a:r>
            <a:endParaRPr lang="en-US" dirty="0"/>
          </a:p>
        </p:txBody>
      </p:sp>
      <p:sp>
        <p:nvSpPr>
          <p:cNvPr id="3" name="Subtitle 2"/>
          <p:cNvSpPr>
            <a:spLocks noGrp="1"/>
          </p:cNvSpPr>
          <p:nvPr>
            <p:ph type="subTitle" idx="1" hasCustomPrompt="1"/>
          </p:nvPr>
        </p:nvSpPr>
        <p:spPr>
          <a:xfrm>
            <a:off x="3048001" y="7204076"/>
            <a:ext cx="18288000" cy="3311524"/>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835" indent="0" algn="ctr">
              <a:buNone/>
              <a:defRPr sz="2400"/>
            </a:lvl5pPr>
            <a:lvl6pPr marL="3429000" indent="0" algn="ctr">
              <a:buNone/>
              <a:defRPr sz="2400"/>
            </a:lvl6pPr>
            <a:lvl7pPr marL="4114800" indent="0" algn="ctr">
              <a:buNone/>
              <a:defRPr sz="2400"/>
            </a:lvl7pPr>
            <a:lvl8pPr marL="4801235" indent="0" algn="ctr">
              <a:buNone/>
              <a:defRPr sz="2400"/>
            </a:lvl8pPr>
            <a:lvl9pPr marL="5486400" indent="0" algn="ctr">
              <a:buNone/>
              <a:defRPr sz="2400"/>
            </a:lvl9pPr>
          </a:lstStyle>
          <a:p>
            <a:r>
              <a:rPr lang="zh-CN" altLang="en-US" dirty="0"/>
              <a:t>姓名 </a:t>
            </a:r>
            <a:r>
              <a:rPr lang="en-US" altLang="zh-CN" dirty="0"/>
              <a:t>/</a:t>
            </a:r>
            <a:r>
              <a:rPr lang="zh-CN" altLang="en-US" dirty="0"/>
              <a:t> 公司</a:t>
            </a:r>
            <a:endParaRPr lang="en-US" dirty="0"/>
          </a:p>
        </p:txBody>
      </p:sp>
      <p:sp>
        <p:nvSpPr>
          <p:cNvPr id="4" name="文本框 3"/>
          <p:cNvSpPr txBox="1"/>
          <p:nvPr userDrawn="1"/>
        </p:nvSpPr>
        <p:spPr>
          <a:xfrm>
            <a:off x="23164800" y="102523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5.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1689100" y="2997200"/>
            <a:ext cx="21005800" cy="8940800"/>
          </a:xfrm>
          <a:prstGeom prst="rect">
            <a:avLst/>
          </a:prstGeom>
          <a:ln w="12700">
            <a:miter lim="400000"/>
          </a:ln>
        </p:spPr>
        <p:txBody>
          <a:bodyPr lIns="50800" tIns="50800" rIns="50800" bIns="50800" anchor="t" anchorCtr="0">
            <a:normAutofit/>
          </a:bodyPr>
          <a:lstStyle>
            <a:lvl2pPr marL="1270000" indent="-635000"/>
            <a:lvl3pPr marL="1905000" indent="-635000"/>
            <a:lvl4pPr marL="2540000" indent="-635000"/>
            <a:lvl5pPr marL="3175000" indent="-635000"/>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2462400" y="979200"/>
            <a:ext cx="19458000" cy="1310400"/>
          </a:xfrm>
          <a:prstGeom prst="rect">
            <a:avLst/>
          </a:prstGeom>
          <a:ln w="12700">
            <a:miter lim="400000"/>
          </a:ln>
        </p:spPr>
        <p:txBody>
          <a:bodyPr lIns="50800" tIns="50800" rIns="50800" bIns="50800" anchor="t" anchorCtr="0">
            <a:normAutofit/>
          </a:bodyPr>
          <a:lstStyle/>
          <a:p>
            <a:r>
              <a:rPr lang="en-GB" altLang="zh-CN"/>
              <a:t>Title Text</a:t>
            </a:r>
            <a:endParaRPr lang="en-GB" altLang="zh-CN"/>
          </a:p>
        </p:txBody>
      </p:sp>
      <p:sp>
        <p:nvSpPr>
          <p:cNvPr id="4" name="幻灯片编号"/>
          <p:cNvSpPr txBox="1">
            <a:spLocks noGrp="1"/>
          </p:cNvSpPr>
          <p:nvPr>
            <p:ph type="sldNum" sz="quarter" idx="2"/>
          </p:nvPr>
        </p:nvSpPr>
        <p:spPr>
          <a:xfrm>
            <a:off x="11946001" y="13081000"/>
            <a:ext cx="479298" cy="471924"/>
          </a:xfrm>
          <a:prstGeom prst="rect">
            <a:avLst/>
          </a:prstGeom>
          <a:ln w="12700">
            <a:miter lim="400000"/>
          </a:ln>
        </p:spPr>
        <p:txBody>
          <a:bodyPr wrap="none" lIns="50800" tIns="50800" rIns="50800" bIns="50800">
            <a:spAutoFit/>
          </a:bodyPr>
          <a:lstStyle>
            <a:lvl1pPr>
              <a:defRPr sz="2400" b="0" i="0">
                <a:latin typeface="Alibaba PuHuiTi R" pitchFamily="18" charset="-122"/>
                <a:ea typeface="Alibaba PuHuiTi R" pitchFamily="18" charset="-122"/>
                <a:cs typeface="Alibaba PuHuiTi R" pitchFamily="18" charset="-122"/>
                <a:sym typeface="Helvetica Neue Light"/>
              </a:defRPr>
            </a:lvl1pPr>
          </a:lstStyle>
          <a:p>
            <a:fld id="{86CB4B4D-7CA3-9044-876B-883B54F8677D}" type="slidenum">
              <a:rPr lang="en-US" altLang="zh-CN"/>
            </a:fld>
            <a:endParaRPr lang="en-US" altLang="zh-CN"/>
          </a:p>
        </p:txBody>
      </p:sp>
      <p:pic>
        <p:nvPicPr>
          <p:cNvPr id="7" name="图片 6" descr="文本&#10;&#10;描述已自动生成"/>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9900900" y="96253"/>
            <a:ext cx="4483100" cy="1295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825500" eaLnBrk="1" latinLnBrk="0" hangingPunct="1">
        <a:lnSpc>
          <a:spcPct val="100000"/>
        </a:lnSpc>
        <a:spcBef>
          <a:spcPts val="0"/>
        </a:spcBef>
        <a:spcAft>
          <a:spcPts val="0"/>
        </a:spcAft>
        <a:buClrTx/>
        <a:buSzTx/>
        <a:buFontTx/>
        <a:buNone/>
        <a:defRPr sz="6800" b="1" i="0" u="none" strike="noStrike" cap="none" spc="0" baseline="0">
          <a:solidFill>
            <a:schemeClr val="tx1"/>
          </a:solidFill>
          <a:uFillTx/>
          <a:latin typeface="Alibaba PuHuiTi R" pitchFamily="18" charset="-122"/>
          <a:ea typeface="Alibaba PuHuiTi R" pitchFamily="18" charset="-122"/>
          <a:cs typeface="Alibaba PuHuiTi R" pitchFamily="18" charset="-122"/>
          <a:sym typeface="Helvetica Light"/>
        </a:defRPr>
      </a:lvl1pPr>
      <a:lvl2pPr marL="0" marR="0" indent="0" algn="ctr" defTabSz="825500" eaLnBrk="1" latinLnBrk="0" hangingPunct="1">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2pPr>
      <a:lvl3pPr marL="0" marR="0" indent="0" algn="ctr" defTabSz="825500" eaLnBrk="1" latinLnBrk="0" hangingPunct="1">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3pPr>
      <a:lvl4pPr marL="0" marR="0" indent="0" algn="ctr" defTabSz="825500" eaLnBrk="1" latinLnBrk="0" hangingPunct="1">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4pPr>
      <a:lvl5pPr marL="0" marR="0" indent="0" algn="ctr" defTabSz="825500" eaLnBrk="1" latinLnBrk="0" hangingPunct="1">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5pPr>
      <a:lvl6pPr marL="0" marR="0" indent="0" algn="ctr" defTabSz="825500" eaLnBrk="1" latinLnBrk="0" hangingPunct="1">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6pPr>
      <a:lvl7pPr marL="0" marR="0" indent="0" algn="ctr" defTabSz="825500" eaLnBrk="1" latinLnBrk="0" hangingPunct="1">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7pPr>
      <a:lvl8pPr marL="0" marR="0" indent="0" algn="ctr" defTabSz="825500" eaLnBrk="1" latinLnBrk="0" hangingPunct="1">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8pPr>
      <a:lvl9pPr marL="0" marR="0" indent="0" algn="ctr" defTabSz="825500" eaLnBrk="1" latinLnBrk="0" hangingPunct="1">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9pPr>
    </p:titleStyle>
    <p:bodyStyle>
      <a:lvl1pPr marL="0" marR="0" indent="0" algn="l" defTabSz="825500" eaLnBrk="1" latinLnBrk="0" hangingPunct="1">
        <a:lnSpc>
          <a:spcPct val="100000"/>
        </a:lnSpc>
        <a:spcBef>
          <a:spcPts val="1000"/>
        </a:spcBef>
        <a:spcAft>
          <a:spcPts val="1000"/>
        </a:spcAft>
        <a:buClrTx/>
        <a:buSzPct val="125000"/>
        <a:buFontTx/>
        <a:buNone/>
        <a:defRPr sz="3600" b="0" i="0" u="none" strike="noStrike" cap="none" spc="0" baseline="0">
          <a:solidFill>
            <a:schemeClr val="tx1"/>
          </a:solidFill>
          <a:uFillTx/>
          <a:latin typeface="Alibaba PuHuiTi R" pitchFamily="18" charset="-122"/>
          <a:ea typeface="Alibaba PuHuiTi R" pitchFamily="18" charset="-122"/>
          <a:cs typeface="Alibaba PuHuiTi R" pitchFamily="18" charset="-122"/>
          <a:sym typeface="Alibaba PuHuiTi"/>
        </a:defRPr>
      </a:lvl1pPr>
      <a:lvl2pPr marL="1270000" marR="0" indent="-635000" algn="l" defTabSz="825500" eaLnBrk="1" latinLnBrk="0" hangingPunct="1">
        <a:lnSpc>
          <a:spcPct val="100000"/>
        </a:lnSpc>
        <a:spcBef>
          <a:spcPts val="1000"/>
        </a:spcBef>
        <a:spcAft>
          <a:spcPts val="1000"/>
        </a:spcAft>
        <a:buClrTx/>
        <a:buSzPct val="125000"/>
        <a:buFont typeface="Arial" panose="020B0604020202020204" pitchFamily="34" charset="0"/>
        <a:buChar char="•"/>
        <a:defRPr sz="3200" b="0" i="0" u="none" strike="noStrike" cap="none" spc="0" baseline="0">
          <a:solidFill>
            <a:schemeClr val="tx1"/>
          </a:solidFill>
          <a:uFillTx/>
          <a:latin typeface="Alibaba PuHuiTi R" pitchFamily="18" charset="-122"/>
          <a:ea typeface="Alibaba PuHuiTi R" pitchFamily="18" charset="-122"/>
          <a:cs typeface="Alibaba PuHuiTi R" pitchFamily="18" charset="-122"/>
          <a:sym typeface="Alibaba PuHuiTi"/>
        </a:defRPr>
      </a:lvl2pPr>
      <a:lvl3pPr marL="1905000" marR="0" indent="-635000" algn="l" defTabSz="825500" eaLnBrk="1" latinLnBrk="0" hangingPunct="1">
        <a:lnSpc>
          <a:spcPct val="100000"/>
        </a:lnSpc>
        <a:spcBef>
          <a:spcPts val="1000"/>
        </a:spcBef>
        <a:spcAft>
          <a:spcPts val="1000"/>
        </a:spcAft>
        <a:buClrTx/>
        <a:buSzPct val="80000"/>
        <a:buFont typeface="Wingdings" panose="05000000000000000000" pitchFamily="2" charset="2"/>
        <a:buChar char="Ø"/>
        <a:defRPr sz="3200" b="0" i="0" u="none" strike="noStrike" cap="none" spc="0" baseline="0">
          <a:solidFill>
            <a:schemeClr val="tx1"/>
          </a:solidFill>
          <a:uFillTx/>
          <a:latin typeface="Alibaba PuHuiTi R" pitchFamily="18" charset="-122"/>
          <a:ea typeface="Alibaba PuHuiTi R" pitchFamily="18" charset="-122"/>
          <a:cs typeface="Alibaba PuHuiTi R" pitchFamily="18" charset="-122"/>
          <a:sym typeface="Alibaba PuHuiTi"/>
        </a:defRPr>
      </a:lvl3pPr>
      <a:lvl4pPr marL="2540000" marR="0" indent="-635000" algn="l" defTabSz="825500" eaLnBrk="1" latinLnBrk="0" hangingPunct="1">
        <a:lnSpc>
          <a:spcPct val="100000"/>
        </a:lnSpc>
        <a:spcBef>
          <a:spcPts val="1000"/>
        </a:spcBef>
        <a:spcAft>
          <a:spcPts val="1000"/>
        </a:spcAft>
        <a:buClrTx/>
        <a:buSzPct val="80000"/>
        <a:buFont typeface="Wingdings" panose="05000000000000000000" pitchFamily="2" charset="2"/>
        <a:buChar char="Ø"/>
        <a:defRPr sz="3200" b="0" i="0" u="none" strike="noStrike" cap="none" spc="0" baseline="0">
          <a:solidFill>
            <a:schemeClr val="tx1"/>
          </a:solidFill>
          <a:uFillTx/>
          <a:latin typeface="Alibaba PuHuiTi R" pitchFamily="18" charset="-122"/>
          <a:ea typeface="Alibaba PuHuiTi R" pitchFamily="18" charset="-122"/>
          <a:cs typeface="Alibaba PuHuiTi R" pitchFamily="18" charset="-122"/>
          <a:sym typeface="Alibaba PuHuiTi"/>
        </a:defRPr>
      </a:lvl4pPr>
      <a:lvl5pPr marL="3175000" marR="0" indent="-635000" algn="l" defTabSz="825500" eaLnBrk="1" latinLnBrk="0" hangingPunct="1">
        <a:lnSpc>
          <a:spcPct val="100000"/>
        </a:lnSpc>
        <a:spcBef>
          <a:spcPts val="1000"/>
        </a:spcBef>
        <a:spcAft>
          <a:spcPts val="1000"/>
        </a:spcAft>
        <a:buClrTx/>
        <a:buSzPct val="80000"/>
        <a:buFont typeface="Wingdings" panose="05000000000000000000" pitchFamily="2" charset="2"/>
        <a:buChar char="Ø"/>
        <a:defRPr sz="3200" b="0" i="0" u="none" strike="noStrike" cap="none" spc="0" baseline="0">
          <a:solidFill>
            <a:schemeClr val="tx1"/>
          </a:solidFill>
          <a:uFillTx/>
          <a:latin typeface="Alibaba PuHuiTi R" pitchFamily="18" charset="-122"/>
          <a:ea typeface="Alibaba PuHuiTi R" pitchFamily="18" charset="-122"/>
          <a:cs typeface="Alibaba PuHuiTi R" pitchFamily="18" charset="-122"/>
          <a:sym typeface="Alibaba PuHuiTi"/>
        </a:defRPr>
      </a:lvl5pPr>
      <a:lvl6pPr marL="3677920" marR="0" indent="-502920" algn="l" defTabSz="825500" eaLnBrk="1" latinLnBrk="0" hangingPunct="1">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R"/>
          <a:ea typeface="Alibaba PuHuiTi R"/>
          <a:cs typeface="Alibaba PuHuiTi R"/>
          <a:sym typeface="Alibaba PuHuiTi"/>
        </a:defRPr>
      </a:lvl6pPr>
      <a:lvl7pPr marL="4312920" marR="0" indent="-502920" algn="l" defTabSz="825500" eaLnBrk="1" latinLnBrk="0" hangingPunct="1">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R"/>
          <a:ea typeface="Alibaba PuHuiTi R"/>
          <a:cs typeface="Alibaba PuHuiTi R"/>
          <a:sym typeface="Alibaba PuHuiTi"/>
        </a:defRPr>
      </a:lvl7pPr>
      <a:lvl8pPr marL="4947920" marR="0" indent="-502920" algn="l" defTabSz="825500" eaLnBrk="1" latinLnBrk="0" hangingPunct="1">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R"/>
          <a:ea typeface="Alibaba PuHuiTi R"/>
          <a:cs typeface="Alibaba PuHuiTi R"/>
          <a:sym typeface="Alibaba PuHuiTi"/>
        </a:defRPr>
      </a:lvl8pPr>
      <a:lvl9pPr marL="5582920" marR="0" indent="-502920" algn="l" defTabSz="825500" eaLnBrk="1" latinLnBrk="0" hangingPunct="1">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R"/>
          <a:ea typeface="Alibaba PuHuiTi R"/>
          <a:cs typeface="Alibaba PuHuiTi R"/>
          <a:sym typeface="Alibaba PuHuiTi"/>
        </a:defRPr>
      </a:lvl9pPr>
    </p:bodyStyle>
    <p:otherStyle>
      <a:lvl1pPr marL="0" marR="0" indent="0" algn="ctr" defTabSz="825500" eaLnBrk="1" latinLnBrk="0" hangingPunct="1">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image" Target="../media/image9.tiff"/></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3.tiff"/><Relationship Id="rId1" Type="http://schemas.openxmlformats.org/officeDocument/2006/relationships/image" Target="../media/image12.tif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4.tif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5.tif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6.tif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7.tiff"/></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18.sv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18.svg"/><Relationship Id="rId2" Type="http://schemas.openxmlformats.org/officeDocument/2006/relationships/image" Target="../media/image6.png"/><Relationship Id="rId1" Type="http://schemas.openxmlformats.org/officeDocument/2006/relationships/image" Target="../media/image19.tif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20.tif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21.tiff"/></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23.tiff"/><Relationship Id="rId1" Type="http://schemas.openxmlformats.org/officeDocument/2006/relationships/image" Target="../media/image22.tif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24.tif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25.tiff"/></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image" Target="../media/image27.tiff"/><Relationship Id="rId1" Type="http://schemas.openxmlformats.org/officeDocument/2006/relationships/image" Target="../media/image26.tiff"/></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image" Target="../media/image18.sv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image" Target="../media/image18.svg"/><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tiff"/><Relationship Id="rId1" Type="http://schemas.openxmlformats.org/officeDocument/2006/relationships/image" Target="../media/image1.tif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3.tiff"/><Relationship Id="rId1" Type="http://schemas.openxmlformats.org/officeDocument/2006/relationships/image" Target="../media/image2.tif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5.tiff"/><Relationship Id="rId1" Type="http://schemas.openxmlformats.org/officeDocument/2006/relationships/image" Target="../media/image4.tif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7.tiff"/><Relationship Id="rId1"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8.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444750" y="8566320"/>
            <a:ext cx="1872307" cy="1164421"/>
          </a:xfrm>
        </p:spPr>
        <p:txBody>
          <a:bodyPr/>
          <a:lstStyle/>
          <a:p>
            <a:r>
              <a:rPr kumimoji="1" lang="zh-CN" altLang="en-US" dirty="0">
                <a:latin typeface="微软雅黑" panose="020B0503020204020204" pitchFamily="34" charset="-122"/>
                <a:ea typeface="微软雅黑" panose="020B0503020204020204" pitchFamily="34" charset="-122"/>
              </a:rPr>
              <a:t>林溪</a:t>
            </a:r>
            <a:endParaRPr kumimoji="1" lang="zh-CN" altLang="en-US"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5"/>
          </p:nvPr>
        </p:nvSpPr>
        <p:spPr>
          <a:xfrm>
            <a:off x="2444750" y="2635746"/>
            <a:ext cx="19180810" cy="4544834"/>
          </a:xfrm>
        </p:spPr>
        <p:txBody>
          <a:bodyPr/>
          <a:lstStyle/>
          <a:p>
            <a:r>
              <a:rPr kumimoji="1" lang="zh-CN" altLang="en-US" sz="9600" dirty="0">
                <a:latin typeface="微软雅黑" panose="020B0503020204020204" pitchFamily="34" charset="-122"/>
                <a:ea typeface="微软雅黑" panose="020B0503020204020204" pitchFamily="34" charset="-122"/>
              </a:rPr>
              <a:t>前端训练营</a:t>
            </a:r>
            <a:endParaRPr kumimoji="1" lang="en-US" altLang="zh-CN" sz="9600" dirty="0">
              <a:latin typeface="微软雅黑" panose="020B0503020204020204" pitchFamily="34" charset="-122"/>
              <a:ea typeface="微软雅黑" panose="020B0503020204020204" pitchFamily="34" charset="-122"/>
            </a:endParaRPr>
          </a:p>
          <a:p>
            <a:r>
              <a:rPr kumimoji="1" lang="zh-CN" altLang="en-US" sz="9600" dirty="0">
                <a:latin typeface="微软雅黑" panose="020B0503020204020204" pitchFamily="34" charset="-122"/>
                <a:ea typeface="微软雅黑" panose="020B0503020204020204" pitchFamily="34" charset="-122"/>
              </a:rPr>
              <a:t> </a:t>
            </a:r>
            <a:endParaRPr kumimoji="1" lang="en-US" altLang="zh-CN" sz="9600" dirty="0">
              <a:latin typeface="微软雅黑" panose="020B0503020204020204" pitchFamily="34" charset="-122"/>
              <a:ea typeface="微软雅黑" panose="020B0503020204020204" pitchFamily="34" charset="-122"/>
            </a:endParaRPr>
          </a:p>
          <a:p>
            <a:r>
              <a:rPr kumimoji="1" lang="zh-CN" altLang="en-US" sz="8000" dirty="0">
                <a:latin typeface="微软雅黑" panose="020B0503020204020204" pitchFamily="34" charset="-122"/>
                <a:ea typeface="微软雅黑" panose="020B0503020204020204" pitchFamily="34" charset="-122"/>
              </a:rPr>
              <a:t>模块二  </a:t>
            </a:r>
            <a:r>
              <a:rPr lang="zh-CN" altLang="en-US" sz="8000" dirty="0">
                <a:latin typeface="微软雅黑" panose="020B0503020204020204" pitchFamily="34" charset="-122"/>
                <a:ea typeface="微软雅黑" panose="020B0503020204020204" pitchFamily="34" charset="-122"/>
              </a:rPr>
              <a:t>前端工程化</a:t>
            </a:r>
            <a:endParaRPr kumimoji="1" lang="zh-CN" altLang="en-US" sz="8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458691" y="-85898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985213" y="850045"/>
            <a:ext cx="11206787"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import maps</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8" name="矩形 7"/>
          <p:cNvSpPr/>
          <p:nvPr/>
        </p:nvSpPr>
        <p:spPr>
          <a:xfrm>
            <a:off x="1426307" y="2526746"/>
            <a:ext cx="3358612" cy="1015663"/>
          </a:xfrm>
          <a:prstGeom prst="rect">
            <a:avLst/>
          </a:prstGeom>
        </p:spPr>
        <p:txBody>
          <a:bodyPr wrap="none">
            <a:spAutoFit/>
          </a:bodyPr>
          <a:lstStyle/>
          <a:p>
            <a:pPr marL="857250" indent="-857250">
              <a:buFont typeface="Wingdings" panose="05000000000000000000" pitchFamily="2" charset="2"/>
              <a:buChar char="n"/>
            </a:pPr>
            <a:r>
              <a:rPr kumimoji="1" lang="zh-CN" altLang="en-US" sz="6000" b="0" dirty="0">
                <a:solidFill>
                  <a:schemeClr val="bg1"/>
                </a:solidFill>
                <a:latin typeface="微软雅黑" panose="020B0503020204020204" pitchFamily="34" charset="-122"/>
                <a:ea typeface="微软雅黑" panose="020B0503020204020204" pitchFamily="34" charset="-122"/>
              </a:rPr>
              <a:t>虚拟化</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3777300" y="11470702"/>
            <a:ext cx="4031873" cy="861774"/>
          </a:xfrm>
          <a:prstGeom prst="rect">
            <a:avLst/>
          </a:prstGeom>
        </p:spPr>
        <p:txBody>
          <a:bodyPr wrap="none">
            <a:spAutoFit/>
          </a:bodyPr>
          <a:lstStyle/>
          <a:p>
            <a:pPr algn="l"/>
            <a:r>
              <a:rPr lang="zh-CN" altLang="en-US" sz="5000" b="0" dirty="0">
                <a:solidFill>
                  <a:schemeClr val="bg1"/>
                </a:solidFill>
                <a:latin typeface="微软雅黑" panose="020B0503020204020204" pitchFamily="34" charset="-122"/>
                <a:ea typeface="微软雅黑" panose="020B0503020204020204" pitchFamily="34" charset="-122"/>
              </a:rPr>
              <a:t>删除内建模块</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541928" y="4304710"/>
            <a:ext cx="7378652" cy="3010490"/>
          </a:xfrm>
          <a:prstGeom prst="rect">
            <a:avLst/>
          </a:prstGeom>
        </p:spPr>
      </p:pic>
      <p:pic>
        <p:nvPicPr>
          <p:cNvPr id="9" name="图片 8"/>
          <p:cNvPicPr>
            <a:picLocks noChangeAspect="1"/>
          </p:cNvPicPr>
          <p:nvPr/>
        </p:nvPicPr>
        <p:blipFill>
          <a:blip r:embed="rId2"/>
          <a:stretch>
            <a:fillRect/>
          </a:stretch>
        </p:blipFill>
        <p:spPr>
          <a:xfrm>
            <a:off x="2541927" y="7750043"/>
            <a:ext cx="7467195" cy="3010490"/>
          </a:xfrm>
          <a:prstGeom prst="rect">
            <a:avLst/>
          </a:prstGeom>
        </p:spPr>
      </p:pic>
      <p:pic>
        <p:nvPicPr>
          <p:cNvPr id="10" name="图片 9"/>
          <p:cNvPicPr>
            <a:picLocks noChangeAspect="1"/>
          </p:cNvPicPr>
          <p:nvPr/>
        </p:nvPicPr>
        <p:blipFill>
          <a:blip r:embed="rId3"/>
          <a:stretch>
            <a:fillRect/>
          </a:stretch>
        </p:blipFill>
        <p:spPr>
          <a:xfrm>
            <a:off x="12408674" y="4304709"/>
            <a:ext cx="10803092" cy="104787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985213" y="850045"/>
            <a:ext cx="11206787"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import maps</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8" name="矩形 7"/>
          <p:cNvSpPr/>
          <p:nvPr/>
        </p:nvSpPr>
        <p:spPr>
          <a:xfrm>
            <a:off x="985213" y="2721435"/>
            <a:ext cx="4128053" cy="1015663"/>
          </a:xfrm>
          <a:prstGeom prst="rect">
            <a:avLst/>
          </a:prstGeom>
        </p:spPr>
        <p:txBody>
          <a:bodyPr wrap="none">
            <a:spAutoFit/>
          </a:bodyPr>
          <a:lstStyle/>
          <a:p>
            <a:pPr marL="857250" indent="-857250">
              <a:buFont typeface="Wingdings" panose="05000000000000000000" pitchFamily="2" charset="2"/>
              <a:buChar char="n"/>
            </a:pPr>
            <a:r>
              <a:rPr kumimoji="1" lang="zh-CN" altLang="en-US" sz="6000" b="0" dirty="0">
                <a:solidFill>
                  <a:schemeClr val="bg1"/>
                </a:solidFill>
                <a:latin typeface="微软雅黑" panose="020B0503020204020204" pitchFamily="34" charset="-122"/>
                <a:ea typeface="微软雅黑" panose="020B0503020204020204" pitchFamily="34" charset="-122"/>
              </a:rPr>
              <a:t>动态加载</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739122" y="4498412"/>
            <a:ext cx="18905755" cy="4815954"/>
          </a:xfrm>
          <a:prstGeom prst="rect">
            <a:avLst/>
          </a:prstGeom>
        </p:spPr>
      </p:pic>
      <p:pic>
        <p:nvPicPr>
          <p:cNvPr id="10" name="图片 9"/>
          <p:cNvPicPr>
            <a:picLocks noChangeAspect="1"/>
          </p:cNvPicPr>
          <p:nvPr/>
        </p:nvPicPr>
        <p:blipFill>
          <a:blip r:embed="rId2"/>
          <a:stretch>
            <a:fillRect/>
          </a:stretch>
        </p:blipFill>
        <p:spPr>
          <a:xfrm>
            <a:off x="2739121" y="9678836"/>
            <a:ext cx="18905756" cy="2395416"/>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985213" y="850045"/>
            <a:ext cx="11206787"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import maps</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pic>
        <p:nvPicPr>
          <p:cNvPr id="9" name="图片 8"/>
          <p:cNvPicPr>
            <a:picLocks noChangeAspect="1"/>
          </p:cNvPicPr>
          <p:nvPr/>
        </p:nvPicPr>
        <p:blipFill>
          <a:blip r:embed="rId1"/>
          <a:stretch>
            <a:fillRect/>
          </a:stretch>
        </p:blipFill>
        <p:spPr>
          <a:xfrm>
            <a:off x="1900228" y="2580004"/>
            <a:ext cx="20583543" cy="1009027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9852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9" name="圆角矩形 8"/>
          <p:cNvSpPr/>
          <p:nvPr/>
        </p:nvSpPr>
        <p:spPr>
          <a:xfrm>
            <a:off x="6790107" y="1960121"/>
            <a:ext cx="9252091"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kumimoji="1" lang="en-US" altLang="zh-CN" sz="4000" b="0" dirty="0">
                <a:solidFill>
                  <a:schemeClr val="bg1"/>
                </a:solidFill>
                <a:latin typeface="微软雅黑" panose="020B0503020204020204" pitchFamily="34" charset="-122"/>
                <a:ea typeface="微软雅黑" panose="020B0503020204020204" pitchFamily="34" charset="-122"/>
              </a:rPr>
              <a:t>es-module-shims</a:t>
            </a:r>
            <a:endParaRPr kumimoji="1" lang="zh-CN" altLang="en-US" sz="4000" b="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7483825" y="3835957"/>
            <a:ext cx="7864653" cy="1015663"/>
          </a:xfrm>
          <a:prstGeom prst="rect">
            <a:avLst/>
          </a:prstGeom>
        </p:spPr>
        <p:txBody>
          <a:bodyPr wrap="none">
            <a:spAutoFit/>
          </a:bodyPr>
          <a:lstStyle/>
          <a:p>
            <a:r>
              <a:rPr kumimoji="1" lang="en-US" altLang="zh-CN" sz="6000" b="0" dirty="0">
                <a:solidFill>
                  <a:schemeClr val="bg1"/>
                </a:solidFill>
                <a:latin typeface="微软雅黑" panose="020B0503020204020204" pitchFamily="34" charset="-122"/>
                <a:ea typeface="微软雅黑" panose="020B0503020204020204" pitchFamily="34" charset="-122"/>
              </a:rPr>
              <a:t>Import map </a:t>
            </a:r>
            <a:r>
              <a:rPr kumimoji="1" lang="zh-CN" altLang="en-US" sz="6000" b="0" dirty="0">
                <a:solidFill>
                  <a:schemeClr val="bg1"/>
                </a:solidFill>
                <a:latin typeface="微软雅黑" panose="020B0503020204020204" pitchFamily="34" charset="-122"/>
                <a:ea typeface="微软雅黑" panose="020B0503020204020204" pitchFamily="34" charset="-122"/>
              </a:rPr>
              <a:t>兼容方案</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912925" y="5580868"/>
            <a:ext cx="7006452" cy="7094861"/>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9852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err="1">
                <a:solidFill>
                  <a:schemeClr val="bg1"/>
                </a:solidFill>
                <a:latin typeface="微软雅黑" panose="020B0503020204020204" pitchFamily="34" charset="-122"/>
                <a:ea typeface="微软雅黑" panose="020B0503020204020204" pitchFamily="34" charset="-122"/>
              </a:rPr>
              <a:t>System.js</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7" name="矩形 6"/>
          <p:cNvSpPr/>
          <p:nvPr/>
        </p:nvSpPr>
        <p:spPr>
          <a:xfrm>
            <a:off x="1648690" y="2589251"/>
            <a:ext cx="19008436" cy="1323439"/>
          </a:xfrm>
          <a:prstGeom prst="rect">
            <a:avLst/>
          </a:prstGeom>
        </p:spPr>
        <p:txBody>
          <a:bodyPr wrap="square">
            <a:spAutoFit/>
          </a:bodyPr>
          <a:lstStyle/>
          <a:p>
            <a:pPr algn="l"/>
            <a:r>
              <a:rPr lang="en-GB" altLang="zh-CN" sz="4000" b="0" dirty="0" err="1">
                <a:solidFill>
                  <a:schemeClr val="bg1"/>
                </a:solidFill>
                <a:latin typeface="微软雅黑" panose="020B0503020204020204" pitchFamily="34" charset="-122"/>
                <a:ea typeface="微软雅黑" panose="020B0503020204020204" pitchFamily="34" charset="-122"/>
              </a:rPr>
              <a:t>SystemJS</a:t>
            </a:r>
            <a:r>
              <a:rPr lang="en-GB" altLang="zh-CN" sz="4000" b="0" dirty="0">
                <a:solidFill>
                  <a:schemeClr val="bg1"/>
                </a:solidFill>
                <a:latin typeface="微软雅黑" panose="020B0503020204020204" pitchFamily="34" charset="-122"/>
                <a:ea typeface="微软雅黑" panose="020B0503020204020204" pitchFamily="34" charset="-122"/>
              </a:rPr>
              <a:t> </a:t>
            </a:r>
            <a:r>
              <a:rPr lang="zh-CN" altLang="en-US" sz="4000" b="0" dirty="0">
                <a:solidFill>
                  <a:schemeClr val="bg1"/>
                </a:solidFill>
                <a:latin typeface="微软雅黑" panose="020B0503020204020204" pitchFamily="34" charset="-122"/>
                <a:ea typeface="微软雅黑" panose="020B0503020204020204" pitchFamily="34" charset="-122"/>
              </a:rPr>
              <a:t>是一个插件化的、通用的模块加载器，它能在浏览器或者 </a:t>
            </a:r>
            <a:r>
              <a:rPr lang="en-GB" altLang="zh-CN" sz="4000" b="0" dirty="0">
                <a:solidFill>
                  <a:schemeClr val="bg1"/>
                </a:solidFill>
                <a:latin typeface="微软雅黑" panose="020B0503020204020204" pitchFamily="34" charset="-122"/>
                <a:ea typeface="微软雅黑" panose="020B0503020204020204" pitchFamily="34" charset="-122"/>
              </a:rPr>
              <a:t>NodeJS </a:t>
            </a:r>
            <a:r>
              <a:rPr lang="zh-CN" altLang="en-US" sz="4000" b="0" dirty="0">
                <a:solidFill>
                  <a:schemeClr val="bg1"/>
                </a:solidFill>
                <a:latin typeface="微软雅黑" panose="020B0503020204020204" pitchFamily="34" charset="-122"/>
                <a:ea typeface="微软雅黑" panose="020B0503020204020204" pitchFamily="34" charset="-122"/>
              </a:rPr>
              <a:t>上动态加载模块，并且支持 </a:t>
            </a:r>
            <a:r>
              <a:rPr lang="en-GB" altLang="zh-CN" sz="4000" b="0" dirty="0" err="1">
                <a:solidFill>
                  <a:schemeClr val="bg1"/>
                </a:solidFill>
                <a:latin typeface="微软雅黑" panose="020B0503020204020204" pitchFamily="34" charset="-122"/>
                <a:ea typeface="微软雅黑" panose="020B0503020204020204" pitchFamily="34" charset="-122"/>
              </a:rPr>
              <a:t>CommonJS</a:t>
            </a:r>
            <a:r>
              <a:rPr lang="zh-CN" altLang="en-GB" sz="4000" b="0" dirty="0">
                <a:solidFill>
                  <a:schemeClr val="bg1"/>
                </a:solidFill>
                <a:latin typeface="微软雅黑" panose="020B0503020204020204" pitchFamily="34" charset="-122"/>
                <a:ea typeface="微软雅黑" panose="020B0503020204020204" pitchFamily="34" charset="-122"/>
              </a:rPr>
              <a:t>、</a:t>
            </a:r>
            <a:r>
              <a:rPr lang="en-GB" altLang="zh-CN" sz="4000" b="0" dirty="0">
                <a:solidFill>
                  <a:schemeClr val="bg1"/>
                </a:solidFill>
                <a:latin typeface="微软雅黑" panose="020B0503020204020204" pitchFamily="34" charset="-122"/>
                <a:ea typeface="微软雅黑" panose="020B0503020204020204" pitchFamily="34" charset="-122"/>
              </a:rPr>
              <a:t>AMD</a:t>
            </a:r>
            <a:r>
              <a:rPr lang="zh-CN" altLang="en-GB" sz="4000" b="0" dirty="0">
                <a:solidFill>
                  <a:schemeClr val="bg1"/>
                </a:solidFill>
                <a:latin typeface="微软雅黑" panose="020B0503020204020204" pitchFamily="34" charset="-122"/>
                <a:ea typeface="微软雅黑" panose="020B0503020204020204" pitchFamily="34" charset="-122"/>
              </a:rPr>
              <a:t>、</a:t>
            </a:r>
            <a:r>
              <a:rPr lang="zh-CN" altLang="en-US" sz="4000" b="0" dirty="0">
                <a:solidFill>
                  <a:schemeClr val="bg1"/>
                </a:solidFill>
                <a:latin typeface="微软雅黑" panose="020B0503020204020204" pitchFamily="34" charset="-122"/>
                <a:ea typeface="微软雅黑" panose="020B0503020204020204" pitchFamily="34" charset="-122"/>
              </a:rPr>
              <a:t>全局模块对象和 </a:t>
            </a:r>
            <a:r>
              <a:rPr lang="en-GB" altLang="zh-CN" sz="4000" b="0" dirty="0">
                <a:solidFill>
                  <a:schemeClr val="bg1"/>
                </a:solidFill>
                <a:latin typeface="微软雅黑" panose="020B0503020204020204" pitchFamily="34" charset="-122"/>
                <a:ea typeface="微软雅黑" panose="020B0503020204020204" pitchFamily="34" charset="-122"/>
              </a:rPr>
              <a:t>ES6 </a:t>
            </a:r>
            <a:r>
              <a:rPr lang="zh-CN" altLang="en-US" sz="4000" b="0" dirty="0">
                <a:solidFill>
                  <a:schemeClr val="bg1"/>
                </a:solidFill>
                <a:latin typeface="微软雅黑" panose="020B0503020204020204" pitchFamily="34" charset="-122"/>
                <a:ea typeface="微软雅黑" panose="020B0503020204020204" pitchFamily="34" charset="-122"/>
              </a:rPr>
              <a:t>模块</a:t>
            </a:r>
            <a:endParaRPr lang="zh-CN" altLang="en-US" sz="4000" b="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320410" y="4750498"/>
            <a:ext cx="11140361" cy="707886"/>
          </a:xfrm>
          <a:prstGeom prst="rect">
            <a:avLst/>
          </a:prstGeom>
        </p:spPr>
        <p:txBody>
          <a:bodyPr wrap="square">
            <a:spAutoFit/>
          </a:bodyPr>
          <a:lstStyle/>
          <a:p>
            <a:pPr algn="l"/>
            <a:r>
              <a:rPr lang="en-GB" altLang="zh-CN" sz="4000" b="0" dirty="0" err="1">
                <a:solidFill>
                  <a:schemeClr val="bg1"/>
                </a:solidFill>
                <a:latin typeface="微软雅黑" panose="020B0503020204020204" pitchFamily="34" charset="-122"/>
                <a:ea typeface="微软雅黑" panose="020B0503020204020204" pitchFamily="34" charset="-122"/>
              </a:rPr>
              <a:t>System.import</a:t>
            </a:r>
            <a:r>
              <a:rPr lang="en-GB" altLang="zh-CN" sz="4000" b="0" dirty="0">
                <a:solidFill>
                  <a:schemeClr val="bg1"/>
                </a:solidFill>
                <a:latin typeface="微软雅黑" panose="020B0503020204020204" pitchFamily="34" charset="-122"/>
                <a:ea typeface="微软雅黑" panose="020B0503020204020204" pitchFamily="34" charset="-122"/>
              </a:rPr>
              <a:t>('my/</a:t>
            </a:r>
            <a:r>
              <a:rPr lang="en-GB" altLang="zh-CN" sz="4000" b="0" dirty="0" err="1">
                <a:solidFill>
                  <a:schemeClr val="bg1"/>
                </a:solidFill>
                <a:latin typeface="微软雅黑" panose="020B0503020204020204" pitchFamily="34" charset="-122"/>
                <a:ea typeface="微软雅黑" panose="020B0503020204020204" pitchFamily="34" charset="-122"/>
              </a:rPr>
              <a:t>file.css</a:t>
            </a:r>
            <a:r>
              <a:rPr lang="en-GB" altLang="zh-CN" sz="4000" b="0" dirty="0">
                <a:solidFill>
                  <a:schemeClr val="bg1"/>
                </a:solidFill>
                <a:latin typeface="微软雅黑" panose="020B0503020204020204" pitchFamily="34" charset="-122"/>
                <a:ea typeface="微软雅黑" panose="020B0503020204020204" pitchFamily="34" charset="-122"/>
              </a:rPr>
              <a:t>!')</a:t>
            </a:r>
            <a:endParaRPr lang="en-GB" altLang="zh-CN" sz="4000" b="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7672391" y="9675535"/>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4" name="圆角矩形 13"/>
          <p:cNvSpPr/>
          <p:nvPr/>
        </p:nvSpPr>
        <p:spPr>
          <a:xfrm>
            <a:off x="1648690" y="4495498"/>
            <a:ext cx="3109247"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css</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5" name="矩形 14"/>
          <p:cNvSpPr/>
          <p:nvPr/>
        </p:nvSpPr>
        <p:spPr>
          <a:xfrm>
            <a:off x="5320410" y="7327009"/>
            <a:ext cx="16083219" cy="707886"/>
          </a:xfrm>
          <a:prstGeom prst="rect">
            <a:avLst/>
          </a:prstGeom>
        </p:spPr>
        <p:txBody>
          <a:bodyPr wrap="square">
            <a:spAutoFit/>
          </a:bodyPr>
          <a:lstStyle/>
          <a:p>
            <a:pPr algn="l"/>
            <a:r>
              <a:rPr lang="en-GB" altLang="zh-CN" sz="4000" b="0" dirty="0" err="1">
                <a:solidFill>
                  <a:schemeClr val="bg1"/>
                </a:solidFill>
                <a:latin typeface="微软雅黑" panose="020B0503020204020204" pitchFamily="34" charset="-122"/>
                <a:ea typeface="微软雅黑" panose="020B0503020204020204" pitchFamily="34" charset="-122"/>
              </a:rPr>
              <a:t>System.import</a:t>
            </a:r>
            <a:r>
              <a:rPr lang="en-GB" altLang="zh-CN" sz="4000" b="0" dirty="0">
                <a:solidFill>
                  <a:schemeClr val="bg1"/>
                </a:solidFill>
                <a:latin typeface="微软雅黑" panose="020B0503020204020204" pitchFamily="34" charset="-122"/>
                <a:ea typeface="微软雅黑" panose="020B0503020204020204" pitchFamily="34" charset="-122"/>
              </a:rPr>
              <a:t>('some/</a:t>
            </a:r>
            <a:r>
              <a:rPr lang="en-GB" altLang="zh-CN" sz="4000" b="0" dirty="0" err="1">
                <a:solidFill>
                  <a:schemeClr val="bg1"/>
                </a:solidFill>
                <a:latin typeface="微软雅黑" panose="020B0503020204020204" pitchFamily="34" charset="-122"/>
                <a:ea typeface="微软雅黑" panose="020B0503020204020204" pitchFamily="34" charset="-122"/>
              </a:rPr>
              <a:t>data.json</a:t>
            </a:r>
            <a:r>
              <a:rPr lang="en-GB" altLang="zh-CN" sz="4000" b="0" dirty="0">
                <a:solidFill>
                  <a:schemeClr val="bg1"/>
                </a:solidFill>
                <a:latin typeface="微软雅黑" panose="020B0503020204020204" pitchFamily="34" charset="-122"/>
                <a:ea typeface="微软雅黑" panose="020B0503020204020204" pitchFamily="34" charset="-122"/>
              </a:rPr>
              <a:t>!').then(function(json){})</a:t>
            </a:r>
            <a:endParaRPr lang="en-GB" altLang="zh-CN" sz="4000" b="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5320410" y="8527492"/>
            <a:ext cx="18072402" cy="707886"/>
          </a:xfrm>
          <a:prstGeom prst="rect">
            <a:avLst/>
          </a:prstGeom>
        </p:spPr>
        <p:txBody>
          <a:bodyPr wrap="square">
            <a:spAutoFit/>
          </a:bodyPr>
          <a:lstStyle/>
          <a:p>
            <a:pPr algn="l"/>
            <a:r>
              <a:rPr lang="en-GB" altLang="zh-CN" sz="4000" b="0" dirty="0" err="1">
                <a:solidFill>
                  <a:schemeClr val="bg1"/>
                </a:solidFill>
                <a:latin typeface="微软雅黑" panose="020B0503020204020204" pitchFamily="34" charset="-122"/>
                <a:ea typeface="微软雅黑" panose="020B0503020204020204" pitchFamily="34" charset="-122"/>
              </a:rPr>
              <a:t>System.import</a:t>
            </a:r>
            <a:r>
              <a:rPr lang="en-GB" altLang="zh-CN" sz="4000" b="0" dirty="0">
                <a:solidFill>
                  <a:schemeClr val="bg1"/>
                </a:solidFill>
                <a:latin typeface="微软雅黑" panose="020B0503020204020204" pitchFamily="34" charset="-122"/>
                <a:ea typeface="微软雅黑" panose="020B0503020204020204" pitchFamily="34" charset="-122"/>
              </a:rPr>
              <a:t>('app/some/project/</a:t>
            </a:r>
            <a:r>
              <a:rPr lang="en-GB" altLang="zh-CN" sz="4000" b="0" dirty="0" err="1">
                <a:solidFill>
                  <a:schemeClr val="bg1"/>
                </a:solidFill>
                <a:latin typeface="微软雅黑" panose="020B0503020204020204" pitchFamily="34" charset="-122"/>
                <a:ea typeface="微软雅黑" panose="020B0503020204020204" pitchFamily="34" charset="-122"/>
              </a:rPr>
              <a:t>README.md</a:t>
            </a:r>
            <a:r>
              <a:rPr lang="en-GB" altLang="zh-CN" sz="4000" b="0" dirty="0">
                <a:solidFill>
                  <a:schemeClr val="bg1"/>
                </a:solidFill>
                <a:latin typeface="微软雅黑" panose="020B0503020204020204" pitchFamily="34" charset="-122"/>
                <a:ea typeface="微软雅黑" panose="020B0503020204020204" pitchFamily="34" charset="-122"/>
              </a:rPr>
              <a:t>!').then(function(html) {})</a:t>
            </a:r>
            <a:endParaRPr lang="en-GB" altLang="zh-CN" sz="4000" b="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5320410" y="5967945"/>
            <a:ext cx="12626923" cy="707886"/>
          </a:xfrm>
          <a:prstGeom prst="rect">
            <a:avLst/>
          </a:prstGeom>
        </p:spPr>
        <p:txBody>
          <a:bodyPr wrap="square">
            <a:spAutoFit/>
          </a:bodyPr>
          <a:lstStyle/>
          <a:p>
            <a:pPr algn="l"/>
            <a:r>
              <a:rPr lang="en-GB" altLang="zh-CN" sz="4000" b="0" dirty="0" err="1">
                <a:solidFill>
                  <a:schemeClr val="bg1"/>
                </a:solidFill>
                <a:latin typeface="微软雅黑" panose="020B0503020204020204" pitchFamily="34" charset="-122"/>
                <a:ea typeface="微软雅黑" panose="020B0503020204020204" pitchFamily="34" charset="-122"/>
              </a:rPr>
              <a:t>System.import</a:t>
            </a:r>
            <a:r>
              <a:rPr lang="en-GB" altLang="zh-CN" sz="4000" b="0" dirty="0">
                <a:solidFill>
                  <a:schemeClr val="bg1"/>
                </a:solidFill>
                <a:latin typeface="微软雅黑" panose="020B0503020204020204" pitchFamily="34" charset="-122"/>
                <a:ea typeface="微软雅黑" panose="020B0503020204020204" pitchFamily="34" charset="-122"/>
              </a:rPr>
              <a:t>('some/</a:t>
            </a:r>
            <a:r>
              <a:rPr lang="en-GB" altLang="zh-CN" sz="4000" b="0" dirty="0" err="1">
                <a:solidFill>
                  <a:schemeClr val="bg1"/>
                </a:solidFill>
                <a:latin typeface="微软雅黑" panose="020B0503020204020204" pitchFamily="34" charset="-122"/>
                <a:ea typeface="微软雅黑" panose="020B0503020204020204" pitchFamily="34" charset="-122"/>
              </a:rPr>
              <a:t>image.png!image</a:t>
            </a:r>
            <a:r>
              <a:rPr lang="en-GB" altLang="zh-CN" sz="4000" b="0" dirty="0">
                <a:solidFill>
                  <a:schemeClr val="bg1"/>
                </a:solidFill>
                <a:latin typeface="微软雅黑" panose="020B0503020204020204" pitchFamily="34" charset="-122"/>
                <a:ea typeface="微软雅黑" panose="020B0503020204020204" pitchFamily="34" charset="-122"/>
              </a:rPr>
              <a:t>')</a:t>
            </a:r>
            <a:endParaRPr lang="en-GB" altLang="zh-CN" sz="4000" b="0" dirty="0">
              <a:solidFill>
                <a:schemeClr val="bg1"/>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1648692" y="5839496"/>
            <a:ext cx="3109247"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image</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9" name="圆角矩形 18"/>
          <p:cNvSpPr/>
          <p:nvPr/>
        </p:nvSpPr>
        <p:spPr>
          <a:xfrm>
            <a:off x="1648691" y="7221352"/>
            <a:ext cx="3109248"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json</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0" name="圆角矩形 19"/>
          <p:cNvSpPr/>
          <p:nvPr/>
        </p:nvSpPr>
        <p:spPr>
          <a:xfrm>
            <a:off x="1648690" y="8527492"/>
            <a:ext cx="3157949"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Markdown</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1" name="圆角矩形 20"/>
          <p:cNvSpPr/>
          <p:nvPr/>
        </p:nvSpPr>
        <p:spPr>
          <a:xfrm>
            <a:off x="1599991" y="9854466"/>
            <a:ext cx="3157949"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text</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2" name="圆角矩形 21"/>
          <p:cNvSpPr/>
          <p:nvPr/>
        </p:nvSpPr>
        <p:spPr>
          <a:xfrm>
            <a:off x="1599990" y="11181440"/>
            <a:ext cx="3157949"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font</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3" name="矩形 22"/>
          <p:cNvSpPr/>
          <p:nvPr/>
        </p:nvSpPr>
        <p:spPr>
          <a:xfrm>
            <a:off x="5320410" y="9989371"/>
            <a:ext cx="15687011" cy="707886"/>
          </a:xfrm>
          <a:prstGeom prst="rect">
            <a:avLst/>
          </a:prstGeom>
        </p:spPr>
        <p:txBody>
          <a:bodyPr wrap="square">
            <a:spAutoFit/>
          </a:bodyPr>
          <a:lstStyle/>
          <a:p>
            <a:pPr algn="l"/>
            <a:r>
              <a:rPr lang="en-GB" altLang="zh-CN" sz="4000" b="0" dirty="0" err="1">
                <a:solidFill>
                  <a:schemeClr val="bg1"/>
                </a:solidFill>
                <a:latin typeface="微软雅黑" panose="020B0503020204020204" pitchFamily="34" charset="-122"/>
                <a:ea typeface="微软雅黑" panose="020B0503020204020204" pitchFamily="34" charset="-122"/>
              </a:rPr>
              <a:t>System.import</a:t>
            </a:r>
            <a:r>
              <a:rPr lang="en-GB" altLang="zh-CN" sz="4000" b="0" dirty="0">
                <a:solidFill>
                  <a:schemeClr val="bg1"/>
                </a:solidFill>
                <a:latin typeface="微软雅黑" panose="020B0503020204020204" pitchFamily="34" charset="-122"/>
                <a:ea typeface="微软雅黑" panose="020B0503020204020204" pitchFamily="34" charset="-122"/>
              </a:rPr>
              <a:t>('some/</a:t>
            </a:r>
            <a:r>
              <a:rPr lang="en-GB" altLang="zh-CN" sz="4000" b="0" dirty="0" err="1">
                <a:solidFill>
                  <a:schemeClr val="bg1"/>
                </a:solidFill>
                <a:latin typeface="微软雅黑" panose="020B0503020204020204" pitchFamily="34" charset="-122"/>
                <a:ea typeface="微软雅黑" panose="020B0503020204020204" pitchFamily="34" charset="-122"/>
              </a:rPr>
              <a:t>text.txt!text</a:t>
            </a:r>
            <a:r>
              <a:rPr lang="en-GB" altLang="zh-CN" sz="4000" b="0" dirty="0">
                <a:solidFill>
                  <a:schemeClr val="bg1"/>
                </a:solidFill>
                <a:latin typeface="微软雅黑" panose="020B0503020204020204" pitchFamily="34" charset="-122"/>
                <a:ea typeface="微软雅黑" panose="020B0503020204020204" pitchFamily="34" charset="-122"/>
              </a:rPr>
              <a:t>').then(function(text) {})</a:t>
            </a:r>
            <a:endParaRPr lang="en-GB" altLang="zh-CN" sz="4000" b="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5320410" y="11400791"/>
            <a:ext cx="14613585" cy="707886"/>
          </a:xfrm>
          <a:prstGeom prst="rect">
            <a:avLst/>
          </a:prstGeom>
        </p:spPr>
        <p:txBody>
          <a:bodyPr wrap="square">
            <a:spAutoFit/>
          </a:bodyPr>
          <a:lstStyle/>
          <a:p>
            <a:pPr algn="l"/>
            <a:r>
              <a:rPr lang="en-GB" altLang="zh-CN" sz="4000" b="0" dirty="0" err="1">
                <a:solidFill>
                  <a:schemeClr val="bg1"/>
                </a:solidFill>
                <a:latin typeface="微软雅黑" panose="020B0503020204020204" pitchFamily="34" charset="-122"/>
                <a:ea typeface="微软雅黑" panose="020B0503020204020204" pitchFamily="34" charset="-122"/>
              </a:rPr>
              <a:t>System.import</a:t>
            </a:r>
            <a:r>
              <a:rPr lang="en-GB" altLang="zh-CN" sz="4000" b="0" dirty="0">
                <a:solidFill>
                  <a:schemeClr val="bg1"/>
                </a:solidFill>
                <a:latin typeface="微软雅黑" panose="020B0503020204020204" pitchFamily="34" charset="-122"/>
                <a:ea typeface="微软雅黑" panose="020B0503020204020204" pitchFamily="34" charset="-122"/>
              </a:rPr>
              <a:t>('google Port </a:t>
            </a:r>
            <a:r>
              <a:rPr lang="en-GB" altLang="zh-CN" sz="4000" b="0" dirty="0" err="1">
                <a:solidFill>
                  <a:schemeClr val="bg1"/>
                </a:solidFill>
                <a:latin typeface="微软雅黑" panose="020B0503020204020204" pitchFamily="34" charset="-122"/>
                <a:ea typeface="微软雅黑" panose="020B0503020204020204" pitchFamily="34" charset="-122"/>
              </a:rPr>
              <a:t>Lligat</a:t>
            </a:r>
            <a:r>
              <a:rPr lang="en-GB" altLang="zh-CN" sz="4000" b="0" dirty="0">
                <a:solidFill>
                  <a:schemeClr val="bg1"/>
                </a:solidFill>
                <a:latin typeface="微软雅黑" panose="020B0503020204020204" pitchFamily="34" charset="-122"/>
                <a:ea typeface="微软雅黑" panose="020B0503020204020204" pitchFamily="34" charset="-122"/>
              </a:rPr>
              <a:t> Slab, Droid Sans !font')</a:t>
            </a:r>
            <a:endParaRPr lang="en-GB" altLang="zh-CN" sz="4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Single-spa</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0" name="矩形 9"/>
          <p:cNvSpPr/>
          <p:nvPr/>
        </p:nvSpPr>
        <p:spPr>
          <a:xfrm>
            <a:off x="12670166" y="8541408"/>
            <a:ext cx="7237879" cy="861774"/>
          </a:xfrm>
          <a:prstGeom prst="rect">
            <a:avLst/>
          </a:prstGeom>
        </p:spPr>
        <p:txBody>
          <a:bodyPr wrap="non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主应用是怎么控制路由？</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12670166" y="10084529"/>
            <a:ext cx="5955476" cy="861774"/>
          </a:xfrm>
          <a:prstGeom prst="rect">
            <a:avLst/>
          </a:prstGeom>
        </p:spPr>
        <p:txBody>
          <a:bodyPr wrap="non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应用之间如何通信？</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2670166" y="5597543"/>
            <a:ext cx="3390673" cy="861774"/>
          </a:xfrm>
          <a:prstGeom prst="rect">
            <a:avLst/>
          </a:prstGeom>
        </p:spPr>
        <p:txBody>
          <a:bodyPr wrap="non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子应用注册</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3278832" y="3331851"/>
            <a:ext cx="5415587"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微服务</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4" name="圆角矩形 13"/>
          <p:cNvSpPr/>
          <p:nvPr/>
        </p:nvSpPr>
        <p:spPr>
          <a:xfrm>
            <a:off x="12694503" y="3398117"/>
            <a:ext cx="5415587"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微前端</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5" name="矩形 14"/>
          <p:cNvSpPr/>
          <p:nvPr/>
        </p:nvSpPr>
        <p:spPr>
          <a:xfrm>
            <a:off x="4611891" y="6028430"/>
            <a:ext cx="2108269" cy="861774"/>
          </a:xfrm>
          <a:prstGeom prst="rect">
            <a:avLst/>
          </a:prstGeom>
        </p:spPr>
        <p:txBody>
          <a:bodyPr wrap="non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解耦合</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4932491" y="7338331"/>
            <a:ext cx="1467068" cy="861774"/>
          </a:xfrm>
          <a:prstGeom prst="rect">
            <a:avLst/>
          </a:prstGeom>
        </p:spPr>
        <p:txBody>
          <a:bodyPr wrap="non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复用</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650089" y="10052325"/>
            <a:ext cx="4673074" cy="861774"/>
          </a:xfrm>
          <a:prstGeom prst="rect">
            <a:avLst/>
          </a:prstGeom>
        </p:spPr>
        <p:txBody>
          <a:bodyPr wrap="non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服务注册与发现</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5273931" y="11102995"/>
            <a:ext cx="1425391" cy="861774"/>
          </a:xfrm>
          <a:prstGeom prst="rect">
            <a:avLst/>
          </a:prstGeom>
        </p:spPr>
        <p:txBody>
          <a:bodyPr wrap="none">
            <a:spAutoFit/>
          </a:bodyPr>
          <a:lstStyle/>
          <a:p>
            <a:r>
              <a:rPr lang="en-US" altLang="zh-CN" sz="5000" b="0" dirty="0">
                <a:solidFill>
                  <a:schemeClr val="bg1"/>
                </a:solidFill>
                <a:latin typeface="微软雅黑" panose="020B0503020204020204" pitchFamily="34" charset="-122"/>
                <a:ea typeface="微软雅黑" panose="020B0503020204020204" pitchFamily="34" charset="-122"/>
              </a:rPr>
              <a:t>RPC</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12670166" y="7076492"/>
            <a:ext cx="4673074" cy="861774"/>
          </a:xfrm>
          <a:prstGeom prst="rect">
            <a:avLst/>
          </a:prstGeom>
        </p:spPr>
        <p:txBody>
          <a:bodyPr wrap="non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子应用生命周期</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Single-spa</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1556961"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0" name="矩形 9"/>
          <p:cNvSpPr/>
          <p:nvPr/>
        </p:nvSpPr>
        <p:spPr>
          <a:xfrm>
            <a:off x="8145768" y="8319198"/>
            <a:ext cx="1467068" cy="861774"/>
          </a:xfrm>
          <a:prstGeom prst="rect">
            <a:avLst/>
          </a:prstGeom>
        </p:spPr>
        <p:txBody>
          <a:bodyPr wrap="squar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状态</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8145768" y="9273944"/>
            <a:ext cx="4514377" cy="861774"/>
          </a:xfrm>
          <a:prstGeom prst="rect">
            <a:avLst/>
          </a:prstGeom>
        </p:spPr>
        <p:txBody>
          <a:bodyPr wrap="square">
            <a:spAutoFit/>
          </a:bodyPr>
          <a:lstStyle/>
          <a:p>
            <a:r>
              <a:rPr lang="en-US" altLang="zh-CN" sz="5000" b="0" dirty="0">
                <a:solidFill>
                  <a:schemeClr val="bg1"/>
                </a:solidFill>
                <a:latin typeface="微软雅黑" panose="020B0503020204020204" pitchFamily="34" charset="-122"/>
                <a:ea typeface="微软雅黑" panose="020B0503020204020204" pitchFamily="34" charset="-122"/>
              </a:rPr>
              <a:t>NOT_LOADED</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134903" y="3590237"/>
            <a:ext cx="5415587"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引入子引用</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4" name="圆角矩形 13"/>
          <p:cNvSpPr/>
          <p:nvPr/>
        </p:nvSpPr>
        <p:spPr>
          <a:xfrm>
            <a:off x="7927722" y="3590237"/>
            <a:ext cx="5415587"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子引用注册</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5" name="矩形 14"/>
          <p:cNvSpPr/>
          <p:nvPr/>
        </p:nvSpPr>
        <p:spPr>
          <a:xfrm>
            <a:off x="2175590" y="5578121"/>
            <a:ext cx="3017173" cy="861774"/>
          </a:xfrm>
          <a:prstGeom prst="rect">
            <a:avLst/>
          </a:prstGeom>
          <a:ln>
            <a:solidFill>
              <a:schemeClr val="bg1"/>
            </a:solidFill>
          </a:ln>
        </p:spPr>
        <p:txBody>
          <a:bodyPr wrap="none">
            <a:spAutoFit/>
          </a:bodyPr>
          <a:lstStyle/>
          <a:p>
            <a:r>
              <a:rPr lang="en-US" altLang="zh-CN" sz="5000" b="0" dirty="0" err="1">
                <a:solidFill>
                  <a:schemeClr val="bg1"/>
                </a:solidFill>
                <a:latin typeface="微软雅黑" panose="020B0503020204020204" pitchFamily="34" charset="-122"/>
                <a:ea typeface="微软雅黑" panose="020B0503020204020204" pitchFamily="34" charset="-122"/>
              </a:rPr>
              <a:t>System.js</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927722" y="5583109"/>
            <a:ext cx="1898276" cy="861774"/>
          </a:xfrm>
          <a:prstGeom prst="rect">
            <a:avLst/>
          </a:prstGeom>
          <a:ln>
            <a:solidFill>
              <a:schemeClr val="bg1"/>
            </a:solidFill>
          </a:ln>
        </p:spPr>
        <p:txBody>
          <a:bodyPr wrap="none">
            <a:spAutoFit/>
          </a:bodyPr>
          <a:lstStyle/>
          <a:p>
            <a:r>
              <a:rPr lang="en-US" altLang="zh-CN" sz="5000" b="0" dirty="0">
                <a:solidFill>
                  <a:schemeClr val="bg1"/>
                </a:solidFill>
                <a:latin typeface="微软雅黑" panose="020B0503020204020204" pitchFamily="34" charset="-122"/>
                <a:ea typeface="微软雅黑" panose="020B0503020204020204" pitchFamily="34" charset="-122"/>
              </a:rPr>
              <a:t>name</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10142161" y="5578121"/>
            <a:ext cx="1356462" cy="861774"/>
          </a:xfrm>
          <a:prstGeom prst="rect">
            <a:avLst/>
          </a:prstGeom>
          <a:ln>
            <a:solidFill>
              <a:schemeClr val="bg1"/>
            </a:solidFill>
          </a:ln>
        </p:spPr>
        <p:txBody>
          <a:bodyPr wrap="none">
            <a:spAutoFit/>
          </a:bodyPr>
          <a:lstStyle/>
          <a:p>
            <a:r>
              <a:rPr lang="en-US" altLang="zh-CN" sz="5000" b="0" dirty="0">
                <a:solidFill>
                  <a:schemeClr val="bg1"/>
                </a:solidFill>
                <a:latin typeface="微软雅黑" panose="020B0503020204020204" pitchFamily="34" charset="-122"/>
                <a:ea typeface="微软雅黑" panose="020B0503020204020204" pitchFamily="34" charset="-122"/>
              </a:rPr>
              <a:t>app</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11725557" y="5578121"/>
            <a:ext cx="3775393" cy="861774"/>
          </a:xfrm>
          <a:prstGeom prst="rect">
            <a:avLst/>
          </a:prstGeom>
          <a:ln>
            <a:solidFill>
              <a:schemeClr val="bg1"/>
            </a:solidFill>
          </a:ln>
        </p:spPr>
        <p:txBody>
          <a:bodyPr wrap="none">
            <a:spAutoFit/>
          </a:bodyPr>
          <a:lstStyle/>
          <a:p>
            <a:r>
              <a:rPr lang="en-US" altLang="zh-CN" sz="5000" b="0" dirty="0" err="1">
                <a:solidFill>
                  <a:schemeClr val="bg1"/>
                </a:solidFill>
                <a:latin typeface="微软雅黑" panose="020B0503020204020204" pitchFamily="34" charset="-122"/>
                <a:ea typeface="微软雅黑" panose="020B0503020204020204" pitchFamily="34" charset="-122"/>
              </a:rPr>
              <a:t>activeWhen</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7927722" y="6702939"/>
            <a:ext cx="4953392" cy="861774"/>
          </a:xfrm>
          <a:prstGeom prst="rect">
            <a:avLst/>
          </a:prstGeom>
          <a:ln>
            <a:solidFill>
              <a:schemeClr val="bg1"/>
            </a:solidFill>
          </a:ln>
        </p:spPr>
        <p:txBody>
          <a:bodyPr wrap="square">
            <a:spAutoFit/>
          </a:bodyPr>
          <a:lstStyle/>
          <a:p>
            <a:r>
              <a:rPr lang="en-US" altLang="zh-CN" sz="5000" b="0" dirty="0" err="1">
                <a:solidFill>
                  <a:schemeClr val="bg1"/>
                </a:solidFill>
                <a:latin typeface="微软雅黑" panose="020B0503020204020204" pitchFamily="34" charset="-122"/>
                <a:ea typeface="微软雅黑" panose="020B0503020204020204" pitchFamily="34" charset="-122"/>
              </a:rPr>
              <a:t>customerProps</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16590992" y="3590237"/>
            <a:ext cx="5415587"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启动</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4" name="矩形 23"/>
          <p:cNvSpPr/>
          <p:nvPr/>
        </p:nvSpPr>
        <p:spPr>
          <a:xfrm>
            <a:off x="17603453" y="5460378"/>
            <a:ext cx="3390673" cy="861774"/>
          </a:xfrm>
          <a:prstGeom prst="rect">
            <a:avLst/>
          </a:prstGeom>
        </p:spPr>
        <p:txBody>
          <a:bodyPr wrap="non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子应用管理</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17053187" y="6909695"/>
            <a:ext cx="4953392" cy="861774"/>
          </a:xfrm>
          <a:prstGeom prst="rect">
            <a:avLst/>
          </a:prstGeom>
          <a:ln>
            <a:solidFill>
              <a:schemeClr val="bg1"/>
            </a:solidFill>
          </a:ln>
        </p:spPr>
        <p:txBody>
          <a:bodyPr wrap="squar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加载</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7053187" y="7928125"/>
            <a:ext cx="4953392" cy="861774"/>
          </a:xfrm>
          <a:prstGeom prst="rect">
            <a:avLst/>
          </a:prstGeom>
          <a:ln>
            <a:solidFill>
              <a:schemeClr val="bg1"/>
            </a:solidFill>
          </a:ln>
        </p:spPr>
        <p:txBody>
          <a:bodyPr wrap="squar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现实内容</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17053187" y="8967771"/>
            <a:ext cx="4953392" cy="861774"/>
          </a:xfrm>
          <a:prstGeom prst="rect">
            <a:avLst/>
          </a:prstGeom>
          <a:ln>
            <a:solidFill>
              <a:schemeClr val="bg1"/>
            </a:solidFill>
          </a:ln>
        </p:spPr>
        <p:txBody>
          <a:bodyPr wrap="squar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监听路由变化</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17053187" y="10016069"/>
            <a:ext cx="4953392" cy="861774"/>
          </a:xfrm>
          <a:prstGeom prst="rect">
            <a:avLst/>
          </a:prstGeom>
          <a:ln>
            <a:solidFill>
              <a:schemeClr val="bg1"/>
            </a:solidFill>
          </a:ln>
        </p:spPr>
        <p:txBody>
          <a:bodyPr wrap="squar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卸载子应用</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17053187" y="11064367"/>
            <a:ext cx="4953392" cy="861774"/>
          </a:xfrm>
          <a:prstGeom prst="rect">
            <a:avLst/>
          </a:prstGeom>
          <a:ln>
            <a:solidFill>
              <a:schemeClr val="bg1"/>
            </a:solidFill>
          </a:ln>
        </p:spPr>
        <p:txBody>
          <a:bodyPr wrap="squar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切换子应用</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7904139" y="10135718"/>
            <a:ext cx="7915867" cy="923330"/>
          </a:xfrm>
          <a:prstGeom prst="rect">
            <a:avLst/>
          </a:prstGeom>
        </p:spPr>
        <p:txBody>
          <a:bodyPr wrap="square">
            <a:spAutoFit/>
          </a:bodyPr>
          <a:lstStyle/>
          <a:p>
            <a:r>
              <a:rPr lang="en-US" altLang="zh-CN" sz="5400" b="0" dirty="0">
                <a:solidFill>
                  <a:schemeClr val="bg1"/>
                </a:solidFill>
                <a:latin typeface="微软雅黑" panose="020B0503020204020204" pitchFamily="34" charset="-122"/>
                <a:ea typeface="微软雅黑" panose="020B0503020204020204" pitchFamily="34" charset="-122"/>
                <a:sym typeface="Helvetica Neue Medium"/>
              </a:rPr>
              <a:t>NOT_BOOTSTRAPPED</a:t>
            </a:r>
            <a:endParaRPr lang="en-US" altLang="zh-CN" sz="54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31" name="矩形 30"/>
          <p:cNvSpPr/>
          <p:nvPr/>
        </p:nvSpPr>
        <p:spPr>
          <a:xfrm>
            <a:off x="8145768" y="11033589"/>
            <a:ext cx="7915867" cy="923330"/>
          </a:xfrm>
          <a:prstGeom prst="rect">
            <a:avLst/>
          </a:prstGeom>
        </p:spPr>
        <p:txBody>
          <a:bodyPr wrap="square">
            <a:spAutoFit/>
          </a:bodyPr>
          <a:lstStyle/>
          <a:p>
            <a:pPr algn="l"/>
            <a:r>
              <a:rPr lang="en-US" altLang="zh-CN" sz="5400" b="0" dirty="0">
                <a:solidFill>
                  <a:schemeClr val="bg1"/>
                </a:solidFill>
                <a:latin typeface="微软雅黑" panose="020B0503020204020204" pitchFamily="34" charset="-122"/>
                <a:ea typeface="微软雅黑" panose="020B0503020204020204" pitchFamily="34" charset="-122"/>
                <a:sym typeface="Helvetica Neue Medium"/>
              </a:rPr>
              <a:t>NOT_MOUNTED</a:t>
            </a:r>
            <a:endParaRPr lang="en-US" altLang="zh-CN" sz="54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32" name="矩形 31"/>
          <p:cNvSpPr/>
          <p:nvPr/>
        </p:nvSpPr>
        <p:spPr>
          <a:xfrm>
            <a:off x="8145768" y="11920822"/>
            <a:ext cx="7915867" cy="923330"/>
          </a:xfrm>
          <a:prstGeom prst="rect">
            <a:avLst/>
          </a:prstGeom>
        </p:spPr>
        <p:txBody>
          <a:bodyPr wrap="square">
            <a:spAutoFit/>
          </a:bodyPr>
          <a:lstStyle/>
          <a:p>
            <a:pPr algn="l"/>
            <a:r>
              <a:rPr lang="en-US" altLang="zh-CN" sz="5400" b="0" dirty="0">
                <a:solidFill>
                  <a:schemeClr val="bg1"/>
                </a:solidFill>
                <a:latin typeface="微软雅黑" panose="020B0503020204020204" pitchFamily="34" charset="-122"/>
                <a:ea typeface="微软雅黑" panose="020B0503020204020204" pitchFamily="34" charset="-122"/>
                <a:sym typeface="Helvetica Neue Medium"/>
              </a:rPr>
              <a:t>MOUNTED</a:t>
            </a:r>
            <a:endParaRPr lang="en-US" altLang="zh-CN" sz="5400" b="0" dirty="0">
              <a:solidFill>
                <a:schemeClr val="bg1"/>
              </a:solidFill>
              <a:latin typeface="微软雅黑" panose="020B0503020204020204" pitchFamily="34" charset="-122"/>
              <a:ea typeface="微软雅黑" panose="020B0503020204020204" pitchFamily="34" charset="-122"/>
              <a:sym typeface="Helvetica Neue Medium"/>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985212" y="850045"/>
            <a:ext cx="10325517"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single-spa </a:t>
            </a:r>
            <a:r>
              <a:rPr kumimoji="1" lang="zh-CN" altLang="en-US" sz="6000" b="0" dirty="0">
                <a:solidFill>
                  <a:schemeClr val="bg1"/>
                </a:solidFill>
                <a:latin typeface="微软雅黑" panose="020B0503020204020204" pitchFamily="34" charset="-122"/>
                <a:ea typeface="微软雅黑" panose="020B0503020204020204" pitchFamily="34" charset="-122"/>
              </a:rPr>
              <a:t>子应用状态管理</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0" name="文本框 9"/>
          <p:cNvSpPr txBox="1"/>
          <p:nvPr/>
        </p:nvSpPr>
        <p:spPr>
          <a:xfrm>
            <a:off x="18708542" y="924610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2" name="圆角矩形 11"/>
          <p:cNvSpPr/>
          <p:nvPr/>
        </p:nvSpPr>
        <p:spPr>
          <a:xfrm>
            <a:off x="1446624" y="5997068"/>
            <a:ext cx="4912999"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NOT_LOADED</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4" name="圆角矩形 13"/>
          <p:cNvSpPr/>
          <p:nvPr/>
        </p:nvSpPr>
        <p:spPr>
          <a:xfrm>
            <a:off x="5077305" y="4027048"/>
            <a:ext cx="7452891"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LOADING_SOURCE_CODE</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5" name="圆角矩形 14"/>
          <p:cNvSpPr/>
          <p:nvPr/>
        </p:nvSpPr>
        <p:spPr>
          <a:xfrm>
            <a:off x="13086960" y="4067777"/>
            <a:ext cx="6490116"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NOT_BOOTSTRAPPED</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7" name="圆角矩形 16"/>
          <p:cNvSpPr/>
          <p:nvPr/>
        </p:nvSpPr>
        <p:spPr>
          <a:xfrm>
            <a:off x="17462066" y="5436334"/>
            <a:ext cx="5177854"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sym typeface="Helvetica Neue Medium"/>
              </a:rPr>
              <a:t>BOOTSTRAPPING</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8" name="圆角矩形 17"/>
          <p:cNvSpPr/>
          <p:nvPr/>
        </p:nvSpPr>
        <p:spPr>
          <a:xfrm>
            <a:off x="17465807" y="7101555"/>
            <a:ext cx="5174113"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sym typeface="Helvetica Neue Medium"/>
              </a:rPr>
              <a:t>NOT_MOUNTED</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9" name="圆角矩形 18"/>
          <p:cNvSpPr/>
          <p:nvPr/>
        </p:nvSpPr>
        <p:spPr>
          <a:xfrm>
            <a:off x="17462066" y="8766776"/>
            <a:ext cx="5174113"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sym typeface="Helvetica Neue Medium"/>
              </a:rPr>
              <a:t>MOUNTED</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0" name="圆角矩形 19"/>
          <p:cNvSpPr/>
          <p:nvPr/>
        </p:nvSpPr>
        <p:spPr>
          <a:xfrm>
            <a:off x="12510104" y="10308538"/>
            <a:ext cx="7237707"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sym typeface="Helvetica Neue Medium"/>
              </a:rPr>
              <a:t>UMMOUNTED</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1" name="圆角矩形 20"/>
          <p:cNvSpPr/>
          <p:nvPr/>
        </p:nvSpPr>
        <p:spPr>
          <a:xfrm>
            <a:off x="4773413" y="10308538"/>
            <a:ext cx="7237707"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sym typeface="Helvetica Neue Medium"/>
              </a:rPr>
              <a:t>NOT_MOUNTED</a:t>
            </a:r>
            <a:endParaRPr lang="en-US" altLang="zh-CN" sz="40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22" name="圆角矩形 21"/>
          <p:cNvSpPr/>
          <p:nvPr/>
        </p:nvSpPr>
        <p:spPr>
          <a:xfrm>
            <a:off x="1446625" y="8263423"/>
            <a:ext cx="4912999"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sym typeface="Helvetica Neue Medium"/>
              </a:rPr>
              <a:t>UNLOADING</a:t>
            </a:r>
            <a:endParaRPr lang="en-US" altLang="zh-CN" sz="4000" b="0" dirty="0">
              <a:solidFill>
                <a:schemeClr val="bg1"/>
              </a:solidFill>
              <a:latin typeface="微软雅黑" panose="020B0503020204020204" pitchFamily="34" charset="-122"/>
              <a:ea typeface="微软雅黑" panose="020B0503020204020204" pitchFamily="34" charset="-122"/>
              <a:sym typeface="Helvetica Neue Medium"/>
            </a:endParaRPr>
          </a:p>
        </p:txBody>
      </p:sp>
      <p:cxnSp>
        <p:nvCxnSpPr>
          <p:cNvPr id="8" name="直线箭头连接符 7"/>
          <p:cNvCxnSpPr>
            <a:stCxn id="12" idx="3"/>
          </p:cNvCxnSpPr>
          <p:nvPr/>
        </p:nvCxnSpPr>
        <p:spPr>
          <a:xfrm flipV="1">
            <a:off x="6359623" y="5436336"/>
            <a:ext cx="954158" cy="1134026"/>
          </a:xfrm>
          <a:prstGeom prst="straightConnector1">
            <a:avLst/>
          </a:prstGeom>
          <a:noFill/>
          <a:ln w="76200" cap="flat">
            <a:solidFill>
              <a:srgbClr val="00B0F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直线箭头连接符 23"/>
          <p:cNvCxnSpPr/>
          <p:nvPr/>
        </p:nvCxnSpPr>
        <p:spPr>
          <a:xfrm>
            <a:off x="7691468" y="5436334"/>
            <a:ext cx="8640550" cy="0"/>
          </a:xfrm>
          <a:prstGeom prst="straightConnector1">
            <a:avLst/>
          </a:prstGeom>
          <a:noFill/>
          <a:ln w="76200" cap="flat">
            <a:solidFill>
              <a:srgbClr val="00B0F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直线箭头连接符 25"/>
          <p:cNvCxnSpPr/>
          <p:nvPr/>
        </p:nvCxnSpPr>
        <p:spPr>
          <a:xfrm>
            <a:off x="16557172" y="5719645"/>
            <a:ext cx="0" cy="3980947"/>
          </a:xfrm>
          <a:prstGeom prst="straightConnector1">
            <a:avLst/>
          </a:prstGeom>
          <a:noFill/>
          <a:ln w="76200" cap="flat">
            <a:solidFill>
              <a:srgbClr val="00B0F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0" name="直线箭头连接符 29"/>
          <p:cNvCxnSpPr/>
          <p:nvPr/>
        </p:nvCxnSpPr>
        <p:spPr>
          <a:xfrm flipH="1" flipV="1">
            <a:off x="7452929" y="10058400"/>
            <a:ext cx="9104243" cy="1"/>
          </a:xfrm>
          <a:prstGeom prst="straightConnector1">
            <a:avLst/>
          </a:prstGeom>
          <a:noFill/>
          <a:ln w="76200" cap="flat">
            <a:solidFill>
              <a:srgbClr val="00B0F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直线箭头连接符 32"/>
          <p:cNvCxnSpPr>
            <a:endCxn id="22" idx="3"/>
          </p:cNvCxnSpPr>
          <p:nvPr/>
        </p:nvCxnSpPr>
        <p:spPr>
          <a:xfrm flipH="1" flipV="1">
            <a:off x="6359624" y="8836717"/>
            <a:ext cx="904893" cy="1134026"/>
          </a:xfrm>
          <a:prstGeom prst="straightConnector1">
            <a:avLst/>
          </a:prstGeom>
          <a:noFill/>
          <a:ln w="76200" cap="flat">
            <a:solidFill>
              <a:srgbClr val="00B0F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直线箭头连接符 38"/>
          <p:cNvCxnSpPr/>
          <p:nvPr/>
        </p:nvCxnSpPr>
        <p:spPr>
          <a:xfrm flipH="1" flipV="1">
            <a:off x="5529167" y="7255221"/>
            <a:ext cx="1" cy="927974"/>
          </a:xfrm>
          <a:prstGeom prst="straightConnector1">
            <a:avLst/>
          </a:prstGeom>
          <a:noFill/>
          <a:ln w="76200" cap="flat">
            <a:solidFill>
              <a:srgbClr val="00B0F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3" name="圆角矩形 42"/>
          <p:cNvSpPr/>
          <p:nvPr/>
        </p:nvSpPr>
        <p:spPr>
          <a:xfrm>
            <a:off x="5378929" y="2337739"/>
            <a:ext cx="4496976" cy="1089274"/>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6000" b="0" dirty="0">
                <a:solidFill>
                  <a:schemeClr val="bg1"/>
                </a:solidFill>
                <a:latin typeface="微软雅黑" panose="020B0503020204020204" pitchFamily="34" charset="-122"/>
                <a:ea typeface="微软雅黑" panose="020B0503020204020204" pitchFamily="34" charset="-122"/>
                <a:sym typeface="Helvetica Neue Medium"/>
              </a:rPr>
              <a:t>bootstrap</a:t>
            </a:r>
            <a:endParaRPr lang="zh-CN" altLang="en-US" sz="60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44" name="圆角矩形 43"/>
          <p:cNvSpPr/>
          <p:nvPr/>
        </p:nvSpPr>
        <p:spPr>
          <a:xfrm>
            <a:off x="10064317" y="2337739"/>
            <a:ext cx="4255366" cy="1089274"/>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6000" b="0" dirty="0">
                <a:solidFill>
                  <a:schemeClr val="bg1"/>
                </a:solidFill>
                <a:latin typeface="微软雅黑" panose="020B0503020204020204" pitchFamily="34" charset="-122"/>
                <a:ea typeface="微软雅黑" panose="020B0503020204020204" pitchFamily="34" charset="-122"/>
                <a:sym typeface="Helvetica Neue Medium"/>
              </a:rPr>
              <a:t>mount</a:t>
            </a:r>
            <a:endParaRPr lang="zh-CN" altLang="en-US" sz="60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45" name="圆角矩形 44"/>
          <p:cNvSpPr/>
          <p:nvPr/>
        </p:nvSpPr>
        <p:spPr>
          <a:xfrm>
            <a:off x="14508095" y="2333096"/>
            <a:ext cx="4435311" cy="1089274"/>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6000" b="0" dirty="0">
                <a:solidFill>
                  <a:schemeClr val="bg1"/>
                </a:solidFill>
                <a:latin typeface="微软雅黑" panose="020B0503020204020204" pitchFamily="34" charset="-122"/>
                <a:ea typeface="微软雅黑" panose="020B0503020204020204" pitchFamily="34" charset="-122"/>
              </a:rPr>
              <a:t>unmount</a:t>
            </a:r>
            <a:endParaRPr lang="zh-CN" altLang="en-US" sz="60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46" name="圆角矩形 45"/>
          <p:cNvSpPr/>
          <p:nvPr/>
        </p:nvSpPr>
        <p:spPr>
          <a:xfrm>
            <a:off x="7264517" y="12071958"/>
            <a:ext cx="4904343" cy="1146588"/>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appToMount</a:t>
            </a:r>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 []</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47" name="圆角矩形 46"/>
          <p:cNvSpPr/>
          <p:nvPr/>
        </p:nvSpPr>
        <p:spPr>
          <a:xfrm>
            <a:off x="2563171" y="12058725"/>
            <a:ext cx="4314445" cy="1146588"/>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appToLoad</a:t>
            </a:r>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 []</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48" name="圆角矩形 47"/>
          <p:cNvSpPr/>
          <p:nvPr/>
        </p:nvSpPr>
        <p:spPr>
          <a:xfrm>
            <a:off x="17598689" y="12055161"/>
            <a:ext cx="4912997" cy="1146588"/>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appToUnMount</a:t>
            </a:r>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 []</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49" name="圆角矩形 48"/>
          <p:cNvSpPr/>
          <p:nvPr/>
        </p:nvSpPr>
        <p:spPr>
          <a:xfrm>
            <a:off x="12427276" y="12055161"/>
            <a:ext cx="4912997" cy="1146588"/>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appToUnLoad</a:t>
            </a:r>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 []</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文本框 76"/>
          <p:cNvSpPr txBox="1"/>
          <p:nvPr/>
        </p:nvSpPr>
        <p:spPr>
          <a:xfrm>
            <a:off x="965335" y="490330"/>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single-spa </a:t>
            </a:r>
            <a:r>
              <a:rPr kumimoji="1" lang="zh-CN" altLang="en-US" sz="6000" b="0" dirty="0">
                <a:solidFill>
                  <a:schemeClr val="bg1"/>
                </a:solidFill>
                <a:latin typeface="微软雅黑" panose="020B0503020204020204" pitchFamily="34" charset="-122"/>
                <a:ea typeface="微软雅黑" panose="020B0503020204020204" pitchFamily="34" charset="-122"/>
              </a:rPr>
              <a:t>事件</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2" name="圆角矩形 11"/>
          <p:cNvSpPr/>
          <p:nvPr/>
        </p:nvSpPr>
        <p:spPr>
          <a:xfrm>
            <a:off x="1321213" y="3093091"/>
            <a:ext cx="10362479"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single-spa:before-app-change</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4" name="圆角矩形 13"/>
          <p:cNvSpPr/>
          <p:nvPr/>
        </p:nvSpPr>
        <p:spPr>
          <a:xfrm>
            <a:off x="1321213" y="1791316"/>
            <a:ext cx="10377306"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single-spa:before-no-app-change</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5" name="圆角矩形 24"/>
          <p:cNvSpPr/>
          <p:nvPr/>
        </p:nvSpPr>
        <p:spPr>
          <a:xfrm>
            <a:off x="1321213" y="8227943"/>
            <a:ext cx="10347652"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single-spa:first-mount</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7" name="圆角矩形 26"/>
          <p:cNvSpPr/>
          <p:nvPr/>
        </p:nvSpPr>
        <p:spPr>
          <a:xfrm>
            <a:off x="1321213" y="5660517"/>
            <a:ext cx="10377306"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single-spa:before-mount-routing-event</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1" name="圆角矩形 10"/>
          <p:cNvSpPr/>
          <p:nvPr/>
        </p:nvSpPr>
        <p:spPr>
          <a:xfrm>
            <a:off x="1321213" y="4376804"/>
            <a:ext cx="10406960"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single-spa:before-routing-event</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3" name="圆角矩形 12"/>
          <p:cNvSpPr/>
          <p:nvPr/>
        </p:nvSpPr>
        <p:spPr>
          <a:xfrm>
            <a:off x="1321213" y="6944230"/>
            <a:ext cx="10377306"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single-spa:before-first-mount</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5" name="圆角矩形 14"/>
          <p:cNvSpPr/>
          <p:nvPr/>
        </p:nvSpPr>
        <p:spPr>
          <a:xfrm>
            <a:off x="1321213" y="9511656"/>
            <a:ext cx="10347652"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single-spa:no-app-change</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6" name="圆角矩形 15"/>
          <p:cNvSpPr/>
          <p:nvPr/>
        </p:nvSpPr>
        <p:spPr>
          <a:xfrm>
            <a:off x="1321213" y="10795369"/>
            <a:ext cx="10347652"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r>
              <a:rPr lang="en-GB" altLang="zh-CN" sz="4000" b="0">
                <a:solidFill>
                  <a:schemeClr val="bg1"/>
                </a:solidFill>
                <a:latin typeface="微软雅黑" panose="020B0503020204020204" pitchFamily="34" charset="-122"/>
                <a:ea typeface="微软雅黑" panose="020B0503020204020204" pitchFamily="34" charset="-122"/>
                <a:cs typeface="+mn-cs"/>
              </a:rPr>
              <a:t>single-spa:single-spa:app-change</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5" name="矩形 4"/>
          <p:cNvSpPr/>
          <p:nvPr/>
        </p:nvSpPr>
        <p:spPr>
          <a:xfrm>
            <a:off x="12715137" y="1856778"/>
            <a:ext cx="9700591" cy="1015663"/>
          </a:xfrm>
          <a:prstGeom prst="rect">
            <a:avLst/>
          </a:prstGeom>
        </p:spPr>
        <p:txBody>
          <a:bodyPr wrap="square">
            <a:spAutoFit/>
          </a:bodyPr>
          <a:lstStyle/>
          <a:p>
            <a:pPr algn="l"/>
            <a:r>
              <a:rPr lang="zh-CN" altLang="en-US" b="0" dirty="0">
                <a:solidFill>
                  <a:schemeClr val="bg1"/>
                </a:solidFill>
                <a:latin typeface="微软雅黑" panose="020B0503020204020204" pitchFamily="34" charset="-122"/>
                <a:ea typeface="微软雅黑" panose="020B0503020204020204" pitchFamily="34" charset="-122"/>
              </a:rPr>
              <a:t>每次进入 </a:t>
            </a:r>
            <a:r>
              <a:rPr lang="en-GB" altLang="zh-CN" b="0" dirty="0">
                <a:solidFill>
                  <a:schemeClr val="bg1"/>
                </a:solidFill>
                <a:latin typeface="微软雅黑" panose="020B0503020204020204" pitchFamily="34" charset="-122"/>
                <a:ea typeface="微软雅黑" panose="020B0503020204020204" pitchFamily="34" charset="-122"/>
              </a:rPr>
              <a:t>reroute </a:t>
            </a:r>
            <a:r>
              <a:rPr lang="zh-CN" altLang="en-US" b="0" dirty="0">
                <a:solidFill>
                  <a:schemeClr val="bg1"/>
                </a:solidFill>
                <a:latin typeface="微软雅黑" panose="020B0503020204020204" pitchFamily="34" charset="-122"/>
                <a:ea typeface="微软雅黑" panose="020B0503020204020204" pitchFamily="34" charset="-122"/>
              </a:rPr>
              <a:t>方法，会判断本次 </a:t>
            </a:r>
            <a:r>
              <a:rPr lang="en-GB" altLang="zh-CN" b="0" dirty="0">
                <a:solidFill>
                  <a:schemeClr val="bg1"/>
                </a:solidFill>
                <a:latin typeface="微软雅黑" panose="020B0503020204020204" pitchFamily="34" charset="-122"/>
                <a:ea typeface="微软雅黑" panose="020B0503020204020204" pitchFamily="34" charset="-122"/>
              </a:rPr>
              <a:t>reroute </a:t>
            </a:r>
            <a:r>
              <a:rPr lang="zh-CN" altLang="en-US" b="0" dirty="0">
                <a:solidFill>
                  <a:schemeClr val="bg1"/>
                </a:solidFill>
                <a:latin typeface="微软雅黑" panose="020B0503020204020204" pitchFamily="34" charset="-122"/>
                <a:ea typeface="微软雅黑" panose="020B0503020204020204" pitchFamily="34" charset="-122"/>
              </a:rPr>
              <a:t>有无应用状态发生改变，如果没有，产生该事件</a:t>
            </a:r>
            <a:endParaRPr lang="zh-CN" altLang="en-US" b="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2715137" y="3133705"/>
            <a:ext cx="9700592" cy="1015663"/>
          </a:xfrm>
          <a:prstGeom prst="rect">
            <a:avLst/>
          </a:prstGeom>
        </p:spPr>
        <p:txBody>
          <a:bodyPr wrap="square">
            <a:spAutoFit/>
          </a:bodyPr>
          <a:lstStyle/>
          <a:p>
            <a:pPr algn="l"/>
            <a:r>
              <a:rPr lang="zh-CN" altLang="en-US" b="0" dirty="0">
                <a:solidFill>
                  <a:schemeClr val="bg1"/>
                </a:solidFill>
                <a:latin typeface="微软雅黑" panose="020B0503020204020204" pitchFamily="34" charset="-122"/>
                <a:ea typeface="微软雅黑" panose="020B0503020204020204" pitchFamily="34" charset="-122"/>
              </a:rPr>
              <a:t>每次进入 </a:t>
            </a:r>
            <a:r>
              <a:rPr lang="en-GB" altLang="zh-CN" b="0" dirty="0">
                <a:solidFill>
                  <a:schemeClr val="bg1"/>
                </a:solidFill>
                <a:latin typeface="微软雅黑" panose="020B0503020204020204" pitchFamily="34" charset="-122"/>
                <a:ea typeface="微软雅黑" panose="020B0503020204020204" pitchFamily="34" charset="-122"/>
              </a:rPr>
              <a:t>reroute </a:t>
            </a:r>
            <a:r>
              <a:rPr lang="zh-CN" altLang="en-US" b="0" dirty="0">
                <a:solidFill>
                  <a:schemeClr val="bg1"/>
                </a:solidFill>
                <a:latin typeface="微软雅黑" panose="020B0503020204020204" pitchFamily="34" charset="-122"/>
                <a:ea typeface="微软雅黑" panose="020B0503020204020204" pitchFamily="34" charset="-122"/>
              </a:rPr>
              <a:t>方法，会判断本次 </a:t>
            </a:r>
            <a:r>
              <a:rPr lang="en-GB" altLang="zh-CN" b="0" dirty="0">
                <a:solidFill>
                  <a:schemeClr val="bg1"/>
                </a:solidFill>
                <a:latin typeface="微软雅黑" panose="020B0503020204020204" pitchFamily="34" charset="-122"/>
                <a:ea typeface="微软雅黑" panose="020B0503020204020204" pitchFamily="34" charset="-122"/>
              </a:rPr>
              <a:t>reroute </a:t>
            </a:r>
            <a:r>
              <a:rPr lang="zh-CN" altLang="en-US" b="0" dirty="0">
                <a:solidFill>
                  <a:schemeClr val="bg1"/>
                </a:solidFill>
                <a:latin typeface="微软雅黑" panose="020B0503020204020204" pitchFamily="34" charset="-122"/>
                <a:ea typeface="微软雅黑" panose="020B0503020204020204" pitchFamily="34" charset="-122"/>
              </a:rPr>
              <a:t>有无应用状态发生改变，如果有，产生该事件。</a:t>
            </a:r>
            <a:endParaRPr lang="zh-CN" altLang="en-US" b="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2715137" y="4531656"/>
            <a:ext cx="9847569" cy="553998"/>
          </a:xfrm>
          <a:prstGeom prst="rect">
            <a:avLst/>
          </a:prstGeom>
        </p:spPr>
        <p:txBody>
          <a:bodyPr wrap="none">
            <a:spAutoFit/>
          </a:bodyPr>
          <a:lstStyle/>
          <a:p>
            <a:pPr algn="l"/>
            <a:r>
              <a:rPr lang="zh-CN" altLang="en-US" b="0" dirty="0">
                <a:solidFill>
                  <a:schemeClr val="bg1"/>
                </a:solidFill>
                <a:latin typeface="微软雅黑" panose="020B0503020204020204" pitchFamily="34" charset="-122"/>
                <a:ea typeface="微软雅黑" panose="020B0503020204020204" pitchFamily="34" charset="-122"/>
              </a:rPr>
              <a:t>紧跟在上述事件之后发生，每次 </a:t>
            </a:r>
            <a:r>
              <a:rPr lang="en-GB" altLang="zh-CN" b="0" dirty="0">
                <a:solidFill>
                  <a:schemeClr val="bg1"/>
                </a:solidFill>
                <a:latin typeface="微软雅黑" panose="020B0503020204020204" pitchFamily="34" charset="-122"/>
                <a:ea typeface="微软雅黑" panose="020B0503020204020204" pitchFamily="34" charset="-122"/>
              </a:rPr>
              <a:t>reroute </a:t>
            </a:r>
            <a:r>
              <a:rPr lang="zh-CN" altLang="en-US" b="0" dirty="0">
                <a:solidFill>
                  <a:schemeClr val="bg1"/>
                </a:solidFill>
                <a:latin typeface="微软雅黑" panose="020B0503020204020204" pitchFamily="34" charset="-122"/>
                <a:ea typeface="微软雅黑" panose="020B0503020204020204" pitchFamily="34" charset="-122"/>
              </a:rPr>
              <a:t>开始一定会发生</a:t>
            </a:r>
            <a:endParaRPr lang="zh-CN" altLang="en-US" b="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12715137" y="5600610"/>
            <a:ext cx="11188474" cy="1015663"/>
          </a:xfrm>
          <a:prstGeom prst="rect">
            <a:avLst/>
          </a:prstGeom>
        </p:spPr>
        <p:txBody>
          <a:bodyPr wrap="square">
            <a:spAutoFit/>
          </a:bodyPr>
          <a:lstStyle/>
          <a:p>
            <a:pPr algn="l"/>
            <a:r>
              <a:rPr lang="en-GB" altLang="zh-CN" b="0" dirty="0" err="1">
                <a:solidFill>
                  <a:schemeClr val="bg1"/>
                </a:solidFill>
                <a:latin typeface="微软雅黑" panose="020B0503020204020204" pitchFamily="34" charset="-122"/>
                <a:ea typeface="微软雅黑" panose="020B0503020204020204" pitchFamily="34" charset="-122"/>
              </a:rPr>
              <a:t>url</a:t>
            </a:r>
            <a:r>
              <a:rPr lang="en-GB" altLang="zh-CN" b="0" dirty="0">
                <a:solidFill>
                  <a:schemeClr val="bg1"/>
                </a:solidFill>
                <a:latin typeface="微软雅黑" panose="020B0503020204020204" pitchFamily="34" charset="-122"/>
                <a:ea typeface="微软雅黑" panose="020B0503020204020204" pitchFamily="34" charset="-122"/>
              </a:rPr>
              <a:t> </a:t>
            </a:r>
            <a:r>
              <a:rPr lang="zh-CN" altLang="en-US" b="0" dirty="0">
                <a:solidFill>
                  <a:schemeClr val="bg1"/>
                </a:solidFill>
                <a:latin typeface="微软雅黑" panose="020B0503020204020204" pitchFamily="34" charset="-122"/>
                <a:ea typeface="微软雅黑" panose="020B0503020204020204" pitchFamily="34" charset="-122"/>
              </a:rPr>
              <a:t>发行改变后，旧的应用卸载完毕后，触发该事件，表示后续要开始加载应用</a:t>
            </a:r>
            <a:endParaRPr lang="zh-CN" altLang="en-US" b="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12715137" y="7213090"/>
            <a:ext cx="11188474" cy="553998"/>
          </a:xfrm>
          <a:prstGeom prst="rect">
            <a:avLst/>
          </a:prstGeom>
        </p:spPr>
        <p:txBody>
          <a:bodyPr wrap="square">
            <a:spAutoFit/>
          </a:bodyPr>
          <a:lstStyle/>
          <a:p>
            <a:pPr algn="l"/>
            <a:r>
              <a:rPr lang="zh-CN" altLang="en-US" b="0" dirty="0">
                <a:solidFill>
                  <a:schemeClr val="bg1"/>
                </a:solidFill>
                <a:latin typeface="微软雅黑" panose="020B0503020204020204" pitchFamily="34" charset="-122"/>
                <a:ea typeface="微软雅黑" panose="020B0503020204020204" pitchFamily="34" charset="-122"/>
              </a:rPr>
              <a:t>只发出一次，第一次 </a:t>
            </a:r>
            <a:r>
              <a:rPr lang="en-GB" altLang="zh-CN" b="0" dirty="0">
                <a:solidFill>
                  <a:schemeClr val="bg1"/>
                </a:solidFill>
                <a:latin typeface="微软雅黑" panose="020B0503020204020204" pitchFamily="34" charset="-122"/>
                <a:ea typeface="微软雅黑" panose="020B0503020204020204" pitchFamily="34" charset="-122"/>
              </a:rPr>
              <a:t>mount </a:t>
            </a:r>
            <a:r>
              <a:rPr lang="zh-CN" altLang="en-US" b="0" dirty="0">
                <a:solidFill>
                  <a:schemeClr val="bg1"/>
                </a:solidFill>
                <a:latin typeface="微软雅黑" panose="020B0503020204020204" pitchFamily="34" charset="-122"/>
                <a:ea typeface="微软雅黑" panose="020B0503020204020204" pitchFamily="34" charset="-122"/>
              </a:rPr>
              <a:t>应用之前产生该事件</a:t>
            </a:r>
            <a:endParaRPr lang="zh-CN" altLang="en-US" b="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12715137" y="8453517"/>
            <a:ext cx="11188474" cy="553998"/>
          </a:xfrm>
          <a:prstGeom prst="rect">
            <a:avLst/>
          </a:prstGeom>
        </p:spPr>
        <p:txBody>
          <a:bodyPr wrap="square">
            <a:spAutoFit/>
          </a:bodyPr>
          <a:lstStyle/>
          <a:p>
            <a:pPr algn="l"/>
            <a:r>
              <a:rPr lang="zh-CN" altLang="en-US" b="0" dirty="0">
                <a:solidFill>
                  <a:schemeClr val="bg1"/>
                </a:solidFill>
                <a:latin typeface="微软雅黑" panose="020B0503020204020204" pitchFamily="34" charset="-122"/>
                <a:ea typeface="微软雅黑" panose="020B0503020204020204" pitchFamily="34" charset="-122"/>
              </a:rPr>
              <a:t>只发出一次，第一次 </a:t>
            </a:r>
            <a:r>
              <a:rPr lang="en-GB" altLang="zh-CN" b="0" dirty="0">
                <a:solidFill>
                  <a:schemeClr val="bg1"/>
                </a:solidFill>
                <a:latin typeface="微软雅黑" panose="020B0503020204020204" pitchFamily="34" charset="-122"/>
                <a:ea typeface="微软雅黑" panose="020B0503020204020204" pitchFamily="34" charset="-122"/>
              </a:rPr>
              <a:t>mount </a:t>
            </a:r>
            <a:r>
              <a:rPr lang="zh-CN" altLang="en-US" b="0" dirty="0">
                <a:solidFill>
                  <a:schemeClr val="bg1"/>
                </a:solidFill>
                <a:latin typeface="微软雅黑" panose="020B0503020204020204" pitchFamily="34" charset="-122"/>
                <a:ea typeface="微软雅黑" panose="020B0503020204020204" pitchFamily="34" charset="-122"/>
              </a:rPr>
              <a:t>应用之后产生该事件</a:t>
            </a:r>
            <a:endParaRPr lang="zh-CN" altLang="en-US" b="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12715137" y="9818649"/>
            <a:ext cx="11188474" cy="553998"/>
          </a:xfrm>
          <a:prstGeom prst="rect">
            <a:avLst/>
          </a:prstGeom>
        </p:spPr>
        <p:txBody>
          <a:bodyPr wrap="square">
            <a:spAutoFit/>
          </a:bodyPr>
          <a:lstStyle/>
          <a:p>
            <a:pPr algn="l"/>
            <a:r>
              <a:rPr lang="zh-CN" altLang="en-US" b="0" dirty="0">
                <a:solidFill>
                  <a:schemeClr val="bg1"/>
                </a:solidFill>
                <a:latin typeface="微软雅黑" panose="020B0503020204020204" pitchFamily="34" charset="-122"/>
                <a:ea typeface="微软雅黑" panose="020B0503020204020204" pitchFamily="34" charset="-122"/>
              </a:rPr>
              <a:t>与事件 </a:t>
            </a:r>
            <a:r>
              <a:rPr lang="en-US" altLang="zh-CN" b="0" dirty="0">
                <a:solidFill>
                  <a:schemeClr val="bg1"/>
                </a:solidFill>
                <a:latin typeface="微软雅黑" panose="020B0503020204020204" pitchFamily="34" charset="-122"/>
                <a:ea typeface="微软雅黑" panose="020B0503020204020204" pitchFamily="34" charset="-122"/>
              </a:rPr>
              <a:t>1 </a:t>
            </a:r>
            <a:r>
              <a:rPr lang="zh-CN" altLang="en-US" b="0" dirty="0">
                <a:solidFill>
                  <a:schemeClr val="bg1"/>
                </a:solidFill>
                <a:latin typeface="微软雅黑" panose="020B0503020204020204" pitchFamily="34" charset="-122"/>
                <a:ea typeface="微软雅黑" panose="020B0503020204020204" pitchFamily="34" charset="-122"/>
              </a:rPr>
              <a:t>是一致的，只不过发生在 </a:t>
            </a:r>
            <a:r>
              <a:rPr lang="en-GB" altLang="zh-CN" b="0" dirty="0">
                <a:solidFill>
                  <a:schemeClr val="bg1"/>
                </a:solidFill>
                <a:latin typeface="微软雅黑" panose="020B0503020204020204" pitchFamily="34" charset="-122"/>
                <a:ea typeface="微软雅黑" panose="020B0503020204020204" pitchFamily="34" charset="-122"/>
              </a:rPr>
              <a:t>reroute </a:t>
            </a:r>
            <a:r>
              <a:rPr lang="zh-CN" altLang="en-US" b="0" dirty="0">
                <a:solidFill>
                  <a:schemeClr val="bg1"/>
                </a:solidFill>
                <a:latin typeface="微软雅黑" panose="020B0503020204020204" pitchFamily="34" charset="-122"/>
                <a:ea typeface="微软雅黑" panose="020B0503020204020204" pitchFamily="34" charset="-122"/>
              </a:rPr>
              <a:t>方法结束</a:t>
            </a:r>
            <a:endParaRPr lang="zh-CN" altLang="en-US" b="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12715137" y="11144530"/>
            <a:ext cx="11188474" cy="553998"/>
          </a:xfrm>
          <a:prstGeom prst="rect">
            <a:avLst/>
          </a:prstGeom>
        </p:spPr>
        <p:txBody>
          <a:bodyPr wrap="square">
            <a:spAutoFit/>
          </a:bodyPr>
          <a:lstStyle/>
          <a:p>
            <a:pPr algn="l"/>
            <a:r>
              <a:rPr lang="zh-CN" altLang="en-US" b="0" dirty="0">
                <a:solidFill>
                  <a:schemeClr val="bg1"/>
                </a:solidFill>
                <a:latin typeface="微软雅黑" panose="020B0503020204020204" pitchFamily="34" charset="-122"/>
                <a:ea typeface="微软雅黑" panose="020B0503020204020204" pitchFamily="34" charset="-122"/>
              </a:rPr>
              <a:t>与事件 </a:t>
            </a:r>
            <a:r>
              <a:rPr lang="en-US" altLang="zh-CN" b="0" dirty="0">
                <a:solidFill>
                  <a:schemeClr val="bg1"/>
                </a:solidFill>
                <a:latin typeface="微软雅黑" panose="020B0503020204020204" pitchFamily="34" charset="-122"/>
                <a:ea typeface="微软雅黑" panose="020B0503020204020204" pitchFamily="34" charset="-122"/>
              </a:rPr>
              <a:t>2 </a:t>
            </a:r>
            <a:r>
              <a:rPr lang="zh-CN" altLang="en-US" b="0" dirty="0">
                <a:solidFill>
                  <a:schemeClr val="bg1"/>
                </a:solidFill>
                <a:latin typeface="微软雅黑" panose="020B0503020204020204" pitchFamily="34" charset="-122"/>
                <a:ea typeface="微软雅黑" panose="020B0503020204020204" pitchFamily="34" charset="-122"/>
              </a:rPr>
              <a:t>是一致的，只不过发生在 </a:t>
            </a:r>
            <a:r>
              <a:rPr lang="en-GB" altLang="zh-CN" b="0" dirty="0">
                <a:solidFill>
                  <a:schemeClr val="bg1"/>
                </a:solidFill>
                <a:latin typeface="微软雅黑" panose="020B0503020204020204" pitchFamily="34" charset="-122"/>
                <a:ea typeface="微软雅黑" panose="020B0503020204020204" pitchFamily="34" charset="-122"/>
              </a:rPr>
              <a:t>reroute </a:t>
            </a:r>
            <a:r>
              <a:rPr lang="zh-CN" altLang="en-US" b="0" dirty="0">
                <a:solidFill>
                  <a:schemeClr val="bg1"/>
                </a:solidFill>
                <a:latin typeface="微软雅黑" panose="020B0503020204020204" pitchFamily="34" charset="-122"/>
                <a:ea typeface="微软雅黑" panose="020B0503020204020204" pitchFamily="34" charset="-122"/>
              </a:rPr>
              <a:t>方法结束</a:t>
            </a:r>
            <a:endParaRPr lang="zh-CN" altLang="en-US" b="0" dirty="0">
              <a:solidFill>
                <a:schemeClr val="bg1"/>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1336040" y="12079082"/>
            <a:ext cx="10347652"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r>
              <a:rPr lang="en-GB" altLang="zh-CN" sz="4000" b="0" dirty="0" err="1">
                <a:solidFill>
                  <a:schemeClr val="bg1"/>
                </a:solidFill>
                <a:latin typeface="微软雅黑" panose="020B0503020204020204" pitchFamily="34" charset="-122"/>
                <a:ea typeface="微软雅黑" panose="020B0503020204020204" pitchFamily="34" charset="-122"/>
                <a:cs typeface="+mn-cs"/>
              </a:rPr>
              <a:t>single-spa:routing-event</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4" name="矩形 23"/>
          <p:cNvSpPr/>
          <p:nvPr/>
        </p:nvSpPr>
        <p:spPr>
          <a:xfrm>
            <a:off x="12700310" y="12375377"/>
            <a:ext cx="11188474" cy="553998"/>
          </a:xfrm>
          <a:prstGeom prst="rect">
            <a:avLst/>
          </a:prstGeom>
        </p:spPr>
        <p:txBody>
          <a:bodyPr wrap="square">
            <a:spAutoFit/>
          </a:bodyPr>
          <a:lstStyle/>
          <a:p>
            <a:pPr algn="l"/>
            <a:r>
              <a:rPr lang="zh-CN" altLang="en-US" b="0" dirty="0">
                <a:solidFill>
                  <a:schemeClr val="bg1"/>
                </a:solidFill>
                <a:latin typeface="微软雅黑" panose="020B0503020204020204" pitchFamily="34" charset="-122"/>
                <a:ea typeface="微软雅黑" panose="020B0503020204020204" pitchFamily="34" charset="-122"/>
              </a:rPr>
              <a:t>与事件 </a:t>
            </a:r>
            <a:r>
              <a:rPr lang="en-US" altLang="zh-CN" b="0" dirty="0">
                <a:solidFill>
                  <a:schemeClr val="bg1"/>
                </a:solidFill>
                <a:latin typeface="微软雅黑" panose="020B0503020204020204" pitchFamily="34" charset="-122"/>
                <a:ea typeface="微软雅黑" panose="020B0503020204020204" pitchFamily="34" charset="-122"/>
              </a:rPr>
              <a:t>3 </a:t>
            </a:r>
            <a:r>
              <a:rPr lang="zh-CN" altLang="en-US" b="0" dirty="0">
                <a:solidFill>
                  <a:schemeClr val="bg1"/>
                </a:solidFill>
                <a:latin typeface="微软雅黑" panose="020B0503020204020204" pitchFamily="34" charset="-122"/>
                <a:ea typeface="微软雅黑" panose="020B0503020204020204" pitchFamily="34" charset="-122"/>
              </a:rPr>
              <a:t>对应，发生在 </a:t>
            </a:r>
            <a:r>
              <a:rPr lang="en-GB" altLang="zh-CN" b="0" dirty="0">
                <a:solidFill>
                  <a:schemeClr val="bg1"/>
                </a:solidFill>
                <a:latin typeface="微软雅黑" panose="020B0503020204020204" pitchFamily="34" charset="-122"/>
                <a:ea typeface="微软雅黑" panose="020B0503020204020204" pitchFamily="34" charset="-122"/>
              </a:rPr>
              <a:t>reroute </a:t>
            </a:r>
            <a:r>
              <a:rPr lang="zh-CN" altLang="en-US" b="0" dirty="0">
                <a:solidFill>
                  <a:schemeClr val="bg1"/>
                </a:solidFill>
                <a:latin typeface="微软雅黑" panose="020B0503020204020204" pitchFamily="34" charset="-122"/>
                <a:ea typeface="微软雅黑" panose="020B0503020204020204" pitchFamily="34" charset="-122"/>
              </a:rPr>
              <a:t>结束</a:t>
            </a:r>
            <a:endParaRPr lang="zh-CN" altLang="en-US"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985213" y="850045"/>
            <a:ext cx="13475066"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single-spa </a:t>
            </a:r>
            <a:r>
              <a:rPr kumimoji="1" lang="zh-CN" altLang="en-US" sz="6000" b="0" dirty="0">
                <a:solidFill>
                  <a:schemeClr val="bg1"/>
                </a:solidFill>
                <a:latin typeface="微软雅黑" panose="020B0503020204020204" pitchFamily="34" charset="-122"/>
                <a:ea typeface="微软雅黑" panose="020B0503020204020204" pitchFamily="34" charset="-122"/>
              </a:rPr>
              <a:t>路由管控原理</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0" name="文本框 9"/>
          <p:cNvSpPr txBox="1"/>
          <p:nvPr/>
        </p:nvSpPr>
        <p:spPr>
          <a:xfrm>
            <a:off x="17934709" y="10120745"/>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2" name="圆角矩形 11"/>
          <p:cNvSpPr/>
          <p:nvPr/>
        </p:nvSpPr>
        <p:spPr>
          <a:xfrm>
            <a:off x="5728929" y="5137212"/>
            <a:ext cx="11829584"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劫持 </a:t>
            </a:r>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addEventListener</a:t>
            </a:r>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 </a:t>
            </a:r>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a:t>
            </a:r>
            <a:r>
              <a:rPr lang="en-US" altLang="zh-CN" sz="4000" b="0" dirty="0">
                <a:solidFill>
                  <a:schemeClr val="bg1"/>
                </a:solidFill>
                <a:latin typeface="微软雅黑" panose="020B0503020204020204" pitchFamily="34" charset="-122"/>
                <a:ea typeface="微软雅黑" panose="020B0503020204020204" pitchFamily="34" charset="-122"/>
                <a:sym typeface="Helvetica Neue Medium"/>
              </a:rPr>
              <a:t> </a:t>
            </a:r>
            <a:r>
              <a:rPr lang="en-US" altLang="zh-CN" sz="4000" b="0" dirty="0" err="1">
                <a:solidFill>
                  <a:schemeClr val="bg1"/>
                </a:solidFill>
                <a:latin typeface="微软雅黑" panose="020B0503020204020204" pitchFamily="34" charset="-122"/>
                <a:ea typeface="微软雅黑" panose="020B0503020204020204" pitchFamily="34" charset="-122"/>
                <a:sym typeface="Helvetica Neue Medium"/>
              </a:rPr>
              <a:t>removeEventListener</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4" name="圆角矩形 13"/>
          <p:cNvSpPr/>
          <p:nvPr/>
        </p:nvSpPr>
        <p:spPr>
          <a:xfrm>
            <a:off x="5728929" y="6737685"/>
            <a:ext cx="11829584"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拦截 </a:t>
            </a:r>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hashchange</a:t>
            </a:r>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 和 </a:t>
            </a:r>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popstate</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5" name="圆角矩形 14"/>
          <p:cNvSpPr/>
          <p:nvPr/>
        </p:nvSpPr>
        <p:spPr>
          <a:xfrm>
            <a:off x="5728929" y="8338158"/>
            <a:ext cx="11829584"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增强 </a:t>
            </a:r>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pushState</a:t>
            </a:r>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 和 </a:t>
            </a:r>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replaceState</a:t>
            </a:r>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，触发</a:t>
            </a:r>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popstate</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6" name="矩形 15"/>
          <p:cNvSpPr/>
          <p:nvPr/>
        </p:nvSpPr>
        <p:spPr>
          <a:xfrm>
            <a:off x="5728929" y="3603450"/>
            <a:ext cx="9161482" cy="861774"/>
          </a:xfrm>
          <a:prstGeom prst="rect">
            <a:avLst/>
          </a:prstGeom>
        </p:spPr>
        <p:txBody>
          <a:bodyPr wrap="none">
            <a:spAutoFit/>
          </a:bodyPr>
          <a:lstStyle/>
          <a:p>
            <a:pPr algn="l"/>
            <a:r>
              <a:rPr lang="zh-CN" altLang="en-US" sz="5000" b="0" dirty="0">
                <a:solidFill>
                  <a:schemeClr val="bg1"/>
                </a:solidFill>
                <a:latin typeface="微软雅黑" panose="020B0503020204020204" pitchFamily="34" charset="-122"/>
                <a:ea typeface="微软雅黑" panose="020B0503020204020204" pitchFamily="34" charset="-122"/>
              </a:rPr>
              <a:t>监听路由事件，实现子应用切换</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5728929" y="9965214"/>
            <a:ext cx="11829584"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全部下发</a:t>
            </a:r>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hashChange</a:t>
            </a:r>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 </a:t>
            </a:r>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和</a:t>
            </a:r>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 </a:t>
            </a:r>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popstate</a:t>
            </a:r>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事件</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zh-CN" altLang="en-US" sz="6000" b="0" dirty="0">
                <a:solidFill>
                  <a:schemeClr val="bg1"/>
                </a:solidFill>
                <a:latin typeface="微软雅黑" panose="020B0503020204020204" pitchFamily="34" charset="-122"/>
                <a:ea typeface="微软雅黑" panose="020B0503020204020204" pitchFamily="34" charset="-122"/>
              </a:rPr>
              <a:t>本课重点</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616141" y="2805574"/>
            <a:ext cx="7894001"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marL="685800" indent="-685800" algn="l">
              <a:buFont typeface="Arial" panose="020B0604020202020204" pitchFamily="34" charset="0"/>
              <a:buChar char="•"/>
            </a:pPr>
            <a:r>
              <a:rPr kumimoji="1" lang="zh-CN" altLang="en-US" sz="5000" b="0" dirty="0">
                <a:solidFill>
                  <a:schemeClr val="bg1"/>
                </a:solidFill>
                <a:latin typeface="微软雅黑" panose="020B0503020204020204" pitchFamily="34" charset="-122"/>
                <a:ea typeface="微软雅黑" panose="020B0503020204020204" pitchFamily="34" charset="-122"/>
              </a:rPr>
              <a:t>微前端应用</a:t>
            </a:r>
            <a:endParaRPr kumimoji="1"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0820401" y="2833888"/>
            <a:ext cx="8115300" cy="914399"/>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marL="685800" indent="-685800" algn="l">
              <a:buFont typeface="Arial" panose="020B0604020202020204" pitchFamily="34" charset="0"/>
              <a:buChar char="•"/>
            </a:pPr>
            <a:r>
              <a:rPr kumimoji="1" lang="zh-CN" altLang="en-US" sz="5000" b="0" dirty="0">
                <a:solidFill>
                  <a:schemeClr val="bg1"/>
                </a:solidFill>
                <a:latin typeface="微软雅黑" panose="020B0503020204020204" pitchFamily="34" charset="-122"/>
                <a:ea typeface="微软雅黑" panose="020B0503020204020204" pitchFamily="34" charset="-122"/>
              </a:rPr>
              <a:t>微前端原理</a:t>
            </a:r>
            <a:endParaRPr kumimoji="1"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1786263" y="7114821"/>
            <a:ext cx="8566949"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Import</a:t>
            </a:r>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 </a:t>
            </a:r>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map</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6" name="圆角矩形 25"/>
          <p:cNvSpPr/>
          <p:nvPr/>
        </p:nvSpPr>
        <p:spPr>
          <a:xfrm>
            <a:off x="11486923" y="8714798"/>
            <a:ext cx="8329795"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Qiankun</a:t>
            </a:r>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-demo</a:t>
            </a:r>
            <a:endPar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7" name="圆角矩形 26"/>
          <p:cNvSpPr/>
          <p:nvPr/>
        </p:nvSpPr>
        <p:spPr>
          <a:xfrm>
            <a:off x="1786262" y="8714798"/>
            <a:ext cx="8566950"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Single-spa demo</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7" name="文本框 16"/>
          <p:cNvSpPr txBox="1"/>
          <p:nvPr/>
        </p:nvSpPr>
        <p:spPr>
          <a:xfrm>
            <a:off x="1616141" y="4092761"/>
            <a:ext cx="12195109" cy="914399"/>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marL="685800" indent="-685800" algn="l">
              <a:buFont typeface="Arial" panose="020B0604020202020204" pitchFamily="34" charset="0"/>
              <a:buChar char="•"/>
            </a:pPr>
            <a:r>
              <a:rPr kumimoji="1" lang="en-US" altLang="zh-CN" sz="5000" b="0" dirty="0" err="1">
                <a:solidFill>
                  <a:schemeClr val="bg1"/>
                </a:solidFill>
                <a:latin typeface="微软雅黑" panose="020B0503020204020204" pitchFamily="34" charset="-122"/>
                <a:ea typeface="微软雅黑" panose="020B0503020204020204" pitchFamily="34" charset="-122"/>
              </a:rPr>
              <a:t>shadowDom</a:t>
            </a:r>
            <a:r>
              <a:rPr kumimoji="1" lang="zh-CN" altLang="en-US" sz="5000" b="0" dirty="0">
                <a:solidFill>
                  <a:schemeClr val="bg1"/>
                </a:solidFill>
                <a:latin typeface="微软雅黑" panose="020B0503020204020204" pitchFamily="34" charset="-122"/>
                <a:ea typeface="微软雅黑" panose="020B0503020204020204" pitchFamily="34" charset="-122"/>
              </a:rPr>
              <a:t>和</a:t>
            </a:r>
            <a:r>
              <a:rPr kumimoji="1" lang="en-US" altLang="zh-CN" sz="5000" b="0" dirty="0" err="1">
                <a:solidFill>
                  <a:schemeClr val="bg1"/>
                </a:solidFill>
                <a:latin typeface="微软雅黑" panose="020B0503020204020204" pitchFamily="34" charset="-122"/>
                <a:ea typeface="微软雅黑" panose="020B0503020204020204" pitchFamily="34" charset="-122"/>
              </a:rPr>
              <a:t>WebComponents</a:t>
            </a:r>
            <a:endParaRPr kumimoji="1"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11486923" y="7114821"/>
            <a:ext cx="8566949"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System.js</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9" name="圆角矩形 18"/>
          <p:cNvSpPr/>
          <p:nvPr/>
        </p:nvSpPr>
        <p:spPr>
          <a:xfrm>
            <a:off x="1786262" y="10279212"/>
            <a:ext cx="8566950"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WebComponents</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23547"/>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single-spa</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6" name="圆角矩形 15"/>
          <p:cNvSpPr/>
          <p:nvPr/>
        </p:nvSpPr>
        <p:spPr>
          <a:xfrm>
            <a:off x="7951859" y="603193"/>
            <a:ext cx="8980768" cy="1355107"/>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6000" b="0" dirty="0">
                <a:solidFill>
                  <a:schemeClr val="bg1"/>
                </a:solidFill>
                <a:latin typeface="微软雅黑" panose="020B0503020204020204" pitchFamily="34" charset="-122"/>
                <a:ea typeface="微软雅黑" panose="020B0503020204020204" pitchFamily="34" charset="-122"/>
                <a:sym typeface="Helvetica Neue Medium"/>
              </a:rPr>
              <a:t>微前端入门</a:t>
            </a:r>
            <a:endParaRPr lang="zh-CN" altLang="en-US" sz="60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6" name="矩形 5"/>
          <p:cNvSpPr/>
          <p:nvPr/>
        </p:nvSpPr>
        <p:spPr>
          <a:xfrm>
            <a:off x="1567105" y="3506219"/>
            <a:ext cx="8776763" cy="861774"/>
          </a:xfrm>
          <a:prstGeom prst="rect">
            <a:avLst/>
          </a:prstGeom>
        </p:spPr>
        <p:txBody>
          <a:bodyPr wrap="none">
            <a:spAutoFit/>
          </a:bodyPr>
          <a:lstStyle/>
          <a:p>
            <a:r>
              <a:rPr lang="en-GB" altLang="zh-CN" sz="5000" b="0" dirty="0">
                <a:solidFill>
                  <a:schemeClr val="bg1"/>
                </a:solidFill>
                <a:latin typeface="SFMono-Regular"/>
              </a:rPr>
              <a:t>yarn global add create-single-spa</a:t>
            </a:r>
            <a:endParaRPr lang="zh-CN" altLang="en-US" sz="5000" dirty="0">
              <a:solidFill>
                <a:schemeClr val="bg1"/>
              </a:solidFill>
            </a:endParaRPr>
          </a:p>
        </p:txBody>
      </p:sp>
      <p:sp>
        <p:nvSpPr>
          <p:cNvPr id="15" name="矩形 14"/>
          <p:cNvSpPr/>
          <p:nvPr/>
        </p:nvSpPr>
        <p:spPr>
          <a:xfrm>
            <a:off x="10805996" y="11168905"/>
            <a:ext cx="2749471" cy="861774"/>
          </a:xfrm>
          <a:prstGeom prst="rect">
            <a:avLst/>
          </a:prstGeom>
        </p:spPr>
        <p:txBody>
          <a:bodyPr wrap="none">
            <a:spAutoFit/>
          </a:bodyPr>
          <a:lstStyle/>
          <a:p>
            <a:r>
              <a:rPr lang="zh-CN" altLang="en-GB" sz="5000" b="0" dirty="0">
                <a:solidFill>
                  <a:schemeClr val="bg1"/>
                </a:solidFill>
                <a:latin typeface="微软雅黑" panose="020B0503020204020204" pitchFamily="34" charset="-122"/>
                <a:ea typeface="微软雅黑" panose="020B0503020204020204" pitchFamily="34" charset="-122"/>
              </a:rPr>
              <a:t>独立</a:t>
            </a:r>
            <a:r>
              <a:rPr lang="zh-CN" altLang="en-US" sz="5000" b="0" dirty="0">
                <a:solidFill>
                  <a:schemeClr val="bg1"/>
                </a:solidFill>
                <a:latin typeface="微软雅黑" panose="020B0503020204020204" pitchFamily="34" charset="-122"/>
                <a:ea typeface="微软雅黑" panose="020B0503020204020204" pitchFamily="34" charset="-122"/>
              </a:rPr>
              <a:t>运行</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10805996" y="12030679"/>
            <a:ext cx="7016664" cy="861774"/>
          </a:xfrm>
          <a:prstGeom prst="rect">
            <a:avLst/>
          </a:prstGeom>
        </p:spPr>
        <p:txBody>
          <a:bodyPr wrap="none">
            <a:spAutoFit/>
          </a:bodyPr>
          <a:lstStyle/>
          <a:p>
            <a:r>
              <a:rPr lang="en-GB" altLang="zh-CN" sz="5000" b="0" dirty="0">
                <a:solidFill>
                  <a:schemeClr val="bg1"/>
                </a:solidFill>
                <a:latin typeface="SFMono-Regular"/>
              </a:rPr>
              <a:t>yarn run </a:t>
            </a:r>
            <a:r>
              <a:rPr lang="en-GB" altLang="zh-CN" sz="5000" b="0" dirty="0" err="1">
                <a:solidFill>
                  <a:schemeClr val="bg1"/>
                </a:solidFill>
                <a:latin typeface="SFMono-Regular"/>
              </a:rPr>
              <a:t>serve:standalone</a:t>
            </a:r>
            <a:endParaRPr lang="en-GB" altLang="zh-CN" sz="5000" b="0" dirty="0">
              <a:solidFill>
                <a:schemeClr val="bg1"/>
              </a:solidFill>
              <a:latin typeface="SFMono-Regular"/>
            </a:endParaRPr>
          </a:p>
        </p:txBody>
      </p:sp>
      <p:sp>
        <p:nvSpPr>
          <p:cNvPr id="23" name="矩形 22"/>
          <p:cNvSpPr/>
          <p:nvPr/>
        </p:nvSpPr>
        <p:spPr>
          <a:xfrm>
            <a:off x="1688614" y="8562542"/>
            <a:ext cx="10134506" cy="707886"/>
          </a:xfrm>
          <a:prstGeom prst="rect">
            <a:avLst/>
          </a:prstGeom>
        </p:spPr>
        <p:txBody>
          <a:bodyPr wrap="none">
            <a:spAutoFit/>
          </a:bodyPr>
          <a:lstStyle/>
          <a:p>
            <a:r>
              <a:rPr lang="en-GB" altLang="zh-CN" sz="4000" b="0" dirty="0">
                <a:solidFill>
                  <a:schemeClr val="bg1"/>
                </a:solidFill>
                <a:latin typeface="SFMono-Regular"/>
              </a:rPr>
              <a:t>create-single-spa --</a:t>
            </a:r>
            <a:r>
              <a:rPr lang="en-GB" altLang="zh-CN" sz="4000" b="0" dirty="0" err="1">
                <a:solidFill>
                  <a:schemeClr val="bg1"/>
                </a:solidFill>
                <a:latin typeface="SFMono-Regular"/>
              </a:rPr>
              <a:t>dir</a:t>
            </a:r>
            <a:r>
              <a:rPr lang="en-GB" altLang="zh-CN" sz="4000" b="0" dirty="0">
                <a:solidFill>
                  <a:schemeClr val="bg1"/>
                </a:solidFill>
                <a:latin typeface="SFMono-Regular"/>
              </a:rPr>
              <a:t> app-nav --framework </a:t>
            </a:r>
            <a:r>
              <a:rPr lang="en-GB" altLang="zh-CN" sz="4000" b="0" dirty="0" err="1">
                <a:solidFill>
                  <a:schemeClr val="bg1"/>
                </a:solidFill>
                <a:latin typeface="SFMono-Regular"/>
              </a:rPr>
              <a:t>vue</a:t>
            </a:r>
            <a:endParaRPr lang="zh-CN" altLang="en-US" sz="4000" dirty="0">
              <a:solidFill>
                <a:schemeClr val="bg1"/>
              </a:solidFill>
            </a:endParaRPr>
          </a:p>
        </p:txBody>
      </p:sp>
      <p:sp>
        <p:nvSpPr>
          <p:cNvPr id="24" name="矩形 23"/>
          <p:cNvSpPr/>
          <p:nvPr/>
        </p:nvSpPr>
        <p:spPr>
          <a:xfrm>
            <a:off x="1502522" y="6288296"/>
            <a:ext cx="10399001" cy="707886"/>
          </a:xfrm>
          <a:prstGeom prst="rect">
            <a:avLst/>
          </a:prstGeom>
        </p:spPr>
        <p:txBody>
          <a:bodyPr wrap="none">
            <a:spAutoFit/>
          </a:bodyPr>
          <a:lstStyle/>
          <a:p>
            <a:r>
              <a:rPr lang="en-GB" altLang="zh-CN" sz="4000" b="0" dirty="0">
                <a:solidFill>
                  <a:schemeClr val="bg1"/>
                </a:solidFill>
                <a:latin typeface="SFMono-Regular"/>
              </a:rPr>
              <a:t>create-single-spa --</a:t>
            </a:r>
            <a:r>
              <a:rPr lang="en-GB" altLang="zh-CN" sz="4000" b="0" dirty="0" err="1">
                <a:solidFill>
                  <a:schemeClr val="bg1"/>
                </a:solidFill>
                <a:latin typeface="SFMono-Regular"/>
              </a:rPr>
              <a:t>dir</a:t>
            </a:r>
            <a:r>
              <a:rPr lang="en-GB" altLang="zh-CN" sz="4000" b="0" dirty="0">
                <a:solidFill>
                  <a:schemeClr val="bg1"/>
                </a:solidFill>
                <a:latin typeface="SFMono-Regular"/>
              </a:rPr>
              <a:t> app-page --framework </a:t>
            </a:r>
            <a:r>
              <a:rPr lang="en-GB" altLang="zh-CN" sz="4000" b="0" dirty="0" err="1">
                <a:solidFill>
                  <a:schemeClr val="bg1"/>
                </a:solidFill>
                <a:latin typeface="SFMono-Regular"/>
              </a:rPr>
              <a:t>vue</a:t>
            </a:r>
            <a:endParaRPr lang="zh-CN" altLang="en-US" sz="4000" dirty="0">
              <a:solidFill>
                <a:schemeClr val="bg1"/>
              </a:solidFill>
            </a:endParaRPr>
          </a:p>
        </p:txBody>
      </p:sp>
      <p:sp>
        <p:nvSpPr>
          <p:cNvPr id="28" name="圆角矩形 27"/>
          <p:cNvSpPr/>
          <p:nvPr/>
        </p:nvSpPr>
        <p:spPr>
          <a:xfrm>
            <a:off x="1688614" y="5013230"/>
            <a:ext cx="6083787"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sym typeface="Helvetica Neue Medium"/>
              </a:rPr>
              <a:t>app-nav</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9" name="圆角矩形 28"/>
          <p:cNvSpPr/>
          <p:nvPr/>
        </p:nvSpPr>
        <p:spPr>
          <a:xfrm>
            <a:off x="1810122" y="7211980"/>
            <a:ext cx="5962279"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sym typeface="Helvetica Neue Medium"/>
              </a:rPr>
              <a:t>app-page</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30" name="矩形 29"/>
          <p:cNvSpPr/>
          <p:nvPr/>
        </p:nvSpPr>
        <p:spPr>
          <a:xfrm>
            <a:off x="1810122" y="11333181"/>
            <a:ext cx="3127779" cy="861774"/>
          </a:xfrm>
          <a:prstGeom prst="rect">
            <a:avLst/>
          </a:prstGeom>
        </p:spPr>
        <p:txBody>
          <a:bodyPr wrap="none">
            <a:spAutoFit/>
          </a:bodyPr>
          <a:lstStyle/>
          <a:p>
            <a:r>
              <a:rPr lang="en-US" altLang="zh-CN" sz="5000" b="0" dirty="0">
                <a:solidFill>
                  <a:schemeClr val="bg1"/>
                </a:solidFill>
                <a:latin typeface="微软雅黑" panose="020B0503020204020204" pitchFamily="34" charset="-122"/>
                <a:ea typeface="微软雅黑" panose="020B0503020204020204" pitchFamily="34" charset="-122"/>
              </a:rPr>
              <a:t>yarn start</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1810122" y="9550740"/>
            <a:ext cx="5962279"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sym typeface="Helvetica Neue Medium"/>
              </a:rPr>
              <a:t>single-</a:t>
            </a:r>
            <a:r>
              <a:rPr lang="en-US" altLang="zh-CN" sz="4000" b="0" dirty="0" err="1">
                <a:solidFill>
                  <a:schemeClr val="bg1"/>
                </a:solidFill>
                <a:latin typeface="微软雅黑" panose="020B0503020204020204" pitchFamily="34" charset="-122"/>
                <a:ea typeface="微软雅黑" panose="020B0503020204020204" pitchFamily="34" charset="-122"/>
                <a:sym typeface="Helvetica Neue Medium"/>
              </a:rPr>
              <a:t>spa.config.js</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pic>
        <p:nvPicPr>
          <p:cNvPr id="10" name="图片 9"/>
          <p:cNvPicPr>
            <a:picLocks noChangeAspect="1"/>
          </p:cNvPicPr>
          <p:nvPr/>
        </p:nvPicPr>
        <p:blipFill>
          <a:blip r:embed="rId1"/>
          <a:stretch>
            <a:fillRect/>
          </a:stretch>
        </p:blipFill>
        <p:spPr>
          <a:xfrm>
            <a:off x="13326430" y="3736571"/>
            <a:ext cx="6478091" cy="6519222"/>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23547"/>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single-spa</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6" name="圆角矩形 15"/>
          <p:cNvSpPr/>
          <p:nvPr/>
        </p:nvSpPr>
        <p:spPr>
          <a:xfrm>
            <a:off x="7951859" y="603193"/>
            <a:ext cx="8980768" cy="1355107"/>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6000" b="0" dirty="0">
                <a:solidFill>
                  <a:schemeClr val="bg1"/>
                </a:solidFill>
                <a:latin typeface="微软雅黑" panose="020B0503020204020204" pitchFamily="34" charset="-122"/>
                <a:ea typeface="微软雅黑" panose="020B0503020204020204" pitchFamily="34" charset="-122"/>
                <a:sym typeface="Helvetica Neue Medium"/>
              </a:rPr>
              <a:t>微前端入门</a:t>
            </a:r>
            <a:endParaRPr lang="zh-CN" altLang="en-US" sz="60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18" name="矩形 17"/>
          <p:cNvSpPr/>
          <p:nvPr/>
        </p:nvSpPr>
        <p:spPr>
          <a:xfrm>
            <a:off x="2255027" y="3272507"/>
            <a:ext cx="6000361" cy="861774"/>
          </a:xfrm>
          <a:prstGeom prst="rect">
            <a:avLst/>
          </a:prstGeom>
        </p:spPr>
        <p:txBody>
          <a:bodyPr wrap="none">
            <a:spAutoFit/>
          </a:bodyPr>
          <a:lstStyle/>
          <a:p>
            <a:r>
              <a:rPr lang="en-GB" altLang="zh-CN" sz="5000" b="0" dirty="0" err="1">
                <a:solidFill>
                  <a:schemeClr val="bg1"/>
                </a:solidFill>
                <a:latin typeface="微软雅黑" panose="020B0503020204020204" pitchFamily="34" charset="-122"/>
                <a:ea typeface="微软雅黑" panose="020B0503020204020204" pitchFamily="34" charset="-122"/>
              </a:rPr>
              <a:t>registerApplication</a:t>
            </a:r>
            <a:endParaRPr lang="en-GB" altLang="zh-CN" sz="5000" b="0"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2291287" y="4872180"/>
            <a:ext cx="2826360"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sym typeface="Helvetica Neue Medium"/>
              </a:rPr>
              <a:t>系统名称</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1" name="圆角矩形 20"/>
          <p:cNvSpPr/>
          <p:nvPr/>
        </p:nvSpPr>
        <p:spPr>
          <a:xfrm>
            <a:off x="2291287" y="6979123"/>
            <a:ext cx="2826360"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加载函数</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8" name="圆角矩形 27"/>
          <p:cNvSpPr/>
          <p:nvPr/>
        </p:nvSpPr>
        <p:spPr>
          <a:xfrm>
            <a:off x="2291287" y="9251407"/>
            <a:ext cx="2826360"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激活函数</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9" name="圆角矩形 28"/>
          <p:cNvSpPr/>
          <p:nvPr/>
        </p:nvSpPr>
        <p:spPr>
          <a:xfrm>
            <a:off x="2255027" y="11523691"/>
            <a:ext cx="2826360"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自定义属性</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pic>
        <p:nvPicPr>
          <p:cNvPr id="30" name="图片 29"/>
          <p:cNvPicPr>
            <a:picLocks noChangeAspect="1"/>
          </p:cNvPicPr>
          <p:nvPr/>
        </p:nvPicPr>
        <p:blipFill>
          <a:blip r:embed="rId1"/>
          <a:stretch>
            <a:fillRect/>
          </a:stretch>
        </p:blipFill>
        <p:spPr>
          <a:xfrm>
            <a:off x="6680086" y="4915829"/>
            <a:ext cx="16199557" cy="7976624"/>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Single-spa</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6" name="圆角矩形 15"/>
          <p:cNvSpPr/>
          <p:nvPr/>
        </p:nvSpPr>
        <p:spPr>
          <a:xfrm>
            <a:off x="6668336" y="7831513"/>
            <a:ext cx="8980768" cy="1355107"/>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6000" b="0" dirty="0">
                <a:solidFill>
                  <a:schemeClr val="bg1"/>
                </a:solidFill>
                <a:latin typeface="微软雅黑" panose="020B0503020204020204" pitchFamily="34" charset="-122"/>
                <a:ea typeface="微软雅黑" panose="020B0503020204020204" pitchFamily="34" charset="-122"/>
                <a:sym typeface="Helvetica Neue Medium"/>
              </a:rPr>
              <a:t>微前端入门</a:t>
            </a:r>
            <a:endParaRPr lang="zh-CN" altLang="en-US" sz="6000" b="0" dirty="0">
              <a:solidFill>
                <a:schemeClr val="bg1"/>
              </a:solidFill>
              <a:latin typeface="微软雅黑" panose="020B0503020204020204" pitchFamily="34" charset="-122"/>
              <a:ea typeface="微软雅黑" panose="020B0503020204020204" pitchFamily="34" charset="-122"/>
              <a:sym typeface="Helvetica Neue Medium"/>
            </a:endParaRPr>
          </a:p>
        </p:txBody>
      </p:sp>
      <p:grpSp>
        <p:nvGrpSpPr>
          <p:cNvPr id="17" name="组合 16"/>
          <p:cNvGrpSpPr/>
          <p:nvPr/>
        </p:nvGrpSpPr>
        <p:grpSpPr>
          <a:xfrm>
            <a:off x="7373090" y="3911681"/>
            <a:ext cx="7571260" cy="2946319"/>
            <a:chOff x="5394911" y="6811938"/>
            <a:chExt cx="7571260" cy="2946319"/>
          </a:xfrm>
        </p:grpSpPr>
        <p:grpSp>
          <p:nvGrpSpPr>
            <p:cNvPr id="18" name="组合 17"/>
            <p:cNvGrpSpPr/>
            <p:nvPr/>
          </p:nvGrpSpPr>
          <p:grpSpPr>
            <a:xfrm>
              <a:off x="6619333" y="7411386"/>
              <a:ext cx="5557333" cy="1905000"/>
              <a:chOff x="5941940" y="7299941"/>
              <a:chExt cx="5557333" cy="1905000"/>
            </a:xfrm>
          </p:grpSpPr>
          <p:pic>
            <p:nvPicPr>
              <p:cNvPr id="20" name="图形 1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41940" y="7299941"/>
                <a:ext cx="1905000" cy="1905000"/>
              </a:xfrm>
              <a:prstGeom prst="rect">
                <a:avLst/>
              </a:prstGeom>
            </p:spPr>
          </p:pic>
          <p:sp>
            <p:nvSpPr>
              <p:cNvPr id="21" name="圆角矩形 20"/>
              <p:cNvSpPr/>
              <p:nvPr/>
            </p:nvSpPr>
            <p:spPr>
              <a:xfrm>
                <a:off x="8301455" y="7511195"/>
                <a:ext cx="3197818" cy="1482491"/>
              </a:xfrm>
              <a:prstGeom prst="roundRect">
                <a:avLst>
                  <a:gd name="adj" fmla="val 92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9600" dirty="0">
                    <a:solidFill>
                      <a:schemeClr val="bg1"/>
                    </a:solidFill>
                  </a:rPr>
                  <a:t>练习</a:t>
                </a:r>
                <a:endParaRPr kumimoji="1" lang="zh-CN" altLang="en-US" sz="9600" dirty="0">
                  <a:solidFill>
                    <a:schemeClr val="bg1"/>
                  </a:solidFill>
                </a:endParaRPr>
              </a:p>
            </p:txBody>
          </p:sp>
        </p:grpSp>
        <p:sp>
          <p:nvSpPr>
            <p:cNvPr id="19" name="梯形 18"/>
            <p:cNvSpPr/>
            <p:nvPr/>
          </p:nvSpPr>
          <p:spPr>
            <a:xfrm>
              <a:off x="5394911" y="6811938"/>
              <a:ext cx="7571260" cy="2946319"/>
            </a:xfrm>
            <a:prstGeom prst="trapezoid">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Single-spa</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6" name="圆角矩形 15"/>
          <p:cNvSpPr/>
          <p:nvPr/>
        </p:nvSpPr>
        <p:spPr>
          <a:xfrm>
            <a:off x="7701616" y="825367"/>
            <a:ext cx="8980768" cy="1355107"/>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6000" b="0" dirty="0">
                <a:solidFill>
                  <a:schemeClr val="bg1"/>
                </a:solidFill>
                <a:latin typeface="微软雅黑" panose="020B0503020204020204" pitchFamily="34" charset="-122"/>
                <a:ea typeface="微软雅黑" panose="020B0503020204020204" pitchFamily="34" charset="-122"/>
                <a:sym typeface="Helvetica Neue Medium"/>
              </a:rPr>
              <a:t>Layout</a:t>
            </a:r>
            <a:r>
              <a:rPr lang="zh-CN" altLang="en-US" sz="6000" b="0" dirty="0">
                <a:solidFill>
                  <a:schemeClr val="bg1"/>
                </a:solidFill>
                <a:latin typeface="微软雅黑" panose="020B0503020204020204" pitchFamily="34" charset="-122"/>
                <a:ea typeface="微软雅黑" panose="020B0503020204020204" pitchFamily="34" charset="-122"/>
                <a:sym typeface="Helvetica Neue Medium"/>
              </a:rPr>
              <a:t> </a:t>
            </a:r>
            <a:r>
              <a:rPr lang="en-US" altLang="zh-CN" sz="6000" b="0" dirty="0">
                <a:solidFill>
                  <a:schemeClr val="bg1"/>
                </a:solidFill>
                <a:latin typeface="微软雅黑" panose="020B0503020204020204" pitchFamily="34" charset="-122"/>
                <a:ea typeface="微软雅黑" panose="020B0503020204020204" pitchFamily="34" charset="-122"/>
                <a:sym typeface="Helvetica Neue Medium"/>
              </a:rPr>
              <a:t>/</a:t>
            </a:r>
            <a:r>
              <a:rPr lang="zh-CN" altLang="en-US" sz="6000" b="0" dirty="0">
                <a:solidFill>
                  <a:schemeClr val="bg1"/>
                </a:solidFill>
                <a:latin typeface="微软雅黑" panose="020B0503020204020204" pitchFamily="34" charset="-122"/>
                <a:ea typeface="微软雅黑" panose="020B0503020204020204" pitchFamily="34" charset="-122"/>
                <a:sym typeface="Helvetica Neue Medium"/>
              </a:rPr>
              <a:t> 路由</a:t>
            </a:r>
            <a:endParaRPr lang="zh-CN" altLang="en-US" sz="6000" b="0" dirty="0">
              <a:solidFill>
                <a:schemeClr val="bg1"/>
              </a:solidFill>
              <a:latin typeface="微软雅黑" panose="020B0503020204020204" pitchFamily="34" charset="-122"/>
              <a:ea typeface="微软雅黑" panose="020B0503020204020204" pitchFamily="34" charset="-122"/>
              <a:sym typeface="Helvetica Neue Medium"/>
            </a:endParaRPr>
          </a:p>
        </p:txBody>
      </p:sp>
      <p:pic>
        <p:nvPicPr>
          <p:cNvPr id="7" name="图片 6"/>
          <p:cNvPicPr>
            <a:picLocks noChangeAspect="1"/>
          </p:cNvPicPr>
          <p:nvPr/>
        </p:nvPicPr>
        <p:blipFill>
          <a:blip r:embed="rId1"/>
          <a:stretch>
            <a:fillRect/>
          </a:stretch>
        </p:blipFill>
        <p:spPr>
          <a:xfrm>
            <a:off x="1734717" y="4232422"/>
            <a:ext cx="10707310" cy="5251155"/>
          </a:xfrm>
          <a:prstGeom prst="rect">
            <a:avLst/>
          </a:prstGeom>
        </p:spPr>
      </p:pic>
      <p:sp>
        <p:nvSpPr>
          <p:cNvPr id="12" name="圆角矩形 11"/>
          <p:cNvSpPr/>
          <p:nvPr/>
        </p:nvSpPr>
        <p:spPr>
          <a:xfrm>
            <a:off x="16302445" y="7965659"/>
            <a:ext cx="5557333" cy="1355107"/>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6000" b="0" dirty="0">
                <a:solidFill>
                  <a:schemeClr val="bg1"/>
                </a:solidFill>
                <a:latin typeface="微软雅黑" panose="020B0503020204020204" pitchFamily="34" charset="-122"/>
                <a:ea typeface="微软雅黑" panose="020B0503020204020204" pitchFamily="34" charset="-122"/>
                <a:sym typeface="Helvetica Neue Medium"/>
              </a:rPr>
              <a:t>layout</a:t>
            </a:r>
            <a:endParaRPr lang="zh-CN" altLang="en-US" sz="6000" b="0" dirty="0">
              <a:solidFill>
                <a:schemeClr val="bg1"/>
              </a:solidFill>
              <a:latin typeface="微软雅黑" panose="020B0503020204020204" pitchFamily="34" charset="-122"/>
              <a:ea typeface="微软雅黑" panose="020B0503020204020204" pitchFamily="34" charset="-122"/>
              <a:sym typeface="Helvetica Neue Medium"/>
            </a:endParaRPr>
          </a:p>
        </p:txBody>
      </p:sp>
      <p:grpSp>
        <p:nvGrpSpPr>
          <p:cNvPr id="13" name="组合 12"/>
          <p:cNvGrpSpPr/>
          <p:nvPr/>
        </p:nvGrpSpPr>
        <p:grpSpPr>
          <a:xfrm>
            <a:off x="15078023" y="4208638"/>
            <a:ext cx="7571260" cy="2946319"/>
            <a:chOff x="5394911" y="6811938"/>
            <a:chExt cx="7571260" cy="2946319"/>
          </a:xfrm>
        </p:grpSpPr>
        <p:grpSp>
          <p:nvGrpSpPr>
            <p:cNvPr id="14" name="组合 13"/>
            <p:cNvGrpSpPr/>
            <p:nvPr/>
          </p:nvGrpSpPr>
          <p:grpSpPr>
            <a:xfrm>
              <a:off x="6619333" y="7411386"/>
              <a:ext cx="5557333" cy="1905000"/>
              <a:chOff x="5941940" y="7299941"/>
              <a:chExt cx="5557333" cy="1905000"/>
            </a:xfrm>
          </p:grpSpPr>
          <p:pic>
            <p:nvPicPr>
              <p:cNvPr id="17" name="图形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41940" y="7299941"/>
                <a:ext cx="1905000" cy="1905000"/>
              </a:xfrm>
              <a:prstGeom prst="rect">
                <a:avLst/>
              </a:prstGeom>
            </p:spPr>
          </p:pic>
          <p:sp>
            <p:nvSpPr>
              <p:cNvPr id="18" name="圆角矩形 17"/>
              <p:cNvSpPr/>
              <p:nvPr/>
            </p:nvSpPr>
            <p:spPr>
              <a:xfrm>
                <a:off x="8301455" y="7511195"/>
                <a:ext cx="3197818" cy="1482491"/>
              </a:xfrm>
              <a:prstGeom prst="roundRect">
                <a:avLst>
                  <a:gd name="adj" fmla="val 92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9600" dirty="0">
                    <a:solidFill>
                      <a:schemeClr val="bg1"/>
                    </a:solidFill>
                  </a:rPr>
                  <a:t>练习</a:t>
                </a:r>
                <a:endParaRPr kumimoji="1" lang="zh-CN" altLang="en-US" sz="9600" dirty="0">
                  <a:solidFill>
                    <a:schemeClr val="bg1"/>
                  </a:solidFill>
                </a:endParaRPr>
              </a:p>
            </p:txBody>
          </p:sp>
        </p:grpSp>
        <p:sp>
          <p:nvSpPr>
            <p:cNvPr id="15" name="梯形 14"/>
            <p:cNvSpPr/>
            <p:nvPr/>
          </p:nvSpPr>
          <p:spPr>
            <a:xfrm>
              <a:off x="5394911" y="6811938"/>
              <a:ext cx="7571260" cy="2946319"/>
            </a:xfrm>
            <a:prstGeom prst="trapezoid">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Single-spa</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6" name="圆角矩形 15"/>
          <p:cNvSpPr/>
          <p:nvPr/>
        </p:nvSpPr>
        <p:spPr>
          <a:xfrm>
            <a:off x="8287491" y="622638"/>
            <a:ext cx="8980768" cy="1355107"/>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6000" b="0" dirty="0">
                <a:solidFill>
                  <a:schemeClr val="bg1"/>
                </a:solidFill>
                <a:latin typeface="微软雅黑" panose="020B0503020204020204" pitchFamily="34" charset="-122"/>
                <a:ea typeface="微软雅黑" panose="020B0503020204020204" pitchFamily="34" charset="-122"/>
                <a:sym typeface="Helvetica Neue Medium"/>
              </a:rPr>
              <a:t>状态管理</a:t>
            </a:r>
            <a:endParaRPr lang="zh-CN" altLang="en-US" sz="60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6" name="矩形 5"/>
          <p:cNvSpPr/>
          <p:nvPr/>
        </p:nvSpPr>
        <p:spPr>
          <a:xfrm>
            <a:off x="2541928" y="2964626"/>
            <a:ext cx="19443429" cy="7786747"/>
          </a:xfrm>
          <a:prstGeom prst="rect">
            <a:avLst/>
          </a:prstGeom>
        </p:spPr>
        <p:txBody>
          <a:bodyPr wrap="square">
            <a:spAutoFit/>
          </a:bodyPr>
          <a:lstStyle/>
          <a:p>
            <a:pPr algn="l"/>
            <a:r>
              <a:rPr lang="en-GB" altLang="zh-CN" sz="5000" b="0" dirty="0">
                <a:solidFill>
                  <a:schemeClr val="bg1"/>
                </a:solidFill>
                <a:latin typeface="微软雅黑" panose="020B0503020204020204" pitchFamily="34" charset="-122"/>
                <a:ea typeface="微软雅黑" panose="020B0503020204020204" pitchFamily="34" charset="-122"/>
              </a:rPr>
              <a:t>Single-spa</a:t>
            </a:r>
            <a:r>
              <a:rPr lang="zh-CN" altLang="en-US" sz="5000" b="0" dirty="0">
                <a:solidFill>
                  <a:schemeClr val="bg1"/>
                </a:solidFill>
                <a:latin typeface="微软雅黑" panose="020B0503020204020204" pitchFamily="34" charset="-122"/>
                <a:ea typeface="微软雅黑" panose="020B0503020204020204" pitchFamily="34" charset="-122"/>
              </a:rPr>
              <a:t>核心团队警告不要使用</a:t>
            </a:r>
            <a:r>
              <a:rPr lang="en-GB" altLang="zh-CN" sz="5000" b="0" dirty="0">
                <a:solidFill>
                  <a:schemeClr val="bg1"/>
                </a:solidFill>
                <a:latin typeface="微软雅黑" panose="020B0503020204020204" pitchFamily="34" charset="-122"/>
                <a:ea typeface="微软雅黑" panose="020B0503020204020204" pitchFamily="34" charset="-122"/>
              </a:rPr>
              <a:t>redux</a:t>
            </a:r>
            <a:r>
              <a:rPr lang="zh-CN" altLang="en-GB" sz="5000" b="0" dirty="0">
                <a:solidFill>
                  <a:schemeClr val="bg1"/>
                </a:solidFill>
                <a:latin typeface="微软雅黑" panose="020B0503020204020204" pitchFamily="34" charset="-122"/>
                <a:ea typeface="微软雅黑" panose="020B0503020204020204" pitchFamily="34" charset="-122"/>
              </a:rPr>
              <a:t>、</a:t>
            </a:r>
            <a:r>
              <a:rPr lang="en-GB" altLang="zh-CN" sz="5000" b="0" dirty="0" err="1">
                <a:solidFill>
                  <a:schemeClr val="bg1"/>
                </a:solidFill>
                <a:latin typeface="微软雅黑" panose="020B0503020204020204" pitchFamily="34" charset="-122"/>
                <a:ea typeface="微软雅黑" panose="020B0503020204020204" pitchFamily="34" charset="-122"/>
              </a:rPr>
              <a:t>mobx</a:t>
            </a:r>
            <a:r>
              <a:rPr lang="zh-CN" altLang="en-US" sz="5000" b="0" dirty="0">
                <a:solidFill>
                  <a:schemeClr val="bg1"/>
                </a:solidFill>
                <a:latin typeface="微软雅黑" panose="020B0503020204020204" pitchFamily="34" charset="-122"/>
                <a:ea typeface="微软雅黑" panose="020B0503020204020204" pitchFamily="34" charset="-122"/>
              </a:rPr>
              <a:t>和其他全局状态管理库。然而，如果您想使用状态管理库，我们建议您将状态管理工具保持为特定于单个仓库</a:t>
            </a:r>
            <a:r>
              <a:rPr lang="en-US" altLang="zh-CN" sz="5000" b="0" dirty="0">
                <a:solidFill>
                  <a:schemeClr val="bg1"/>
                </a:solidFill>
                <a:latin typeface="微软雅黑" panose="020B0503020204020204" pitchFamily="34" charset="-122"/>
                <a:ea typeface="微软雅黑" panose="020B0503020204020204" pitchFamily="34" charset="-122"/>
              </a:rPr>
              <a:t>/</a:t>
            </a:r>
            <a:r>
              <a:rPr lang="zh-CN" altLang="en-US" sz="5000" b="0" dirty="0">
                <a:solidFill>
                  <a:schemeClr val="bg1"/>
                </a:solidFill>
                <a:latin typeface="微软雅黑" panose="020B0503020204020204" pitchFamily="34" charset="-122"/>
                <a:ea typeface="微软雅黑" panose="020B0503020204020204" pitchFamily="34" charset="-122"/>
              </a:rPr>
              <a:t>微前端，而不是为所有的微前端应用存储。</a:t>
            </a:r>
            <a:endParaRPr lang="en-US" altLang="zh-CN" sz="5000" b="0" dirty="0">
              <a:solidFill>
                <a:schemeClr val="bg1"/>
              </a:solidFill>
              <a:latin typeface="微软雅黑" panose="020B0503020204020204" pitchFamily="34" charset="-122"/>
              <a:ea typeface="微软雅黑" panose="020B0503020204020204" pitchFamily="34" charset="-122"/>
            </a:endParaRPr>
          </a:p>
          <a:p>
            <a:pPr algn="l"/>
            <a:r>
              <a:rPr lang="zh-CN" altLang="en-US" sz="5000" b="0" dirty="0">
                <a:solidFill>
                  <a:schemeClr val="bg1"/>
                </a:solidFill>
                <a:latin typeface="微软雅黑" panose="020B0503020204020204" pitchFamily="34" charset="-122"/>
                <a:ea typeface="微软雅黑" panose="020B0503020204020204" pitchFamily="34" charset="-122"/>
              </a:rPr>
              <a:t>原因是，如果它们都必须使用全局存储，那么微前端就不是真正的解耦。如果它们依赖全局状态或其他应用的特性行为，你不能独立的部署某一个微前端应用，所以你需要思考是否需要改变全局存储向前或向后的兼容性是否需要调整。另外，在路由转换期间管理全局状态足够困难，而不会导致多个微前端复杂和消耗全局状态。</a:t>
            </a:r>
            <a:endParaRPr lang="zh-CN" altLang="en-US" sz="5000" b="0" dirty="0">
              <a:solidFill>
                <a:schemeClr val="bg1"/>
              </a:solidFill>
              <a:latin typeface="微软雅黑" panose="020B0503020204020204" pitchFamily="34" charset="-122"/>
              <a:ea typeface="微软雅黑" panose="020B0503020204020204" pitchFamily="34" charset="-122"/>
            </a:endParaRPr>
          </a:p>
          <a:p>
            <a:pPr algn="l"/>
            <a:r>
              <a:rPr lang="en-GB" altLang="zh-CN" sz="5000" b="0" dirty="0">
                <a:solidFill>
                  <a:schemeClr val="bg1"/>
                </a:solidFill>
                <a:latin typeface="微软雅黑" panose="020B0503020204020204" pitchFamily="34" charset="-122"/>
                <a:ea typeface="微软雅黑" panose="020B0503020204020204" pitchFamily="34" charset="-122"/>
              </a:rPr>
              <a:t>Single-spa</a:t>
            </a:r>
            <a:r>
              <a:rPr lang="zh-CN" altLang="en-US" sz="5000" b="0" dirty="0">
                <a:solidFill>
                  <a:schemeClr val="bg1"/>
                </a:solidFill>
                <a:latin typeface="微软雅黑" panose="020B0503020204020204" pitchFamily="34" charset="-122"/>
                <a:ea typeface="微软雅黑" panose="020B0503020204020204" pitchFamily="34" charset="-122"/>
              </a:rPr>
              <a:t>核心团队推荐使用组件状态或微前端应用级别状态来代替全局状态。</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2776799" y="11520667"/>
            <a:ext cx="18275666" cy="861774"/>
          </a:xfrm>
          <a:prstGeom prst="rect">
            <a:avLst/>
          </a:prstGeom>
        </p:spPr>
        <p:txBody>
          <a:bodyPr wrap="square">
            <a:spAutoFit/>
          </a:bodyPr>
          <a:lstStyle/>
          <a:p>
            <a:r>
              <a:rPr lang="en-GB" altLang="zh-CN" sz="5000" b="0" dirty="0">
                <a:solidFill>
                  <a:schemeClr val="bg1"/>
                </a:solidFill>
                <a:latin typeface="微软雅黑" panose="020B0503020204020204" pitchFamily="34" charset="-122"/>
                <a:ea typeface="微软雅黑" panose="020B0503020204020204" pitchFamily="34" charset="-122"/>
              </a:rPr>
              <a:t>window</a:t>
            </a:r>
            <a:r>
              <a:rPr lang="en-US" altLang="zh-CN" sz="5000" b="0" dirty="0">
                <a:solidFill>
                  <a:schemeClr val="bg1"/>
                </a:solidFill>
                <a:latin typeface="微软雅黑" panose="020B0503020204020204" pitchFamily="34" charset="-122"/>
                <a:ea typeface="微软雅黑" panose="020B0503020204020204" pitchFamily="34" charset="-122"/>
              </a:rPr>
              <a:t>.</a:t>
            </a:r>
            <a:r>
              <a:rPr lang="en-US" altLang="zh-CN" sz="5000" b="0" dirty="0" err="1">
                <a:solidFill>
                  <a:schemeClr val="bg1"/>
                </a:solidFill>
                <a:latin typeface="微软雅黑" panose="020B0503020204020204" pitchFamily="34" charset="-122"/>
                <a:ea typeface="微软雅黑" panose="020B0503020204020204" pitchFamily="34" charset="-122"/>
              </a:rPr>
              <a:t>dispatchEvent</a:t>
            </a:r>
            <a:r>
              <a:rPr lang="en-US" altLang="zh-CN" sz="5000" b="0" dirty="0">
                <a:solidFill>
                  <a:schemeClr val="bg1"/>
                </a:solidFill>
                <a:latin typeface="微软雅黑" panose="020B0503020204020204" pitchFamily="34" charset="-122"/>
                <a:ea typeface="微软雅黑" panose="020B0503020204020204" pitchFamily="34" charset="-122"/>
              </a:rPr>
              <a:t>(</a:t>
            </a:r>
            <a:r>
              <a:rPr lang="en-US" altLang="zh-CN" sz="5000" b="0" dirty="0" err="1">
                <a:solidFill>
                  <a:schemeClr val="bg1"/>
                </a:solidFill>
                <a:latin typeface="微软雅黑" panose="020B0503020204020204" pitchFamily="34" charset="-122"/>
                <a:ea typeface="微软雅黑" panose="020B0503020204020204" pitchFamily="34" charset="-122"/>
              </a:rPr>
              <a:t>customerEvent</a:t>
            </a:r>
            <a:r>
              <a:rPr lang="en-US" altLang="zh-CN" sz="5000" b="0" dirty="0">
                <a:solidFill>
                  <a:schemeClr val="bg1"/>
                </a:solidFill>
                <a:latin typeface="微软雅黑" panose="020B0503020204020204" pitchFamily="34" charset="-122"/>
                <a:ea typeface="微软雅黑" panose="020B0503020204020204" pitchFamily="34" charset="-122"/>
              </a:rPr>
              <a:t>, </a:t>
            </a:r>
            <a:r>
              <a:rPr lang="en-US" altLang="zh-CN" sz="5000" b="0" dirty="0" err="1">
                <a:solidFill>
                  <a:schemeClr val="bg1"/>
                </a:solidFill>
                <a:latin typeface="微软雅黑" panose="020B0503020204020204" pitchFamily="34" charset="-122"/>
                <a:ea typeface="微软雅黑" panose="020B0503020204020204" pitchFamily="34" charset="-122"/>
              </a:rPr>
              <a:t>someValue</a:t>
            </a:r>
            <a:r>
              <a:rPr lang="en-US" altLang="zh-CN" sz="5000" b="0" dirty="0">
                <a:solidFill>
                  <a:schemeClr val="bg1"/>
                </a:solidFill>
                <a:latin typeface="微软雅黑" panose="020B0503020204020204" pitchFamily="34" charset="-122"/>
                <a:ea typeface="微软雅黑" panose="020B0503020204020204" pitchFamily="34" charset="-122"/>
              </a:rPr>
              <a:t>)</a:t>
            </a:r>
            <a:endParaRPr lang="en-GB" altLang="zh-CN" sz="5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Single-spa</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6" name="圆角矩形 15"/>
          <p:cNvSpPr/>
          <p:nvPr/>
        </p:nvSpPr>
        <p:spPr>
          <a:xfrm>
            <a:off x="8287490" y="622638"/>
            <a:ext cx="10416145" cy="1355107"/>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6000" b="0" dirty="0" err="1">
                <a:solidFill>
                  <a:schemeClr val="bg1"/>
                </a:solidFill>
                <a:latin typeface="微软雅黑" panose="020B0503020204020204" pitchFamily="34" charset="-122"/>
                <a:ea typeface="微软雅黑" panose="020B0503020204020204" pitchFamily="34" charset="-122"/>
                <a:sym typeface="Helvetica Neue Medium"/>
              </a:rPr>
              <a:t>qiankun</a:t>
            </a:r>
            <a:endParaRPr lang="en-GB" altLang="zh-CN" sz="60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10" name="圆角矩形 9"/>
          <p:cNvSpPr/>
          <p:nvPr/>
        </p:nvSpPr>
        <p:spPr>
          <a:xfrm>
            <a:off x="1741321" y="9209618"/>
            <a:ext cx="3738272"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4000" b="0" dirty="0" err="1">
                <a:solidFill>
                  <a:schemeClr val="bg1"/>
                </a:solidFill>
                <a:latin typeface="微软雅黑" panose="020B0503020204020204" pitchFamily="34" charset="-122"/>
                <a:ea typeface="微软雅黑" panose="020B0503020204020204" pitchFamily="34" charset="-122"/>
                <a:sym typeface="Helvetica Neue Medium"/>
              </a:rPr>
              <a:t>importHTML</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1" name="圆角矩形 10"/>
          <p:cNvSpPr/>
          <p:nvPr/>
        </p:nvSpPr>
        <p:spPr>
          <a:xfrm>
            <a:off x="5969812" y="9209618"/>
            <a:ext cx="5449217"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fetch</a:t>
            </a:r>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 </a:t>
            </a:r>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&amp;</a:t>
            </a:r>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 </a:t>
            </a:r>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readAsString</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3" name="圆角矩形 12"/>
          <p:cNvSpPr/>
          <p:nvPr/>
        </p:nvSpPr>
        <p:spPr>
          <a:xfrm>
            <a:off x="11909248" y="9209618"/>
            <a:ext cx="3409226"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processTPL</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2" name="圆角矩形 11"/>
          <p:cNvSpPr/>
          <p:nvPr/>
        </p:nvSpPr>
        <p:spPr>
          <a:xfrm>
            <a:off x="16381225" y="6616233"/>
            <a:ext cx="6096000"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execScripts</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4" name="圆角矩形 13"/>
          <p:cNvSpPr/>
          <p:nvPr/>
        </p:nvSpPr>
        <p:spPr>
          <a:xfrm>
            <a:off x="16381227" y="7919982"/>
            <a:ext cx="6096001"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getExternalStyleSheets</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5" name="圆角矩形 14"/>
          <p:cNvSpPr/>
          <p:nvPr/>
        </p:nvSpPr>
        <p:spPr>
          <a:xfrm>
            <a:off x="16381226" y="9262246"/>
            <a:ext cx="6096001"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4000" b="0" dirty="0" err="1">
                <a:solidFill>
                  <a:schemeClr val="bg1"/>
                </a:solidFill>
                <a:latin typeface="微软雅黑" panose="020B0503020204020204" pitchFamily="34" charset="-122"/>
                <a:ea typeface="微软雅黑" panose="020B0503020204020204" pitchFamily="34" charset="-122"/>
                <a:sym typeface="Helvetica Neue Medium"/>
              </a:rPr>
              <a:t>getExternalScripts</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7" name="圆角矩形 16"/>
          <p:cNvSpPr/>
          <p:nvPr/>
        </p:nvSpPr>
        <p:spPr>
          <a:xfrm>
            <a:off x="16381226" y="10604510"/>
            <a:ext cx="6096001"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4000" b="0" dirty="0">
                <a:solidFill>
                  <a:schemeClr val="bg1"/>
                </a:solidFill>
                <a:latin typeface="微软雅黑" panose="020B0503020204020204" pitchFamily="34" charset="-122"/>
                <a:ea typeface="微软雅黑" panose="020B0503020204020204" pitchFamily="34" charset="-122"/>
                <a:sym typeface="Helvetica Neue Medium"/>
              </a:rPr>
              <a:t>template</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8" name="圆角矩形 17"/>
          <p:cNvSpPr/>
          <p:nvPr/>
        </p:nvSpPr>
        <p:spPr>
          <a:xfrm>
            <a:off x="16381225" y="11946774"/>
            <a:ext cx="6096001"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4000" b="0" dirty="0" err="1">
                <a:solidFill>
                  <a:schemeClr val="bg1"/>
                </a:solidFill>
                <a:latin typeface="微软雅黑" panose="020B0503020204020204" pitchFamily="34" charset="-122"/>
                <a:ea typeface="微软雅黑" panose="020B0503020204020204" pitchFamily="34" charset="-122"/>
                <a:sym typeface="Helvetica Neue Medium"/>
              </a:rPr>
              <a:t>assetPublicPath</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9" name="圆角矩形 18"/>
          <p:cNvSpPr/>
          <p:nvPr/>
        </p:nvSpPr>
        <p:spPr>
          <a:xfrm>
            <a:off x="4100676" y="3853056"/>
            <a:ext cx="3738272" cy="1146588"/>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5000" b="0">
                <a:solidFill>
                  <a:schemeClr val="bg1"/>
                </a:solidFill>
                <a:latin typeface="微软雅黑" panose="020B0503020204020204" pitchFamily="34" charset="-122"/>
                <a:ea typeface="微软雅黑" panose="020B0503020204020204" pitchFamily="34" charset="-122"/>
                <a:sym typeface="Helvetica Neue Medium"/>
              </a:rPr>
              <a:t>single-spa</a:t>
            </a:r>
            <a:endParaRPr lang="en-US" altLang="zh-CN" sz="50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20" name="圆角矩形 19"/>
          <p:cNvSpPr/>
          <p:nvPr/>
        </p:nvSpPr>
        <p:spPr>
          <a:xfrm>
            <a:off x="8098516" y="3853056"/>
            <a:ext cx="4137867" cy="1146588"/>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5000" b="0">
                <a:solidFill>
                  <a:schemeClr val="bg1"/>
                </a:solidFill>
                <a:latin typeface="微软雅黑" panose="020B0503020204020204" pitchFamily="34" charset="-122"/>
                <a:ea typeface="微软雅黑" panose="020B0503020204020204" pitchFamily="34" charset="-122"/>
                <a:sym typeface="Helvetica Neue Medium"/>
              </a:rPr>
              <a:t>sandbox</a:t>
            </a:r>
            <a:endParaRPr lang="en-US" altLang="zh-CN" sz="50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21" name="圆角矩形 20"/>
          <p:cNvSpPr/>
          <p:nvPr/>
        </p:nvSpPr>
        <p:spPr>
          <a:xfrm>
            <a:off x="12495951" y="3853056"/>
            <a:ext cx="6207684" cy="1146588"/>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5000" b="0" dirty="0">
                <a:solidFill>
                  <a:schemeClr val="bg1"/>
                </a:solidFill>
                <a:latin typeface="微软雅黑" panose="020B0503020204020204" pitchFamily="34" charset="-122"/>
                <a:ea typeface="微软雅黑" panose="020B0503020204020204" pitchFamily="34" charset="-122"/>
                <a:sym typeface="Helvetica Neue Medium"/>
              </a:rPr>
              <a:t>import-html-entry</a:t>
            </a:r>
            <a:endParaRPr lang="en-US" altLang="zh-CN" sz="50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22" name="矩形 21"/>
          <p:cNvSpPr/>
          <p:nvPr/>
        </p:nvSpPr>
        <p:spPr>
          <a:xfrm>
            <a:off x="1033227" y="3995463"/>
            <a:ext cx="2937665" cy="861774"/>
          </a:xfrm>
          <a:prstGeom prst="rect">
            <a:avLst/>
          </a:prstGeom>
        </p:spPr>
        <p:txBody>
          <a:bodyPr wrap="squar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三合一：</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51042" y="7864680"/>
            <a:ext cx="4754493" cy="861774"/>
          </a:xfrm>
          <a:prstGeom prst="rect">
            <a:avLst/>
          </a:prstGeom>
        </p:spPr>
        <p:txBody>
          <a:bodyPr wrap="square">
            <a:spAutoFit/>
          </a:bodyPr>
          <a:lstStyle/>
          <a:p>
            <a:r>
              <a:rPr lang="en-US" altLang="zh-CN" sz="5000" b="0" dirty="0">
                <a:solidFill>
                  <a:schemeClr val="bg1"/>
                </a:solidFill>
                <a:latin typeface="微软雅黑" panose="020B0503020204020204" pitchFamily="34" charset="-122"/>
                <a:ea typeface="微软雅黑" panose="020B0503020204020204" pitchFamily="34" charset="-122"/>
              </a:rPr>
              <a:t>html</a:t>
            </a:r>
            <a:r>
              <a:rPr lang="zh-CN" altLang="en-US" sz="5000" b="0" dirty="0">
                <a:solidFill>
                  <a:schemeClr val="bg1"/>
                </a:solidFill>
                <a:latin typeface="微软雅黑" panose="020B0503020204020204" pitchFamily="34" charset="-122"/>
                <a:ea typeface="微软雅黑" panose="020B0503020204020204" pitchFamily="34" charset="-122"/>
              </a:rPr>
              <a:t> </a:t>
            </a:r>
            <a:r>
              <a:rPr lang="en-US" altLang="zh-CN" sz="5000" b="0" dirty="0">
                <a:solidFill>
                  <a:schemeClr val="bg1"/>
                </a:solidFill>
                <a:latin typeface="微软雅黑" panose="020B0503020204020204" pitchFamily="34" charset="-122"/>
                <a:ea typeface="微软雅黑" panose="020B0503020204020204" pitchFamily="34" charset="-122"/>
              </a:rPr>
              <a:t>entry</a:t>
            </a:r>
            <a:r>
              <a:rPr lang="zh-CN" altLang="en-US" sz="5000" b="0" dirty="0">
                <a:solidFill>
                  <a:schemeClr val="bg1"/>
                </a:solidFill>
                <a:latin typeface="微软雅黑" panose="020B0503020204020204" pitchFamily="34" charset="-122"/>
                <a:ea typeface="微软雅黑" panose="020B0503020204020204" pitchFamily="34" charset="-122"/>
              </a:rPr>
              <a:t>：</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Single-spa</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6" name="圆角矩形 15"/>
          <p:cNvSpPr/>
          <p:nvPr/>
        </p:nvSpPr>
        <p:spPr>
          <a:xfrm>
            <a:off x="8287490" y="622638"/>
            <a:ext cx="10416145" cy="1355107"/>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GB" altLang="zh-CN" sz="6000" b="0" dirty="0">
                <a:solidFill>
                  <a:schemeClr val="bg1"/>
                </a:solidFill>
                <a:latin typeface="微软雅黑" panose="020B0503020204020204" pitchFamily="34" charset="-122"/>
                <a:ea typeface="微软雅黑" panose="020B0503020204020204" pitchFamily="34" charset="-122"/>
                <a:sym typeface="Helvetica Neue Medium"/>
              </a:rPr>
              <a:t>HTML</a:t>
            </a:r>
            <a:r>
              <a:rPr lang="zh-CN" altLang="en-US" sz="6000" b="0" dirty="0">
                <a:solidFill>
                  <a:schemeClr val="bg1"/>
                </a:solidFill>
                <a:latin typeface="微软雅黑" panose="020B0503020204020204" pitchFamily="34" charset="-122"/>
                <a:ea typeface="微软雅黑" panose="020B0503020204020204" pitchFamily="34" charset="-122"/>
                <a:sym typeface="Helvetica Neue Medium"/>
              </a:rPr>
              <a:t> </a:t>
            </a:r>
            <a:r>
              <a:rPr lang="en-US" altLang="zh-CN" sz="6000" b="0" dirty="0">
                <a:solidFill>
                  <a:schemeClr val="bg1"/>
                </a:solidFill>
                <a:latin typeface="微软雅黑" panose="020B0503020204020204" pitchFamily="34" charset="-122"/>
                <a:ea typeface="微软雅黑" panose="020B0503020204020204" pitchFamily="34" charset="-122"/>
                <a:sym typeface="Helvetica Neue Medium"/>
              </a:rPr>
              <a:t>entry</a:t>
            </a:r>
            <a:endParaRPr lang="en-GB" altLang="zh-CN" sz="6000" b="0" dirty="0">
              <a:solidFill>
                <a:schemeClr val="bg1"/>
              </a:solidFill>
              <a:latin typeface="微软雅黑" panose="020B0503020204020204" pitchFamily="34" charset="-122"/>
              <a:ea typeface="微软雅黑" panose="020B0503020204020204" pitchFamily="34" charset="-122"/>
              <a:sym typeface="Helvetica Neue Medium"/>
            </a:endParaRPr>
          </a:p>
        </p:txBody>
      </p:sp>
      <p:pic>
        <p:nvPicPr>
          <p:cNvPr id="6" name="图片 5"/>
          <p:cNvPicPr>
            <a:picLocks noChangeAspect="1"/>
          </p:cNvPicPr>
          <p:nvPr/>
        </p:nvPicPr>
        <p:blipFill>
          <a:blip r:embed="rId1"/>
          <a:stretch>
            <a:fillRect/>
          </a:stretch>
        </p:blipFill>
        <p:spPr>
          <a:xfrm>
            <a:off x="1861584" y="2413295"/>
            <a:ext cx="20193000" cy="10845800"/>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err="1">
                <a:solidFill>
                  <a:schemeClr val="bg1"/>
                </a:solidFill>
                <a:latin typeface="微软雅黑" panose="020B0503020204020204" pitchFamily="34" charset="-122"/>
                <a:ea typeface="微软雅黑" panose="020B0503020204020204" pitchFamily="34" charset="-122"/>
              </a:rPr>
              <a:t>Qiankun</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2" name="文本框 11"/>
          <p:cNvSpPr txBox="1"/>
          <p:nvPr/>
        </p:nvSpPr>
        <p:spPr>
          <a:xfrm>
            <a:off x="1337063" y="2359338"/>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1651600" y="4134227"/>
            <a:ext cx="10219335" cy="8460750"/>
          </a:xfrm>
          <a:prstGeom prst="rect">
            <a:avLst/>
          </a:prstGeom>
        </p:spPr>
      </p:pic>
      <p:sp>
        <p:nvSpPr>
          <p:cNvPr id="13" name="文本框 12"/>
          <p:cNvSpPr txBox="1"/>
          <p:nvPr/>
        </p:nvSpPr>
        <p:spPr>
          <a:xfrm>
            <a:off x="1651600" y="2598786"/>
            <a:ext cx="3602082"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5000" b="0" dirty="0">
                <a:solidFill>
                  <a:schemeClr val="bg1"/>
                </a:solidFill>
                <a:latin typeface="微软雅黑" panose="020B0503020204020204" pitchFamily="34" charset="-122"/>
                <a:ea typeface="微软雅黑" panose="020B0503020204020204" pitchFamily="34" charset="-122"/>
              </a:rPr>
              <a:t>JS</a:t>
            </a:r>
            <a:r>
              <a:rPr kumimoji="1" lang="zh-CN" altLang="en-US" sz="5000" b="0" dirty="0">
                <a:solidFill>
                  <a:schemeClr val="bg1"/>
                </a:solidFill>
                <a:latin typeface="微软雅黑" panose="020B0503020204020204" pitchFamily="34" charset="-122"/>
                <a:ea typeface="微软雅黑" panose="020B0503020204020204" pitchFamily="34" charset="-122"/>
              </a:rPr>
              <a:t>沙箱</a:t>
            </a:r>
            <a:endParaRPr kumimoji="1"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2826400" y="4134227"/>
            <a:ext cx="9906000" cy="5016758"/>
          </a:xfrm>
          <a:prstGeom prst="rect">
            <a:avLst/>
          </a:prstGeom>
        </p:spPr>
        <p:txBody>
          <a:bodyPr wrap="square">
            <a:spAutoFit/>
          </a:bodyPr>
          <a:lstStyle/>
          <a:p>
            <a:pPr algn="l"/>
            <a:r>
              <a:rPr lang="zh-CN" altLang="en-US" sz="4000" b="0" dirty="0">
                <a:solidFill>
                  <a:schemeClr val="bg1"/>
                </a:solidFill>
                <a:latin typeface="微软雅黑" panose="020B0503020204020204" pitchFamily="34" charset="-122"/>
                <a:ea typeface="微软雅黑" panose="020B0503020204020204" pitchFamily="34" charset="-122"/>
              </a:rPr>
              <a:t>即在应用的 </a:t>
            </a:r>
            <a:r>
              <a:rPr lang="en-GB" altLang="zh-CN" sz="4000" b="0" dirty="0">
                <a:solidFill>
                  <a:schemeClr val="bg1"/>
                </a:solidFill>
                <a:latin typeface="微软雅黑" panose="020B0503020204020204" pitchFamily="34" charset="-122"/>
                <a:ea typeface="微软雅黑" panose="020B0503020204020204" pitchFamily="34" charset="-122"/>
              </a:rPr>
              <a:t>bootstrap </a:t>
            </a:r>
            <a:r>
              <a:rPr lang="zh-CN" altLang="en-US" sz="4000" b="0" dirty="0">
                <a:solidFill>
                  <a:schemeClr val="bg1"/>
                </a:solidFill>
                <a:latin typeface="微软雅黑" panose="020B0503020204020204" pitchFamily="34" charset="-122"/>
                <a:ea typeface="微软雅黑" panose="020B0503020204020204" pitchFamily="34" charset="-122"/>
              </a:rPr>
              <a:t>及 </a:t>
            </a:r>
            <a:r>
              <a:rPr lang="en-GB" altLang="zh-CN" sz="4000" b="0" dirty="0">
                <a:solidFill>
                  <a:schemeClr val="bg1"/>
                </a:solidFill>
                <a:latin typeface="微软雅黑" panose="020B0503020204020204" pitchFamily="34" charset="-122"/>
                <a:ea typeface="微软雅黑" panose="020B0503020204020204" pitchFamily="34" charset="-122"/>
              </a:rPr>
              <a:t>mount </a:t>
            </a:r>
            <a:r>
              <a:rPr lang="zh-CN" altLang="en-US" sz="4000" b="0" dirty="0">
                <a:solidFill>
                  <a:schemeClr val="bg1"/>
                </a:solidFill>
                <a:latin typeface="微软雅黑" panose="020B0503020204020204" pitchFamily="34" charset="-122"/>
                <a:ea typeface="微软雅黑" panose="020B0503020204020204" pitchFamily="34" charset="-122"/>
              </a:rPr>
              <a:t>两个生命周期开始之前分别给全局状态打下快照，然后当应用切出</a:t>
            </a:r>
            <a:r>
              <a:rPr lang="en-US" altLang="zh-CN" sz="4000" b="0" dirty="0">
                <a:solidFill>
                  <a:schemeClr val="bg1"/>
                </a:solidFill>
                <a:latin typeface="微软雅黑" panose="020B0503020204020204" pitchFamily="34" charset="-122"/>
                <a:ea typeface="微软雅黑" panose="020B0503020204020204" pitchFamily="34" charset="-122"/>
              </a:rPr>
              <a:t>/</a:t>
            </a:r>
            <a:r>
              <a:rPr lang="zh-CN" altLang="en-US" sz="4000" b="0" dirty="0">
                <a:solidFill>
                  <a:schemeClr val="bg1"/>
                </a:solidFill>
                <a:latin typeface="微软雅黑" panose="020B0503020204020204" pitchFamily="34" charset="-122"/>
                <a:ea typeface="微软雅黑" panose="020B0503020204020204" pitchFamily="34" charset="-122"/>
              </a:rPr>
              <a:t>卸载时，将状态回滚至 </a:t>
            </a:r>
            <a:r>
              <a:rPr lang="en-GB" altLang="zh-CN" sz="4000" b="0" dirty="0">
                <a:solidFill>
                  <a:schemeClr val="bg1"/>
                </a:solidFill>
                <a:latin typeface="微软雅黑" panose="020B0503020204020204" pitchFamily="34" charset="-122"/>
                <a:ea typeface="微软雅黑" panose="020B0503020204020204" pitchFamily="34" charset="-122"/>
              </a:rPr>
              <a:t>bootstrap </a:t>
            </a:r>
            <a:r>
              <a:rPr lang="zh-CN" altLang="en-US" sz="4000" b="0" dirty="0">
                <a:solidFill>
                  <a:schemeClr val="bg1"/>
                </a:solidFill>
                <a:latin typeface="微软雅黑" panose="020B0503020204020204" pitchFamily="34" charset="-122"/>
                <a:ea typeface="微软雅黑" panose="020B0503020204020204" pitchFamily="34" charset="-122"/>
              </a:rPr>
              <a:t>开始之前的阶段，确保应用对全局状态的污染全部清零。而当应用二次进入时则再恢复至 </a:t>
            </a:r>
            <a:r>
              <a:rPr lang="en-GB" altLang="zh-CN" sz="4000" b="0" dirty="0">
                <a:solidFill>
                  <a:schemeClr val="bg1"/>
                </a:solidFill>
                <a:latin typeface="微软雅黑" panose="020B0503020204020204" pitchFamily="34" charset="-122"/>
                <a:ea typeface="微软雅黑" panose="020B0503020204020204" pitchFamily="34" charset="-122"/>
              </a:rPr>
              <a:t>mount </a:t>
            </a:r>
            <a:r>
              <a:rPr lang="zh-CN" altLang="en-US" sz="4000" b="0" dirty="0">
                <a:solidFill>
                  <a:schemeClr val="bg1"/>
                </a:solidFill>
                <a:latin typeface="微软雅黑" panose="020B0503020204020204" pitchFamily="34" charset="-122"/>
                <a:ea typeface="微软雅黑" panose="020B0503020204020204" pitchFamily="34" charset="-122"/>
              </a:rPr>
              <a:t>前的状态的，从而确保应用在 </a:t>
            </a:r>
            <a:r>
              <a:rPr lang="en-GB" altLang="zh-CN" sz="4000" b="0" dirty="0">
                <a:solidFill>
                  <a:schemeClr val="bg1"/>
                </a:solidFill>
                <a:latin typeface="微软雅黑" panose="020B0503020204020204" pitchFamily="34" charset="-122"/>
                <a:ea typeface="微软雅黑" panose="020B0503020204020204" pitchFamily="34" charset="-122"/>
              </a:rPr>
              <a:t>remount </a:t>
            </a:r>
            <a:r>
              <a:rPr lang="zh-CN" altLang="en-US" sz="4000" b="0" dirty="0">
                <a:solidFill>
                  <a:schemeClr val="bg1"/>
                </a:solidFill>
                <a:latin typeface="微软雅黑" panose="020B0503020204020204" pitchFamily="34" charset="-122"/>
                <a:ea typeface="微软雅黑" panose="020B0503020204020204" pitchFamily="34" charset="-122"/>
              </a:rPr>
              <a:t>时拥有跟第一次 </a:t>
            </a:r>
            <a:r>
              <a:rPr lang="en-GB" altLang="zh-CN" sz="4000" b="0" dirty="0">
                <a:solidFill>
                  <a:schemeClr val="bg1"/>
                </a:solidFill>
                <a:latin typeface="微软雅黑" panose="020B0503020204020204" pitchFamily="34" charset="-122"/>
                <a:ea typeface="微软雅黑" panose="020B0503020204020204" pitchFamily="34" charset="-122"/>
              </a:rPr>
              <a:t>mount </a:t>
            </a:r>
            <a:r>
              <a:rPr lang="zh-CN" altLang="en-US" sz="4000" b="0" dirty="0">
                <a:solidFill>
                  <a:schemeClr val="bg1"/>
                </a:solidFill>
                <a:latin typeface="微软雅黑" panose="020B0503020204020204" pitchFamily="34" charset="-122"/>
                <a:ea typeface="微软雅黑" panose="020B0503020204020204" pitchFamily="34" charset="-122"/>
              </a:rPr>
              <a:t>时一致的全局上下文。</a:t>
            </a:r>
            <a:endParaRPr lang="zh-CN" altLang="en-US" sz="4000" b="0" dirty="0">
              <a:solidFill>
                <a:schemeClr val="bg1"/>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287490" y="622638"/>
            <a:ext cx="10416145" cy="1355107"/>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kumimoji="1" lang="en-US" altLang="zh-CN" sz="6000" b="0" dirty="0">
                <a:solidFill>
                  <a:schemeClr val="bg1"/>
                </a:solidFill>
                <a:latin typeface="微软雅黑" panose="020B0503020204020204" pitchFamily="34" charset="-122"/>
                <a:ea typeface="微软雅黑" panose="020B0503020204020204" pitchFamily="34" charset="-122"/>
              </a:rPr>
              <a:t>JS</a:t>
            </a:r>
            <a:r>
              <a:rPr kumimoji="1" lang="zh-CN" altLang="en-US" sz="6000" b="0" dirty="0">
                <a:solidFill>
                  <a:schemeClr val="bg1"/>
                </a:solidFill>
                <a:latin typeface="微软雅黑" panose="020B0503020204020204" pitchFamily="34" charset="-122"/>
                <a:ea typeface="微软雅黑" panose="020B0503020204020204" pitchFamily="34" charset="-122"/>
              </a:rPr>
              <a:t>隔离</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err="1">
                <a:solidFill>
                  <a:schemeClr val="bg1"/>
                </a:solidFill>
                <a:latin typeface="微软雅黑" panose="020B0503020204020204" pitchFamily="34" charset="-122"/>
                <a:ea typeface="微软雅黑" panose="020B0503020204020204" pitchFamily="34" charset="-122"/>
              </a:rPr>
              <a:t>Qiankun</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2" name="文本框 11"/>
          <p:cNvSpPr txBox="1"/>
          <p:nvPr/>
        </p:nvSpPr>
        <p:spPr>
          <a:xfrm>
            <a:off x="2367611" y="2359338"/>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Sandbox</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a:stretch>
            <a:fillRect/>
          </a:stretch>
        </p:blipFill>
        <p:spPr>
          <a:xfrm>
            <a:off x="2367611" y="3672955"/>
            <a:ext cx="7325727" cy="9135442"/>
          </a:xfrm>
          <a:prstGeom prst="rect">
            <a:avLst/>
          </a:prstGeom>
        </p:spPr>
      </p:pic>
      <p:pic>
        <p:nvPicPr>
          <p:cNvPr id="15" name="图片 14"/>
          <p:cNvPicPr>
            <a:picLocks noChangeAspect="1"/>
          </p:cNvPicPr>
          <p:nvPr/>
        </p:nvPicPr>
        <p:blipFill>
          <a:blip r:embed="rId2"/>
          <a:stretch>
            <a:fillRect/>
          </a:stretch>
        </p:blipFill>
        <p:spPr>
          <a:xfrm>
            <a:off x="12192000" y="3672956"/>
            <a:ext cx="8701134" cy="9135442"/>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err="1">
                <a:solidFill>
                  <a:schemeClr val="bg1"/>
                </a:solidFill>
                <a:latin typeface="微软雅黑" panose="020B0503020204020204" pitchFamily="34" charset="-122"/>
                <a:ea typeface="微软雅黑" panose="020B0503020204020204" pitchFamily="34" charset="-122"/>
              </a:rPr>
              <a:t>Qiankun</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2" name="文本框 11"/>
          <p:cNvSpPr txBox="1"/>
          <p:nvPr/>
        </p:nvSpPr>
        <p:spPr>
          <a:xfrm>
            <a:off x="2367611" y="2359338"/>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CSS</a:t>
            </a:r>
            <a:r>
              <a:rPr kumimoji="1" lang="zh-CN" altLang="en-US" sz="6000" b="0" dirty="0">
                <a:solidFill>
                  <a:schemeClr val="bg1"/>
                </a:solidFill>
                <a:latin typeface="微软雅黑" panose="020B0503020204020204" pitchFamily="34" charset="-122"/>
                <a:ea typeface="微软雅黑" panose="020B0503020204020204" pitchFamily="34" charset="-122"/>
              </a:rPr>
              <a:t>隔离</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541928" y="3672955"/>
            <a:ext cx="8227391" cy="9012241"/>
          </a:xfrm>
          <a:prstGeom prst="rect">
            <a:avLst/>
          </a:prstGeom>
        </p:spPr>
      </p:pic>
      <p:sp>
        <p:nvSpPr>
          <p:cNvPr id="7" name="矩形 6"/>
          <p:cNvSpPr/>
          <p:nvPr/>
        </p:nvSpPr>
        <p:spPr>
          <a:xfrm>
            <a:off x="12192000" y="6373625"/>
            <a:ext cx="10283686" cy="2554545"/>
          </a:xfrm>
          <a:prstGeom prst="rect">
            <a:avLst/>
          </a:prstGeom>
        </p:spPr>
        <p:txBody>
          <a:bodyPr wrap="square">
            <a:spAutoFit/>
          </a:bodyPr>
          <a:lstStyle/>
          <a:p>
            <a:pPr algn="l"/>
            <a:r>
              <a:rPr lang="zh-CN" altLang="en-US" sz="4000" b="0" dirty="0">
                <a:solidFill>
                  <a:schemeClr val="bg1"/>
                </a:solidFill>
                <a:latin typeface="微软雅黑" panose="020B0503020204020204" pitchFamily="34" charset="-122"/>
                <a:ea typeface="微软雅黑" panose="020B0503020204020204" pitchFamily="34" charset="-122"/>
              </a:rPr>
              <a:t>在加载子应用时给动态注入的</a:t>
            </a:r>
            <a:r>
              <a:rPr lang="en-US" altLang="zh-CN" sz="4000" b="0" dirty="0">
                <a:solidFill>
                  <a:schemeClr val="bg1"/>
                </a:solidFill>
                <a:latin typeface="微软雅黑" panose="020B0503020204020204" pitchFamily="34" charset="-122"/>
                <a:ea typeface="微软雅黑" panose="020B0503020204020204" pitchFamily="34" charset="-122"/>
              </a:rPr>
              <a:t>&lt;</a:t>
            </a:r>
            <a:r>
              <a:rPr lang="en-GB" altLang="zh-CN" sz="4000" b="0" dirty="0">
                <a:solidFill>
                  <a:schemeClr val="bg1"/>
                </a:solidFill>
                <a:latin typeface="微软雅黑" panose="020B0503020204020204" pitchFamily="34" charset="-122"/>
                <a:ea typeface="微软雅黑" panose="020B0503020204020204" pitchFamily="34" charset="-122"/>
              </a:rPr>
              <a:t>style&gt;</a:t>
            </a:r>
            <a:r>
              <a:rPr lang="zh-CN" altLang="en-US" sz="4000" b="0" dirty="0">
                <a:solidFill>
                  <a:schemeClr val="bg1"/>
                </a:solidFill>
                <a:latin typeface="微软雅黑" panose="020B0503020204020204" pitchFamily="34" charset="-122"/>
                <a:ea typeface="微软雅黑" panose="020B0503020204020204" pitchFamily="34" charset="-122"/>
              </a:rPr>
              <a:t>打上</a:t>
            </a:r>
            <a:r>
              <a:rPr lang="en-GB" altLang="zh-CN" sz="4000" b="0" dirty="0">
                <a:solidFill>
                  <a:schemeClr val="bg1"/>
                </a:solidFill>
                <a:latin typeface="微软雅黑" panose="020B0503020204020204" pitchFamily="34" charset="-122"/>
                <a:ea typeface="微软雅黑" panose="020B0503020204020204" pitchFamily="34" charset="-122"/>
              </a:rPr>
              <a:t>id</a:t>
            </a:r>
            <a:r>
              <a:rPr lang="zh-CN" altLang="en-US" sz="4000" b="0" dirty="0">
                <a:solidFill>
                  <a:schemeClr val="bg1"/>
                </a:solidFill>
                <a:latin typeface="微软雅黑" panose="020B0503020204020204" pitchFamily="34" charset="-122"/>
                <a:ea typeface="微软雅黑" panose="020B0503020204020204" pitchFamily="34" charset="-122"/>
              </a:rPr>
              <a:t>标识，并将被加载的子应用名通过</a:t>
            </a:r>
            <a:r>
              <a:rPr lang="en-GB" altLang="zh-CN" sz="4000" b="0" dirty="0" err="1">
                <a:solidFill>
                  <a:schemeClr val="bg1"/>
                </a:solidFill>
                <a:latin typeface="微软雅黑" panose="020B0503020204020204" pitchFamily="34" charset="-122"/>
                <a:ea typeface="微软雅黑" panose="020B0503020204020204" pitchFamily="34" charset="-122"/>
              </a:rPr>
              <a:t>customProps</a:t>
            </a:r>
            <a:r>
              <a:rPr lang="zh-CN" altLang="en-US" sz="4000" b="0" dirty="0">
                <a:solidFill>
                  <a:schemeClr val="bg1"/>
                </a:solidFill>
                <a:latin typeface="微软雅黑" panose="020B0503020204020204" pitchFamily="34" charset="-122"/>
                <a:ea typeface="微软雅黑" panose="020B0503020204020204" pitchFamily="34" charset="-122"/>
              </a:rPr>
              <a:t>传递给钩子，在子应用卸载时删除动态注入的</a:t>
            </a:r>
            <a:r>
              <a:rPr lang="en-US" altLang="zh-CN" sz="4000" b="0" dirty="0">
                <a:solidFill>
                  <a:schemeClr val="bg1"/>
                </a:solidFill>
                <a:latin typeface="微软雅黑" panose="020B0503020204020204" pitchFamily="34" charset="-122"/>
                <a:ea typeface="微软雅黑" panose="020B0503020204020204" pitchFamily="34" charset="-122"/>
              </a:rPr>
              <a:t>&lt;</a:t>
            </a:r>
            <a:r>
              <a:rPr lang="en-GB" altLang="zh-CN" sz="4000" b="0" dirty="0">
                <a:solidFill>
                  <a:schemeClr val="bg1"/>
                </a:solidFill>
                <a:latin typeface="微软雅黑" panose="020B0503020204020204" pitchFamily="34" charset="-122"/>
                <a:ea typeface="微软雅黑" panose="020B0503020204020204" pitchFamily="34" charset="-122"/>
              </a:rPr>
              <a:t>style&gt;</a:t>
            </a:r>
            <a:endParaRPr lang="zh-CN" altLang="en-US" sz="4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8" name="文本框 17"/>
          <p:cNvSpPr txBox="1"/>
          <p:nvPr/>
        </p:nvSpPr>
        <p:spPr>
          <a:xfrm>
            <a:off x="825192" y="1198121"/>
            <a:ext cx="53089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zh-CN" altLang="en-US" sz="6000" b="0" dirty="0">
                <a:solidFill>
                  <a:schemeClr val="bg1"/>
                </a:solidFill>
                <a:latin typeface="微软雅黑" panose="020B0503020204020204" pitchFamily="34" charset="-122"/>
                <a:ea typeface="微软雅黑" panose="020B0503020204020204" pitchFamily="34" charset="-122"/>
              </a:rPr>
              <a:t>作业题讲解</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8534400" y="977767"/>
            <a:ext cx="8605721" cy="1355107"/>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6000" b="0" dirty="0">
                <a:solidFill>
                  <a:schemeClr val="bg1"/>
                </a:solidFill>
                <a:latin typeface="微软雅黑" panose="020B0503020204020204" pitchFamily="34" charset="-122"/>
                <a:ea typeface="微软雅黑" panose="020B0503020204020204" pitchFamily="34" charset="-122"/>
                <a:sym typeface="Helvetica Neue Medium"/>
              </a:rPr>
              <a:t>Vue</a:t>
            </a:r>
            <a:r>
              <a:rPr lang="zh-CN" altLang="en-US" sz="6000" b="0" dirty="0">
                <a:solidFill>
                  <a:schemeClr val="bg1"/>
                </a:solidFill>
                <a:latin typeface="微软雅黑" panose="020B0503020204020204" pitchFamily="34" charset="-122"/>
                <a:ea typeface="微软雅黑" panose="020B0503020204020204" pitchFamily="34" charset="-122"/>
                <a:sym typeface="Helvetica Neue Medium"/>
              </a:rPr>
              <a:t>实时预览</a:t>
            </a:r>
            <a:endParaRPr lang="zh-CN" altLang="en-US" sz="60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10" name="圆角矩形 9"/>
          <p:cNvSpPr/>
          <p:nvPr/>
        </p:nvSpPr>
        <p:spPr>
          <a:xfrm>
            <a:off x="1609438" y="4466472"/>
            <a:ext cx="7858412"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编辑器代码生成文件</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3" name="文本框 12"/>
          <p:cNvSpPr txBox="1"/>
          <p:nvPr/>
        </p:nvSpPr>
        <p:spPr>
          <a:xfrm>
            <a:off x="2186443" y="2833976"/>
            <a:ext cx="3147557" cy="1450779"/>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zh-CN" altLang="en-US" sz="5000" b="0" dirty="0">
                <a:solidFill>
                  <a:schemeClr val="bg1"/>
                </a:solidFill>
                <a:latin typeface="微软雅黑" panose="020B0503020204020204" pitchFamily="34" charset="-122"/>
                <a:ea typeface="微软雅黑" panose="020B0503020204020204" pitchFamily="34" charset="-122"/>
              </a:rPr>
              <a:t>解法一</a:t>
            </a:r>
            <a:endParaRPr kumimoji="1"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1609438" y="5807756"/>
            <a:ext cx="7858412"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拷贝到预先准备好的编译工程里</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7" name="圆角矩形 16"/>
          <p:cNvSpPr/>
          <p:nvPr/>
        </p:nvSpPr>
        <p:spPr>
          <a:xfrm>
            <a:off x="1609438" y="7111208"/>
            <a:ext cx="7858412"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Node.js </a:t>
            </a:r>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执行</a:t>
            </a:r>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npm</a:t>
            </a:r>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 </a:t>
            </a:r>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run</a:t>
            </a:r>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 </a:t>
            </a:r>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build</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9" name="圆角矩形 18"/>
          <p:cNvSpPr/>
          <p:nvPr/>
        </p:nvSpPr>
        <p:spPr>
          <a:xfrm>
            <a:off x="1609438" y="8414660"/>
            <a:ext cx="7858412"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通过长链接返回编译的文件地址</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0" name="圆角矩形 19"/>
          <p:cNvSpPr/>
          <p:nvPr/>
        </p:nvSpPr>
        <p:spPr>
          <a:xfrm>
            <a:off x="1609438" y="9718112"/>
            <a:ext cx="7858412"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Import</a:t>
            </a:r>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组件</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1" name="圆角矩形 20"/>
          <p:cNvSpPr/>
          <p:nvPr/>
        </p:nvSpPr>
        <p:spPr>
          <a:xfrm>
            <a:off x="1609438" y="11021564"/>
            <a:ext cx="7858412"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渲染组件</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2" name="文本框 21"/>
          <p:cNvSpPr txBox="1"/>
          <p:nvPr/>
        </p:nvSpPr>
        <p:spPr>
          <a:xfrm>
            <a:off x="11273293" y="2833976"/>
            <a:ext cx="3147557" cy="1450779"/>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zh-CN" altLang="en-US" sz="5000" b="0" dirty="0">
                <a:solidFill>
                  <a:schemeClr val="bg1"/>
                </a:solidFill>
                <a:latin typeface="微软雅黑" panose="020B0503020204020204" pitchFamily="34" charset="-122"/>
                <a:ea typeface="微软雅黑" panose="020B0503020204020204" pitchFamily="34" charset="-122"/>
              </a:rPr>
              <a:t>解法二</a:t>
            </a:r>
            <a:endParaRPr kumimoji="1"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8645643" y="2833975"/>
            <a:ext cx="3147557" cy="1450779"/>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zh-CN" altLang="en-US" sz="5000" b="0" dirty="0">
                <a:solidFill>
                  <a:schemeClr val="bg1"/>
                </a:solidFill>
                <a:latin typeface="微软雅黑" panose="020B0503020204020204" pitchFamily="34" charset="-122"/>
                <a:ea typeface="微软雅黑" panose="020B0503020204020204" pitchFamily="34" charset="-122"/>
              </a:rPr>
              <a:t>解法三</a:t>
            </a:r>
            <a:endParaRPr kumimoji="1"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0889826" y="4456568"/>
            <a:ext cx="4333590" cy="3323987"/>
          </a:xfrm>
          <a:prstGeom prst="rect">
            <a:avLst/>
          </a:prstGeom>
        </p:spPr>
        <p:txBody>
          <a:bodyPr wrap="square">
            <a:spAutoFit/>
          </a:bodyPr>
          <a:lstStyle/>
          <a:p>
            <a:pPr algn="l"/>
            <a:r>
              <a:rPr lang="zh-CN" altLang="en-US" dirty="0">
                <a:solidFill>
                  <a:schemeClr val="bg1"/>
                </a:solidFill>
              </a:rPr>
              <a:t>https://codesandbox.io/s/github/vuejs/vuejs.org/tree/master/src/v2/examples/vue-20-hello-world?file=/index.html:16-311</a:t>
            </a:r>
            <a:endParaRPr lang="zh-CN" altLang="en-US" dirty="0">
              <a:solidFill>
                <a:schemeClr val="bg1"/>
              </a:solidFill>
            </a:endParaRPr>
          </a:p>
        </p:txBody>
      </p:sp>
      <p:sp>
        <p:nvSpPr>
          <p:cNvPr id="24" name="圆角矩形 23"/>
          <p:cNvSpPr/>
          <p:nvPr/>
        </p:nvSpPr>
        <p:spPr>
          <a:xfrm>
            <a:off x="10701194" y="8083618"/>
            <a:ext cx="4522222"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4000" b="0" dirty="0">
                <a:solidFill>
                  <a:schemeClr val="bg1"/>
                </a:solidFill>
                <a:latin typeface="微软雅黑" panose="020B0503020204020204" pitchFamily="34" charset="-122"/>
                <a:ea typeface="微软雅黑" panose="020B0503020204020204" pitchFamily="34" charset="-122"/>
                <a:cs typeface="+mn-cs"/>
                <a:sym typeface="Helvetica Neue Medium"/>
              </a:rPr>
              <a:t>拼</a:t>
            </a:r>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html</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25" name="圆角矩形 24"/>
          <p:cNvSpPr/>
          <p:nvPr/>
        </p:nvSpPr>
        <p:spPr>
          <a:xfrm>
            <a:off x="17283256" y="4626794"/>
            <a:ext cx="5491306"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compiler-</a:t>
            </a:r>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sfc</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7" name="矩形 6"/>
          <p:cNvSpPr/>
          <p:nvPr/>
        </p:nvSpPr>
        <p:spPr>
          <a:xfrm>
            <a:off x="17140121" y="6222743"/>
            <a:ext cx="6768199" cy="553998"/>
          </a:xfrm>
          <a:prstGeom prst="rect">
            <a:avLst/>
          </a:prstGeom>
        </p:spPr>
        <p:txBody>
          <a:bodyPr wrap="none">
            <a:spAutoFit/>
          </a:bodyPr>
          <a:lstStyle/>
          <a:p>
            <a:r>
              <a:rPr lang="zh-CN" altLang="en-US" dirty="0">
                <a:solidFill>
                  <a:schemeClr val="bg1"/>
                </a:solidFill>
              </a:rPr>
              <a:t>https://vue-sfc-sandbox.vercel.app/</a:t>
            </a:r>
            <a:endParaRPr lang="zh-CN" altLang="en-US" dirty="0">
              <a:solidFill>
                <a:schemeClr val="bg1"/>
              </a:solidFill>
            </a:endParaRPr>
          </a:p>
        </p:txBody>
      </p:sp>
      <p:sp>
        <p:nvSpPr>
          <p:cNvPr id="26" name="文本框 25"/>
          <p:cNvSpPr txBox="1"/>
          <p:nvPr/>
        </p:nvSpPr>
        <p:spPr>
          <a:xfrm>
            <a:off x="2600637" y="12327045"/>
            <a:ext cx="4924113" cy="953726"/>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r>
              <a:rPr kumimoji="1" lang="en-US" altLang="zh-CN" sz="5000" b="0" dirty="0" err="1">
                <a:solidFill>
                  <a:schemeClr val="bg1"/>
                </a:solidFill>
                <a:latin typeface="微软雅黑" panose="020B0503020204020204" pitchFamily="34" charset="-122"/>
                <a:ea typeface="微软雅黑" panose="020B0503020204020204" pitchFamily="34" charset="-122"/>
              </a:rPr>
              <a:t>amd</a:t>
            </a:r>
            <a:r>
              <a:rPr kumimoji="1" lang="zh-CN" altLang="en-US" sz="5000" b="0" dirty="0">
                <a:solidFill>
                  <a:schemeClr val="bg1"/>
                </a:solidFill>
                <a:latin typeface="微软雅黑" panose="020B0503020204020204" pitchFamily="34" charset="-122"/>
                <a:ea typeface="微软雅黑" panose="020B0503020204020204" pitchFamily="34" charset="-122"/>
              </a:rPr>
              <a:t> </a:t>
            </a:r>
            <a:r>
              <a:rPr kumimoji="1" lang="en-US" altLang="zh-CN" sz="5000" b="0" dirty="0">
                <a:solidFill>
                  <a:schemeClr val="bg1"/>
                </a:solidFill>
                <a:latin typeface="微软雅黑" panose="020B0503020204020204" pitchFamily="34" charset="-122"/>
                <a:ea typeface="微软雅黑" panose="020B0503020204020204" pitchFamily="34" charset="-122"/>
              </a:rPr>
              <a:t>/</a:t>
            </a:r>
            <a:r>
              <a:rPr kumimoji="1" lang="zh-CN" altLang="en-US" sz="5000" b="0" dirty="0">
                <a:solidFill>
                  <a:schemeClr val="bg1"/>
                </a:solidFill>
                <a:latin typeface="微软雅黑" panose="020B0503020204020204" pitchFamily="34" charset="-122"/>
                <a:ea typeface="微软雅黑" panose="020B0503020204020204" pitchFamily="34" charset="-122"/>
              </a:rPr>
              <a:t> </a:t>
            </a:r>
            <a:r>
              <a:rPr kumimoji="1" lang="en-US" altLang="zh-CN" sz="5000" b="0" dirty="0" err="1">
                <a:solidFill>
                  <a:schemeClr val="bg1"/>
                </a:solidFill>
                <a:latin typeface="微软雅黑" panose="020B0503020204020204" pitchFamily="34" charset="-122"/>
                <a:ea typeface="微软雅黑" panose="020B0503020204020204" pitchFamily="34" charset="-122"/>
              </a:rPr>
              <a:t>umd</a:t>
            </a:r>
            <a:endParaRPr kumimoji="1"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8598016" y="12168152"/>
            <a:ext cx="3852407" cy="953726"/>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r>
              <a:rPr kumimoji="1" lang="en-US" altLang="zh-CN" sz="5000" b="0" dirty="0" err="1">
                <a:solidFill>
                  <a:schemeClr val="bg1"/>
                </a:solidFill>
                <a:latin typeface="微软雅黑" panose="020B0503020204020204" pitchFamily="34" charset="-122"/>
                <a:ea typeface="微软雅黑" panose="020B0503020204020204" pitchFamily="34" charset="-122"/>
              </a:rPr>
              <a:t>esm</a:t>
            </a:r>
            <a:endParaRPr kumimoji="1" lang="zh-CN" altLang="en-US" sz="5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810330"/>
            <a:ext cx="6767099" cy="1149791"/>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Shadow</a:t>
            </a:r>
            <a:r>
              <a:rPr kumimoji="1" lang="zh-CN" altLang="en-US" sz="6000" b="0" dirty="0">
                <a:solidFill>
                  <a:schemeClr val="bg1"/>
                </a:solidFill>
                <a:latin typeface="微软雅黑" panose="020B0503020204020204" pitchFamily="34" charset="-122"/>
                <a:ea typeface="微软雅黑" panose="020B0503020204020204" pitchFamily="34" charset="-122"/>
              </a:rPr>
              <a:t> </a:t>
            </a:r>
            <a:r>
              <a:rPr kumimoji="1" lang="en-US" altLang="zh-CN" sz="6000" b="0" dirty="0">
                <a:solidFill>
                  <a:schemeClr val="bg1"/>
                </a:solidFill>
                <a:latin typeface="微软雅黑" panose="020B0503020204020204" pitchFamily="34" charset="-122"/>
                <a:ea typeface="微软雅黑" panose="020B0503020204020204" pitchFamily="34" charset="-122"/>
              </a:rPr>
              <a:t>DOM</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6" name="矩形 5"/>
          <p:cNvSpPr/>
          <p:nvPr/>
        </p:nvSpPr>
        <p:spPr>
          <a:xfrm>
            <a:off x="1686724" y="2471397"/>
            <a:ext cx="12192000" cy="861774"/>
          </a:xfrm>
          <a:prstGeom prst="rect">
            <a:avLst/>
          </a:prstGeom>
        </p:spPr>
        <p:txBody>
          <a:bodyPr>
            <a:spAutoFit/>
          </a:bodyPr>
          <a:lstStyle/>
          <a:p>
            <a:pPr algn="l"/>
            <a:r>
              <a:rPr lang="zh-CN" altLang="en-US" sz="5000" b="0" dirty="0">
                <a:solidFill>
                  <a:schemeClr val="bg1"/>
                </a:solidFill>
                <a:latin typeface="微软雅黑" panose="020B0503020204020204" pitchFamily="34" charset="-122"/>
                <a:ea typeface="微软雅黑" panose="020B0503020204020204" pitchFamily="34" charset="-122"/>
              </a:rPr>
              <a:t>影子</a:t>
            </a:r>
            <a:r>
              <a:rPr lang="en-US" altLang="zh-CN" sz="5000" b="0" dirty="0">
                <a:solidFill>
                  <a:schemeClr val="bg1"/>
                </a:solidFill>
                <a:latin typeface="微软雅黑" panose="020B0503020204020204" pitchFamily="34" charset="-122"/>
                <a:ea typeface="微软雅黑" panose="020B0503020204020204" pitchFamily="34" charset="-122"/>
              </a:rPr>
              <a:t>DOM</a:t>
            </a:r>
            <a:r>
              <a:rPr lang="zh-CN" altLang="en-US" sz="5000" b="0" dirty="0">
                <a:solidFill>
                  <a:schemeClr val="bg1"/>
                </a:solidFill>
                <a:latin typeface="微软雅黑" panose="020B0503020204020204" pitchFamily="34" charset="-122"/>
                <a:ea typeface="微软雅黑" panose="020B0503020204020204" pitchFamily="34" charset="-122"/>
              </a:rPr>
              <a:t>，潜藏在黑暗中的 </a:t>
            </a:r>
            <a:r>
              <a:rPr lang="en-GB" altLang="zh-CN" sz="5000" b="0" dirty="0">
                <a:solidFill>
                  <a:schemeClr val="bg1"/>
                </a:solidFill>
                <a:latin typeface="微软雅黑" panose="020B0503020204020204" pitchFamily="34" charset="-122"/>
                <a:ea typeface="微软雅黑" panose="020B0503020204020204" pitchFamily="34" charset="-122"/>
              </a:rPr>
              <a:t>DOM </a:t>
            </a:r>
            <a:r>
              <a:rPr lang="zh-CN" altLang="en-US" sz="5000" b="0" dirty="0">
                <a:solidFill>
                  <a:schemeClr val="bg1"/>
                </a:solidFill>
                <a:latin typeface="微软雅黑" panose="020B0503020204020204" pitchFamily="34" charset="-122"/>
                <a:ea typeface="微软雅黑" panose="020B0503020204020204" pitchFamily="34" charset="-122"/>
              </a:rPr>
              <a:t>结构</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6724" y="6294474"/>
            <a:ext cx="7874000" cy="47117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10505276" y="6247365"/>
            <a:ext cx="12192000" cy="861774"/>
          </a:xfrm>
          <a:prstGeom prst="rect">
            <a:avLst/>
          </a:prstGeom>
        </p:spPr>
        <p:txBody>
          <a:bodyPr>
            <a:spAutoFit/>
          </a:bodyPr>
          <a:lstStyle/>
          <a:p>
            <a:pPr algn="l"/>
            <a:r>
              <a:rPr lang="en-GB" altLang="zh-CN" sz="5000" b="0" dirty="0">
                <a:solidFill>
                  <a:schemeClr val="bg1"/>
                </a:solidFill>
                <a:latin typeface="微软雅黑" panose="020B0503020204020204" pitchFamily="34" charset="-122"/>
                <a:ea typeface="微软雅黑" panose="020B0503020204020204" pitchFamily="34" charset="-122"/>
              </a:rPr>
              <a:t>shadow host</a:t>
            </a:r>
            <a:r>
              <a:rPr lang="zh-CN" altLang="en-US" sz="5000" b="0" dirty="0">
                <a:solidFill>
                  <a:schemeClr val="bg1"/>
                </a:solidFill>
                <a:latin typeface="微软雅黑" panose="020B0503020204020204" pitchFamily="34" charset="-122"/>
                <a:ea typeface="微软雅黑" panose="020B0503020204020204" pitchFamily="34" charset="-122"/>
              </a:rPr>
              <a:t>：宿主元素</a:t>
            </a:r>
            <a:endParaRPr lang="en-GB" altLang="zh-CN" sz="5000" b="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10505276" y="7576904"/>
            <a:ext cx="12192000" cy="861774"/>
          </a:xfrm>
          <a:prstGeom prst="rect">
            <a:avLst/>
          </a:prstGeom>
        </p:spPr>
        <p:txBody>
          <a:bodyPr>
            <a:spAutoFit/>
          </a:bodyPr>
          <a:lstStyle/>
          <a:p>
            <a:pPr algn="l"/>
            <a:r>
              <a:rPr lang="en-GB" altLang="zh-CN" sz="5000" b="0" dirty="0">
                <a:solidFill>
                  <a:schemeClr val="bg1"/>
                </a:solidFill>
                <a:latin typeface="微软雅黑" panose="020B0503020204020204" pitchFamily="34" charset="-122"/>
                <a:ea typeface="微软雅黑" panose="020B0503020204020204" pitchFamily="34" charset="-122"/>
              </a:rPr>
              <a:t>shadow root</a:t>
            </a:r>
            <a:r>
              <a:rPr lang="zh-CN" altLang="en-US" sz="5000" b="0" dirty="0">
                <a:solidFill>
                  <a:schemeClr val="bg1"/>
                </a:solidFill>
                <a:latin typeface="微软雅黑" panose="020B0503020204020204" pitchFamily="34" charset="-122"/>
                <a:ea typeface="微软雅黑" panose="020B0503020204020204" pitchFamily="34" charset="-122"/>
              </a:rPr>
              <a:t>：</a:t>
            </a:r>
            <a:r>
              <a:rPr lang="en-US" altLang="zh-CN" sz="5000" b="0" dirty="0" err="1">
                <a:solidFill>
                  <a:schemeClr val="bg1"/>
                </a:solidFill>
                <a:latin typeface="微软雅黑" panose="020B0503020204020204" pitchFamily="34" charset="-122"/>
                <a:ea typeface="微软雅黑" panose="020B0503020204020204" pitchFamily="34" charset="-122"/>
              </a:rPr>
              <a:t>shadowDom</a:t>
            </a:r>
            <a:r>
              <a:rPr lang="zh-CN" altLang="en-US" sz="5000" b="0" dirty="0">
                <a:solidFill>
                  <a:schemeClr val="bg1"/>
                </a:solidFill>
                <a:latin typeface="微软雅黑" panose="020B0503020204020204" pitchFamily="34" charset="-122"/>
                <a:ea typeface="微软雅黑" panose="020B0503020204020204" pitchFamily="34" charset="-122"/>
              </a:rPr>
              <a:t>根节点</a:t>
            </a:r>
            <a:endParaRPr lang="en-GB" altLang="zh-CN" sz="5000" b="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0505276" y="8938341"/>
            <a:ext cx="12192000" cy="861774"/>
          </a:xfrm>
          <a:prstGeom prst="rect">
            <a:avLst/>
          </a:prstGeom>
        </p:spPr>
        <p:txBody>
          <a:bodyPr>
            <a:spAutoFit/>
          </a:bodyPr>
          <a:lstStyle/>
          <a:p>
            <a:pPr algn="l"/>
            <a:r>
              <a:rPr lang="en-GB" altLang="zh-CN" sz="5000" b="0" dirty="0">
                <a:solidFill>
                  <a:schemeClr val="bg1"/>
                </a:solidFill>
                <a:latin typeface="微软雅黑" panose="020B0503020204020204" pitchFamily="34" charset="-122"/>
                <a:ea typeface="微软雅黑" panose="020B0503020204020204" pitchFamily="34" charset="-122"/>
              </a:rPr>
              <a:t>Contents</a:t>
            </a:r>
            <a:r>
              <a:rPr lang="zh-CN" altLang="en-US" sz="5000" b="0" dirty="0">
                <a:solidFill>
                  <a:schemeClr val="bg1"/>
                </a:solidFill>
                <a:latin typeface="微软雅黑" panose="020B0503020204020204" pitchFamily="34" charset="-122"/>
                <a:ea typeface="微软雅黑" panose="020B0503020204020204" pitchFamily="34" charset="-122"/>
              </a:rPr>
              <a:t>：内容</a:t>
            </a:r>
            <a:endParaRPr lang="en-GB" altLang="zh-CN" sz="5000" b="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12153" y="3724524"/>
            <a:ext cx="9785051" cy="861774"/>
          </a:xfrm>
          <a:prstGeom prst="rect">
            <a:avLst/>
          </a:prstGeom>
        </p:spPr>
        <p:txBody>
          <a:bodyPr wrap="none">
            <a:spAutoFit/>
          </a:bodyPr>
          <a:lstStyle/>
          <a:p>
            <a:r>
              <a:rPr lang="en-GB" altLang="zh-CN" sz="5000" b="0" dirty="0">
                <a:solidFill>
                  <a:schemeClr val="bg1"/>
                </a:solidFill>
                <a:latin typeface="微软雅黑" panose="020B0503020204020204" pitchFamily="34" charset="-122"/>
                <a:ea typeface="微软雅黑" panose="020B0503020204020204" pitchFamily="34" charset="-122"/>
              </a:rPr>
              <a:t>Shadow-</a:t>
            </a:r>
            <a:r>
              <a:rPr lang="en-GB" altLang="zh-CN" sz="5000" b="0" dirty="0" err="1">
                <a:solidFill>
                  <a:schemeClr val="bg1"/>
                </a:solidFill>
                <a:latin typeface="微软雅黑" panose="020B0503020204020204" pitchFamily="34" charset="-122"/>
                <a:ea typeface="微软雅黑" panose="020B0503020204020204" pitchFamily="34" charset="-122"/>
              </a:rPr>
              <a:t>dom</a:t>
            </a:r>
            <a:r>
              <a:rPr lang="en-GB" altLang="zh-CN" sz="5000" b="0" dirty="0">
                <a:solidFill>
                  <a:schemeClr val="bg1"/>
                </a:solidFill>
                <a:latin typeface="微软雅黑" panose="020B0503020204020204" pitchFamily="34" charset="-122"/>
                <a:ea typeface="微软雅黑" panose="020B0503020204020204" pitchFamily="34" charset="-122"/>
              </a:rPr>
              <a:t> </a:t>
            </a:r>
            <a:r>
              <a:rPr lang="zh-CN" altLang="en-US" sz="5000" b="0" dirty="0">
                <a:solidFill>
                  <a:schemeClr val="bg1"/>
                </a:solidFill>
                <a:latin typeface="微软雅黑" panose="020B0503020204020204" pitchFamily="34" charset="-122"/>
                <a:ea typeface="微软雅黑" panose="020B0503020204020204" pitchFamily="34" charset="-122"/>
              </a:rPr>
              <a:t>具有良好的密封性</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Shadow</a:t>
            </a:r>
            <a:r>
              <a:rPr kumimoji="1" lang="zh-CN" altLang="en-US" sz="6000" b="0" dirty="0">
                <a:solidFill>
                  <a:schemeClr val="bg1"/>
                </a:solidFill>
                <a:latin typeface="微软雅黑" panose="020B0503020204020204" pitchFamily="34" charset="-122"/>
                <a:ea typeface="微软雅黑" panose="020B0503020204020204" pitchFamily="34" charset="-122"/>
              </a:rPr>
              <a:t> </a:t>
            </a:r>
            <a:r>
              <a:rPr kumimoji="1" lang="en-US" altLang="zh-CN" sz="6000" b="0" dirty="0">
                <a:solidFill>
                  <a:schemeClr val="bg1"/>
                </a:solidFill>
                <a:latin typeface="微软雅黑" panose="020B0503020204020204" pitchFamily="34" charset="-122"/>
                <a:ea typeface="微软雅黑" panose="020B0503020204020204" pitchFamily="34" charset="-122"/>
              </a:rPr>
              <a:t>DOM</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pic>
        <p:nvPicPr>
          <p:cNvPr id="7" name="图片 6"/>
          <p:cNvPicPr>
            <a:picLocks noChangeAspect="1"/>
          </p:cNvPicPr>
          <p:nvPr/>
        </p:nvPicPr>
        <p:blipFill>
          <a:blip r:embed="rId1"/>
          <a:stretch>
            <a:fillRect/>
          </a:stretch>
        </p:blipFill>
        <p:spPr>
          <a:xfrm>
            <a:off x="2440858" y="2562736"/>
            <a:ext cx="19502284" cy="10107543"/>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2" y="850045"/>
            <a:ext cx="9511337"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Web Components</a:t>
            </a:r>
            <a:r>
              <a:rPr kumimoji="1" lang="zh-CN" altLang="en-US" sz="6000" b="0" dirty="0">
                <a:solidFill>
                  <a:schemeClr val="bg1"/>
                </a:solidFill>
                <a:latin typeface="微软雅黑" panose="020B0503020204020204" pitchFamily="34" charset="-122"/>
                <a:ea typeface="微软雅黑" panose="020B0503020204020204" pitchFamily="34" charset="-122"/>
              </a:rPr>
              <a:t> 初探</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6" name="矩形 5"/>
          <p:cNvSpPr/>
          <p:nvPr/>
        </p:nvSpPr>
        <p:spPr>
          <a:xfrm>
            <a:off x="1623390" y="2613308"/>
            <a:ext cx="20036459" cy="1323439"/>
          </a:xfrm>
          <a:prstGeom prst="rect">
            <a:avLst/>
          </a:prstGeom>
        </p:spPr>
        <p:txBody>
          <a:bodyPr wrap="square">
            <a:spAutoFit/>
          </a:bodyPr>
          <a:lstStyle/>
          <a:p>
            <a:pPr algn="l"/>
            <a:r>
              <a:rPr lang="zh-CN" altLang="en-US" sz="4000" b="0" dirty="0">
                <a:solidFill>
                  <a:schemeClr val="bg1"/>
                </a:solidFill>
                <a:latin typeface="微软雅黑" panose="020B0503020204020204" pitchFamily="34" charset="-122"/>
                <a:ea typeface="微软雅黑" panose="020B0503020204020204" pitchFamily="34" charset="-122"/>
              </a:rPr>
              <a:t>组件化：“高内聚，低耦合”，对内各个元素彼此紧密结合、相互依赖，对外和其他组件的联系最少且接口简单</a:t>
            </a:r>
            <a:endParaRPr lang="zh-CN" altLang="en-US" sz="4000" b="0"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2192000" y="6618470"/>
            <a:ext cx="10890882" cy="6015740"/>
          </a:xfrm>
          <a:prstGeom prst="rect">
            <a:avLst/>
          </a:prstGeom>
        </p:spPr>
      </p:pic>
      <p:pic>
        <p:nvPicPr>
          <p:cNvPr id="8" name="图片 7"/>
          <p:cNvPicPr>
            <a:picLocks noChangeAspect="1"/>
          </p:cNvPicPr>
          <p:nvPr/>
        </p:nvPicPr>
        <p:blipFill>
          <a:blip r:embed="rId2"/>
          <a:stretch>
            <a:fillRect/>
          </a:stretch>
        </p:blipFill>
        <p:spPr>
          <a:xfrm>
            <a:off x="1623390" y="5357110"/>
            <a:ext cx="9575800" cy="7277100"/>
          </a:xfrm>
          <a:prstGeom prst="rect">
            <a:avLst/>
          </a:prstGeom>
        </p:spPr>
      </p:pic>
      <p:sp>
        <p:nvSpPr>
          <p:cNvPr id="12" name="矩形 11"/>
          <p:cNvSpPr/>
          <p:nvPr/>
        </p:nvSpPr>
        <p:spPr>
          <a:xfrm>
            <a:off x="12192000" y="5357110"/>
            <a:ext cx="3969488" cy="861774"/>
          </a:xfrm>
          <a:prstGeom prst="rect">
            <a:avLst/>
          </a:prstGeom>
        </p:spPr>
        <p:txBody>
          <a:bodyPr wrap="square">
            <a:spAutoFit/>
          </a:bodyPr>
          <a:lstStyle/>
          <a:p>
            <a:pPr algn="l"/>
            <a:r>
              <a:rPr lang="en-US" altLang="zh-CN" sz="5000" b="0" dirty="0">
                <a:solidFill>
                  <a:schemeClr val="bg1"/>
                </a:solidFill>
                <a:latin typeface="微软雅黑" panose="020B0503020204020204" pitchFamily="34" charset="-122"/>
                <a:ea typeface="微软雅黑" panose="020B0503020204020204" pitchFamily="34" charset="-122"/>
              </a:rPr>
              <a:t>Polymer</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Web Components</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9" name="圆角矩形 8"/>
          <p:cNvSpPr/>
          <p:nvPr/>
        </p:nvSpPr>
        <p:spPr>
          <a:xfrm>
            <a:off x="6496886" y="8237872"/>
            <a:ext cx="8980768" cy="1355107"/>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6000" b="0" dirty="0" err="1">
                <a:solidFill>
                  <a:schemeClr val="bg1"/>
                </a:solidFill>
                <a:latin typeface="微软雅黑" panose="020B0503020204020204" pitchFamily="34" charset="-122"/>
                <a:ea typeface="微软雅黑" panose="020B0503020204020204" pitchFamily="34" charset="-122"/>
                <a:sym typeface="Helvetica Neue Medium"/>
              </a:rPr>
              <a:t>WebComponents</a:t>
            </a:r>
            <a:endParaRPr lang="zh-CN" altLang="en-US" sz="6000" b="0" dirty="0">
              <a:solidFill>
                <a:schemeClr val="bg1"/>
              </a:solidFill>
              <a:latin typeface="微软雅黑" panose="020B0503020204020204" pitchFamily="34" charset="-122"/>
              <a:ea typeface="微软雅黑" panose="020B0503020204020204" pitchFamily="34" charset="-122"/>
              <a:sym typeface="Helvetica Neue Medium"/>
            </a:endParaRPr>
          </a:p>
        </p:txBody>
      </p:sp>
      <p:grpSp>
        <p:nvGrpSpPr>
          <p:cNvPr id="10" name="组合 9"/>
          <p:cNvGrpSpPr/>
          <p:nvPr/>
        </p:nvGrpSpPr>
        <p:grpSpPr>
          <a:xfrm>
            <a:off x="7068290" y="4061399"/>
            <a:ext cx="7571260" cy="2946319"/>
            <a:chOff x="5394911" y="6811938"/>
            <a:chExt cx="7571260" cy="2946319"/>
          </a:xfrm>
        </p:grpSpPr>
        <p:grpSp>
          <p:nvGrpSpPr>
            <p:cNvPr id="11" name="组合 10"/>
            <p:cNvGrpSpPr/>
            <p:nvPr/>
          </p:nvGrpSpPr>
          <p:grpSpPr>
            <a:xfrm>
              <a:off x="6619333" y="7411386"/>
              <a:ext cx="5557333" cy="1905000"/>
              <a:chOff x="5941940" y="7299941"/>
              <a:chExt cx="5557333" cy="1905000"/>
            </a:xfrm>
          </p:grpSpPr>
          <p:pic>
            <p:nvPicPr>
              <p:cNvPr id="13" name="图形 1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41940" y="7299941"/>
                <a:ext cx="1905000" cy="1905000"/>
              </a:xfrm>
              <a:prstGeom prst="rect">
                <a:avLst/>
              </a:prstGeom>
            </p:spPr>
          </p:pic>
          <p:sp>
            <p:nvSpPr>
              <p:cNvPr id="14" name="圆角矩形 13"/>
              <p:cNvSpPr/>
              <p:nvPr/>
            </p:nvSpPr>
            <p:spPr>
              <a:xfrm>
                <a:off x="8301455" y="7511195"/>
                <a:ext cx="3197818" cy="1482491"/>
              </a:xfrm>
              <a:prstGeom prst="roundRect">
                <a:avLst>
                  <a:gd name="adj" fmla="val 92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9600" dirty="0">
                    <a:solidFill>
                      <a:schemeClr val="bg1"/>
                    </a:solidFill>
                  </a:rPr>
                  <a:t>练习</a:t>
                </a:r>
                <a:endParaRPr kumimoji="1" lang="zh-CN" altLang="en-US" sz="9600" dirty="0">
                  <a:solidFill>
                    <a:schemeClr val="bg1"/>
                  </a:solidFill>
                </a:endParaRPr>
              </a:p>
            </p:txBody>
          </p:sp>
        </p:grpSp>
        <p:sp>
          <p:nvSpPr>
            <p:cNvPr id="12" name="梯形 11"/>
            <p:cNvSpPr/>
            <p:nvPr/>
          </p:nvSpPr>
          <p:spPr>
            <a:xfrm>
              <a:off x="5394911" y="6811938"/>
              <a:ext cx="7571260" cy="2946319"/>
            </a:xfrm>
            <a:prstGeom prst="trapezoid">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gr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56613" y="850045"/>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Web Components</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grpSp>
        <p:nvGrpSpPr>
          <p:cNvPr id="10" name="组合 9"/>
          <p:cNvGrpSpPr/>
          <p:nvPr/>
        </p:nvGrpSpPr>
        <p:grpSpPr>
          <a:xfrm>
            <a:off x="7918895" y="2900678"/>
            <a:ext cx="7571260" cy="2946319"/>
            <a:chOff x="5394911" y="6811938"/>
            <a:chExt cx="7571260" cy="2946319"/>
          </a:xfrm>
        </p:grpSpPr>
        <p:grpSp>
          <p:nvGrpSpPr>
            <p:cNvPr id="11" name="组合 10"/>
            <p:cNvGrpSpPr/>
            <p:nvPr/>
          </p:nvGrpSpPr>
          <p:grpSpPr>
            <a:xfrm>
              <a:off x="6619333" y="7411386"/>
              <a:ext cx="5557333" cy="1905000"/>
              <a:chOff x="5941940" y="7299941"/>
              <a:chExt cx="5557333" cy="1905000"/>
            </a:xfrm>
          </p:grpSpPr>
          <p:pic>
            <p:nvPicPr>
              <p:cNvPr id="13" name="图形 1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41940" y="7299941"/>
                <a:ext cx="1905000" cy="1905000"/>
              </a:xfrm>
              <a:prstGeom prst="rect">
                <a:avLst/>
              </a:prstGeom>
            </p:spPr>
          </p:pic>
          <p:sp>
            <p:nvSpPr>
              <p:cNvPr id="14" name="圆角矩形 13"/>
              <p:cNvSpPr/>
              <p:nvPr/>
            </p:nvSpPr>
            <p:spPr>
              <a:xfrm>
                <a:off x="8301455" y="7511195"/>
                <a:ext cx="3197818" cy="1482491"/>
              </a:xfrm>
              <a:prstGeom prst="roundRect">
                <a:avLst>
                  <a:gd name="adj" fmla="val 92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9600" dirty="0">
                    <a:solidFill>
                      <a:schemeClr val="bg1"/>
                    </a:solidFill>
                  </a:rPr>
                  <a:t>作业</a:t>
                </a:r>
                <a:endParaRPr kumimoji="1" lang="zh-CN" altLang="en-US" sz="9600" dirty="0">
                  <a:solidFill>
                    <a:schemeClr val="bg1"/>
                  </a:solidFill>
                </a:endParaRPr>
              </a:p>
            </p:txBody>
          </p:sp>
        </p:grpSp>
        <p:sp>
          <p:nvSpPr>
            <p:cNvPr id="12" name="梯形 11"/>
            <p:cNvSpPr/>
            <p:nvPr/>
          </p:nvSpPr>
          <p:spPr>
            <a:xfrm>
              <a:off x="5394911" y="6811938"/>
              <a:ext cx="7571260" cy="2946319"/>
            </a:xfrm>
            <a:prstGeom prst="trapezoid">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grpSp>
      <p:sp>
        <p:nvSpPr>
          <p:cNvPr id="15" name="矩形 14"/>
          <p:cNvSpPr/>
          <p:nvPr/>
        </p:nvSpPr>
        <p:spPr>
          <a:xfrm>
            <a:off x="13101741" y="8625347"/>
            <a:ext cx="8068204" cy="1323439"/>
          </a:xfrm>
          <a:prstGeom prst="rect">
            <a:avLst/>
          </a:prstGeom>
        </p:spPr>
        <p:txBody>
          <a:bodyPr wrap="square">
            <a:spAutoFit/>
          </a:bodyPr>
          <a:lstStyle/>
          <a:p>
            <a:pPr algn="l"/>
            <a:r>
              <a:rPr lang="zh-CN" altLang="en-US" sz="4000" b="0" dirty="0">
                <a:solidFill>
                  <a:schemeClr val="bg1"/>
                </a:solidFill>
                <a:latin typeface="微软雅黑" panose="020B0503020204020204" pitchFamily="34" charset="-122"/>
                <a:ea typeface="微软雅黑" panose="020B0503020204020204" pitchFamily="34" charset="-122"/>
              </a:rPr>
              <a:t>用微前端框架实现一个阅读网站</a:t>
            </a:r>
            <a:endParaRPr lang="en-US" altLang="zh-CN" sz="4000" b="0" dirty="0">
              <a:solidFill>
                <a:schemeClr val="bg1"/>
              </a:solidFill>
              <a:latin typeface="微软雅黑" panose="020B0503020204020204" pitchFamily="34" charset="-122"/>
              <a:ea typeface="微软雅黑" panose="020B0503020204020204" pitchFamily="34" charset="-122"/>
            </a:endParaRPr>
          </a:p>
          <a:p>
            <a:pPr algn="l"/>
            <a:r>
              <a:rPr lang="zh-CN" altLang="en-US" sz="4000" b="0" dirty="0">
                <a:solidFill>
                  <a:schemeClr val="bg1"/>
                </a:solidFill>
                <a:latin typeface="微软雅黑" panose="020B0503020204020204" pitchFamily="34" charset="-122"/>
                <a:ea typeface="微软雅黑" panose="020B0503020204020204" pitchFamily="34" charset="-122"/>
              </a:rPr>
              <a:t>左侧点击文章，右侧显示文章详情</a:t>
            </a:r>
            <a:endParaRPr lang="zh-CN" altLang="en-US" sz="4000" b="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4720403" y="6639549"/>
            <a:ext cx="7772400" cy="5810250"/>
          </a:xfrm>
          <a:prstGeom prst="rect">
            <a:avLst/>
          </a:prstGeom>
          <a:noFill/>
          <a:ln w="50800" cap="flat">
            <a:solidFill>
              <a:srgbClr val="FF6C6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endParaRPr kumimoji="1" lang="zh-CN" altLang="en-US" sz="6000" b="0" dirty="0" err="1">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7" name="矩形 6"/>
          <p:cNvSpPr/>
          <p:nvPr/>
        </p:nvSpPr>
        <p:spPr>
          <a:xfrm>
            <a:off x="4897445" y="6862087"/>
            <a:ext cx="2094760" cy="5351192"/>
          </a:xfrm>
          <a:prstGeom prst="rect">
            <a:avLst/>
          </a:prstGeom>
          <a:solidFill>
            <a:schemeClr val="bg1"/>
          </a:solidFill>
          <a:ln w="508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endParaRPr kumimoji="1" lang="zh-CN" altLang="en-US" sz="6000" b="0" dirty="0" err="1">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17" name="矩形 16"/>
          <p:cNvSpPr/>
          <p:nvPr/>
        </p:nvSpPr>
        <p:spPr>
          <a:xfrm>
            <a:off x="7170725" y="6862087"/>
            <a:ext cx="5159037" cy="5351192"/>
          </a:xfrm>
          <a:prstGeom prst="rect">
            <a:avLst/>
          </a:prstGeom>
          <a:solidFill>
            <a:schemeClr val="bg1"/>
          </a:solidFill>
          <a:ln w="508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endParaRPr kumimoji="1" lang="zh-CN" altLang="en-US" sz="6000" b="0" dirty="0" err="1">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8" name="圆角矩形 7"/>
          <p:cNvSpPr/>
          <p:nvPr/>
        </p:nvSpPr>
        <p:spPr>
          <a:xfrm>
            <a:off x="5148066" y="7169459"/>
            <a:ext cx="1648047" cy="446568"/>
          </a:xfrm>
          <a:prstGeom prst="roundRect">
            <a:avLst/>
          </a:prstGeom>
          <a:solidFill>
            <a:schemeClr val="bg1">
              <a:lumMod val="85000"/>
            </a:schemeClr>
          </a:solidFill>
          <a:ln w="508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endParaRPr kumimoji="1" lang="zh-CN" altLang="en-US" sz="6000" b="0" dirty="0" err="1">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19" name="圆角矩形 18"/>
          <p:cNvSpPr/>
          <p:nvPr/>
        </p:nvSpPr>
        <p:spPr>
          <a:xfrm>
            <a:off x="5148065" y="7702373"/>
            <a:ext cx="1648047" cy="446568"/>
          </a:xfrm>
          <a:prstGeom prst="roundRect">
            <a:avLst/>
          </a:prstGeom>
          <a:solidFill>
            <a:schemeClr val="bg1">
              <a:lumMod val="85000"/>
            </a:schemeClr>
          </a:solidFill>
          <a:ln w="508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endParaRPr kumimoji="1" lang="zh-CN" altLang="en-US" sz="6000" b="0" dirty="0" err="1">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20" name="圆角矩形 19"/>
          <p:cNvSpPr/>
          <p:nvPr/>
        </p:nvSpPr>
        <p:spPr>
          <a:xfrm>
            <a:off x="5148065" y="8235287"/>
            <a:ext cx="1648047" cy="446568"/>
          </a:xfrm>
          <a:prstGeom prst="roundRect">
            <a:avLst/>
          </a:prstGeom>
          <a:solidFill>
            <a:schemeClr val="bg1">
              <a:lumMod val="85000"/>
            </a:schemeClr>
          </a:solidFill>
          <a:ln w="508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endParaRPr kumimoji="1" lang="zh-CN" altLang="en-US" sz="6000" b="0" dirty="0" err="1">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21" name="圆角矩形 20"/>
          <p:cNvSpPr/>
          <p:nvPr/>
        </p:nvSpPr>
        <p:spPr>
          <a:xfrm>
            <a:off x="5148064" y="8768515"/>
            <a:ext cx="1648047" cy="446568"/>
          </a:xfrm>
          <a:prstGeom prst="roundRect">
            <a:avLst/>
          </a:prstGeom>
          <a:solidFill>
            <a:schemeClr val="bg1">
              <a:lumMod val="85000"/>
            </a:schemeClr>
          </a:solidFill>
          <a:ln w="508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endParaRPr kumimoji="1" lang="zh-CN" altLang="en-US" sz="6000" b="0" dirty="0" err="1">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22" name="圆角矩形 21"/>
          <p:cNvSpPr/>
          <p:nvPr/>
        </p:nvSpPr>
        <p:spPr>
          <a:xfrm>
            <a:off x="5148064" y="9303766"/>
            <a:ext cx="1648047" cy="446568"/>
          </a:xfrm>
          <a:prstGeom prst="roundRect">
            <a:avLst/>
          </a:prstGeom>
          <a:solidFill>
            <a:schemeClr val="bg1">
              <a:lumMod val="85000"/>
            </a:schemeClr>
          </a:solidFill>
          <a:ln w="508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endParaRPr kumimoji="1" lang="zh-CN" altLang="en-US" sz="6000" b="0" dirty="0" err="1">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23" name="圆角矩形 22"/>
          <p:cNvSpPr/>
          <p:nvPr/>
        </p:nvSpPr>
        <p:spPr>
          <a:xfrm>
            <a:off x="5148064" y="9851219"/>
            <a:ext cx="1648047" cy="446568"/>
          </a:xfrm>
          <a:prstGeom prst="roundRect">
            <a:avLst/>
          </a:prstGeom>
          <a:solidFill>
            <a:schemeClr val="bg1">
              <a:lumMod val="85000"/>
            </a:schemeClr>
          </a:solidFill>
          <a:ln w="508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endParaRPr kumimoji="1" lang="zh-CN" altLang="en-US" sz="6000" b="0" dirty="0" err="1">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24" name="圆角矩形 23"/>
          <p:cNvSpPr/>
          <p:nvPr/>
        </p:nvSpPr>
        <p:spPr>
          <a:xfrm>
            <a:off x="5148063" y="10406103"/>
            <a:ext cx="1648047" cy="446568"/>
          </a:xfrm>
          <a:prstGeom prst="roundRect">
            <a:avLst/>
          </a:prstGeom>
          <a:solidFill>
            <a:schemeClr val="bg1">
              <a:lumMod val="85000"/>
            </a:schemeClr>
          </a:solidFill>
          <a:ln w="508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endParaRPr kumimoji="1" lang="zh-CN" altLang="en-US" sz="6000" b="0" dirty="0" err="1">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25" name="圆角矩形 24"/>
          <p:cNvSpPr/>
          <p:nvPr/>
        </p:nvSpPr>
        <p:spPr>
          <a:xfrm>
            <a:off x="5149807" y="10962429"/>
            <a:ext cx="1648047" cy="446568"/>
          </a:xfrm>
          <a:prstGeom prst="roundRect">
            <a:avLst/>
          </a:prstGeom>
          <a:solidFill>
            <a:schemeClr val="bg1">
              <a:lumMod val="85000"/>
            </a:schemeClr>
          </a:solidFill>
          <a:ln w="508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endParaRPr kumimoji="1" lang="zh-CN" altLang="en-US" sz="6000" b="0" dirty="0" err="1">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26" name="圆角矩形 25"/>
          <p:cNvSpPr/>
          <p:nvPr/>
        </p:nvSpPr>
        <p:spPr>
          <a:xfrm>
            <a:off x="5148063" y="11522961"/>
            <a:ext cx="1648047" cy="446568"/>
          </a:xfrm>
          <a:prstGeom prst="roundRect">
            <a:avLst/>
          </a:prstGeom>
          <a:solidFill>
            <a:schemeClr val="bg1">
              <a:lumMod val="85000"/>
            </a:schemeClr>
          </a:solidFill>
          <a:ln w="508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endParaRPr kumimoji="1" lang="zh-CN" altLang="en-US" sz="6000" b="0" dirty="0" err="1">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27" name="圆角矩形 26"/>
          <p:cNvSpPr/>
          <p:nvPr/>
        </p:nvSpPr>
        <p:spPr>
          <a:xfrm>
            <a:off x="7405888" y="7135201"/>
            <a:ext cx="4706504" cy="4911552"/>
          </a:xfrm>
          <a:prstGeom prst="roundRect">
            <a:avLst>
              <a:gd name="adj" fmla="val 2403"/>
            </a:avLst>
          </a:prstGeom>
          <a:solidFill>
            <a:schemeClr val="bg1">
              <a:lumMod val="85000"/>
            </a:schemeClr>
          </a:solidFill>
          <a:ln w="508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l"/>
            <a:endParaRPr kumimoji="1" lang="zh-CN" altLang="en-US" sz="6000" b="0" dirty="0" err="1">
              <a:solidFill>
                <a:schemeClr val="bg1"/>
              </a:solidFill>
              <a:latin typeface="微软雅黑" panose="020B0503020204020204" pitchFamily="34" charset="-122"/>
              <a:ea typeface="微软雅黑" panose="020B0503020204020204" pitchFamily="34" charset="-122"/>
              <a:sym typeface="Helvetica Neue Medium"/>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18" name="文本框 17"/>
          <p:cNvSpPr txBox="1"/>
          <p:nvPr/>
        </p:nvSpPr>
        <p:spPr>
          <a:xfrm>
            <a:off x="825192" y="1198121"/>
            <a:ext cx="7937808"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GB" altLang="zh-CN" sz="6000" b="0" dirty="0">
                <a:solidFill>
                  <a:schemeClr val="bg1"/>
                </a:solidFill>
                <a:latin typeface="微软雅黑" panose="020B0503020204020204" pitchFamily="34" charset="-122"/>
                <a:ea typeface="微软雅黑" panose="020B0503020204020204" pitchFamily="34" charset="-122"/>
              </a:rPr>
              <a:t>UI</a:t>
            </a:r>
            <a:r>
              <a:rPr kumimoji="1" lang="zh-CN" altLang="en-GB" sz="6000" b="0" dirty="0">
                <a:solidFill>
                  <a:schemeClr val="bg1"/>
                </a:solidFill>
                <a:latin typeface="微软雅黑" panose="020B0503020204020204" pitchFamily="34" charset="-122"/>
                <a:ea typeface="微软雅黑" panose="020B0503020204020204" pitchFamily="34" charset="-122"/>
              </a:rPr>
              <a:t>组件库</a:t>
            </a:r>
            <a:r>
              <a:rPr kumimoji="1" lang="zh-CN" altLang="en-US" sz="6000" b="0" dirty="0">
                <a:solidFill>
                  <a:schemeClr val="bg1"/>
                </a:solidFill>
                <a:latin typeface="微软雅黑" panose="020B0503020204020204" pitchFamily="34" charset="-122"/>
                <a:ea typeface="微软雅黑" panose="020B0503020204020204" pitchFamily="34" charset="-122"/>
              </a:rPr>
              <a:t>构建</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8763000" y="977767"/>
            <a:ext cx="8980768" cy="1355107"/>
          </a:xfrm>
          <a:prstGeom prst="roundRect">
            <a:avLst>
              <a:gd name="adj" fmla="val 4238"/>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zh-CN" altLang="en-US" sz="6000" b="0" dirty="0">
                <a:solidFill>
                  <a:schemeClr val="bg1"/>
                </a:solidFill>
                <a:latin typeface="微软雅黑" panose="020B0503020204020204" pitchFamily="34" charset="-122"/>
                <a:ea typeface="微软雅黑" panose="020B0503020204020204" pitchFamily="34" charset="-122"/>
                <a:sym typeface="Helvetica Neue Medium"/>
              </a:rPr>
              <a:t>组建打包</a:t>
            </a:r>
            <a:endParaRPr lang="zh-CN" altLang="en-US" sz="6000" b="0" dirty="0">
              <a:solidFill>
                <a:schemeClr val="bg1"/>
              </a:solidFill>
              <a:latin typeface="微软雅黑" panose="020B0503020204020204" pitchFamily="34" charset="-122"/>
              <a:ea typeface="微软雅黑" panose="020B0503020204020204" pitchFamily="34" charset="-122"/>
              <a:sym typeface="Helvetica Neue Medium"/>
            </a:endParaRPr>
          </a:p>
        </p:txBody>
      </p:sp>
      <p:sp>
        <p:nvSpPr>
          <p:cNvPr id="5" name="矩形 4"/>
          <p:cNvSpPr/>
          <p:nvPr/>
        </p:nvSpPr>
        <p:spPr>
          <a:xfrm>
            <a:off x="825192" y="3812592"/>
            <a:ext cx="7937808" cy="4401205"/>
          </a:xfrm>
          <a:prstGeom prst="rect">
            <a:avLst/>
          </a:prstGeom>
          <a:ln w="19050">
            <a:solidFill>
              <a:schemeClr val="bg1"/>
            </a:solidFill>
          </a:ln>
        </p:spPr>
        <p:txBody>
          <a:bodyPr wrap="square">
            <a:spAutoFit/>
          </a:bodyPr>
          <a:lstStyle/>
          <a:p>
            <a:pPr algn="l"/>
            <a:r>
              <a:rPr lang="en-GB" altLang="zh-CN" sz="4000" dirty="0" err="1">
                <a:solidFill>
                  <a:schemeClr val="bg1"/>
                </a:solidFill>
              </a:rPr>
              <a:t>package.json</a:t>
            </a:r>
            <a:endParaRPr lang="en-GB" altLang="zh-CN" sz="4000" dirty="0">
              <a:solidFill>
                <a:schemeClr val="bg1"/>
              </a:solidFill>
            </a:endParaRPr>
          </a:p>
          <a:p>
            <a:pPr algn="l"/>
            <a:endParaRPr lang="en-GB" altLang="zh-CN" sz="4000" dirty="0">
              <a:solidFill>
                <a:schemeClr val="bg1"/>
              </a:solidFill>
            </a:endParaRPr>
          </a:p>
          <a:p>
            <a:pPr algn="l"/>
            <a:r>
              <a:rPr lang="en-GB" altLang="zh-CN" sz="4000" dirty="0">
                <a:solidFill>
                  <a:schemeClr val="bg1"/>
                </a:solidFill>
              </a:rPr>
              <a:t>{ </a:t>
            </a:r>
            <a:endParaRPr lang="en-GB" altLang="zh-CN" sz="4000" dirty="0">
              <a:solidFill>
                <a:schemeClr val="bg1"/>
              </a:solidFill>
            </a:endParaRPr>
          </a:p>
          <a:p>
            <a:pPr algn="l"/>
            <a:r>
              <a:rPr lang="zh-CN" altLang="en-US" sz="4000" dirty="0">
                <a:solidFill>
                  <a:schemeClr val="bg1"/>
                </a:solidFill>
              </a:rPr>
              <a:t>    </a:t>
            </a:r>
            <a:r>
              <a:rPr lang="en-GB" altLang="zh-CN" sz="4000" dirty="0">
                <a:solidFill>
                  <a:schemeClr val="bg1"/>
                </a:solidFill>
              </a:rPr>
              <a:t>“main”: “lib/</a:t>
            </a:r>
            <a:r>
              <a:rPr lang="en-GB" altLang="zh-CN" sz="4000" dirty="0" err="1">
                <a:solidFill>
                  <a:schemeClr val="bg1"/>
                </a:solidFill>
              </a:rPr>
              <a:t>index.js</a:t>
            </a:r>
            <a:r>
              <a:rPr lang="en-GB" altLang="zh-CN" sz="4000" dirty="0">
                <a:solidFill>
                  <a:schemeClr val="bg1"/>
                </a:solidFill>
              </a:rPr>
              <a:t>”,</a:t>
            </a:r>
            <a:endParaRPr lang="en-GB" altLang="zh-CN" sz="4000" dirty="0">
              <a:solidFill>
                <a:schemeClr val="bg1"/>
              </a:solidFill>
            </a:endParaRPr>
          </a:p>
          <a:p>
            <a:pPr algn="l"/>
            <a:r>
              <a:rPr lang="zh-CN" altLang="en-US" sz="4000" dirty="0">
                <a:solidFill>
                  <a:schemeClr val="bg1"/>
                </a:solidFill>
              </a:rPr>
              <a:t>    </a:t>
            </a:r>
            <a:r>
              <a:rPr lang="en-GB" altLang="zh-CN" sz="4000" dirty="0">
                <a:solidFill>
                  <a:schemeClr val="bg1"/>
                </a:solidFill>
              </a:rPr>
              <a:t>"module": "es/</a:t>
            </a:r>
            <a:r>
              <a:rPr lang="en-GB" altLang="zh-CN" sz="4000" dirty="0" err="1">
                <a:solidFill>
                  <a:schemeClr val="bg1"/>
                </a:solidFill>
              </a:rPr>
              <a:t>index.js</a:t>
            </a:r>
            <a:r>
              <a:rPr lang="en-GB" altLang="zh-CN" sz="4000" dirty="0">
                <a:solidFill>
                  <a:schemeClr val="bg1"/>
                </a:solidFill>
              </a:rPr>
              <a:t>",</a:t>
            </a:r>
            <a:endParaRPr lang="en-GB" altLang="zh-CN" sz="4000" dirty="0">
              <a:solidFill>
                <a:schemeClr val="bg1"/>
              </a:solidFill>
            </a:endParaRPr>
          </a:p>
          <a:p>
            <a:pPr algn="l"/>
            <a:r>
              <a:rPr lang="zh-CN" altLang="en-US" sz="4000" dirty="0">
                <a:solidFill>
                  <a:schemeClr val="bg1"/>
                </a:solidFill>
              </a:rPr>
              <a:t>   </a:t>
            </a:r>
            <a:r>
              <a:rPr lang="en-GB" altLang="zh-CN" sz="4000" dirty="0">
                <a:solidFill>
                  <a:schemeClr val="bg1"/>
                </a:solidFill>
              </a:rPr>
              <a:t> "</a:t>
            </a:r>
            <a:r>
              <a:rPr lang="en-GB" altLang="zh-CN" sz="4000" dirty="0" err="1">
                <a:solidFill>
                  <a:schemeClr val="bg1"/>
                </a:solidFill>
              </a:rPr>
              <a:t>unpkg</a:t>
            </a:r>
            <a:r>
              <a:rPr lang="en-GB" altLang="zh-CN" sz="4000" dirty="0">
                <a:solidFill>
                  <a:schemeClr val="bg1"/>
                </a:solidFill>
              </a:rPr>
              <a:t>": "</a:t>
            </a:r>
            <a:r>
              <a:rPr lang="en-GB" altLang="zh-CN" sz="4000" dirty="0" err="1">
                <a:solidFill>
                  <a:schemeClr val="bg1"/>
                </a:solidFill>
              </a:rPr>
              <a:t>dist</a:t>
            </a:r>
            <a:r>
              <a:rPr lang="en-GB" altLang="zh-CN" sz="4000" dirty="0">
                <a:solidFill>
                  <a:schemeClr val="bg1"/>
                </a:solidFill>
              </a:rPr>
              <a:t>/</a:t>
            </a:r>
            <a:r>
              <a:rPr lang="en-GB" altLang="zh-CN" sz="4000" dirty="0" err="1">
                <a:solidFill>
                  <a:schemeClr val="bg1"/>
                </a:solidFill>
              </a:rPr>
              <a:t>geekUI.min.js</a:t>
            </a:r>
            <a:r>
              <a:rPr lang="en-GB" altLang="zh-CN" sz="4000" dirty="0">
                <a:solidFill>
                  <a:schemeClr val="bg1"/>
                </a:solidFill>
              </a:rPr>
              <a:t>" </a:t>
            </a:r>
            <a:endParaRPr lang="en-GB" altLang="zh-CN" sz="4000" dirty="0">
              <a:solidFill>
                <a:schemeClr val="bg1"/>
              </a:solidFill>
            </a:endParaRPr>
          </a:p>
          <a:p>
            <a:pPr algn="l"/>
            <a:r>
              <a:rPr lang="en-GB" altLang="zh-CN" sz="4000" dirty="0">
                <a:solidFill>
                  <a:schemeClr val="bg1"/>
                </a:solidFill>
              </a:rPr>
              <a:t>}</a:t>
            </a:r>
            <a:endParaRPr lang="zh-CN" altLang="en-US" sz="4000" dirty="0">
              <a:solidFill>
                <a:schemeClr val="bg1"/>
              </a:solidFill>
            </a:endParaRPr>
          </a:p>
        </p:txBody>
      </p:sp>
      <p:sp>
        <p:nvSpPr>
          <p:cNvPr id="10" name="圆角矩形 9"/>
          <p:cNvSpPr/>
          <p:nvPr/>
        </p:nvSpPr>
        <p:spPr>
          <a:xfrm>
            <a:off x="9892460" y="3812592"/>
            <a:ext cx="3740413"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main</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1" name="圆角矩形 10"/>
          <p:cNvSpPr/>
          <p:nvPr/>
        </p:nvSpPr>
        <p:spPr>
          <a:xfrm>
            <a:off x="9892460" y="6675598"/>
            <a:ext cx="3740414"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rPr>
              <a:t>module</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2" name="圆角矩形 11"/>
          <p:cNvSpPr/>
          <p:nvPr/>
        </p:nvSpPr>
        <p:spPr>
          <a:xfrm>
            <a:off x="9892460" y="10058520"/>
            <a:ext cx="3740413" cy="1146588"/>
          </a:xfrm>
          <a:prstGeom prst="roundRect">
            <a:avLst>
              <a:gd name="adj" fmla="val 4238"/>
            </a:avLst>
          </a:prstGeom>
          <a:solidFill>
            <a:srgbClr val="FF6C6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en-US" altLang="zh-CN" sz="4000" b="0" dirty="0" err="1">
                <a:solidFill>
                  <a:schemeClr val="bg1"/>
                </a:solidFill>
                <a:latin typeface="微软雅黑" panose="020B0503020204020204" pitchFamily="34" charset="-122"/>
                <a:ea typeface="微软雅黑" panose="020B0503020204020204" pitchFamily="34" charset="-122"/>
                <a:cs typeface="+mn-cs"/>
                <a:sym typeface="Helvetica Neue Medium"/>
              </a:rPr>
              <a:t>unpkg</a:t>
            </a:r>
            <a:endParaRPr lang="en-US" altLang="zh-CN" sz="4000" b="0" dirty="0">
              <a:solidFill>
                <a:schemeClr val="bg1"/>
              </a:solidFill>
              <a:latin typeface="微软雅黑" panose="020B0503020204020204" pitchFamily="34" charset="-122"/>
              <a:ea typeface="微软雅黑" panose="020B0503020204020204" pitchFamily="34" charset="-122"/>
              <a:cs typeface="+mn-cs"/>
              <a:sym typeface="Helvetica Neue Medium"/>
            </a:endParaRPr>
          </a:p>
        </p:txBody>
      </p:sp>
      <p:sp>
        <p:nvSpPr>
          <p:cNvPr id="13" name="文本框 12"/>
          <p:cNvSpPr txBox="1"/>
          <p:nvPr/>
        </p:nvSpPr>
        <p:spPr>
          <a:xfrm>
            <a:off x="14587993" y="6583501"/>
            <a:ext cx="8649592" cy="2477369"/>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5000" b="0" dirty="0">
                <a:solidFill>
                  <a:schemeClr val="bg1"/>
                </a:solidFill>
                <a:latin typeface="微软雅黑" panose="020B0503020204020204" pitchFamily="34" charset="-122"/>
                <a:ea typeface="微软雅黑" panose="020B0503020204020204" pitchFamily="34" charset="-122"/>
              </a:rPr>
              <a:t>Webpack</a:t>
            </a:r>
            <a:r>
              <a:rPr kumimoji="1" lang="zh-CN" altLang="en-US" sz="5000" b="0" dirty="0">
                <a:solidFill>
                  <a:schemeClr val="bg1"/>
                </a:solidFill>
                <a:latin typeface="微软雅黑" panose="020B0503020204020204" pitchFamily="34" charset="-122"/>
                <a:ea typeface="微软雅黑" panose="020B0503020204020204" pitchFamily="34" charset="-122"/>
              </a:rPr>
              <a:t>或</a:t>
            </a:r>
            <a:r>
              <a:rPr kumimoji="1" lang="en-US" altLang="zh-CN" sz="5000" b="0" dirty="0">
                <a:solidFill>
                  <a:schemeClr val="bg1"/>
                </a:solidFill>
                <a:latin typeface="微软雅黑" panose="020B0503020204020204" pitchFamily="34" charset="-122"/>
                <a:ea typeface="微软雅黑" panose="020B0503020204020204" pitchFamily="34" charset="-122"/>
              </a:rPr>
              <a:t>rollup</a:t>
            </a:r>
            <a:r>
              <a:rPr kumimoji="1" lang="zh-CN" altLang="en-US" sz="5000" b="0" dirty="0">
                <a:solidFill>
                  <a:schemeClr val="bg1"/>
                </a:solidFill>
                <a:latin typeface="微软雅黑" panose="020B0503020204020204" pitchFamily="34" charset="-122"/>
                <a:ea typeface="微软雅黑" panose="020B0503020204020204" pitchFamily="34" charset="-122"/>
              </a:rPr>
              <a:t>看到有</a:t>
            </a:r>
            <a:endParaRPr kumimoji="1" lang="en-US" altLang="zh-CN" sz="5000" b="0" dirty="0">
              <a:solidFill>
                <a:schemeClr val="bg1"/>
              </a:solidFill>
              <a:latin typeface="微软雅黑" panose="020B0503020204020204" pitchFamily="34" charset="-122"/>
              <a:ea typeface="微软雅黑" panose="020B0503020204020204" pitchFamily="34" charset="-122"/>
            </a:endParaRPr>
          </a:p>
          <a:p>
            <a:pPr algn="l"/>
            <a:r>
              <a:rPr kumimoji="1" lang="en-US" altLang="zh-CN" sz="5000" b="0" dirty="0">
                <a:solidFill>
                  <a:schemeClr val="bg1"/>
                </a:solidFill>
                <a:latin typeface="微软雅黑" panose="020B0503020204020204" pitchFamily="34" charset="-122"/>
                <a:ea typeface="微软雅黑" panose="020B0503020204020204" pitchFamily="34" charset="-122"/>
              </a:rPr>
              <a:t>module</a:t>
            </a:r>
            <a:r>
              <a:rPr kumimoji="1" lang="zh-CN" altLang="en-US" sz="5000" b="0" dirty="0">
                <a:solidFill>
                  <a:schemeClr val="bg1"/>
                </a:solidFill>
                <a:latin typeface="微软雅黑" panose="020B0503020204020204" pitchFamily="34" charset="-122"/>
                <a:ea typeface="微软雅黑" panose="020B0503020204020204" pitchFamily="34" charset="-122"/>
              </a:rPr>
              <a:t>字段，会优先加载</a:t>
            </a:r>
            <a:endParaRPr kumimoji="1" lang="en-US" altLang="zh-CN" sz="5000" b="0" dirty="0">
              <a:solidFill>
                <a:schemeClr val="bg1"/>
              </a:solidFill>
              <a:latin typeface="微软雅黑" panose="020B0503020204020204" pitchFamily="34" charset="-122"/>
              <a:ea typeface="微软雅黑" panose="020B0503020204020204" pitchFamily="34" charset="-122"/>
            </a:endParaRPr>
          </a:p>
          <a:p>
            <a:pPr algn="l"/>
            <a:r>
              <a:rPr kumimoji="1" lang="en-US" altLang="zh-CN" sz="5000" b="0" dirty="0" err="1">
                <a:solidFill>
                  <a:schemeClr val="bg1"/>
                </a:solidFill>
                <a:latin typeface="微软雅黑" panose="020B0503020204020204" pitchFamily="34" charset="-122"/>
                <a:ea typeface="微软雅黑" panose="020B0503020204020204" pitchFamily="34" charset="-122"/>
              </a:rPr>
              <a:t>esm</a:t>
            </a:r>
            <a:endParaRPr kumimoji="1"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4587993" y="3617333"/>
            <a:ext cx="8649592" cy="247737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5000" b="0" dirty="0">
                <a:solidFill>
                  <a:schemeClr val="bg1"/>
                </a:solidFill>
                <a:latin typeface="微软雅黑" panose="020B0503020204020204" pitchFamily="34" charset="-122"/>
                <a:ea typeface="微软雅黑" panose="020B0503020204020204" pitchFamily="34" charset="-122"/>
              </a:rPr>
              <a:t>require</a:t>
            </a:r>
            <a:r>
              <a:rPr kumimoji="1" lang="zh-CN" altLang="en-US" sz="5000" b="0" dirty="0">
                <a:solidFill>
                  <a:schemeClr val="bg1"/>
                </a:solidFill>
                <a:latin typeface="微软雅黑" panose="020B0503020204020204" pitchFamily="34" charset="-122"/>
                <a:ea typeface="微软雅黑" panose="020B0503020204020204" pitchFamily="34" charset="-122"/>
              </a:rPr>
              <a:t>或</a:t>
            </a:r>
            <a:r>
              <a:rPr kumimoji="1" lang="en-US" altLang="zh-CN" sz="5000" b="0" dirty="0">
                <a:solidFill>
                  <a:schemeClr val="bg1"/>
                </a:solidFill>
                <a:latin typeface="微软雅黑" panose="020B0503020204020204" pitchFamily="34" charset="-122"/>
                <a:ea typeface="微软雅黑" panose="020B0503020204020204" pitchFamily="34" charset="-122"/>
              </a:rPr>
              <a:t>import</a:t>
            </a:r>
            <a:r>
              <a:rPr kumimoji="1" lang="zh-CN" altLang="en-US" sz="5000" b="0" dirty="0">
                <a:solidFill>
                  <a:schemeClr val="bg1"/>
                </a:solidFill>
                <a:latin typeface="微软雅黑" panose="020B0503020204020204" pitchFamily="34" charset="-122"/>
                <a:ea typeface="微软雅黑" panose="020B0503020204020204" pitchFamily="34" charset="-122"/>
              </a:rPr>
              <a:t>加载</a:t>
            </a:r>
            <a:r>
              <a:rPr kumimoji="1" lang="en-US" altLang="zh-CN" sz="5000" b="0" dirty="0" err="1">
                <a:solidFill>
                  <a:schemeClr val="bg1"/>
                </a:solidFill>
                <a:latin typeface="微软雅黑" panose="020B0503020204020204" pitchFamily="34" charset="-122"/>
                <a:ea typeface="微软雅黑" panose="020B0503020204020204" pitchFamily="34" charset="-122"/>
              </a:rPr>
              <a:t>npm</a:t>
            </a:r>
            <a:r>
              <a:rPr kumimoji="1" lang="zh-CN" altLang="en-US" sz="5000" b="0" dirty="0">
                <a:solidFill>
                  <a:schemeClr val="bg1"/>
                </a:solidFill>
                <a:latin typeface="微软雅黑" panose="020B0503020204020204" pitchFamily="34" charset="-122"/>
                <a:ea typeface="微软雅黑" panose="020B0503020204020204" pitchFamily="34" charset="-122"/>
              </a:rPr>
              <a:t>包</a:t>
            </a:r>
            <a:endParaRPr kumimoji="1" lang="en-US" altLang="zh-CN" sz="5000" b="0" dirty="0">
              <a:solidFill>
                <a:schemeClr val="bg1"/>
              </a:solidFill>
              <a:latin typeface="微软雅黑" panose="020B0503020204020204" pitchFamily="34" charset="-122"/>
              <a:ea typeface="微软雅黑" panose="020B0503020204020204" pitchFamily="34" charset="-122"/>
            </a:endParaRPr>
          </a:p>
          <a:p>
            <a:pPr algn="l"/>
            <a:r>
              <a:rPr kumimoji="1" lang="zh-CN" altLang="en-US" sz="5000" b="0" dirty="0">
                <a:solidFill>
                  <a:schemeClr val="bg1"/>
                </a:solidFill>
                <a:latin typeface="微软雅黑" panose="020B0503020204020204" pitchFamily="34" charset="-122"/>
                <a:ea typeface="微软雅黑" panose="020B0503020204020204" pitchFamily="34" charset="-122"/>
              </a:rPr>
              <a:t>会加载</a:t>
            </a:r>
            <a:r>
              <a:rPr kumimoji="1" lang="en-US" altLang="zh-CN" sz="5000" b="0" dirty="0">
                <a:solidFill>
                  <a:schemeClr val="bg1"/>
                </a:solidFill>
                <a:latin typeface="微软雅黑" panose="020B0503020204020204" pitchFamily="34" charset="-122"/>
                <a:ea typeface="微软雅黑" panose="020B0503020204020204" pitchFamily="34" charset="-122"/>
              </a:rPr>
              <a:t>main</a:t>
            </a:r>
            <a:r>
              <a:rPr kumimoji="1" lang="zh-CN" altLang="en-US" sz="5000" b="0" dirty="0">
                <a:solidFill>
                  <a:schemeClr val="bg1"/>
                </a:solidFill>
                <a:latin typeface="微软雅黑" panose="020B0503020204020204" pitchFamily="34" charset="-122"/>
                <a:ea typeface="微软雅黑" panose="020B0503020204020204" pitchFamily="34" charset="-122"/>
              </a:rPr>
              <a:t>指定的文件</a:t>
            </a:r>
            <a:endParaRPr kumimoji="1" lang="en-US" altLang="zh-CN" sz="5000" b="0" dirty="0">
              <a:solidFill>
                <a:schemeClr val="bg1"/>
              </a:solidFill>
              <a:latin typeface="微软雅黑" panose="020B0503020204020204" pitchFamily="34" charset="-122"/>
              <a:ea typeface="微软雅黑" panose="020B0503020204020204" pitchFamily="34" charset="-122"/>
            </a:endParaRPr>
          </a:p>
          <a:p>
            <a:pPr algn="l"/>
            <a:r>
              <a:rPr kumimoji="1" lang="en-US" altLang="zh-CN" sz="5000" b="0" dirty="0" err="1">
                <a:solidFill>
                  <a:schemeClr val="bg1"/>
                </a:solidFill>
                <a:latin typeface="微软雅黑" panose="020B0503020204020204" pitchFamily="34" charset="-122"/>
                <a:ea typeface="微软雅黑" panose="020B0503020204020204" pitchFamily="34" charset="-122"/>
              </a:rPr>
              <a:t>commonjs</a:t>
            </a:r>
            <a:endParaRPr kumimoji="1"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4587993" y="9966424"/>
            <a:ext cx="8649592" cy="2477369"/>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zh-CN" altLang="en-US" sz="5000" b="0" dirty="0">
                <a:solidFill>
                  <a:schemeClr val="bg1"/>
                </a:solidFill>
                <a:latin typeface="微软雅黑" panose="020B0503020204020204" pitchFamily="34" charset="-122"/>
                <a:ea typeface="微软雅黑" panose="020B0503020204020204" pitchFamily="34" charset="-122"/>
              </a:rPr>
              <a:t>可以通过 </a:t>
            </a:r>
            <a:r>
              <a:rPr kumimoji="1" lang="en-US" altLang="zh-CN" sz="5000" b="0" dirty="0">
                <a:solidFill>
                  <a:schemeClr val="bg1"/>
                </a:solidFill>
                <a:latin typeface="微软雅黑" panose="020B0503020204020204" pitchFamily="34" charset="-122"/>
                <a:ea typeface="微软雅黑" panose="020B0503020204020204" pitchFamily="34" charset="-122"/>
              </a:rPr>
              <a:t>https://</a:t>
            </a:r>
            <a:r>
              <a:rPr kumimoji="1" lang="en-US" altLang="zh-CN" sz="5000" b="0" dirty="0" err="1">
                <a:solidFill>
                  <a:schemeClr val="bg1"/>
                </a:solidFill>
                <a:latin typeface="微软雅黑" panose="020B0503020204020204" pitchFamily="34" charset="-122"/>
                <a:ea typeface="微软雅黑" panose="020B0503020204020204" pitchFamily="34" charset="-122"/>
              </a:rPr>
              <a:t>unpkg.com</a:t>
            </a:r>
            <a:r>
              <a:rPr kumimoji="1" lang="en-US" altLang="zh-CN" sz="5000" b="0" dirty="0">
                <a:solidFill>
                  <a:schemeClr val="bg1"/>
                </a:solidFill>
                <a:latin typeface="微软雅黑" panose="020B0503020204020204" pitchFamily="34" charset="-122"/>
                <a:ea typeface="微软雅黑" panose="020B0503020204020204" pitchFamily="34" charset="-122"/>
              </a:rPr>
              <a:t>/</a:t>
            </a:r>
            <a:endParaRPr kumimoji="1" lang="en-US" altLang="zh-CN" sz="5000" b="0" dirty="0">
              <a:solidFill>
                <a:schemeClr val="bg1"/>
              </a:solidFill>
              <a:latin typeface="微软雅黑" panose="020B0503020204020204" pitchFamily="34" charset="-122"/>
              <a:ea typeface="微软雅黑" panose="020B0503020204020204" pitchFamily="34" charset="-122"/>
            </a:endParaRPr>
          </a:p>
          <a:p>
            <a:pPr algn="l"/>
            <a:r>
              <a:rPr kumimoji="1" lang="zh-CN" altLang="en-US" sz="5000" b="0" dirty="0">
                <a:solidFill>
                  <a:schemeClr val="bg1"/>
                </a:solidFill>
                <a:latin typeface="微软雅黑" panose="020B0503020204020204" pitchFamily="34" charset="-122"/>
                <a:ea typeface="微软雅黑" panose="020B0503020204020204" pitchFamily="34" charset="-122"/>
              </a:rPr>
              <a:t>直接获取到文件内容</a:t>
            </a:r>
            <a:endParaRPr kumimoji="1" lang="en-US" altLang="zh-CN" sz="5000" b="0" dirty="0">
              <a:solidFill>
                <a:schemeClr val="bg1"/>
              </a:solidFill>
              <a:latin typeface="微软雅黑" panose="020B0503020204020204" pitchFamily="34" charset="-122"/>
              <a:ea typeface="微软雅黑" panose="020B0503020204020204" pitchFamily="34" charset="-122"/>
            </a:endParaRPr>
          </a:p>
          <a:p>
            <a:pPr algn="l"/>
            <a:r>
              <a:rPr kumimoji="1" lang="en-US" altLang="zh-CN" sz="5000" b="0" dirty="0" err="1">
                <a:solidFill>
                  <a:schemeClr val="bg1"/>
                </a:solidFill>
                <a:latin typeface="微软雅黑" panose="020B0503020204020204" pitchFamily="34" charset="-122"/>
                <a:ea typeface="微软雅黑" panose="020B0503020204020204" pitchFamily="34" charset="-122"/>
              </a:rPr>
              <a:t>umd</a:t>
            </a:r>
            <a:endParaRPr kumimoji="1" lang="zh-CN" altLang="en-US" sz="5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985213" y="850045"/>
            <a:ext cx="11206787"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import maps</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pic>
        <p:nvPicPr>
          <p:cNvPr id="6" name="图片 5"/>
          <p:cNvPicPr>
            <a:picLocks noChangeAspect="1"/>
          </p:cNvPicPr>
          <p:nvPr/>
        </p:nvPicPr>
        <p:blipFill>
          <a:blip r:embed="rId1"/>
          <a:stretch>
            <a:fillRect/>
          </a:stretch>
        </p:blipFill>
        <p:spPr>
          <a:xfrm>
            <a:off x="1654287" y="4124602"/>
            <a:ext cx="11740626" cy="4347777"/>
          </a:xfrm>
          <a:prstGeom prst="rect">
            <a:avLst/>
          </a:prstGeom>
        </p:spPr>
      </p:pic>
      <p:pic>
        <p:nvPicPr>
          <p:cNvPr id="7" name="图片 6"/>
          <p:cNvPicPr>
            <a:picLocks noChangeAspect="1"/>
          </p:cNvPicPr>
          <p:nvPr/>
        </p:nvPicPr>
        <p:blipFill>
          <a:blip r:embed="rId2"/>
          <a:stretch>
            <a:fillRect/>
          </a:stretch>
        </p:blipFill>
        <p:spPr>
          <a:xfrm>
            <a:off x="1654287" y="8687784"/>
            <a:ext cx="11740625" cy="3496424"/>
          </a:xfrm>
          <a:prstGeom prst="rect">
            <a:avLst/>
          </a:prstGeom>
        </p:spPr>
      </p:pic>
      <p:sp>
        <p:nvSpPr>
          <p:cNvPr id="8" name="矩形 7"/>
          <p:cNvSpPr/>
          <p:nvPr/>
        </p:nvSpPr>
        <p:spPr>
          <a:xfrm>
            <a:off x="14870948" y="4637558"/>
            <a:ext cx="7406195" cy="1631216"/>
          </a:xfrm>
          <a:prstGeom prst="rect">
            <a:avLst/>
          </a:prstGeom>
        </p:spPr>
        <p:txBody>
          <a:bodyPr wrap="non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必须以</a:t>
            </a:r>
            <a:r>
              <a:rPr lang="en-US" altLang="zh-CN" sz="5000" b="0" dirty="0">
                <a:solidFill>
                  <a:schemeClr val="bg1"/>
                </a:solidFill>
                <a:latin typeface="微软雅黑" panose="020B0503020204020204" pitchFamily="34" charset="-122"/>
                <a:ea typeface="微软雅黑" panose="020B0503020204020204" pitchFamily="34" charset="-122"/>
              </a:rPr>
              <a:t>/</a:t>
            </a:r>
            <a:r>
              <a:rPr lang="zh-CN" altLang="en-US" sz="5000" b="0" dirty="0">
                <a:solidFill>
                  <a:schemeClr val="bg1"/>
                </a:solidFill>
                <a:latin typeface="微软雅黑" panose="020B0503020204020204" pitchFamily="34" charset="-122"/>
                <a:ea typeface="微软雅黑" panose="020B0503020204020204" pitchFamily="34" charset="-122"/>
              </a:rPr>
              <a:t>、</a:t>
            </a:r>
            <a:r>
              <a:rPr lang="en-US" altLang="zh-CN" sz="5000" b="0" dirty="0">
                <a:solidFill>
                  <a:schemeClr val="bg1"/>
                </a:solidFill>
                <a:latin typeface="微软雅黑" panose="020B0503020204020204" pitchFamily="34" charset="-122"/>
                <a:ea typeface="微软雅黑" panose="020B0503020204020204" pitchFamily="34" charset="-122"/>
              </a:rPr>
              <a:t>./</a:t>
            </a:r>
            <a:r>
              <a:rPr lang="zh-CN" altLang="en-US" sz="5000" b="0" dirty="0">
                <a:solidFill>
                  <a:schemeClr val="bg1"/>
                </a:solidFill>
                <a:latin typeface="微软雅黑" panose="020B0503020204020204" pitchFamily="34" charset="-122"/>
                <a:ea typeface="微软雅黑" panose="020B0503020204020204" pitchFamily="34" charset="-122"/>
              </a:rPr>
              <a:t>或者</a:t>
            </a:r>
            <a:r>
              <a:rPr lang="en-US" altLang="zh-CN" sz="5000" b="0" dirty="0">
                <a:solidFill>
                  <a:schemeClr val="bg1"/>
                </a:solidFill>
                <a:latin typeface="微软雅黑" panose="020B0503020204020204" pitchFamily="34" charset="-122"/>
                <a:ea typeface="微软雅黑" panose="020B0503020204020204" pitchFamily="34" charset="-122"/>
              </a:rPr>
              <a:t>../</a:t>
            </a:r>
            <a:r>
              <a:rPr lang="zh-CN" altLang="en-US" sz="5000" b="0" dirty="0">
                <a:solidFill>
                  <a:schemeClr val="bg1"/>
                </a:solidFill>
                <a:latin typeface="微软雅黑" panose="020B0503020204020204" pitchFamily="34" charset="-122"/>
                <a:ea typeface="微软雅黑" panose="020B0503020204020204" pitchFamily="34" charset="-122"/>
              </a:rPr>
              <a:t>开头，</a:t>
            </a:r>
            <a:endParaRPr lang="en-US" altLang="zh-CN" sz="5000" b="0" dirty="0">
              <a:solidFill>
                <a:schemeClr val="bg1"/>
              </a:solidFill>
              <a:latin typeface="微软雅黑" panose="020B0503020204020204" pitchFamily="34" charset="-122"/>
              <a:ea typeface="微软雅黑" panose="020B0503020204020204" pitchFamily="34" charset="-122"/>
            </a:endParaRPr>
          </a:p>
          <a:p>
            <a:r>
              <a:rPr lang="zh-CN" altLang="en-US" sz="5000" b="0" dirty="0">
                <a:solidFill>
                  <a:schemeClr val="bg1"/>
                </a:solidFill>
                <a:latin typeface="微软雅黑" panose="020B0503020204020204" pitchFamily="34" charset="-122"/>
                <a:ea typeface="微软雅黑" panose="020B0503020204020204" pitchFamily="34" charset="-122"/>
              </a:rPr>
              <a:t>或者是一个能够识别的</a:t>
            </a:r>
            <a:r>
              <a:rPr lang="en-GB" altLang="zh-CN" sz="5000" b="0" dirty="0" err="1">
                <a:solidFill>
                  <a:schemeClr val="bg1"/>
                </a:solidFill>
                <a:latin typeface="微软雅黑" panose="020B0503020204020204" pitchFamily="34" charset="-122"/>
                <a:ea typeface="微软雅黑" panose="020B0503020204020204" pitchFamily="34" charset="-122"/>
              </a:rPr>
              <a:t>url</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985213" y="2436692"/>
            <a:ext cx="4897495" cy="1015663"/>
          </a:xfrm>
          <a:prstGeom prst="rect">
            <a:avLst/>
          </a:prstGeom>
        </p:spPr>
        <p:txBody>
          <a:bodyPr wrap="none">
            <a:spAutoFit/>
          </a:bodyPr>
          <a:lstStyle/>
          <a:p>
            <a:pPr marL="857250" indent="-857250">
              <a:buFont typeface="Wingdings" panose="05000000000000000000" pitchFamily="2" charset="2"/>
              <a:buChar char="n"/>
            </a:pPr>
            <a:r>
              <a:rPr kumimoji="1" lang="zh-CN" altLang="en-US" sz="6000" b="0" dirty="0">
                <a:solidFill>
                  <a:schemeClr val="bg1"/>
                </a:solidFill>
                <a:latin typeface="微软雅黑" panose="020B0503020204020204" pitchFamily="34" charset="-122"/>
                <a:ea typeface="微软雅黑" panose="020B0503020204020204" pitchFamily="34" charset="-122"/>
              </a:rPr>
              <a:t>模块名映射</a:t>
            </a:r>
            <a:endParaRPr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8064456" y="1190697"/>
            <a:ext cx="9509333" cy="553998"/>
          </a:xfrm>
          <a:prstGeom prst="rect">
            <a:avLst/>
          </a:prstGeom>
        </p:spPr>
        <p:txBody>
          <a:bodyPr wrap="none">
            <a:spAutoFit/>
          </a:bodyPr>
          <a:lstStyle/>
          <a:p>
            <a:r>
              <a:rPr lang="zh-CN" altLang="en-US" dirty="0">
                <a:solidFill>
                  <a:schemeClr val="bg1"/>
                </a:solidFill>
              </a:rPr>
              <a:t>https://www.jianshu.com/p/b23d823a183a?open=1</a:t>
            </a:r>
            <a:endParaRPr lang="zh-CN" altLang="en-US" dirty="0">
              <a:solidFill>
                <a:schemeClr val="bg1"/>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985213" y="850045"/>
            <a:ext cx="11206787"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import maps</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pic>
        <p:nvPicPr>
          <p:cNvPr id="7" name="图片 6"/>
          <p:cNvPicPr>
            <a:picLocks noChangeAspect="1"/>
          </p:cNvPicPr>
          <p:nvPr/>
        </p:nvPicPr>
        <p:blipFill>
          <a:blip r:embed="rId1"/>
          <a:stretch>
            <a:fillRect/>
          </a:stretch>
        </p:blipFill>
        <p:spPr>
          <a:xfrm>
            <a:off x="2122069" y="9090839"/>
            <a:ext cx="13244311" cy="3944229"/>
          </a:xfrm>
          <a:prstGeom prst="rect">
            <a:avLst/>
          </a:prstGeom>
        </p:spPr>
      </p:pic>
      <p:sp>
        <p:nvSpPr>
          <p:cNvPr id="8" name="矩形 7"/>
          <p:cNvSpPr/>
          <p:nvPr/>
        </p:nvSpPr>
        <p:spPr>
          <a:xfrm>
            <a:off x="985213" y="2411702"/>
            <a:ext cx="4128053" cy="1015663"/>
          </a:xfrm>
          <a:prstGeom prst="rect">
            <a:avLst/>
          </a:prstGeom>
        </p:spPr>
        <p:txBody>
          <a:bodyPr wrap="none">
            <a:spAutoFit/>
          </a:bodyPr>
          <a:lstStyle/>
          <a:p>
            <a:pPr marL="857250" indent="-857250">
              <a:buFont typeface="Wingdings" panose="05000000000000000000" pitchFamily="2" charset="2"/>
              <a:buChar char="n"/>
            </a:pPr>
            <a:r>
              <a:rPr kumimoji="1" lang="zh-CN" altLang="en-US" sz="6000" b="0" dirty="0">
                <a:solidFill>
                  <a:schemeClr val="bg1"/>
                </a:solidFill>
                <a:latin typeface="微软雅黑" panose="020B0503020204020204" pitchFamily="34" charset="-122"/>
                <a:ea typeface="微软雅黑" panose="020B0503020204020204" pitchFamily="34" charset="-122"/>
              </a:rPr>
              <a:t>兜底方案</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2122069" y="3878947"/>
            <a:ext cx="13244311" cy="4969617"/>
          </a:xfrm>
          <a:prstGeom prst="rect">
            <a:avLst/>
          </a:prstGeom>
        </p:spPr>
      </p:pic>
      <p:sp>
        <p:nvSpPr>
          <p:cNvPr id="14" name="矩形 13"/>
          <p:cNvSpPr/>
          <p:nvPr/>
        </p:nvSpPr>
        <p:spPr>
          <a:xfrm>
            <a:off x="17340997" y="5226784"/>
            <a:ext cx="4830168" cy="1631216"/>
          </a:xfrm>
          <a:prstGeom prst="rect">
            <a:avLst/>
          </a:prstGeom>
        </p:spPr>
        <p:txBody>
          <a:bodyPr wrap="none">
            <a:spAutoFit/>
          </a:bodyPr>
          <a:lstStyle/>
          <a:p>
            <a:r>
              <a:rPr lang="en-US" altLang="zh-CN" sz="5000" b="0" dirty="0">
                <a:solidFill>
                  <a:schemeClr val="bg1"/>
                </a:solidFill>
                <a:latin typeface="微软雅黑" panose="020B0503020204020204" pitchFamily="34" charset="-122"/>
                <a:ea typeface="微软雅黑" panose="020B0503020204020204" pitchFamily="34" charset="-122"/>
              </a:rPr>
              <a:t>CDN</a:t>
            </a:r>
            <a:r>
              <a:rPr lang="zh-CN" altLang="en-US" sz="5000" b="0" dirty="0">
                <a:solidFill>
                  <a:schemeClr val="bg1"/>
                </a:solidFill>
                <a:latin typeface="微软雅黑" panose="020B0503020204020204" pitchFamily="34" charset="-122"/>
                <a:ea typeface="微软雅黑" panose="020B0503020204020204" pitchFamily="34" charset="-122"/>
              </a:rPr>
              <a:t>加载失败时</a:t>
            </a:r>
            <a:endParaRPr lang="en-US" altLang="zh-CN" sz="5000" b="0" dirty="0">
              <a:solidFill>
                <a:schemeClr val="bg1"/>
              </a:solidFill>
              <a:latin typeface="微软雅黑" panose="020B0503020204020204" pitchFamily="34" charset="-122"/>
              <a:ea typeface="微软雅黑" panose="020B0503020204020204" pitchFamily="34" charset="-122"/>
            </a:endParaRPr>
          </a:p>
          <a:p>
            <a:pPr algn="l"/>
            <a:r>
              <a:rPr lang="zh-CN" altLang="en-US" sz="5000" b="0" dirty="0">
                <a:solidFill>
                  <a:schemeClr val="bg1"/>
                </a:solidFill>
                <a:latin typeface="微软雅黑" panose="020B0503020204020204" pitchFamily="34" charset="-122"/>
                <a:ea typeface="微软雅黑" panose="020B0503020204020204" pitchFamily="34" charset="-122"/>
              </a:rPr>
              <a:t>加载本地的</a:t>
            </a:r>
            <a:endParaRPr lang="en-US" altLang="zh-CN" sz="5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985213" y="850045"/>
            <a:ext cx="11206787"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import maps </a:t>
            </a:r>
            <a:r>
              <a:rPr kumimoji="1" lang="zh-CN" altLang="en-US" sz="6000" b="0" dirty="0">
                <a:solidFill>
                  <a:schemeClr val="bg1"/>
                </a:solidFill>
                <a:latin typeface="微软雅黑" panose="020B0503020204020204" pitchFamily="34" charset="-122"/>
                <a:ea typeface="微软雅黑" panose="020B0503020204020204" pitchFamily="34" charset="-122"/>
              </a:rPr>
              <a:t>模块名映射</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8" name="矩形 7"/>
          <p:cNvSpPr/>
          <p:nvPr/>
        </p:nvSpPr>
        <p:spPr>
          <a:xfrm>
            <a:off x="985213" y="2599480"/>
            <a:ext cx="4128053" cy="1015663"/>
          </a:xfrm>
          <a:prstGeom prst="rect">
            <a:avLst/>
          </a:prstGeom>
        </p:spPr>
        <p:txBody>
          <a:bodyPr wrap="none">
            <a:spAutoFit/>
          </a:bodyPr>
          <a:lstStyle/>
          <a:p>
            <a:pPr marL="857250" indent="-857250">
              <a:buFont typeface="Wingdings" panose="05000000000000000000" pitchFamily="2" charset="2"/>
              <a:buChar char="n"/>
            </a:pPr>
            <a:r>
              <a:rPr lang="zh-CN" altLang="en-US" sz="6000" b="0" dirty="0">
                <a:solidFill>
                  <a:schemeClr val="bg1"/>
                </a:solidFill>
                <a:latin typeface="微软雅黑" panose="020B0503020204020204" pitchFamily="34" charset="-122"/>
                <a:ea typeface="微软雅黑" panose="020B0503020204020204" pitchFamily="34" charset="-122"/>
              </a:rPr>
              <a:t>内嵌模块</a:t>
            </a:r>
            <a:endParaRPr lang="zh-CN" altLang="en-US" sz="6000" b="0" dirty="0">
              <a:solidFill>
                <a:schemeClr val="bg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985214" y="4604067"/>
            <a:ext cx="10638014" cy="5721962"/>
          </a:xfrm>
          <a:prstGeom prst="rect">
            <a:avLst/>
          </a:prstGeom>
        </p:spPr>
      </p:pic>
      <p:sp>
        <p:nvSpPr>
          <p:cNvPr id="15" name="矩形 14"/>
          <p:cNvSpPr/>
          <p:nvPr/>
        </p:nvSpPr>
        <p:spPr>
          <a:xfrm>
            <a:off x="853125" y="11116520"/>
            <a:ext cx="8520281" cy="861774"/>
          </a:xfrm>
          <a:prstGeom prst="rect">
            <a:avLst/>
          </a:prstGeom>
        </p:spPr>
        <p:txBody>
          <a:bodyPr wrap="none">
            <a:spAutoFit/>
          </a:bodyPr>
          <a:lstStyle/>
          <a:p>
            <a:r>
              <a:rPr lang="zh-CN" altLang="en-US" sz="5000" b="0" dirty="0">
                <a:solidFill>
                  <a:schemeClr val="bg1"/>
                </a:solidFill>
                <a:latin typeface="微软雅黑" panose="020B0503020204020204" pitchFamily="34" charset="-122"/>
                <a:ea typeface="微软雅黑" panose="020B0503020204020204" pitchFamily="34" charset="-122"/>
              </a:rPr>
              <a:t>浏览器自带，不用下载的模块</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a:off x="11991278" y="4604067"/>
            <a:ext cx="11888734" cy="4696050"/>
          </a:xfrm>
          <a:prstGeom prst="rect">
            <a:avLst/>
          </a:prstGeom>
        </p:spPr>
      </p:pic>
      <p:sp>
        <p:nvSpPr>
          <p:cNvPr id="12" name="矩形 11"/>
          <p:cNvSpPr/>
          <p:nvPr/>
        </p:nvSpPr>
        <p:spPr>
          <a:xfrm>
            <a:off x="12459629" y="10326029"/>
            <a:ext cx="9235220" cy="2400657"/>
          </a:xfrm>
          <a:prstGeom prst="rect">
            <a:avLst/>
          </a:prstGeom>
        </p:spPr>
        <p:txBody>
          <a:bodyPr wrap="none">
            <a:spAutoFit/>
          </a:bodyPr>
          <a:lstStyle/>
          <a:p>
            <a:pPr algn="l"/>
            <a:r>
              <a:rPr lang="zh-CN" altLang="en-US" sz="5000" b="0" dirty="0">
                <a:solidFill>
                  <a:schemeClr val="bg1"/>
                </a:solidFill>
                <a:latin typeface="微软雅黑" panose="020B0503020204020204" pitchFamily="34" charset="-122"/>
                <a:ea typeface="微软雅黑" panose="020B0503020204020204" pitchFamily="34" charset="-122"/>
              </a:rPr>
              <a:t>如果浏览器支持</a:t>
            </a:r>
            <a:r>
              <a:rPr lang="en-US" altLang="zh-CN" sz="5000" b="0" dirty="0">
                <a:solidFill>
                  <a:schemeClr val="bg1"/>
                </a:solidFill>
                <a:latin typeface="微软雅黑" panose="020B0503020204020204" pitchFamily="34" charset="-122"/>
                <a:ea typeface="微软雅黑" panose="020B0503020204020204" pitchFamily="34" charset="-122"/>
              </a:rPr>
              <a:t>import</a:t>
            </a:r>
            <a:r>
              <a:rPr lang="zh-CN" altLang="en-US" sz="5000" b="0" dirty="0">
                <a:solidFill>
                  <a:schemeClr val="bg1"/>
                </a:solidFill>
                <a:latin typeface="微软雅黑" panose="020B0503020204020204" pitchFamily="34" charset="-122"/>
                <a:ea typeface="微软雅黑" panose="020B0503020204020204" pitchFamily="34" charset="-122"/>
              </a:rPr>
              <a:t> </a:t>
            </a:r>
            <a:r>
              <a:rPr lang="en-US" altLang="zh-CN" sz="5000" b="0" dirty="0">
                <a:solidFill>
                  <a:schemeClr val="bg1"/>
                </a:solidFill>
                <a:latin typeface="微软雅黑" panose="020B0503020204020204" pitchFamily="34" charset="-122"/>
                <a:ea typeface="微软雅黑" panose="020B0503020204020204" pitchFamily="34" charset="-122"/>
              </a:rPr>
              <a:t>maps</a:t>
            </a:r>
            <a:r>
              <a:rPr lang="zh-CN" altLang="en-US" sz="5000" b="0" dirty="0">
                <a:solidFill>
                  <a:schemeClr val="bg1"/>
                </a:solidFill>
                <a:latin typeface="微软雅黑" panose="020B0503020204020204" pitchFamily="34" charset="-122"/>
                <a:ea typeface="微软雅黑" panose="020B0503020204020204" pitchFamily="34" charset="-122"/>
              </a:rPr>
              <a:t>，</a:t>
            </a:r>
            <a:endParaRPr lang="en-US" altLang="zh-CN" sz="5000" b="0" dirty="0">
              <a:solidFill>
                <a:schemeClr val="bg1"/>
              </a:solidFill>
              <a:latin typeface="微软雅黑" panose="020B0503020204020204" pitchFamily="34" charset="-122"/>
              <a:ea typeface="微软雅黑" panose="020B0503020204020204" pitchFamily="34" charset="-122"/>
            </a:endParaRPr>
          </a:p>
          <a:p>
            <a:pPr algn="l"/>
            <a:r>
              <a:rPr lang="zh-CN" altLang="en-US" sz="5000" b="0" dirty="0">
                <a:solidFill>
                  <a:schemeClr val="bg1"/>
                </a:solidFill>
                <a:latin typeface="微软雅黑" panose="020B0503020204020204" pitchFamily="34" charset="-122"/>
                <a:ea typeface="微软雅黑" panose="020B0503020204020204" pitchFamily="34" charset="-122"/>
              </a:rPr>
              <a:t>但不支持内嵌模块，</a:t>
            </a:r>
            <a:endParaRPr lang="en-US" altLang="zh-CN" sz="5000" b="0" dirty="0">
              <a:solidFill>
                <a:schemeClr val="bg1"/>
              </a:solidFill>
              <a:latin typeface="微软雅黑" panose="020B0503020204020204" pitchFamily="34" charset="-122"/>
              <a:ea typeface="微软雅黑" panose="020B0503020204020204" pitchFamily="34" charset="-122"/>
            </a:endParaRPr>
          </a:p>
          <a:p>
            <a:pPr algn="l"/>
            <a:r>
              <a:rPr lang="zh-CN" altLang="en-US" sz="5000" b="0" dirty="0">
                <a:solidFill>
                  <a:schemeClr val="bg1"/>
                </a:solidFill>
                <a:latin typeface="微软雅黑" panose="020B0503020204020204" pitchFamily="34" charset="-122"/>
                <a:ea typeface="微软雅黑" panose="020B0503020204020204" pitchFamily="34" charset="-122"/>
              </a:rPr>
              <a:t>就可以加载它的</a:t>
            </a:r>
            <a:r>
              <a:rPr lang="en-GB" altLang="zh-CN" sz="5000" b="0" dirty="0" err="1">
                <a:solidFill>
                  <a:schemeClr val="bg1"/>
                </a:solidFill>
                <a:latin typeface="微软雅黑" panose="020B0503020204020204" pitchFamily="34" charset="-122"/>
                <a:ea typeface="微软雅黑" panose="020B0503020204020204" pitchFamily="34" charset="-122"/>
              </a:rPr>
              <a:t>polyfill</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985213" y="850045"/>
            <a:ext cx="11206787"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import maps </a:t>
            </a:r>
            <a:r>
              <a:rPr kumimoji="1" lang="zh-CN" altLang="en-US" sz="6000" b="0" dirty="0">
                <a:solidFill>
                  <a:schemeClr val="bg1"/>
                </a:solidFill>
                <a:latin typeface="微软雅黑" panose="020B0503020204020204" pitchFamily="34" charset="-122"/>
                <a:ea typeface="微软雅黑" panose="020B0503020204020204" pitchFamily="34" charset="-122"/>
              </a:rPr>
              <a:t>模块名映射</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8" name="矩形 7"/>
          <p:cNvSpPr/>
          <p:nvPr/>
        </p:nvSpPr>
        <p:spPr>
          <a:xfrm>
            <a:off x="1426307" y="2676425"/>
            <a:ext cx="7109639" cy="1015663"/>
          </a:xfrm>
          <a:prstGeom prst="rect">
            <a:avLst/>
          </a:prstGeom>
        </p:spPr>
        <p:txBody>
          <a:bodyPr wrap="none">
            <a:spAutoFit/>
          </a:bodyPr>
          <a:lstStyle/>
          <a:p>
            <a:pPr marL="857250" indent="-857250">
              <a:buFont typeface="Wingdings" panose="05000000000000000000" pitchFamily="2" charset="2"/>
              <a:buChar char="n"/>
            </a:pPr>
            <a:r>
              <a:rPr kumimoji="1" lang="zh-CN" altLang="en-US" sz="6000" b="0" dirty="0">
                <a:solidFill>
                  <a:schemeClr val="bg1"/>
                </a:solidFill>
                <a:latin typeface="微软雅黑" panose="020B0503020204020204" pitchFamily="34" charset="-122"/>
                <a:ea typeface="微软雅黑" panose="020B0503020204020204" pitchFamily="34" charset="-122"/>
              </a:rPr>
              <a:t>内嵌模块，兼容方案</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15992984" y="5665063"/>
            <a:ext cx="6487673" cy="861774"/>
          </a:xfrm>
          <a:prstGeom prst="rect">
            <a:avLst/>
          </a:prstGeom>
        </p:spPr>
        <p:txBody>
          <a:bodyPr wrap="none">
            <a:spAutoFit/>
          </a:bodyPr>
          <a:lstStyle/>
          <a:p>
            <a:pPr algn="l"/>
            <a:r>
              <a:rPr lang="zh-CN" altLang="en-US" sz="5000" b="0" dirty="0">
                <a:solidFill>
                  <a:schemeClr val="bg1"/>
                </a:solidFill>
                <a:latin typeface="微软雅黑" panose="020B0503020204020204" pitchFamily="34" charset="-122"/>
                <a:ea typeface="微软雅黑" panose="020B0503020204020204" pitchFamily="34" charset="-122"/>
              </a:rPr>
              <a:t>不支持</a:t>
            </a:r>
            <a:r>
              <a:rPr lang="en-GB" altLang="zh-CN" sz="5000" b="0" dirty="0" err="1">
                <a:solidFill>
                  <a:schemeClr val="bg1"/>
                </a:solidFill>
                <a:latin typeface="微软雅黑" panose="020B0503020204020204" pitchFamily="34" charset="-122"/>
                <a:ea typeface="微软雅黑" panose="020B0503020204020204" pitchFamily="34" charset="-122"/>
              </a:rPr>
              <a:t>std:kv-storage</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16043500" y="6858000"/>
            <a:ext cx="4031873" cy="861774"/>
          </a:xfrm>
          <a:prstGeom prst="rect">
            <a:avLst/>
          </a:prstGeom>
        </p:spPr>
        <p:txBody>
          <a:bodyPr wrap="none">
            <a:spAutoFit/>
          </a:bodyPr>
          <a:lstStyle/>
          <a:p>
            <a:pPr algn="l"/>
            <a:r>
              <a:rPr lang="zh-CN" altLang="en-US" sz="5000" b="0" dirty="0">
                <a:solidFill>
                  <a:schemeClr val="bg1"/>
                </a:solidFill>
                <a:latin typeface="微软雅黑" panose="020B0503020204020204" pitchFamily="34" charset="-122"/>
                <a:ea typeface="微软雅黑" panose="020B0503020204020204" pitchFamily="34" charset="-122"/>
              </a:rPr>
              <a:t>也能正常运行</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1289207" y="4037857"/>
            <a:ext cx="13202861" cy="4116186"/>
          </a:xfrm>
          <a:prstGeom prst="rect">
            <a:avLst/>
          </a:prstGeom>
        </p:spPr>
      </p:pic>
      <p:pic>
        <p:nvPicPr>
          <p:cNvPr id="12" name="图片 11"/>
          <p:cNvPicPr>
            <a:picLocks noChangeAspect="1"/>
          </p:cNvPicPr>
          <p:nvPr/>
        </p:nvPicPr>
        <p:blipFill>
          <a:blip r:embed="rId2"/>
          <a:stretch>
            <a:fillRect/>
          </a:stretch>
        </p:blipFill>
        <p:spPr>
          <a:xfrm>
            <a:off x="1306007" y="8471317"/>
            <a:ext cx="13186061" cy="4682397"/>
          </a:xfrm>
          <a:prstGeom prst="rect">
            <a:avLst/>
          </a:prstGeom>
        </p:spPr>
      </p:pic>
      <p:sp>
        <p:nvSpPr>
          <p:cNvPr id="18" name="矩形 17"/>
          <p:cNvSpPr/>
          <p:nvPr/>
        </p:nvSpPr>
        <p:spPr>
          <a:xfrm>
            <a:off x="15992983" y="4546224"/>
            <a:ext cx="6029215" cy="861774"/>
          </a:xfrm>
          <a:prstGeom prst="rect">
            <a:avLst/>
          </a:prstGeom>
        </p:spPr>
        <p:txBody>
          <a:bodyPr wrap="none">
            <a:spAutoFit/>
          </a:bodyPr>
          <a:lstStyle/>
          <a:p>
            <a:pPr algn="l"/>
            <a:r>
              <a:rPr lang="zh-CN" altLang="en-US" sz="5000" b="0" dirty="0">
                <a:solidFill>
                  <a:schemeClr val="bg1"/>
                </a:solidFill>
                <a:latin typeface="微软雅黑" panose="020B0503020204020204" pitchFamily="34" charset="-122"/>
                <a:ea typeface="微软雅黑" panose="020B0503020204020204" pitchFamily="34" charset="-122"/>
              </a:rPr>
              <a:t>不支持</a:t>
            </a:r>
            <a:r>
              <a:rPr lang="en-GB" altLang="zh-CN" sz="5000" b="0" dirty="0">
                <a:solidFill>
                  <a:schemeClr val="bg1"/>
                </a:solidFill>
                <a:latin typeface="微软雅黑" panose="020B0503020204020204" pitchFamily="34" charset="-122"/>
                <a:ea typeface="微软雅黑" panose="020B0503020204020204" pitchFamily="34" charset="-122"/>
              </a:rPr>
              <a:t>import maps</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72792" y="1045721"/>
            <a:ext cx="3738273"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985213" y="850045"/>
            <a:ext cx="11206787" cy="91440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r>
              <a:rPr kumimoji="1" lang="en-US" altLang="zh-CN" sz="6000" b="0" dirty="0">
                <a:solidFill>
                  <a:schemeClr val="bg1"/>
                </a:solidFill>
                <a:latin typeface="微软雅黑" panose="020B0503020204020204" pitchFamily="34" charset="-122"/>
                <a:ea typeface="微软雅黑" panose="020B0503020204020204" pitchFamily="34" charset="-122"/>
              </a:rPr>
              <a:t>import maps </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66302"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3" name="文本框 2"/>
          <p:cNvSpPr txBox="1"/>
          <p:nvPr/>
        </p:nvSpPr>
        <p:spPr>
          <a:xfrm>
            <a:off x="8898673" y="-289932"/>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4" name="文本框 3"/>
          <p:cNvSpPr txBox="1"/>
          <p:nvPr/>
        </p:nvSpPr>
        <p:spPr>
          <a:xfrm>
            <a:off x="12313920" y="-2895600"/>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5" name="文本框 4"/>
          <p:cNvSpPr txBox="1"/>
          <p:nvPr/>
        </p:nvSpPr>
        <p:spPr>
          <a:xfrm>
            <a:off x="12193065" y="1965566"/>
            <a:ext cx="0" cy="0"/>
          </a:xfrm>
          <a:prstGeom prst="rect">
            <a:avLst/>
          </a:prstGeom>
          <a:noFill/>
          <a:ln w="285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400" tIns="50800" rIns="50800" bIns="50800" numCol="1" spcCol="38100" rtlCol="0" anchor="ctr">
            <a:noAutofit/>
          </a:bodyPr>
          <a:lstStyle/>
          <a:p>
            <a:pPr algn="l"/>
            <a:endParaRPr kumimoji="1" lang="zh-CN" altLang="en-US" sz="2800" b="0" dirty="0">
              <a:solidFill>
                <a:schemeClr val="tx1"/>
              </a:solidFill>
            </a:endParaRPr>
          </a:p>
        </p:txBody>
      </p:sp>
      <p:sp>
        <p:nvSpPr>
          <p:cNvPr id="8" name="矩形 7"/>
          <p:cNvSpPr/>
          <p:nvPr/>
        </p:nvSpPr>
        <p:spPr>
          <a:xfrm>
            <a:off x="1426307" y="2526746"/>
            <a:ext cx="3358612" cy="1015663"/>
          </a:xfrm>
          <a:prstGeom prst="rect">
            <a:avLst/>
          </a:prstGeom>
        </p:spPr>
        <p:txBody>
          <a:bodyPr wrap="none">
            <a:spAutoFit/>
          </a:bodyPr>
          <a:lstStyle/>
          <a:p>
            <a:pPr marL="857250" indent="-857250">
              <a:buFont typeface="Wingdings" panose="05000000000000000000" pitchFamily="2" charset="2"/>
              <a:buChar char="n"/>
            </a:pPr>
            <a:r>
              <a:rPr kumimoji="1" lang="zh-CN" altLang="en-US" sz="6000" b="0" dirty="0">
                <a:solidFill>
                  <a:schemeClr val="bg1"/>
                </a:solidFill>
                <a:latin typeface="微软雅黑" panose="020B0503020204020204" pitchFamily="34" charset="-122"/>
                <a:ea typeface="微软雅黑" panose="020B0503020204020204" pitchFamily="34" charset="-122"/>
              </a:rPr>
              <a:t>作用域</a:t>
            </a:r>
            <a:endParaRPr kumimoji="1"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9877415" y="12004181"/>
            <a:ext cx="3390672" cy="861774"/>
          </a:xfrm>
          <a:prstGeom prst="rect">
            <a:avLst/>
          </a:prstGeom>
        </p:spPr>
        <p:txBody>
          <a:bodyPr wrap="none">
            <a:spAutoFit/>
          </a:bodyPr>
          <a:lstStyle/>
          <a:p>
            <a:pPr algn="l"/>
            <a:r>
              <a:rPr lang="zh-CN" altLang="en-US" sz="5000" b="0" dirty="0">
                <a:solidFill>
                  <a:schemeClr val="bg1"/>
                </a:solidFill>
                <a:latin typeface="微软雅黑" panose="020B0503020204020204" pitchFamily="34" charset="-122"/>
                <a:ea typeface="微软雅黑" panose="020B0503020204020204" pitchFamily="34" charset="-122"/>
              </a:rPr>
              <a:t>作用域继承</a:t>
            </a:r>
            <a:endParaRPr lang="zh-CN" altLang="en-US" sz="5000" b="0"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8273155" y="3770557"/>
            <a:ext cx="6599193" cy="7676612"/>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50800" cap="flat">
          <a:solidFill>
            <a:srgbClr val="FF6C6E"/>
          </a:solidFill>
          <a:miter lim="400000"/>
        </a:ln>
      </a:spPr>
      <a:bodyPr rot="0" spcFirstLastPara="1" vertOverflow="overflow" horzOverflow="overflow" vert="horz" wrap="square" lIns="0" tIns="0" rIns="0" bIns="0" numCol="1" spcCol="38100" rtlCol="0" anchor="ctr">
        <a:noAutofit/>
      </a:bodyPr>
      <a:lstStyle>
        <a:defPPr algn="l">
          <a:defRPr sz="6000" b="0" dirty="0" err="1">
            <a:solidFill>
              <a:schemeClr val="bg1"/>
            </a:solidFill>
            <a:latin typeface="微软雅黑" panose="020B0503020204020204" pitchFamily="34" charset="-122"/>
            <a:ea typeface="微软雅黑" panose="020B0503020204020204" pitchFamily="34" charset="-122"/>
            <a:sym typeface="Helvetica Neue Medium"/>
          </a:defRPr>
        </a:defPPr>
      </a:lstStyle>
      <a:style>
        <a:lnRef idx="0">
          <a:scrgbClr r="0" g="0" b="0"/>
        </a:lnRef>
        <a:fillRef idx="0">
          <a:scrgbClr r="0" g="0" b="0"/>
        </a:fillRef>
        <a:effectRef idx="0">
          <a:scrgbClr r="0" g="0" b="0"/>
        </a:effectRef>
        <a:fontRef idx="none"/>
      </a:style>
    </a:spDef>
    <a:lnDef>
      <a:spPr>
        <a:noFill/>
        <a:ln w="50800" cap="flat">
          <a:solidFill>
            <a:srgbClr val="FF6C6E"/>
          </a:solidFill>
          <a:prstDash val="solid"/>
          <a:miter lim="400000"/>
          <a:tailEnd type="triangle"/>
        </a:ln>
      </a:spPr>
      <a:bodyPr/>
      <a:lstStyle/>
      <a:style>
        <a:lnRef idx="0">
          <a:scrgbClr r="0" g="0" b="0"/>
        </a:lnRef>
        <a:fillRef idx="0">
          <a:scrgbClr r="0" g="0" b="0"/>
        </a:fillRef>
        <a:effectRef idx="0">
          <a:scrgbClr r="0" g="0" b="0"/>
        </a:effectRef>
        <a:fontRef idx="none"/>
      </a:style>
    </a:lnDef>
    <a:txDef>
      <a:spPr>
        <a:noFill/>
        <a:ln w="28575" cap="flat">
          <a:noFill/>
          <a:miter lim="400000"/>
        </a:ln>
      </a:spPr>
      <a:bodyPr rot="0" spcFirstLastPara="1" vertOverflow="overflow" horzOverflow="overflow" vert="horz" wrap="square" lIns="50400" tIns="50800" rIns="50800" bIns="50800" numCol="1" spcCol="38100" rtlCol="0" anchor="ctr">
        <a:noAutofit/>
      </a:bodyPr>
      <a:lstStyle>
        <a:defPPr algn="l">
          <a:defRPr kumimoji="1" sz="2800" b="0" dirty="0" smtClean="0">
            <a:solidFill>
              <a:schemeClr val="tx1"/>
            </a:solidFill>
          </a:defRPr>
        </a:def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White</Template>
  <TotalTime>0</TotalTime>
  <Words>3933</Words>
  <Application>WPS 演示</Application>
  <PresentationFormat>自定义</PresentationFormat>
  <Paragraphs>465</Paragraphs>
  <Slides>35</Slides>
  <Notes>33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Arial</vt:lpstr>
      <vt:lpstr>宋体</vt:lpstr>
      <vt:lpstr>Wingdings</vt:lpstr>
      <vt:lpstr>Helvetica Neue</vt:lpstr>
      <vt:lpstr>微软雅黑</vt:lpstr>
      <vt:lpstr>Helvetica Neue Medium</vt:lpstr>
      <vt:lpstr>Alibaba PuHuiTi R</vt:lpstr>
      <vt:lpstr>Helvetica Neue Light</vt:lpstr>
      <vt:lpstr>Helvetica Light</vt:lpstr>
      <vt:lpstr>Alibaba PuHuiTi</vt:lpstr>
      <vt:lpstr>Segoe Print</vt:lpstr>
      <vt:lpstr>Alibaba PuHuiTi R</vt:lpstr>
      <vt:lpstr>Helvetica</vt:lpstr>
      <vt:lpstr>Arial Unicode MS</vt:lpstr>
      <vt:lpstr>SFMono-Regular</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韩 楠</dc:creator>
  <cp:lastModifiedBy>Jialu</cp:lastModifiedBy>
  <cp:revision>2231</cp:revision>
  <cp:lastPrinted>2019-10-08T09:23:00Z</cp:lastPrinted>
  <dcterms:created xsi:type="dcterms:W3CDTF">2021-05-18T10:48:00Z</dcterms:created>
  <dcterms:modified xsi:type="dcterms:W3CDTF">2021-08-10T18:05:35Z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9FF1985D69C44F938A2E3B242D37C7C3</vt:lpwstr>
  </property>
  <property fmtid="{D5CDD505-2E9C-101B-9397-08002B2CF9AE}" pid="3" name="KSOProductBuildVer">
    <vt:lpwstr>2052-11.1.0.10388</vt:lpwstr>
  </property>
</Properties>
</file>