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7" r:id="rId2"/>
    <p:sldId id="300" r:id="rId3"/>
    <p:sldId id="351" r:id="rId4"/>
    <p:sldId id="369" r:id="rId5"/>
    <p:sldId id="312" r:id="rId6"/>
    <p:sldId id="350" r:id="rId7"/>
    <p:sldId id="370" r:id="rId8"/>
    <p:sldId id="316" r:id="rId9"/>
    <p:sldId id="349" r:id="rId10"/>
    <p:sldId id="371" r:id="rId11"/>
    <p:sldId id="317" r:id="rId12"/>
    <p:sldId id="372" r:id="rId13"/>
    <p:sldId id="311" r:id="rId14"/>
    <p:sldId id="373" r:id="rId15"/>
    <p:sldId id="32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229BBF"/>
    <a:srgbClr val="FFFFFF"/>
    <a:srgbClr val="10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3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2873-3F4A-4E5D-ACE2-1D3B091564F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1C0FC-93B3-42CD-AA0C-9FFE556AA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8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768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C0FC-93B3-42CD-AA0C-9FFE556AA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0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80A57E-365C-4E7F-AA6B-E34ACBCE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7B1F0F0-38D2-447C-83EA-158E179E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5F18C3-7C86-4BFD-8610-23FD552E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DEFA76-425D-4DD1-A72B-D683D5F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779EAA2-647F-40B9-B3B8-54F2799F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E3AC3F-0A09-4B3E-A790-B619F17A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A04933-1C41-48B1-995B-9113C884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16D0290-B749-49CB-B63F-EDB30DFB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3BD9F-A02E-4934-9796-2E88A5D3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421EF3-B8FD-40AC-A511-92A424E8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C6C98A4-E592-4521-86CE-A08CD91B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03EA9B7-FB53-40CF-8998-DD8C25C1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110A22B-C2E6-4997-84C4-DA68E639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37D1C4-7335-458D-974E-0C2FF22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AF6B4F4-7A52-4CF5-A79A-8E77BC2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-5341937" y="1973943"/>
            <a:ext cx="5022850" cy="326548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5CC9C9-07BC-4707-90C5-5B2085007611}"/>
              </a:ext>
            </a:extLst>
          </p:cNvPr>
          <p:cNvSpPr/>
          <p:nvPr userDrawn="1"/>
        </p:nvSpPr>
        <p:spPr>
          <a:xfrm>
            <a:off x="-1" y="-22631"/>
            <a:ext cx="12191999" cy="90020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9F80BC-A5A9-436B-9268-A1EE9A2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BAB6CF-2A67-487A-A1D9-341A3D29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AE9F8CF-3A7E-4C7F-B83E-82BB7B2A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7F105E-AB4F-41CE-8D45-46BDACD2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F2A703-6836-460E-A1AB-F1DB4C8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1F7820DE-5D33-4C7D-914C-A65846362EED}"/>
              </a:ext>
            </a:extLst>
          </p:cNvPr>
          <p:cNvGrpSpPr/>
          <p:nvPr userDrawn="1"/>
        </p:nvGrpSpPr>
        <p:grpSpPr>
          <a:xfrm>
            <a:off x="315742" y="3205"/>
            <a:ext cx="999853" cy="947419"/>
            <a:chOff x="282847" y="3205"/>
            <a:chExt cx="999853" cy="947419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B29D0D1-BC09-4308-B411-A8C1C5687F7D}"/>
                </a:ext>
              </a:extLst>
            </p:cNvPr>
            <p:cNvSpPr/>
            <p:nvPr/>
          </p:nvSpPr>
          <p:spPr>
            <a:xfrm>
              <a:off x="282847" y="3205"/>
              <a:ext cx="999853" cy="899962"/>
            </a:xfrm>
            <a:prstGeom prst="rect">
              <a:avLst/>
            </a:prstGeom>
            <a:solidFill>
              <a:srgbClr val="229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A6233A1B-4D1F-45C4-983D-EC8F88A07E0D}"/>
                </a:ext>
              </a:extLst>
            </p:cNvPr>
            <p:cNvSpPr/>
            <p:nvPr/>
          </p:nvSpPr>
          <p:spPr>
            <a:xfrm>
              <a:off x="282847" y="903167"/>
              <a:ext cx="999853" cy="47457"/>
            </a:xfrm>
            <a:prstGeom prst="rect">
              <a:avLst/>
            </a:prstGeom>
            <a:solidFill>
              <a:srgbClr val="104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5150B757-EFF0-4912-92E2-C706A8A79F31}"/>
                </a:ext>
              </a:extLst>
            </p:cNvPr>
            <p:cNvGrpSpPr/>
            <p:nvPr/>
          </p:nvGrpSpPr>
          <p:grpSpPr>
            <a:xfrm>
              <a:off x="546849" y="253163"/>
              <a:ext cx="471847" cy="471847"/>
              <a:chOff x="546849" y="253163"/>
              <a:chExt cx="471847" cy="471847"/>
            </a:xfrm>
          </p:grpSpPr>
          <p:sp>
            <p:nvSpPr>
              <p:cNvPr id="12" name="圆角矩形 26">
                <a:extLst>
                  <a:ext uri="{FF2B5EF4-FFF2-40B4-BE49-F238E27FC236}">
                    <a16:creationId xmlns="" xmlns:a16="http://schemas.microsoft.com/office/drawing/2014/main" id="{46BC7B50-238E-463C-9940-D5FA49E51988}"/>
                  </a:ext>
                </a:extLst>
              </p:cNvPr>
              <p:cNvSpPr/>
              <p:nvPr/>
            </p:nvSpPr>
            <p:spPr>
              <a:xfrm>
                <a:off x="546849" y="253163"/>
                <a:ext cx="471847" cy="471847"/>
              </a:xfrm>
              <a:prstGeom prst="roundRect">
                <a:avLst>
                  <a:gd name="adj" fmla="val 9467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4F9A10AA-967D-4FEB-A3BE-B87DF3ED38EF}"/>
                  </a:ext>
                </a:extLst>
              </p:cNvPr>
              <p:cNvGrpSpPr/>
              <p:nvPr/>
            </p:nvGrpSpPr>
            <p:grpSpPr>
              <a:xfrm>
                <a:off x="649475" y="376135"/>
                <a:ext cx="266595" cy="225904"/>
                <a:chOff x="5552622" y="2014381"/>
                <a:chExt cx="325770" cy="276046"/>
              </a:xfrm>
              <a:solidFill>
                <a:schemeClr val="bg1"/>
              </a:solidFill>
            </p:grpSpPr>
            <p:grpSp>
              <p:nvGrpSpPr>
                <p:cNvPr id="14" name="组合 13">
                  <a:extLst>
                    <a:ext uri="{FF2B5EF4-FFF2-40B4-BE49-F238E27FC236}">
                      <a16:creationId xmlns="" xmlns:a16="http://schemas.microsoft.com/office/drawing/2014/main" id="{AC04714D-DB6E-40C2-B26A-E008BE266478}"/>
                    </a:ext>
                  </a:extLst>
                </p:cNvPr>
                <p:cNvGrpSpPr/>
                <p:nvPr/>
              </p:nvGrpSpPr>
              <p:grpSpPr>
                <a:xfrm>
                  <a:off x="5552622" y="2014381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21" name="椭圆 20">
                    <a:extLst>
                      <a:ext uri="{FF2B5EF4-FFF2-40B4-BE49-F238E27FC236}">
                        <a16:creationId xmlns="" xmlns:a16="http://schemas.microsoft.com/office/drawing/2014/main" id="{7765B5C5-8396-4F2F-8D9A-3E51065D8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="" xmlns:a16="http://schemas.microsoft.com/office/drawing/2014/main" id="{97837B98-DCF7-4358-AF10-7318EBB8E753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="" xmlns:a16="http://schemas.microsoft.com/office/drawing/2014/main" id="{3ED7EE01-9F55-4650-B0A7-2F348EFD0579}"/>
                    </a:ext>
                  </a:extLst>
                </p:cNvPr>
                <p:cNvGrpSpPr/>
                <p:nvPr/>
              </p:nvGrpSpPr>
              <p:grpSpPr>
                <a:xfrm>
                  <a:off x="5552622" y="2125404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="" xmlns:a16="http://schemas.microsoft.com/office/drawing/2014/main" id="{0489623F-995B-4351-94E3-9A3C774B73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="" xmlns:a16="http://schemas.microsoft.com/office/drawing/2014/main" id="{22B6AC65-5DBA-4E7B-9B98-4AA64890651A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="" xmlns:a16="http://schemas.microsoft.com/office/drawing/2014/main" id="{529BFB83-A011-4BA2-8E75-183F1A36CB89}"/>
                    </a:ext>
                  </a:extLst>
                </p:cNvPr>
                <p:cNvGrpSpPr/>
                <p:nvPr/>
              </p:nvGrpSpPr>
              <p:grpSpPr>
                <a:xfrm>
                  <a:off x="5552622" y="2236427"/>
                  <a:ext cx="325770" cy="54000"/>
                  <a:chOff x="5545930" y="2014381"/>
                  <a:chExt cx="325770" cy="54000"/>
                </a:xfrm>
                <a:grpFill/>
              </p:grpSpPr>
              <p:sp>
                <p:nvSpPr>
                  <p:cNvPr id="17" name="椭圆 16">
                    <a:extLst>
                      <a:ext uri="{FF2B5EF4-FFF2-40B4-BE49-F238E27FC236}">
                        <a16:creationId xmlns="" xmlns:a16="http://schemas.microsoft.com/office/drawing/2014/main" id="{983BC2FE-0BAE-41CC-BBBC-F8966375B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5930" y="2014381"/>
                    <a:ext cx="54000" cy="540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="" xmlns:a16="http://schemas.microsoft.com/office/drawing/2014/main" id="{2B4D2E39-C6DE-4C44-BFB1-09DE5939BE41}"/>
                      </a:ext>
                    </a:extLst>
                  </p:cNvPr>
                  <p:cNvSpPr/>
                  <p:nvPr/>
                </p:nvSpPr>
                <p:spPr>
                  <a:xfrm>
                    <a:off x="5619700" y="2034181"/>
                    <a:ext cx="252000" cy="14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C9CC880E-9053-46B0-9309-80D992566904}"/>
              </a:ext>
            </a:extLst>
          </p:cNvPr>
          <p:cNvSpPr/>
          <p:nvPr userDrawn="1"/>
        </p:nvSpPr>
        <p:spPr>
          <a:xfrm>
            <a:off x="0" y="904905"/>
            <a:ext cx="1219199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636BA-0CFC-4C93-8E43-C6E73C8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074DA2C-3A98-4D21-A452-7742D836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FE0DAA-015D-41AF-A447-7326DA5B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4124FB-7F62-4513-A4F3-4F0D9DD4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D04063-E3F4-4CF6-AC1D-7DD7118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0F6E56-4424-4ACA-80F6-9EF09308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639B6AB-7C36-4804-A789-56E588C66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72586D-D35A-4BC3-8EFE-A98AFF1C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DCB11F9-1F74-446A-B5B0-94F3B54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CAD99B-90D0-4614-9FB0-8922628E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570335-4841-46C0-8377-EF4620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1E60AA-1BD4-4B6D-9DE9-1DE6E2F8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86A92E-2D00-455C-800A-7731BA5D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E0CE4B-A1A1-4643-887B-51829FA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60F2E18-C544-4479-BF86-D9EA1EAB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718C516-7D20-4E09-8DB3-075F8384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DC52AFD-BAA2-4CCF-B262-E6960CCC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D71663D-56AD-4A9A-92EA-28890F7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1CEFC45-1D2B-4303-B962-DAFB7BD5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2B435-89C6-447B-927A-BFE7663C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AD16333-C26C-4CCB-BAD3-10499876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6DE67ED-3763-46D2-BB0A-6B4257D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A91C24D-1FC1-4E5C-A448-E8ECD3AA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1AE9AEB-F47E-42ED-AFC3-28B583A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300EAF8-5FFB-44F7-934E-7508B44A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6479F5A-59AC-424E-93FE-A8915A27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FCE9D0-632C-46AF-B534-3B27D81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A7E580-3A75-430C-BB1D-970977C3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8CCA16D-058B-4A51-BC01-11EDF88B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7E1FBB0-F3AE-4FAF-822F-802549D3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FD7FDCD-0E49-4E00-BCBE-02B491C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D425A45-0F9D-4C0E-8623-BA9A74D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C02006-1489-4FD1-AA97-8397A8BF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85D971-9538-418E-8A25-87D69D004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D517A11-6376-40AF-8435-144C52D2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7AB5BB3-2295-4655-8DE2-A0AF19A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8251DD2-7310-4E4F-83B3-691E0A05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F6B0C78-53E1-4627-BA2A-E1DF925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0A0EE7A-B434-41D8-9CA4-CEFE1AC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CFFEC6-F5BB-4CA3-9F38-FC82A992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7927BD0-9290-4327-A35D-E1DC49AA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34A-FEC9-4BB9-8BB5-977D197AF4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C3B70-DA00-475B-8DB7-46092DC5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FEEEFD-38F7-4786-84A6-1630AB85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097-ED0D-470B-A309-C09CEA090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333D364-DE45-4FA2-AB85-ACFE84ADE2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2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DF990C3-1AE6-401B-9F0D-9D52F3C16684}"/>
              </a:ext>
            </a:extLst>
          </p:cNvPr>
          <p:cNvSpPr txBox="1"/>
          <p:nvPr/>
        </p:nvSpPr>
        <p:spPr>
          <a:xfrm>
            <a:off x="5584821" y="2593985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229B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229B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D7E3B53-7969-4E37-B13E-B4918737D564}"/>
              </a:ext>
            </a:extLst>
          </p:cNvPr>
          <p:cNvSpPr txBox="1"/>
          <p:nvPr/>
        </p:nvSpPr>
        <p:spPr>
          <a:xfrm>
            <a:off x="5584821" y="3609307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8CF554D6-1147-44C8-9F6C-51C0F44CFB54}"/>
              </a:ext>
            </a:extLst>
          </p:cNvPr>
          <p:cNvSpPr txBox="1"/>
          <p:nvPr/>
        </p:nvSpPr>
        <p:spPr>
          <a:xfrm>
            <a:off x="6096000" y="2582639"/>
            <a:ext cx="413018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文件概述</a:t>
            </a:r>
          </a:p>
        </p:txBody>
      </p:sp>
      <p:sp>
        <p:nvSpPr>
          <p:cNvPr id="20" name="文本框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B6F26534-5F12-40A3-BF61-477FC4461DB4}"/>
              </a:ext>
            </a:extLst>
          </p:cNvPr>
          <p:cNvSpPr txBox="1"/>
          <p:nvPr/>
        </p:nvSpPr>
        <p:spPr>
          <a:xfrm>
            <a:off x="6096000" y="3606252"/>
            <a:ext cx="325356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标准文件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5">
            <a:extLst>
              <a:ext uri="{FF2B5EF4-FFF2-40B4-BE49-F238E27FC236}">
                <a16:creationId xmlns="" xmlns:a16="http://schemas.microsoft.com/office/drawing/2014/main" id="{9D41CA91-F885-45A7-8AF2-1ABF71A27C13}"/>
              </a:ext>
            </a:extLst>
          </p:cNvPr>
          <p:cNvSpPr txBox="1"/>
          <p:nvPr/>
        </p:nvSpPr>
        <p:spPr>
          <a:xfrm>
            <a:off x="981512" y="460748"/>
            <a:ext cx="10444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4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4400" b="1" spc="30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</a:t>
            </a:r>
            <a:r>
              <a:rPr lang="zh-CN" altLang="en-US" sz="4400" b="1" spc="30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4400" b="1" spc="3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    件</a:t>
            </a:r>
            <a:r>
              <a:rPr lang="en-US" altLang="zh-CN" sz="4400" b="1" spc="3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819906" y="271514"/>
            <a:ext cx="812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10.2.1 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743818" y="1184790"/>
            <a:ext cx="16446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Helvetica" pitchFamily="34" charset="0"/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Helvetica" pitchFamily="34" charset="0"/>
              </a:rPr>
              <a:t>类型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363831" y="1700077"/>
            <a:ext cx="6822114" cy="494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5717" tIns="35717" rIns="35717" bIns="35717" anchor="ctr">
            <a:spAutoFit/>
          </a:bodyPr>
          <a:lstStyle>
            <a:lvl1pPr marL="239713" indent="-239713" defTabSz="641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641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641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641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6413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6413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typedef </a:t>
            </a:r>
            <a:r>
              <a:rPr lang="en-US" altLang="zh-CN" sz="2000" b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struct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{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short         level;       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缓冲区满空程度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unsigned       flags;   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文件状态标志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char           </a:t>
            </a:r>
            <a:r>
              <a:rPr lang="en-US" altLang="zh-CN" sz="2000" b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fd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;           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文件描述符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unsigned char  hold;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无缓冲则不读取字符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short          </a:t>
            </a:r>
            <a:r>
              <a:rPr lang="en-US" altLang="zh-CN" sz="2000" b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bsize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;    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缓冲区大小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unsigned char *buffer;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数据缓冲区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unsigned char *</a:t>
            </a:r>
            <a:r>
              <a:rPr lang="en-US" altLang="zh-CN" sz="2000" b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curp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;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当前位置指针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unsigned       </a:t>
            </a:r>
            <a:r>
              <a:rPr lang="en-US" altLang="zh-CN" sz="2000" b="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istemp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;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临时文件指示器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   short          token;           /*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用于有效性检查</a:t>
            </a:r>
            <a:r>
              <a:rPr lang="zh-CN" altLang="en-US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/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</a:pP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} 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FILE</a:t>
            </a:r>
            <a:r>
              <a:rPr lang="en-US" altLang="zh-CN" sz="2000" b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itchFamily="34" charset="0"/>
              </a:rPr>
              <a:t>;</a:t>
            </a:r>
            <a:endParaRPr lang="en-US" altLang="zh-CN" sz="2000" b="0" dirty="0" smtClea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文件的打开操作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1018415" y="2694706"/>
            <a:ext cx="603924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Filename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：要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打开的文件路径；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mode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的操作方式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07511" y="1307044"/>
            <a:ext cx="732275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原型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FILE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*open(char *filename , char *mode);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7511" y="4656810"/>
            <a:ext cx="686532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en-US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成功，返回指向被打开的文件的指针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en-US" sz="2000" b="1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出错，返回空指针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2000" b="1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40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12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0" y="278371"/>
            <a:ext cx="6800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文件的打开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3200" b="1" dirty="0">
              <a:solidFill>
                <a:srgbClr val="229B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358504" y="1281955"/>
            <a:ext cx="1895475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Helvetica" pitchFamily="34" charset="0"/>
              </a:rPr>
              <a:t>文件的操作方式</a:t>
            </a:r>
            <a:endParaRPr lang="zh-CN" altLang="en-US" sz="13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Helvetica" pitchFamily="34" charset="0"/>
            </a:endParaRPr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8693"/>
              </p:ext>
            </p:extLst>
          </p:nvPr>
        </p:nvGraphicFramePr>
        <p:xfrm>
          <a:off x="985838" y="1774361"/>
          <a:ext cx="8387531" cy="4731391"/>
        </p:xfrm>
        <a:graphic>
          <a:graphicData uri="http://schemas.openxmlformats.org/drawingml/2006/table">
            <a:tbl>
              <a:tblPr/>
              <a:tblGrid>
                <a:gridCol w="2427531"/>
                <a:gridCol w="5960000"/>
              </a:tblGrid>
              <a:tr h="3858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文件操作方式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含     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4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″r″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（只读）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为只读打开一个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字符文件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″w″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（只写）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为只写打开一个字符文件，文件指针指向文件首部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7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″a″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（追加）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打开字符文件，指向文件尾，在已存在的文件中追加数据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rb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（只读）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为只读打开一个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二进制文件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9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wb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（只写）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为只写打开一个二进制文件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ab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（追加）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打开二进制文件，以向文件追加数据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″r+″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读写方式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打开一个已存在的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字符文件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″w+″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为读写建立一个新的字符文件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″a+″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为读写打开一个字符文件，进行追加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rb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+″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为读写打开一个二进制文件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wb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+″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为读写建立一个新的二进制文件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″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ab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itchFamily="34" charset="0"/>
                        </a:rPr>
                        <a:t>+″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（读写）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Courier New" pitchFamily="49" charset="0"/>
                        </a:rPr>
                        <a:t>为读写打开一个二进制文件进行追加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Helvetica Light" charset="0"/>
                      </a:endParaRPr>
                    </a:p>
                  </a:txBody>
                  <a:tcPr marL="32144" marR="32144" marT="32155" marB="321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6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04492" y="278371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文件的打开操作</a:t>
            </a:r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1739164" y="1180507"/>
            <a:ext cx="28725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Helvetica" pitchFamily="34" charset="0"/>
              </a:rPr>
              <a:t>文件打开操作举例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691459" y="1736638"/>
            <a:ext cx="6781422" cy="48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145" tIns="32145" rIns="32145" bIns="321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145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15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96437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28582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607287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928744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250201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2571659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下面的程序打开一个由路径指明的文件：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FILE  *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fp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if  ((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fp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＝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fopen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(″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c:\\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chen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\\student1.dat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″,″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wb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＋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″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)) 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＝＝ </a:t>
            </a: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NULL)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{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(″File cannot be opened\n″)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exit(1)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}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else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{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　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printf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(″File opened for writing and reading \n″)</a:t>
            </a: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kumimoji="1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…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7488" marR="0" lvl="0" indent="-217488" algn="l" defTabSz="584200" rtl="0" eaLnBrk="0" fontAlgn="base" latinLnBrk="0" hangingPunct="0">
              <a:lnSpc>
                <a:spcPct val="130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}</a:t>
            </a:r>
            <a:endParaRPr kumimoji="1" lang="en-US" altLang="zh-CN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4259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10.2.3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标准文件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1018415" y="2518537"/>
            <a:ext cx="408209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要关闭的文件指针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18416" y="1239932"/>
            <a:ext cx="350564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原型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(FILE *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91401" y="3746811"/>
            <a:ext cx="686532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若成功，返回</a:t>
            </a:r>
            <a:r>
              <a:rPr lang="en-US" altLang="zh-CN" sz="2000" b="1" dirty="0" smtClean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若出错，返回</a:t>
            </a:r>
            <a:r>
              <a:rPr lang="en-US" altLang="zh-CN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EOF</a:t>
            </a:r>
            <a:r>
              <a:rPr lang="zh-CN" altLang="en-US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 smtClean="0">
                <a:solidFill>
                  <a:srgbClr val="0070C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0070C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9929" y="5306754"/>
            <a:ext cx="5828180" cy="1298321"/>
            <a:chOff x="4311399" y="4549141"/>
            <a:chExt cx="5828180" cy="1298321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4311399" y="5293464"/>
              <a:ext cx="582818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不用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的文件应关闭，防止数据破坏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丢失。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90"/>
            <p:cNvGrpSpPr>
              <a:grpSpLocks/>
            </p:cNvGrpSpPr>
            <p:nvPr/>
          </p:nvGrpSpPr>
          <p:grpSpPr bwMode="auto">
            <a:xfrm>
              <a:off x="5034841" y="4549141"/>
              <a:ext cx="1746250" cy="727075"/>
              <a:chOff x="1488528" y="2642203"/>
              <a:chExt cx="1746281" cy="727404"/>
            </a:xfrm>
          </p:grpSpPr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696495" y="2820083"/>
                <a:ext cx="1538314" cy="460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</a:rPr>
                  <a:t>  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88528" y="2642203"/>
                <a:ext cx="635466" cy="727404"/>
                <a:chOff x="2116138" y="2506419"/>
                <a:chExt cx="338137" cy="422275"/>
              </a:xfrm>
              <a:solidFill>
                <a:srgbClr val="FF5050"/>
              </a:solidFill>
            </p:grpSpPr>
            <p:sp>
              <p:nvSpPr>
                <p:cNvPr id="20" name="Freeform 20"/>
                <p:cNvSpPr>
                  <a:spLocks noEditPoints="1"/>
                </p:cNvSpPr>
                <p:nvPr/>
              </p:nvSpPr>
              <p:spPr bwMode="auto">
                <a:xfrm>
                  <a:off x="2116138" y="2506419"/>
                  <a:ext cx="338137" cy="422275"/>
                </a:xfrm>
                <a:custGeom>
                  <a:avLst/>
                  <a:gdLst>
                    <a:gd name="T0" fmla="*/ 147 w 216"/>
                    <a:gd name="T1" fmla="*/ 233 h 270"/>
                    <a:gd name="T2" fmla="*/ 165 w 216"/>
                    <a:gd name="T3" fmla="*/ 200 h 270"/>
                    <a:gd name="T4" fmla="*/ 216 w 216"/>
                    <a:gd name="T5" fmla="*/ 108 h 270"/>
                    <a:gd name="T6" fmla="*/ 108 w 216"/>
                    <a:gd name="T7" fmla="*/ 0 h 270"/>
                    <a:gd name="T8" fmla="*/ 0 w 216"/>
                    <a:gd name="T9" fmla="*/ 108 h 270"/>
                    <a:gd name="T10" fmla="*/ 51 w 216"/>
                    <a:gd name="T11" fmla="*/ 200 h 270"/>
                    <a:gd name="T12" fmla="*/ 70 w 216"/>
                    <a:gd name="T13" fmla="*/ 233 h 270"/>
                    <a:gd name="T14" fmla="*/ 70 w 216"/>
                    <a:gd name="T15" fmla="*/ 247 h 270"/>
                    <a:gd name="T16" fmla="*/ 93 w 216"/>
                    <a:gd name="T17" fmla="*/ 270 h 270"/>
                    <a:gd name="T18" fmla="*/ 123 w 216"/>
                    <a:gd name="T19" fmla="*/ 270 h 270"/>
                    <a:gd name="T20" fmla="*/ 147 w 216"/>
                    <a:gd name="T21" fmla="*/ 247 h 270"/>
                    <a:gd name="T22" fmla="*/ 147 w 216"/>
                    <a:gd name="T23" fmla="*/ 233 h 270"/>
                    <a:gd name="T24" fmla="*/ 124 w 216"/>
                    <a:gd name="T25" fmla="*/ 224 h 270"/>
                    <a:gd name="T26" fmla="*/ 92 w 216"/>
                    <a:gd name="T27" fmla="*/ 224 h 270"/>
                    <a:gd name="T28" fmla="*/ 64 w 216"/>
                    <a:gd name="T29" fmla="*/ 180 h 270"/>
                    <a:gd name="T30" fmla="*/ 23 w 216"/>
                    <a:gd name="T31" fmla="*/ 108 h 270"/>
                    <a:gd name="T32" fmla="*/ 108 w 216"/>
                    <a:gd name="T33" fmla="*/ 23 h 270"/>
                    <a:gd name="T34" fmla="*/ 193 w 216"/>
                    <a:gd name="T35" fmla="*/ 108 h 270"/>
                    <a:gd name="T36" fmla="*/ 153 w 216"/>
                    <a:gd name="T37" fmla="*/ 180 h 270"/>
                    <a:gd name="T38" fmla="*/ 124 w 216"/>
                    <a:gd name="T39" fmla="*/ 224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70">
                      <a:moveTo>
                        <a:pt x="147" y="233"/>
                      </a:moveTo>
                      <a:cubicBezTo>
                        <a:pt x="147" y="219"/>
                        <a:pt x="153" y="207"/>
                        <a:pt x="165" y="200"/>
                      </a:cubicBezTo>
                      <a:cubicBezTo>
                        <a:pt x="195" y="181"/>
                        <a:pt x="216" y="147"/>
                        <a:pt x="216" y="108"/>
                      </a:cubicBezTo>
                      <a:cubicBezTo>
                        <a:pt x="216" y="49"/>
                        <a:pt x="168" y="0"/>
                        <a:pt x="108" y="0"/>
                      </a:cubicBezTo>
                      <a:cubicBezTo>
                        <a:pt x="49" y="0"/>
                        <a:pt x="0" y="49"/>
                        <a:pt x="0" y="108"/>
                      </a:cubicBezTo>
                      <a:cubicBezTo>
                        <a:pt x="0" y="147"/>
                        <a:pt x="21" y="181"/>
                        <a:pt x="51" y="200"/>
                      </a:cubicBezTo>
                      <a:cubicBezTo>
                        <a:pt x="63" y="207"/>
                        <a:pt x="70" y="219"/>
                        <a:pt x="70" y="233"/>
                      </a:cubicBezTo>
                      <a:cubicBezTo>
                        <a:pt x="70" y="247"/>
                        <a:pt x="70" y="247"/>
                        <a:pt x="70" y="247"/>
                      </a:cubicBezTo>
                      <a:cubicBezTo>
                        <a:pt x="93" y="270"/>
                        <a:pt x="93" y="270"/>
                        <a:pt x="9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47" y="247"/>
                        <a:pt x="147" y="247"/>
                        <a:pt x="147" y="247"/>
                      </a:cubicBezTo>
                      <a:lnTo>
                        <a:pt x="147" y="233"/>
                      </a:lnTo>
                      <a:close/>
                      <a:moveTo>
                        <a:pt x="124" y="224"/>
                      </a:move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89" y="206"/>
                        <a:pt x="79" y="190"/>
                        <a:pt x="64" y="180"/>
                      </a:cubicBezTo>
                      <a:cubicBezTo>
                        <a:pt x="38" y="165"/>
                        <a:pt x="23" y="138"/>
                        <a:pt x="23" y="108"/>
                      </a:cubicBezTo>
                      <a:cubicBezTo>
                        <a:pt x="23" y="62"/>
                        <a:pt x="61" y="23"/>
                        <a:pt x="108" y="23"/>
                      </a:cubicBezTo>
                      <a:cubicBezTo>
                        <a:pt x="155" y="23"/>
                        <a:pt x="193" y="62"/>
                        <a:pt x="193" y="108"/>
                      </a:cubicBezTo>
                      <a:cubicBezTo>
                        <a:pt x="193" y="138"/>
                        <a:pt x="178" y="165"/>
                        <a:pt x="153" y="180"/>
                      </a:cubicBezTo>
                      <a:cubicBezTo>
                        <a:pt x="137" y="190"/>
                        <a:pt x="127" y="206"/>
                        <a:pt x="124" y="2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2212975" y="2581031"/>
                  <a:ext cx="144462" cy="180975"/>
                </a:xfrm>
                <a:custGeom>
                  <a:avLst/>
                  <a:gdLst>
                    <a:gd name="T0" fmla="*/ 57 w 91"/>
                    <a:gd name="T1" fmla="*/ 44 h 114"/>
                    <a:gd name="T2" fmla="*/ 75 w 91"/>
                    <a:gd name="T3" fmla="*/ 0 h 114"/>
                    <a:gd name="T4" fmla="*/ 0 w 91"/>
                    <a:gd name="T5" fmla="*/ 70 h 114"/>
                    <a:gd name="T6" fmla="*/ 34 w 91"/>
                    <a:gd name="T7" fmla="*/ 70 h 114"/>
                    <a:gd name="T8" fmla="*/ 16 w 91"/>
                    <a:gd name="T9" fmla="*/ 114 h 114"/>
                    <a:gd name="T10" fmla="*/ 91 w 91"/>
                    <a:gd name="T11" fmla="*/ 44 h 114"/>
                    <a:gd name="T12" fmla="*/ 57 w 91"/>
                    <a:gd name="T13" fmla="*/ 4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114">
                      <a:moveTo>
                        <a:pt x="57" y="44"/>
                      </a:moveTo>
                      <a:lnTo>
                        <a:pt x="75" y="0"/>
                      </a:lnTo>
                      <a:lnTo>
                        <a:pt x="0" y="70"/>
                      </a:lnTo>
                      <a:lnTo>
                        <a:pt x="34" y="70"/>
                      </a:lnTo>
                      <a:lnTo>
                        <a:pt x="16" y="114"/>
                      </a:lnTo>
                      <a:lnTo>
                        <a:pt x="91" y="44"/>
                      </a:lnTo>
                      <a:lnTo>
                        <a:pt x="5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>
                    <a:contourClr>
                      <a:srgbClr val="FFFFFF"/>
                    </a:contourClr>
                  </a:sp3d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5526840" y="1178475"/>
            <a:ext cx="32316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794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79438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Helvetica" pitchFamily="34" charset="0"/>
              </a:rPr>
              <a:t>文件的关闭操作举例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526840" y="1795104"/>
            <a:ext cx="5422900" cy="31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145" tIns="32145" rIns="32145" bIns="32145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>
              <a:lnSpc>
                <a:spcPct val="110000"/>
              </a:lnSpc>
              <a:spcBef>
                <a:spcPts val="425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下面是一个测试关闭文件成功与否的程序段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if 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fclose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(fp2)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！＝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0)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{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　</a:t>
            </a:r>
            <a:endParaRPr lang="zh-CN" altLang="en-US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(″\n File cannot be closed″)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exit (1)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</a:t>
            </a:r>
            <a:endParaRPr lang="zh-CN" altLang="en-US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else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584200">
              <a:lnSpc>
                <a:spcPct val="110000"/>
              </a:lnSpc>
              <a:spcBef>
                <a:spcPts val="35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itchFamily="18" charset="0"/>
              </a:rPr>
              <a:t> (″\n  File is now closed″)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； </a:t>
            </a:r>
            <a:endParaRPr lang="zh-CN" altLang="en-US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12" grpId="0" autoUpdateAnimBg="0"/>
      <p:bldP spid="5" grpId="0" autoUpdateAnimBg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953363" y="1965877"/>
            <a:ext cx="9759378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判断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文件结束函数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：文本文件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中，数据以字符的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码值形式存放，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码值的范围是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0~255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，不可能出现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，因此可以用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EOF(-1)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作为文件的结束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812962" y="1240983"/>
            <a:ext cx="4186385" cy="554038"/>
            <a:chOff x="1620098" y="1340762"/>
            <a:chExt cx="4185598" cy="553853"/>
          </a:xfrm>
        </p:grpSpPr>
        <p:grpSp>
          <p:nvGrpSpPr>
            <p:cNvPr id="11" name="组合 49"/>
            <p:cNvGrpSpPr>
              <a:grpSpLocks/>
            </p:cNvGrpSpPr>
            <p:nvPr/>
          </p:nvGrpSpPr>
          <p:grpSpPr bwMode="auto">
            <a:xfrm>
              <a:off x="1620098" y="1340762"/>
              <a:ext cx="4185598" cy="553853"/>
              <a:chOff x="467940" y="1291611"/>
              <a:chExt cx="4186189" cy="553816"/>
            </a:xfrm>
          </p:grpSpPr>
          <p:sp>
            <p:nvSpPr>
              <p:cNvPr id="14" name="对角圆角矩形 13"/>
              <p:cNvSpPr/>
              <p:nvPr/>
            </p:nvSpPr>
            <p:spPr>
              <a:xfrm>
                <a:off x="467940" y="1340804"/>
                <a:ext cx="4186189" cy="504623"/>
              </a:xfrm>
              <a:prstGeom prst="round2DiagRect">
                <a:avLst>
                  <a:gd name="adj1" fmla="val 30205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121711" tIns="60857" rIns="121711" bIns="60857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2F2F2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  </a:t>
                </a: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pSp>
            <p:nvGrpSpPr>
              <p:cNvPr id="15" name="组合 48"/>
              <p:cNvGrpSpPr>
                <a:grpSpLocks noChangeAspect="1"/>
              </p:cNvGrpSpPr>
              <p:nvPr/>
            </p:nvGrpSpPr>
            <p:grpSpPr bwMode="auto">
              <a:xfrm>
                <a:off x="683833" y="1291611"/>
                <a:ext cx="549715" cy="523008"/>
                <a:chOff x="2700010" y="3789834"/>
                <a:chExt cx="458095" cy="435841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2700009" y="3789834"/>
                  <a:ext cx="431250" cy="43242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7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2771800" y="3789834"/>
                  <a:ext cx="386305" cy="435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</a:t>
                  </a:r>
                  <a:endPara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2339751" y="1412776"/>
              <a:ext cx="3465944" cy="46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</a:rPr>
                <a:t>判断文件是否结束函数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73644" y="3067449"/>
            <a:ext cx="1003395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二进制文件中，会有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值的出现，因此不能采用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EOF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作为文件结束标志，这时可以用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函数来判断文件是否结束。需要指出的是，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函数同样可以用于判断文本文件是否结束。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函数的一般调用形式为：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文件指针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96075" y="278371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10.2.4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操作状态检测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20971" y="5329211"/>
            <a:ext cx="1003395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例如：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表示当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指向的文件到达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文件尾时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，函数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feof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否则为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12" grpId="0" autoUpdateAnimBg="0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454554" y="2887707"/>
            <a:ext cx="3473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 件 概 述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013359" y="2887707"/>
            <a:ext cx="143266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10.1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2051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613201" y="278371"/>
            <a:ext cx="2496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10.1.1  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5108" y="1452520"/>
            <a:ext cx="98009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2667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solidFill>
                  <a:srgbClr val="7030A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指存放在外存储器上的信息的集合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5108" y="2151092"/>
            <a:ext cx="99905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2667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kern="5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磁盘</a:t>
            </a:r>
            <a:r>
              <a:rPr lang="zh-CN" altLang="en-US" sz="2000" kern="50" dirty="0">
                <a:ea typeface="微软雅黑" panose="020B0503020204020204" pitchFamily="34" charset="-122"/>
                <a:cs typeface="Times New Roman" panose="02020603050405020304" pitchFamily="18" charset="0"/>
              </a:rPr>
              <a:t>上的所有信息均以文件的形式存储，每个文件</a:t>
            </a:r>
            <a:r>
              <a:rPr lang="zh-CN" altLang="en-US" sz="2000" b="1" kern="5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具有一个惟一的名称</a:t>
            </a:r>
            <a:r>
              <a:rPr lang="zh-CN" altLang="en-US" sz="2000" kern="50" dirty="0">
                <a:ea typeface="微软雅黑" panose="020B0503020204020204" pitchFamily="34" charset="-122"/>
                <a:cs typeface="Times New Roman" panose="02020603050405020304" pitchFamily="18" charset="0"/>
              </a:rPr>
              <a:t>，通过名称对文件进行</a:t>
            </a:r>
            <a:r>
              <a:rPr lang="zh-CN" altLang="en-US" sz="2000" b="1" kern="5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读、写、修改或删除</a:t>
            </a:r>
            <a:r>
              <a:rPr lang="zh-CN" altLang="en-US" sz="2000" kern="50" dirty="0">
                <a:ea typeface="微软雅黑" panose="020B0503020204020204" pitchFamily="34" charset="-122"/>
                <a:cs typeface="Times New Roman" panose="02020603050405020304" pitchFamily="18" charset="0"/>
              </a:rPr>
              <a:t>等操作。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5108" y="3319298"/>
            <a:ext cx="9800907" cy="9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indent="2667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kern="5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从</a:t>
            </a:r>
            <a:r>
              <a:rPr lang="zh-CN" altLang="en-US" sz="2000" kern="50" dirty="0">
                <a:ea typeface="微软雅黑" panose="020B0503020204020204" pitchFamily="34" charset="-122"/>
                <a:cs typeface="Times New Roman" panose="02020603050405020304" pitchFamily="18" charset="0"/>
              </a:rPr>
              <a:t>广义上说，文件是指信息输入和输出的对象，磁盘文件、键盘、显示器、打印机等均可视为文件。</a:t>
            </a:r>
          </a:p>
        </p:txBody>
      </p:sp>
    </p:spTree>
    <p:extLst>
      <p:ext uri="{BB962C8B-B14F-4D97-AF65-F5344CB8AC3E}">
        <p14:creationId xmlns:p14="http://schemas.microsoft.com/office/powerpoint/2010/main" val="30967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512533" y="278371"/>
            <a:ext cx="5490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10.1.2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文件的存储形式</a:t>
            </a: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2309186" y="2720963"/>
            <a:ext cx="6293433" cy="3478127"/>
            <a:chOff x="-2" y="-1"/>
            <a:chExt cx="7438795" cy="4003770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H="1">
              <a:off x="832842" y="1710261"/>
              <a:ext cx="3" cy="21176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2135728" y="1710261"/>
              <a:ext cx="2" cy="21176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832843" y="2036880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832843" y="2444255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832843" y="2769079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832843" y="3176455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390159" y="4003768"/>
              <a:ext cx="13028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Rectangle 10"/>
            <p:cNvSpPr>
              <a:spLocks/>
            </p:cNvSpPr>
            <p:nvPr/>
          </p:nvSpPr>
          <p:spPr bwMode="auto">
            <a:xfrm>
              <a:off x="926970" y="2036880"/>
              <a:ext cx="1114632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00100100</a:t>
              </a:r>
              <a:endParaRPr lang="en-US" altLang="zh-CN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4" name="Rectangle 11"/>
            <p:cNvSpPr>
              <a:spLocks/>
            </p:cNvSpPr>
            <p:nvPr/>
          </p:nvSpPr>
          <p:spPr bwMode="auto">
            <a:xfrm>
              <a:off x="920689" y="2388623"/>
              <a:ext cx="112719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00100000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5" name="Rectangle 12"/>
            <p:cNvSpPr>
              <a:spLocks/>
            </p:cNvSpPr>
            <p:nvPr/>
          </p:nvSpPr>
          <p:spPr bwMode="auto">
            <a:xfrm>
              <a:off x="928764" y="2769079"/>
              <a:ext cx="1114632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00100010</a:t>
              </a:r>
              <a:endParaRPr lang="en-US" altLang="zh-CN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6" name="Rectangle 13"/>
            <p:cNvSpPr>
              <a:spLocks/>
            </p:cNvSpPr>
            <p:nvPr/>
          </p:nvSpPr>
          <p:spPr bwMode="auto">
            <a:xfrm>
              <a:off x="928764" y="3176455"/>
              <a:ext cx="1114632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00101000</a:t>
              </a:r>
              <a:endParaRPr lang="en-US" altLang="zh-CN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7" name="Rectangle 14"/>
            <p:cNvSpPr>
              <a:spLocks/>
            </p:cNvSpPr>
            <p:nvPr/>
          </p:nvSpPr>
          <p:spPr bwMode="auto">
            <a:xfrm>
              <a:off x="-2" y="2058415"/>
              <a:ext cx="52611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(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‘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6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’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)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8" name="Rectangle 15"/>
            <p:cNvSpPr>
              <a:spLocks/>
            </p:cNvSpPr>
            <p:nvPr/>
          </p:nvSpPr>
          <p:spPr bwMode="auto">
            <a:xfrm>
              <a:off x="17944" y="2444255"/>
              <a:ext cx="52611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(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‘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’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)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39" name="Rectangle 16"/>
            <p:cNvSpPr>
              <a:spLocks/>
            </p:cNvSpPr>
            <p:nvPr/>
          </p:nvSpPr>
          <p:spPr bwMode="auto">
            <a:xfrm>
              <a:off x="17944" y="2795998"/>
              <a:ext cx="52611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(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‘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3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’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)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40" name="Rectangle 17"/>
            <p:cNvSpPr>
              <a:spLocks/>
            </p:cNvSpPr>
            <p:nvPr/>
          </p:nvSpPr>
          <p:spPr bwMode="auto">
            <a:xfrm>
              <a:off x="17944" y="3176455"/>
              <a:ext cx="52611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(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‘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8</a:t>
              </a:r>
              <a:r>
                <a:rPr lang="en-US" altLang="zh-CN" sz="1100" smtClean="0">
                  <a:solidFill>
                    <a:srgbClr val="000000"/>
                  </a:solidFill>
                  <a:latin typeface="Arial" pitchFamily="34" charset="0"/>
                  <a:ea typeface="幼圆" pitchFamily="49" charset="-122"/>
                  <a:sym typeface="幼圆" pitchFamily="49" charset="-122"/>
                </a:rPr>
                <a:t>’</a:t>
              </a: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)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41" name="Rectangle 18"/>
            <p:cNvSpPr>
              <a:spLocks/>
            </p:cNvSpPr>
            <p:nvPr/>
          </p:nvSpPr>
          <p:spPr bwMode="auto">
            <a:xfrm>
              <a:off x="892985" y="1302884"/>
              <a:ext cx="1189781" cy="370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err="1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ASCⅡ</a:t>
              </a:r>
              <a:r>
                <a:rPr lang="zh-CN" altLang="en-US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形式</a:t>
              </a:r>
              <a:endParaRPr lang="zh-CN" altLang="en-US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3600127" y="407375"/>
              <a:ext cx="2" cy="1385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4903012" y="407375"/>
              <a:ext cx="2" cy="1385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600127" y="733994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3600127" y="1141370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3600127" y="1466194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Rectangle 24"/>
            <p:cNvSpPr>
              <a:spLocks/>
            </p:cNvSpPr>
            <p:nvPr/>
          </p:nvSpPr>
          <p:spPr bwMode="auto">
            <a:xfrm>
              <a:off x="3694254" y="733994"/>
              <a:ext cx="1114632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00010101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48" name="Rectangle 25"/>
            <p:cNvSpPr>
              <a:spLocks/>
            </p:cNvSpPr>
            <p:nvPr/>
          </p:nvSpPr>
          <p:spPr bwMode="auto">
            <a:xfrm>
              <a:off x="3687972" y="1085737"/>
              <a:ext cx="112719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10010100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49" name="Rectangle 26"/>
            <p:cNvSpPr>
              <a:spLocks/>
            </p:cNvSpPr>
            <p:nvPr/>
          </p:nvSpPr>
          <p:spPr bwMode="auto">
            <a:xfrm>
              <a:off x="3507166" y="-1"/>
              <a:ext cx="1495987" cy="370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内存存储形式</a:t>
              </a:r>
              <a:endParaRPr lang="zh-CN" altLang="en-US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50" name="Rectangle 27"/>
            <p:cNvSpPr>
              <a:spLocks/>
            </p:cNvSpPr>
            <p:nvPr/>
          </p:nvSpPr>
          <p:spPr bwMode="auto">
            <a:xfrm>
              <a:off x="3913868" y="1792813"/>
              <a:ext cx="62874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6038</a:t>
              </a:r>
              <a:endParaRPr lang="en-US" altLang="zh-CN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6135907" y="2280946"/>
              <a:ext cx="2" cy="1385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7438792" y="2280946"/>
              <a:ext cx="1" cy="13854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6135906" y="2607565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6135906" y="3014941"/>
              <a:ext cx="130288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6135906" y="3339765"/>
              <a:ext cx="13028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Rectangle 33"/>
            <p:cNvSpPr>
              <a:spLocks/>
            </p:cNvSpPr>
            <p:nvPr/>
          </p:nvSpPr>
          <p:spPr bwMode="auto">
            <a:xfrm>
              <a:off x="6230034" y="2607565"/>
              <a:ext cx="1114632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00010101</a:t>
              </a:r>
              <a:endParaRPr lang="en-US" altLang="zh-CN" sz="13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57" name="Rectangle 34"/>
            <p:cNvSpPr>
              <a:spLocks/>
            </p:cNvSpPr>
            <p:nvPr/>
          </p:nvSpPr>
          <p:spPr bwMode="auto">
            <a:xfrm>
              <a:off x="6223753" y="2959308"/>
              <a:ext cx="1127194" cy="372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10010100</a:t>
              </a:r>
              <a:endParaRPr lang="en-US" altLang="zh-CN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58" name="Rectangle 35"/>
            <p:cNvSpPr>
              <a:spLocks/>
            </p:cNvSpPr>
            <p:nvPr/>
          </p:nvSpPr>
          <p:spPr bwMode="auto">
            <a:xfrm>
              <a:off x="6156904" y="1873570"/>
              <a:ext cx="1266276" cy="370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二进制形式</a:t>
              </a:r>
              <a:endParaRPr lang="zh-CN" altLang="en-US" sz="130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>
              <a:off x="2135728" y="978060"/>
              <a:ext cx="1464401" cy="162950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4903011" y="978060"/>
              <a:ext cx="1222130" cy="219839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1312232" y="1144904"/>
            <a:ext cx="900622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文本文件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（字符文件）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：数据以字符出现，用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码储存字符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二进制文件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：按数据在内存中的二进制形式存储。</a:t>
            </a:r>
          </a:p>
        </p:txBody>
      </p:sp>
    </p:spTree>
    <p:extLst>
      <p:ext uri="{BB962C8B-B14F-4D97-AF65-F5344CB8AC3E}">
        <p14:creationId xmlns:p14="http://schemas.microsoft.com/office/powerpoint/2010/main" val="31817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512853" y="278371"/>
            <a:ext cx="5900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10.1.3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文件与非标准文件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963" y="1260866"/>
            <a:ext cx="100099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        利用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缓冲区将对磁盘文件的频繁逐次</a:t>
            </a: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访问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变为批量访问的做法称为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标准文件操作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376956" y="2481264"/>
            <a:ext cx="5546067" cy="2751262"/>
            <a:chOff x="-134514" y="-44673"/>
            <a:chExt cx="7886756" cy="3913758"/>
          </a:xfrm>
        </p:grpSpPr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2711925" y="530225"/>
              <a:ext cx="2376490" cy="8636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192562" y="1393825"/>
              <a:ext cx="1223965" cy="865189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2711925" y="2328862"/>
              <a:ext cx="2376490" cy="863602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6528275" y="1247775"/>
              <a:ext cx="1223967" cy="1081090"/>
              <a:chOff x="-1" y="0"/>
              <a:chExt cx="1223967" cy="1081090"/>
            </a:xfrm>
          </p:grpSpPr>
          <p:sp>
            <p:nvSpPr>
              <p:cNvPr id="26" name="AutoShape 8"/>
              <p:cNvSpPr>
                <a:spLocks/>
              </p:cNvSpPr>
              <p:nvPr/>
            </p:nvSpPr>
            <p:spPr bwMode="auto">
              <a:xfrm>
                <a:off x="-1" y="0"/>
                <a:ext cx="1223967" cy="1081090"/>
              </a:xfrm>
              <a:custGeom>
                <a:avLst/>
                <a:gdLst>
                  <a:gd name="T0" fmla="*/ 34678158 w 21600"/>
                  <a:gd name="T1" fmla="*/ 27054528 h 21600"/>
                  <a:gd name="T2" fmla="*/ 34678158 w 21600"/>
                  <a:gd name="T3" fmla="*/ 27054528 h 21600"/>
                  <a:gd name="T4" fmla="*/ 34678158 w 21600"/>
                  <a:gd name="T5" fmla="*/ 27054528 h 21600"/>
                  <a:gd name="T6" fmla="*/ 34678158 w 21600"/>
                  <a:gd name="T7" fmla="*/ 2705452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B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9"/>
              <p:cNvSpPr>
                <a:spLocks/>
              </p:cNvSpPr>
              <p:nvPr/>
            </p:nvSpPr>
            <p:spPr bwMode="auto">
              <a:xfrm>
                <a:off x="-1" y="135135"/>
                <a:ext cx="1223967" cy="135138"/>
              </a:xfrm>
              <a:custGeom>
                <a:avLst/>
                <a:gdLst>
                  <a:gd name="T0" fmla="*/ 34678158 w 21600"/>
                  <a:gd name="T1" fmla="*/ 422738 h 21600"/>
                  <a:gd name="T2" fmla="*/ 34678158 w 21600"/>
                  <a:gd name="T3" fmla="*/ 422738 h 21600"/>
                  <a:gd name="T4" fmla="*/ 34678158 w 21600"/>
                  <a:gd name="T5" fmla="*/ 422738 h 21600"/>
                  <a:gd name="T6" fmla="*/ 34678158 w 21600"/>
                  <a:gd name="T7" fmla="*/ 42273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-134514" y="792163"/>
              <a:ext cx="196633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程序数据区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2550794" y="-44673"/>
              <a:ext cx="2700344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输出文件缓冲区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2658745" y="3299919"/>
              <a:ext cx="2700344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输入文件缓冲区</a:t>
              </a: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6745724" y="604417"/>
              <a:ext cx="86531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磁盘</a:t>
              </a:r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 rot="10800000" flipH="1">
              <a:off x="1435575" y="1412875"/>
              <a:ext cx="2465390" cy="414339"/>
            </a:xfrm>
            <a:custGeom>
              <a:avLst/>
              <a:gdLst>
                <a:gd name="T0" fmla="*/ 140697867 w 21600"/>
                <a:gd name="T1" fmla="*/ 3974010 h 21600"/>
                <a:gd name="T2" fmla="*/ 140697867 w 21600"/>
                <a:gd name="T3" fmla="*/ 3974010 h 21600"/>
                <a:gd name="T4" fmla="*/ 140697867 w 21600"/>
                <a:gd name="T5" fmla="*/ 3974010 h 21600"/>
                <a:gd name="T6" fmla="*/ 140697867 w 21600"/>
                <a:gd name="T7" fmla="*/ 397401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5088413" y="889000"/>
              <a:ext cx="1439865" cy="7921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>
              <a:spLocks/>
            </p:cNvSpPr>
            <p:nvPr/>
          </p:nvSpPr>
          <p:spPr bwMode="auto">
            <a:xfrm>
              <a:off x="1802958" y="1233464"/>
              <a:ext cx="86531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输出</a:t>
              </a:r>
            </a:p>
          </p:txBody>
        </p:sp>
        <p:sp>
          <p:nvSpPr>
            <p:cNvPr id="21" name="Rectangle 17"/>
            <p:cNvSpPr>
              <a:spLocks/>
            </p:cNvSpPr>
            <p:nvPr/>
          </p:nvSpPr>
          <p:spPr bwMode="auto">
            <a:xfrm>
              <a:off x="1846613" y="2120060"/>
              <a:ext cx="86531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输入</a:t>
              </a:r>
            </a:p>
          </p:txBody>
        </p:sp>
        <p:sp>
          <p:nvSpPr>
            <p:cNvPr id="22" name="Rectangle 18"/>
            <p:cNvSpPr>
              <a:spLocks/>
            </p:cNvSpPr>
            <p:nvPr/>
          </p:nvSpPr>
          <p:spPr bwMode="auto">
            <a:xfrm>
              <a:off x="5630069" y="738594"/>
              <a:ext cx="86531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输出</a:t>
              </a:r>
            </a:p>
          </p:txBody>
        </p:sp>
        <p:sp>
          <p:nvSpPr>
            <p:cNvPr id="23" name="Rectangle 19"/>
            <p:cNvSpPr>
              <a:spLocks/>
            </p:cNvSpPr>
            <p:nvPr/>
          </p:nvSpPr>
          <p:spPr bwMode="auto">
            <a:xfrm>
              <a:off x="5692312" y="2404644"/>
              <a:ext cx="865311" cy="56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19" tIns="45719" rIns="45719" bIns="45719">
              <a:spAutoFit/>
            </a:bodyPr>
            <a:lstStyle>
              <a:lvl1pPr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6413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641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幼圆" pitchFamily="49" charset="-122"/>
                </a:rPr>
                <a:t>输入</a:t>
              </a:r>
            </a:p>
          </p:txBody>
        </p:sp>
        <p:sp>
          <p:nvSpPr>
            <p:cNvPr id="24" name="AutoShape 20"/>
            <p:cNvSpPr>
              <a:spLocks/>
            </p:cNvSpPr>
            <p:nvPr/>
          </p:nvSpPr>
          <p:spPr bwMode="auto">
            <a:xfrm rot="5400000" flipH="1">
              <a:off x="2524600" y="933449"/>
              <a:ext cx="268290" cy="2484439"/>
            </a:xfrm>
            <a:custGeom>
              <a:avLst/>
              <a:gdLst>
                <a:gd name="T0" fmla="*/ 1666193 w 21600"/>
                <a:gd name="T1" fmla="*/ 142880547 h 21600"/>
                <a:gd name="T2" fmla="*/ 1666193 w 21600"/>
                <a:gd name="T3" fmla="*/ 142880547 h 21600"/>
                <a:gd name="T4" fmla="*/ 1666193 w 21600"/>
                <a:gd name="T5" fmla="*/ 142880547 h 21600"/>
                <a:gd name="T6" fmla="*/ 1666193 w 21600"/>
                <a:gd name="T7" fmla="*/ 1428805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5088413" y="1897062"/>
              <a:ext cx="1439865" cy="7921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5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8977" y="278371"/>
            <a:ext cx="4259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10.1.4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文件存取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1596708" y="1700879"/>
            <a:ext cx="4188893" cy="2024063"/>
            <a:chOff x="1580303" y="2123328"/>
            <a:chExt cx="4188404" cy="2024034"/>
          </a:xfrm>
        </p:grpSpPr>
        <p:sp>
          <p:nvSpPr>
            <p:cNvPr id="49" name="Freeform 108"/>
            <p:cNvSpPr>
              <a:spLocks/>
            </p:cNvSpPr>
            <p:nvPr/>
          </p:nvSpPr>
          <p:spPr bwMode="auto">
            <a:xfrm rot="16200000">
              <a:off x="3744673" y="2123328"/>
              <a:ext cx="2024034" cy="2024034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algn="ctr">
                <a:defRPr/>
              </a:pPr>
              <a:endParaRPr lang="id-ID" sz="2000" kern="0">
                <a:solidFill>
                  <a:srgbClr val="0170C1"/>
                </a:solidFill>
                <a:latin typeface="DIN-BoldItalic" pitchFamily="50" charset="0"/>
                <a:ea typeface="宋体"/>
              </a:endParaRPr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 rot="16200000">
              <a:off x="3887652" y="2278989"/>
              <a:ext cx="1720825" cy="1723824"/>
            </a:xfrm>
            <a:prstGeom prst="ellipse">
              <a:avLst/>
            </a:prstGeom>
            <a:solidFill>
              <a:srgbClr val="0170C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720000" rIns="360000" anchor="ctr"/>
            <a:lstStyle/>
            <a:p>
              <a:pPr algn="just">
                <a:lnSpc>
                  <a:spcPct val="130000"/>
                </a:lnSpc>
                <a:defRPr/>
              </a:pPr>
              <a:endParaRPr lang="id-ID" sz="1300" kern="0">
                <a:solidFill>
                  <a:srgbClr val="0170C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Oval 110"/>
            <p:cNvSpPr>
              <a:spLocks noChangeArrowheads="1"/>
            </p:cNvSpPr>
            <p:nvPr/>
          </p:nvSpPr>
          <p:spPr bwMode="auto">
            <a:xfrm rot="16200000">
              <a:off x="4104913" y="2498100"/>
              <a:ext cx="1284863" cy="128565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4800" kern="0" dirty="0">
                  <a:solidFill>
                    <a:srgbClr val="0170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id-ID" sz="4800" kern="0" dirty="0">
                <a:solidFill>
                  <a:srgbClr val="01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580303" y="2698281"/>
              <a:ext cx="2044160" cy="55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rgbClr val="FF0000"/>
                  </a:solidFill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读写一个字符</a:t>
              </a:r>
              <a:r>
                <a:rPr lang="zh-CN" altLang="en-US" sz="200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5852277" y="2173954"/>
            <a:ext cx="5719763" cy="1550988"/>
            <a:chOff x="5835242" y="2596577"/>
            <a:chExt cx="5719634" cy="1550783"/>
          </a:xfrm>
        </p:grpSpPr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5835242" y="2596577"/>
              <a:ext cx="1550783" cy="1550783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DIN-BoldItalic" pitchFamily="50" charset="0"/>
                <a:ea typeface="宋体"/>
              </a:endParaRPr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5946430" y="2705634"/>
              <a:ext cx="1319213" cy="1320800"/>
            </a:xfrm>
            <a:prstGeom prst="ellipse">
              <a:avLst/>
            </a:prstGeom>
            <a:solidFill>
              <a:srgbClr val="40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6114135" y="2872283"/>
              <a:ext cx="984442" cy="98505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170C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id-ID" sz="3200" b="0" i="0" u="none" strike="noStrike" kern="0" cap="none" spc="0" normalizeH="0" baseline="0" noProof="0" dirty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438408" y="2705633"/>
              <a:ext cx="4116468" cy="1015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srgbClr val="FF0000"/>
                  </a:solidFill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读写一个字符串</a:t>
              </a:r>
              <a:r>
                <a:rPr lang="zh-CN" altLang="en-US" sz="2000" kern="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。将多个字符组成的字符串写入文件或从文件中读出。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innerShdw blurRad="50800">
                    <a:prstClr val="black"/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854175" y="3793204"/>
            <a:ext cx="4931427" cy="1733550"/>
            <a:chOff x="836788" y="4215650"/>
            <a:chExt cx="4931920" cy="1732663"/>
          </a:xfrm>
        </p:grpSpPr>
        <p:sp>
          <p:nvSpPr>
            <p:cNvPr id="59" name="Freeform 124"/>
            <p:cNvSpPr>
              <a:spLocks/>
            </p:cNvSpPr>
            <p:nvPr/>
          </p:nvSpPr>
          <p:spPr bwMode="auto">
            <a:xfrm rot="5400000" flipV="1">
              <a:off x="4036044" y="4215650"/>
              <a:ext cx="1732663" cy="1732664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DIN-BoldItalic" pitchFamily="50" charset="0"/>
                <a:ea typeface="宋体"/>
              </a:endParaRPr>
            </a:p>
          </p:txBody>
        </p:sp>
        <p:sp>
          <p:nvSpPr>
            <p:cNvPr id="60" name="Freeform 125"/>
            <p:cNvSpPr>
              <a:spLocks/>
            </p:cNvSpPr>
            <p:nvPr/>
          </p:nvSpPr>
          <p:spPr bwMode="auto">
            <a:xfrm rot="5400000" flipV="1">
              <a:off x="4158112" y="4339965"/>
              <a:ext cx="1473200" cy="1474787"/>
            </a:xfrm>
            <a:prstGeom prst="ellipse">
              <a:avLst/>
            </a:prstGeom>
            <a:solidFill>
              <a:srgbClr val="40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1" name="Oval 126"/>
            <p:cNvSpPr>
              <a:spLocks noChangeArrowheads="1"/>
            </p:cNvSpPr>
            <p:nvPr/>
          </p:nvSpPr>
          <p:spPr bwMode="auto">
            <a:xfrm rot="5400000" flipV="1">
              <a:off x="4344425" y="4526913"/>
              <a:ext cx="1099900" cy="1100579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vert="eaVert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170C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id-ID" sz="4000" b="0" i="0" u="none" strike="noStrike" kern="0" cap="none" spc="0" normalizeH="0" baseline="0" noProof="0" dirty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836788" y="4366089"/>
              <a:ext cx="3048957" cy="147657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srgbClr val="FF0000"/>
                  </a:solidFill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格式化读写</a:t>
              </a:r>
              <a:r>
                <a:rPr lang="zh-CN" altLang="en-US" sz="2000" kern="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。根据格式控制指定的数据格式对数据进行转换存取。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effectLst>
                  <a:innerShdw blurRad="50800">
                    <a:prstClr val="black"/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852277" y="3793204"/>
            <a:ext cx="5719763" cy="2332038"/>
            <a:chOff x="5835243" y="4215649"/>
            <a:chExt cx="5719637" cy="2331983"/>
          </a:xfrm>
        </p:grpSpPr>
        <p:sp>
          <p:nvSpPr>
            <p:cNvPr id="64" name="Freeform 120"/>
            <p:cNvSpPr>
              <a:spLocks/>
            </p:cNvSpPr>
            <p:nvPr/>
          </p:nvSpPr>
          <p:spPr bwMode="auto">
            <a:xfrm flipV="1">
              <a:off x="5835243" y="4215649"/>
              <a:ext cx="2331984" cy="2331983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000" b="0" i="0" u="none" strike="noStrike" kern="0" cap="none" spc="0" normalizeH="0" baseline="0" noProof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DIN-BoldItalic" pitchFamily="50" charset="0"/>
                <a:ea typeface="宋体"/>
              </a:endParaRPr>
            </a:p>
          </p:txBody>
        </p:sp>
        <p:sp>
          <p:nvSpPr>
            <p:cNvPr id="65" name="Freeform 121"/>
            <p:cNvSpPr>
              <a:spLocks/>
            </p:cNvSpPr>
            <p:nvPr/>
          </p:nvSpPr>
          <p:spPr bwMode="auto">
            <a:xfrm flipV="1">
              <a:off x="6003580" y="4397909"/>
              <a:ext cx="1982788" cy="19859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66" name="Oval 122"/>
            <p:cNvSpPr>
              <a:spLocks noChangeArrowheads="1"/>
            </p:cNvSpPr>
            <p:nvPr/>
          </p:nvSpPr>
          <p:spPr bwMode="auto">
            <a:xfrm rot="10800000" flipV="1">
              <a:off x="6254627" y="4651776"/>
              <a:ext cx="1480350" cy="14812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rgbClr val="0170C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id-ID" sz="5400" b="0" i="0" u="none" strike="noStrike" kern="0" cap="none" spc="0" normalizeH="0" baseline="0" noProof="0" dirty="0">
                <a:ln>
                  <a:noFill/>
                </a:ln>
                <a:solidFill>
                  <a:srgbClr val="0170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25293" y="4366161"/>
              <a:ext cx="3229587" cy="19389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srgbClr val="FF0000"/>
                  </a:solidFill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成块读写</a:t>
              </a:r>
              <a:r>
                <a:rPr lang="zh-CN" altLang="en-US" sz="2000" kern="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， 也称作按记录读写。</a:t>
              </a:r>
              <a:r>
                <a:rPr lang="en-US" altLang="zh-CN" sz="2000" kern="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kern="0" dirty="0">
                  <a:effectLst>
                    <a:innerShdw blurRad="50800">
                      <a:prstClr val="black"/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语言的文件虽然是按字节流存放，但可以按记录存取多个字节的数据。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>
                  <a:innerShdw blurRad="50800">
                    <a:prstClr val="black"/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2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478977" y="278371"/>
            <a:ext cx="4259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10.1.4  </a:t>
            </a:r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文件存取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52920" y="1853967"/>
            <a:ext cx="8938891" cy="3777171"/>
            <a:chOff x="1352920" y="1853967"/>
            <a:chExt cx="8938891" cy="3777171"/>
          </a:xfrm>
        </p:grpSpPr>
        <p:pic>
          <p:nvPicPr>
            <p:cNvPr id="4098" name="Picture 2" descr="E:\课件\C语言程序设计教程（第4版）（杨路明）\方正 C语言程序设计教程（第4版 杨路明）\1002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920" y="1853967"/>
              <a:ext cx="8938891" cy="317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"/>
            <p:cNvSpPr>
              <a:spLocks noChangeArrowheads="1"/>
            </p:cNvSpPr>
            <p:nvPr/>
          </p:nvSpPr>
          <p:spPr bwMode="auto">
            <a:xfrm>
              <a:off x="4310572" y="5231028"/>
              <a:ext cx="30235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kern="0" dirty="0">
                  <a:solidFill>
                    <a:srgbClr val="0066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四种文件存取方式与函数</a:t>
              </a:r>
              <a:endPara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5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237864" y="1234312"/>
            <a:ext cx="11716271" cy="4389379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768851" y="3021931"/>
            <a:ext cx="3989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标准文件操作</a:t>
            </a:r>
            <a:endParaRPr lang="en-US" altLang="zh-CN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 rot="5400000">
            <a:off x="1538103" y="2328783"/>
            <a:ext cx="2552515" cy="2200444"/>
          </a:xfrm>
          <a:prstGeom prst="hexagon">
            <a:avLst/>
          </a:prstGeom>
          <a:solidFill>
            <a:srgbClr val="229BBF"/>
          </a:solidFill>
          <a:ln>
            <a:noFill/>
          </a:ln>
          <a:effectLst>
            <a:outerShdw blurRad="508000" dist="419100" dir="2700000" sx="95000" sy="95000" algn="tl" rotWithShape="0">
              <a:schemeClr val="tx1">
                <a:lumMod val="85000"/>
                <a:lumOff val="1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1996433" y="2889601"/>
            <a:ext cx="163585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  <a:latin typeface="Impact" panose="020B0806030902050204" pitchFamily="34" charset="0"/>
              </a:rPr>
              <a:t>10.2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15" name="[动画大师]_Oval 7"/>
          <p:cNvSpPr/>
          <p:nvPr/>
        </p:nvSpPr>
        <p:spPr>
          <a:xfrm>
            <a:off x="108334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1382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443032" y="1535604"/>
            <a:ext cx="114300" cy="114300"/>
          </a:xfrm>
          <a:prstGeom prst="ellipse">
            <a:avLst/>
          </a:prstGeom>
          <a:solidFill>
            <a:srgbClr val="229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78482" y="5930533"/>
            <a:ext cx="1412617" cy="636085"/>
            <a:chOff x="9690778" y="6000205"/>
            <a:chExt cx="1412617" cy="636085"/>
          </a:xfrm>
        </p:grpSpPr>
        <p:pic>
          <p:nvPicPr>
            <p:cNvPr id="13" name="Picture 3" descr="E:\课件\C语言程序设计教程（第4版）（杨路明）\无标题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778" y="6000205"/>
              <a:ext cx="628847" cy="636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0405768" y="614825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0 L 0 0 E" pathEditMode="relative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75825" y="13891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333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-0.07317 0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4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5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/>
      <p:bldP spid="11" grpId="0" animBg="1"/>
      <p:bldP spid="11" grpId="1" animBg="1"/>
      <p:bldP spid="12" grpId="0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15CD521A-D122-4962-B63A-54E3E0BBDD33}"/>
              </a:ext>
            </a:extLst>
          </p:cNvPr>
          <p:cNvSpPr/>
          <p:nvPr/>
        </p:nvSpPr>
        <p:spPr>
          <a:xfrm>
            <a:off x="1390574" y="271514"/>
            <a:ext cx="5905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altLang="zh-CN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10.2.1   </a:t>
            </a:r>
            <a:r>
              <a:rPr lang="zh-CN" altLang="en-US" sz="3200" b="1" dirty="0" smtClean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3200" b="1" dirty="0">
                <a:solidFill>
                  <a:srgbClr val="229BBF"/>
                </a:solidFill>
                <a:latin typeface="微软雅黑" pitchFamily="34" charset="-122"/>
                <a:ea typeface="微软雅黑" pitchFamily="34" charset="-122"/>
              </a:rPr>
              <a:t>结构指针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32553" y="1027458"/>
            <a:ext cx="678598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保存被使用的文件的有关信息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所有的文件操作都需要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类型的指针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—FILE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是库文件中定义的结构体的别名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不要写成 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86894" y="4307890"/>
            <a:ext cx="382467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举例</a:t>
            </a:r>
            <a:r>
              <a:rPr lang="zh-CN" altLang="en-US" sz="32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2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FILE  *</a:t>
            </a:r>
            <a:r>
              <a:rPr lang="en-US" altLang="zh-CN" sz="3200" b="1" dirty="0" err="1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3200" b="1" dirty="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3200" b="1" dirty="0">
              <a:solidFill>
                <a:srgbClr val="00206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587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229BBF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229BB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自定义</PresentationFormat>
  <Paragraphs>169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6587.pptx</dc:title>
  <dc:creator/>
  <cp:lastModifiedBy/>
  <cp:revision>1</cp:revision>
  <dcterms:created xsi:type="dcterms:W3CDTF">2017-05-15T10:36:06Z</dcterms:created>
  <dcterms:modified xsi:type="dcterms:W3CDTF">2021-05-07T01:01:44Z</dcterms:modified>
</cp:coreProperties>
</file>