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42"/>
  </p:handoutMasterIdLst>
  <p:sldIdLst>
    <p:sldId id="381" r:id="rId3"/>
    <p:sldId id="383" r:id="rId4"/>
    <p:sldId id="432" r:id="rId6"/>
    <p:sldId id="434" r:id="rId7"/>
    <p:sldId id="436" r:id="rId8"/>
    <p:sldId id="498" r:id="rId9"/>
    <p:sldId id="493" r:id="rId10"/>
    <p:sldId id="499" r:id="rId11"/>
    <p:sldId id="500" r:id="rId12"/>
    <p:sldId id="496" r:id="rId13"/>
    <p:sldId id="497" r:id="rId14"/>
    <p:sldId id="443" r:id="rId15"/>
    <p:sldId id="501" r:id="rId16"/>
    <p:sldId id="559" r:id="rId17"/>
    <p:sldId id="560" r:id="rId18"/>
    <p:sldId id="548" r:id="rId19"/>
    <p:sldId id="549" r:id="rId20"/>
    <p:sldId id="550" r:id="rId21"/>
    <p:sldId id="551" r:id="rId22"/>
    <p:sldId id="561" r:id="rId23"/>
    <p:sldId id="564" r:id="rId24"/>
    <p:sldId id="563" r:id="rId25"/>
    <p:sldId id="553" r:id="rId26"/>
    <p:sldId id="565" r:id="rId27"/>
    <p:sldId id="573" r:id="rId28"/>
    <p:sldId id="574" r:id="rId29"/>
    <p:sldId id="575" r:id="rId30"/>
    <p:sldId id="566" r:id="rId31"/>
    <p:sldId id="567" r:id="rId32"/>
    <p:sldId id="576" r:id="rId33"/>
    <p:sldId id="533" r:id="rId34"/>
    <p:sldId id="534" r:id="rId35"/>
    <p:sldId id="536" r:id="rId36"/>
    <p:sldId id="538" r:id="rId37"/>
    <p:sldId id="540" r:id="rId38"/>
    <p:sldId id="542" r:id="rId39"/>
    <p:sldId id="545" r:id="rId40"/>
    <p:sldId id="430" r:id="rId41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66"/>
    <a:srgbClr val="FF3300"/>
    <a:srgbClr val="FF0000"/>
    <a:srgbClr val="0066CC"/>
    <a:srgbClr val="FF00FF"/>
    <a:srgbClr val="CCFF33"/>
    <a:srgbClr val="000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28"/>
    <p:restoredTop sz="94642"/>
  </p:normalViewPr>
  <p:slideViewPr>
    <p:cSldViewPr showGuides="1">
      <p:cViewPr varScale="1">
        <p:scale>
          <a:sx n="70" d="100"/>
          <a:sy n="70" d="100"/>
        </p:scale>
        <p:origin x="-152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6" name="Rectangle 3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057" name="Rectangle 4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59" name="Rectangle 6"/>
              <p:cNvSpPr/>
              <p:nvPr userDrawn="1"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0" name="Rectangle 7"/>
              <p:cNvSpPr/>
              <p:nvPr userDrawn="1"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1" name="Rectangle 8"/>
              <p:cNvSpPr/>
              <p:nvPr userDrawn="1"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2" name="Rectangle 9"/>
              <p:cNvSpPr/>
              <p:nvPr userDrawn="1"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3" name="Rectangle 10"/>
              <p:cNvSpPr/>
              <p:nvPr userDrawn="1"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4" name="Rectangle 11"/>
              <p:cNvSpPr/>
              <p:nvPr userDrawn="1"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5" name="Rectangle 12"/>
              <p:cNvSpPr/>
              <p:nvPr userDrawn="1"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6" name="Rectangle 13"/>
              <p:cNvSpPr/>
              <p:nvPr userDrawn="1"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7" name="Rectangle 14"/>
              <p:cNvSpPr/>
              <p:nvPr userDrawn="1"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68" name="Rectangle 15"/>
              <p:cNvSpPr/>
              <p:nvPr userDrawn="1"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pPr lvl="0" eaLnBrk="1" hangingPunct="1"/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2FA3F9-CCE3-4DA5-A523-AFC1453FFCCD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zh-CN" altLang="en-US" dirty="0">
                <a:latin typeface="Arial Black" panose="020B0A04020102020204" pitchFamily="34" charset="0"/>
              </a:rPr>
            </a:fld>
            <a:endParaRPr lang="zh-CN" altLang="en-US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97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1" hangingPunct="1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5" name="Rectangle 8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6" name="Rectangle 9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7" name="Rectangle 10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11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3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/>
            <a:p>
              <a:pPr lvl="0" eaLnBrk="1" hangingPunct="1"/>
              <a:endParaRPr lang="zh-CN" altLang="en-US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15"/>
          <p:cNvSpPr>
            <a:spLocks noGrp="1"/>
          </p:cNvSpPr>
          <p:nvPr>
            <p:ph type="body"/>
          </p:nvPr>
        </p:nvSpPr>
        <p:spPr>
          <a:xfrm>
            <a:off x="457200" y="1268413"/>
            <a:ext cx="8229600" cy="48974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3BE0891-1F9A-4CCE-85A2-1FAAAEAA82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076" name="Rectangle 8"/>
          <p:cNvSpPr>
            <a:spLocks noGrp="1"/>
          </p:cNvSpPr>
          <p:nvPr>
            <p:ph type="title"/>
          </p:nvPr>
        </p:nvSpPr>
        <p:spPr>
          <a:xfrm>
            <a:off x="457200" y="601663"/>
            <a:ext cx="8229600" cy="7397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pt-BR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章 选择程序设计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7" name="Rectangle 9"/>
          <p:cNvSpPr>
            <a:spLocks noGrp="1" noChangeArrowheads="1"/>
          </p:cNvSpPr>
          <p:nvPr>
            <p:ph idx="1"/>
          </p:nvPr>
        </p:nvSpPr>
        <p:spPr>
          <a:xfrm>
            <a:off x="250825" y="1412875"/>
            <a:ext cx="8229600" cy="4679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主要内容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3.1</a:t>
            </a: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算法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3.2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关系运算符和关系表达式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逻辑运算符和逻辑表达式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3.4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if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3.5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条件运算符和条件运算表达式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3.6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switch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3.7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选择程序结构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850" y="2060575"/>
            <a:ext cx="6696075" cy="3816350"/>
          </a:xfrm>
          <a:prstGeom prst="rect">
            <a:avLst/>
          </a:prstGeom>
          <a:solidFill>
            <a:srgbClr val="00FF00">
              <a:alpha val="21176"/>
            </a:srgbClr>
          </a:solidFill>
          <a:ln w="12700" cap="sq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179388" y="1557338"/>
            <a:ext cx="8748713" cy="4175125"/>
          </a:xfrm>
          <a:prstGeom prst="rect">
            <a:avLst/>
          </a:prstGeom>
          <a:solidFill>
            <a:srgbClr val="009900">
              <a:alpha val="18039"/>
            </a:srgbClr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/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a=4;b=5;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     !a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     a&amp;&amp;b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    a||b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    !a||b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    4&amp;&amp;0||2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    5&gt;3&amp;&amp;2||8&lt;4-!0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    ‘c’&amp;&amp;‘d’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</p:txBody>
      </p:sp>
      <p:sp>
        <p:nvSpPr>
          <p:cNvPr id="143374" name="Text Box 14"/>
          <p:cNvSpPr txBox="1"/>
          <p:nvPr/>
        </p:nvSpPr>
        <p:spPr>
          <a:xfrm>
            <a:off x="4284663" y="2420938"/>
            <a:ext cx="1511300" cy="4016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75" name="Text Box 15"/>
          <p:cNvSpPr txBox="1"/>
          <p:nvPr/>
        </p:nvSpPr>
        <p:spPr>
          <a:xfrm>
            <a:off x="4284663" y="1989138"/>
            <a:ext cx="1216025" cy="401637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2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79" name="Text Box 19"/>
          <p:cNvSpPr txBox="1"/>
          <p:nvPr/>
        </p:nvSpPr>
        <p:spPr>
          <a:xfrm>
            <a:off x="4284663" y="2852738"/>
            <a:ext cx="1216025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380" name="Text Box 20"/>
          <p:cNvSpPr txBox="1"/>
          <p:nvPr/>
        </p:nvSpPr>
        <p:spPr>
          <a:xfrm>
            <a:off x="4932363" y="4149725"/>
            <a:ext cx="3783012" cy="401638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// (5&gt;3)&amp;&amp;2||(8&lt;(4-(!0)))  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值为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1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2295" name="Rectangle 21"/>
          <p:cNvSpPr/>
          <p:nvPr/>
        </p:nvSpPr>
        <p:spPr>
          <a:xfrm>
            <a:off x="0" y="381000"/>
            <a:ext cx="3433763" cy="4429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/>
            <a:endParaRPr lang="zh-CN" altLang="zh-CN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23" name="Text Box 19"/>
          <p:cNvSpPr txBox="1"/>
          <p:nvPr/>
        </p:nvSpPr>
        <p:spPr>
          <a:xfrm>
            <a:off x="4284663" y="3284538"/>
            <a:ext cx="1216025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Text Box 19"/>
          <p:cNvSpPr txBox="1"/>
          <p:nvPr/>
        </p:nvSpPr>
        <p:spPr>
          <a:xfrm>
            <a:off x="4284663" y="3716338"/>
            <a:ext cx="1216025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Text Box 19"/>
          <p:cNvSpPr txBox="1"/>
          <p:nvPr/>
        </p:nvSpPr>
        <p:spPr>
          <a:xfrm>
            <a:off x="4356100" y="4652963"/>
            <a:ext cx="1217613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值为</a:t>
            </a:r>
            <a:r>
              <a:rPr lang="en-US" altLang="zh-CN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7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7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80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 animBg="1"/>
      <p:bldP spid="143374" grpId="0" build="p"/>
      <p:bldP spid="143375" grpId="0" build="p"/>
      <p:bldP spid="143379" grpId="0" build="p"/>
      <p:bldP spid="143380" grpId="0" build="p"/>
      <p:bldP spid="23" grpId="0" build="p"/>
      <p:bldP spid="24" grpId="0" build="p"/>
      <p:bldP spid="2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97" name="Rectangle 13"/>
          <p:cNvSpPr/>
          <p:nvPr/>
        </p:nvSpPr>
        <p:spPr>
          <a:xfrm>
            <a:off x="395288" y="765175"/>
            <a:ext cx="8569325" cy="1511300"/>
          </a:xfrm>
          <a:prstGeom prst="rect">
            <a:avLst/>
          </a:prstGeom>
          <a:solidFill>
            <a:srgbClr val="FFFF66">
              <a:alpha val="21960"/>
            </a:srgbClr>
          </a:solidFill>
          <a:ln w="9525">
            <a:noFill/>
          </a:ln>
        </p:spPr>
        <p:txBody>
          <a:bodyPr/>
          <a:p>
            <a:pPr lvl="3" eaLnBrk="0" hangingPunct="0"/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短路特性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：逻辑表达式求解时，并非所有的逻辑运算符都被执行，只是在必须执行下一个逻辑运算符才能求出表达式的解时，才执行该运算符</a:t>
            </a:r>
            <a:endParaRPr lang="zh-CN" altLang="en-US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382588" y="2565400"/>
            <a:ext cx="8505825" cy="2062163"/>
          </a:xfrm>
          <a:prstGeom prst="rect">
            <a:avLst/>
          </a:prstGeom>
          <a:solidFill>
            <a:srgbClr val="00FF00">
              <a:alpha val="18824"/>
            </a:srgbClr>
          </a:solidFill>
          <a:ln w="38100">
            <a:solidFill>
              <a:schemeClr val="folHlink"/>
            </a:solidFill>
            <a:miter lim="800000"/>
          </a:ln>
        </p:spPr>
        <p:txBody>
          <a:bodyPr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a&amp;&amp;b&amp;&amp;c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只在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a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为真时， 才判别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的值；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只在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都为真时，才判别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a||b||c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只在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a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为假时， 才判别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的值；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只在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b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都为假时，才判别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的值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a=1;b=2;c=3;d=4;m=1;n=1;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     (m=a&gt;b)&amp;&amp;(n=c&gt;d)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144401" name="Text Box 17"/>
          <p:cNvSpPr txBox="1"/>
          <p:nvPr/>
        </p:nvSpPr>
        <p:spPr>
          <a:xfrm>
            <a:off x="5148263" y="4149725"/>
            <a:ext cx="2671762" cy="46355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4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zh-CN" altLang="en-US" sz="24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结果 </a:t>
            </a:r>
            <a:r>
              <a:rPr lang="en-US" altLang="zh-CN" sz="2400" b="1" dirty="0">
                <a:solidFill>
                  <a:srgbClr val="FF0066"/>
                </a:solidFill>
                <a:latin typeface="Arial" panose="020B0604020202020204" pitchFamily="34" charset="0"/>
                <a:ea typeface="黑体" pitchFamily="49" charset="-122"/>
              </a:rPr>
              <a:t>m=0,n=1</a:t>
            </a:r>
            <a:endParaRPr lang="en-US" altLang="zh-CN" sz="2400" b="1" dirty="0">
              <a:solidFill>
                <a:srgbClr val="FF0066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40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7" grpId="0" animBg="1"/>
      <p:bldP spid="144400" grpId="0" animBg="1"/>
      <p:bldP spid="14440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8229600" cy="5762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分析下面程序的输出结果。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468313" y="1844675"/>
            <a:ext cx="7488238" cy="3416300"/>
          </a:xfrm>
          <a:prstGeom prst="rect">
            <a:avLst/>
          </a:prstGeom>
          <a:solidFill>
            <a:srgbClr val="006600">
              <a:alpha val="27059"/>
            </a:srgbClr>
          </a:solidFill>
          <a:ln w="12700" cap="sq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# include 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main ( 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=1, j=1, k=1;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 a;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a=++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|| (++j &amp;&amp; ++k);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 ("a=%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d,i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=%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d,j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=%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d,k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=%d\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n",a,i,j,k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return 0;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48130" y="5445125"/>
            <a:ext cx="5759450" cy="1016000"/>
            <a:chOff x="2438" y="8575"/>
            <a:chExt cx="9070" cy="1600"/>
          </a:xfrm>
        </p:grpSpPr>
        <p:pic>
          <p:nvPicPr>
            <p:cNvPr id="14342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38" y="8575"/>
              <a:ext cx="9070" cy="1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3004" y="8576"/>
              <a:ext cx="56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  <a:endParaRPr lang="en-US" altLang="zh-CN" sz="2800" b="1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xfrm>
            <a:off x="395288" y="404813"/>
            <a:ext cx="8229600" cy="7397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002060"/>
                </a:solidFill>
                <a:ea typeface="黑体" pitchFamily="49" charset="-122"/>
              </a:rPr>
              <a:t>3.4  if </a:t>
            </a:r>
            <a:r>
              <a:rPr lang="zh-CN" altLang="en-US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 </a:t>
            </a:r>
            <a:r>
              <a:rPr lang="en-US" altLang="zh-CN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P58</a:t>
            </a:r>
            <a:endParaRPr lang="en-US" altLang="zh-CN" sz="4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229600" cy="30972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3.4.1   if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语句的三种形式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形式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if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单分支结构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格式：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if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表达式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) 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			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语句；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执行过程：如果表达式的值为真，则执行其后的语句，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				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否则不执行该语句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。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436094" y="3717031"/>
            <a:ext cx="3025777" cy="2951163"/>
            <a:chOff x="0" y="0"/>
            <a:chExt cx="2185" cy="2652"/>
          </a:xfrm>
          <a:solidFill>
            <a:srgbClr val="00B050">
              <a:alpha val="29000"/>
            </a:srgbClr>
          </a:solidFill>
        </p:grpSpPr>
        <p:sp>
          <p:nvSpPr>
            <p:cNvPr id="21511" name="AutoShape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185" cy="265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1512" name="Text Box 6"/>
            <p:cNvSpPr txBox="1">
              <a:spLocks noChangeArrowheads="1"/>
            </p:cNvSpPr>
            <p:nvPr/>
          </p:nvSpPr>
          <p:spPr bwMode="auto">
            <a:xfrm>
              <a:off x="569" y="0"/>
              <a:ext cx="540" cy="15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grpSp>
          <p:nvGrpSpPr>
            <p:cNvPr id="3" name="Group 7"/>
            <p:cNvGrpSpPr/>
            <p:nvPr/>
          </p:nvGrpSpPr>
          <p:grpSpPr bwMode="auto">
            <a:xfrm>
              <a:off x="29" y="156"/>
              <a:ext cx="2051" cy="2496"/>
              <a:chOff x="0" y="0"/>
              <a:chExt cx="2051" cy="2496"/>
            </a:xfrm>
            <a:grpFill/>
          </p:grpSpPr>
          <p:sp>
            <p:nvSpPr>
              <p:cNvPr id="21514" name="AutoShape 8"/>
              <p:cNvSpPr>
                <a:spLocks noChangeArrowheads="1"/>
              </p:cNvSpPr>
              <p:nvPr/>
            </p:nvSpPr>
            <p:spPr bwMode="auto">
              <a:xfrm>
                <a:off x="0" y="468"/>
                <a:ext cx="1620" cy="624"/>
              </a:xfrm>
              <a:prstGeom prst="flowChartDecision">
                <a:avLst/>
              </a:prstGeom>
              <a:solidFill>
                <a:srgbClr val="FF0066">
                  <a:alpha val="18039"/>
                </a:srgbClr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表达式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1515" name="Text Box 9"/>
              <p:cNvSpPr txBox="1">
                <a:spLocks noChangeArrowheads="1"/>
              </p:cNvSpPr>
              <p:nvPr/>
            </p:nvSpPr>
            <p:spPr bwMode="auto">
              <a:xfrm>
                <a:off x="180" y="1560"/>
                <a:ext cx="1260" cy="312"/>
              </a:xfrm>
              <a:prstGeom prst="rect">
                <a:avLst/>
              </a:prstGeom>
              <a:solidFill>
                <a:srgbClr val="FFFF00">
                  <a:alpha val="34902"/>
                </a:srgbClr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语句</a:t>
                </a: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1516" name="Text Box 10"/>
              <p:cNvSpPr txBox="1">
                <a:spLocks noChangeArrowheads="1"/>
              </p:cNvSpPr>
              <p:nvPr/>
            </p:nvSpPr>
            <p:spPr bwMode="auto">
              <a:xfrm>
                <a:off x="803" y="1073"/>
                <a:ext cx="520" cy="432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真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1517" name="Text Box 11"/>
              <p:cNvSpPr txBox="1">
                <a:spLocks noChangeArrowheads="1"/>
              </p:cNvSpPr>
              <p:nvPr/>
            </p:nvSpPr>
            <p:spPr bwMode="auto">
              <a:xfrm>
                <a:off x="1583" y="297"/>
                <a:ext cx="468" cy="468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假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21518" name="AutoShape 12"/>
              <p:cNvSpPr>
                <a:spLocks noChangeShapeType="1"/>
              </p:cNvSpPr>
              <p:nvPr/>
            </p:nvSpPr>
            <p:spPr bwMode="auto">
              <a:xfrm>
                <a:off x="810" y="0"/>
                <a:ext cx="1" cy="46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21519" name="AutoShape 13"/>
              <p:cNvSpPr>
                <a:spLocks noChangeShapeType="1"/>
              </p:cNvSpPr>
              <p:nvPr/>
            </p:nvSpPr>
            <p:spPr bwMode="auto">
              <a:xfrm>
                <a:off x="810" y="1092"/>
                <a:ext cx="1" cy="468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21520" name="AutoShape 14"/>
              <p:cNvSpPr>
                <a:spLocks noChangeShapeType="1"/>
              </p:cNvSpPr>
              <p:nvPr/>
            </p:nvSpPr>
            <p:spPr bwMode="auto">
              <a:xfrm>
                <a:off x="810" y="1872"/>
                <a:ext cx="1" cy="624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21521" name="AutoShape 15"/>
              <p:cNvSpPr>
                <a:spLocks noChangeShapeType="1"/>
              </p:cNvSpPr>
              <p:nvPr/>
            </p:nvSpPr>
            <p:spPr bwMode="auto">
              <a:xfrm flipH="1">
                <a:off x="900" y="780"/>
                <a:ext cx="720" cy="1566"/>
              </a:xfrm>
              <a:prstGeom prst="bentConnector4">
                <a:avLst>
                  <a:gd name="adj1" fmla="val -62505"/>
                  <a:gd name="adj2" fmla="val 99616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</p:grpSp>
      </p:grpSp>
      <p:sp>
        <p:nvSpPr>
          <p:cNvPr id="18" name="Text Box 14"/>
          <p:cNvSpPr txBox="1"/>
          <p:nvPr/>
        </p:nvSpPr>
        <p:spPr>
          <a:xfrm>
            <a:off x="0" y="4508500"/>
            <a:ext cx="5449888" cy="957263"/>
          </a:xfrm>
          <a:prstGeom prst="rect">
            <a:avLst/>
          </a:prstGeom>
          <a:solidFill>
            <a:srgbClr val="FF00FF">
              <a:alpha val="32156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algn="ctr" eaLnBrk="0" hangingPunct="0"/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： 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if (x&gt;y)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            printf(“%d”,x);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charRg st="19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9">
                                            <p:txEl>
                                              <p:charRg st="5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charRg st="59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9">
                                            <p:txEl>
                                              <p:charRg st="59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uild="p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>
          <a:xfrm>
            <a:off x="107950" y="1052513"/>
            <a:ext cx="8856663" cy="4897437"/>
          </a:xfrm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None/>
            </a:pP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形式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ea typeface="黑体" pitchFamily="49" charset="-122"/>
              </a:rPr>
              <a:t>、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0066"/>
                </a:solidFill>
                <a:ea typeface="黑体" pitchFamily="49" charset="-122"/>
              </a:rPr>
              <a:t>if-else  </a:t>
            </a:r>
            <a:r>
              <a:rPr lang="zh-CN" altLang="en-US" dirty="0">
                <a:solidFill>
                  <a:srgbClr val="FF0066"/>
                </a:solidFill>
                <a:ea typeface="黑体" pitchFamily="49" charset="-122"/>
              </a:rPr>
              <a:t>双分支</a:t>
            </a:r>
            <a:r>
              <a:rPr lang="zh-CN" altLang="en-US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结构</a:t>
            </a:r>
            <a:endParaRPr lang="zh-CN" altLang="en-US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格式：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if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)</a:t>
            </a:r>
            <a:endParaRPr lang="en-US" altLang="zh-CN" dirty="0">
              <a:solidFill>
                <a:srgbClr val="002060"/>
              </a:solidFill>
              <a:ea typeface="黑体" pitchFamily="49" charset="-122"/>
            </a:endParaRPr>
          </a:p>
          <a:p>
            <a:pPr lvl="1" eaLnBrk="1" hangingPunct="1">
              <a:buClr>
                <a:schemeClr val="bg2"/>
              </a:buClr>
              <a:buSzPct val="75000"/>
              <a:buNone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buClr>
                <a:schemeClr val="bg2"/>
              </a:buClr>
              <a:buSzPct val="75000"/>
              <a:buNone/>
            </a:pP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     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else</a:t>
            </a:r>
            <a:endParaRPr lang="en-US" altLang="zh-CN" dirty="0">
              <a:solidFill>
                <a:srgbClr val="002060"/>
              </a:solidFill>
              <a:ea typeface="黑体" pitchFamily="49" charset="-122"/>
            </a:endParaRPr>
          </a:p>
          <a:p>
            <a:pPr lvl="1" eaLnBrk="1" hangingPunct="1">
              <a:buClr>
                <a:schemeClr val="bg2"/>
              </a:buClr>
              <a:buSzPct val="75000"/>
              <a:buNone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；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1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执行过程：如果表达式的值为真，则执行语句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			  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否则执行语句</a:t>
            </a:r>
            <a:r>
              <a:rPr lang="en-US" altLang="zh-CN" dirty="0">
                <a:solidFill>
                  <a:srgbClr val="002060"/>
                </a:solidFill>
                <a:ea typeface="黑体" pitchFamily="49" charset="-122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 </a:t>
            </a:r>
            <a:endParaRPr lang="zh-CN" altLang="en-US" sz="24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508625" y="549275"/>
            <a:ext cx="3527425" cy="2735263"/>
            <a:chOff x="0" y="0"/>
            <a:chExt cx="3256" cy="2795"/>
          </a:xfrm>
        </p:grpSpPr>
        <p:sp>
          <p:nvSpPr>
            <p:cNvPr id="16391" name="AutoShape 5"/>
            <p:cNvSpPr>
              <a:spLocks noChangeAspect="1"/>
            </p:cNvSpPr>
            <p:nvPr/>
          </p:nvSpPr>
          <p:spPr>
            <a:xfrm>
              <a:off x="0" y="0"/>
              <a:ext cx="3256" cy="2795"/>
            </a:xfrm>
            <a:prstGeom prst="rect">
              <a:avLst/>
            </a:prstGeom>
            <a:solidFill>
              <a:srgbClr val="D60093">
                <a:alpha val="16862"/>
              </a:srgbClr>
            </a:solidFill>
            <a:ln w="9525">
              <a:noFill/>
            </a:ln>
          </p:spPr>
          <p:txBody>
            <a:bodyPr/>
            <a:p>
              <a:endPara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392" name="Text Box 6"/>
            <p:cNvSpPr txBox="1"/>
            <p:nvPr/>
          </p:nvSpPr>
          <p:spPr>
            <a:xfrm>
              <a:off x="7" y="1415"/>
              <a:ext cx="1222" cy="310"/>
            </a:xfrm>
            <a:prstGeom prst="rect">
              <a:avLst/>
            </a:prstGeom>
            <a:solidFill>
              <a:srgbClr val="0000FF">
                <a:alpha val="23137"/>
              </a:srgbClr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27779" tIns="13890" rIns="27779" bIns="13890" anchor="ctr" anchorCtr="0"/>
            <a:p>
              <a:pPr algn="ctr"/>
              <a:r>
                <a:rPr lang="zh-CN" altLang="en-US" sz="2400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语句</a:t>
              </a:r>
              <a:r>
                <a:rPr lang="en-US" altLang="zh-CN" sz="2800" b="1" dirty="0">
                  <a:solidFill>
                    <a:srgbClr val="002060"/>
                  </a:solidFill>
                  <a:latin typeface="Arial" panose="020B0604020202020204" pitchFamily="34" charset="0"/>
                  <a:ea typeface="黑体" pitchFamily="49" charset="-122"/>
                </a:rPr>
                <a:t>1</a:t>
              </a:r>
              <a:endPara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endParaRPr>
            </a:p>
          </p:txBody>
        </p:sp>
        <p:grpSp>
          <p:nvGrpSpPr>
            <p:cNvPr id="16393" name="Group 7"/>
            <p:cNvGrpSpPr/>
            <p:nvPr/>
          </p:nvGrpSpPr>
          <p:grpSpPr>
            <a:xfrm>
              <a:off x="598" y="8"/>
              <a:ext cx="2650" cy="2778"/>
              <a:chOff x="50" y="0"/>
              <a:chExt cx="2650" cy="2778"/>
            </a:xfrm>
          </p:grpSpPr>
          <p:sp>
            <p:nvSpPr>
              <p:cNvPr id="16394" name="AutoShape 8"/>
              <p:cNvSpPr/>
              <p:nvPr/>
            </p:nvSpPr>
            <p:spPr>
              <a:xfrm>
                <a:off x="366" y="549"/>
                <a:ext cx="1367" cy="672"/>
              </a:xfrm>
              <a:prstGeom prst="flowChartDecision">
                <a:avLst/>
              </a:prstGeom>
              <a:solidFill>
                <a:srgbClr val="006600">
                  <a:alpha val="18823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27779" tIns="13890" rIns="27779" bIns="13890" anchor="ctr" anchorCtr="0"/>
              <a:p>
                <a:pPr algn="ctr"/>
                <a:r>
                  <a:rPr lang="zh-CN" altLang="en-US" sz="2400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表达式</a:t>
                </a:r>
                <a:endParaRPr lang="zh-CN" altLang="en-US" sz="2400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395" name="Text Box 9"/>
              <p:cNvSpPr txBox="1"/>
              <p:nvPr/>
            </p:nvSpPr>
            <p:spPr>
              <a:xfrm>
                <a:off x="1429" y="1405"/>
                <a:ext cx="1273" cy="311"/>
              </a:xfrm>
              <a:prstGeom prst="rect">
                <a:avLst/>
              </a:prstGeom>
              <a:solidFill>
                <a:srgbClr val="0000FF">
                  <a:alpha val="23137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27779" tIns="13890" rIns="27779" bIns="13890" anchor="ctr" anchorCtr="0"/>
              <a:p>
                <a:pPr algn="ctr"/>
                <a:r>
                  <a:rPr lang="zh-CN" altLang="en-US" sz="2400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语句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Arial" panose="020B0604020202020204" pitchFamily="34" charset="0"/>
                    <a:ea typeface="黑体" pitchFamily="49" charset="-122"/>
                  </a:rPr>
                  <a:t>2</a:t>
                </a:r>
                <a:endParaRPr lang="en-US" altLang="zh-CN" sz="2800" b="1" dirty="0">
                  <a:solidFill>
                    <a:srgbClr val="002060"/>
                  </a:solidFill>
                  <a:latin typeface="Arial" panose="020B0604020202020204" pitchFamily="34" charset="0"/>
                  <a:ea typeface="黑体" pitchFamily="49" charset="-122"/>
                </a:endParaRPr>
              </a:p>
            </p:txBody>
          </p:sp>
          <p:sp>
            <p:nvSpPr>
              <p:cNvPr id="16396" name="Line 10"/>
              <p:cNvSpPr/>
              <p:nvPr/>
            </p:nvSpPr>
            <p:spPr>
              <a:xfrm>
                <a:off x="1056" y="0"/>
                <a:ext cx="0" cy="54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397" name="Line 11"/>
              <p:cNvSpPr/>
              <p:nvPr/>
            </p:nvSpPr>
            <p:spPr>
              <a:xfrm flipH="1">
                <a:off x="52" y="895"/>
                <a:ext cx="31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398" name="Line 12"/>
              <p:cNvSpPr/>
              <p:nvPr/>
            </p:nvSpPr>
            <p:spPr>
              <a:xfrm>
                <a:off x="52" y="895"/>
                <a:ext cx="0" cy="53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399" name="Line 13"/>
              <p:cNvSpPr/>
              <p:nvPr/>
            </p:nvSpPr>
            <p:spPr>
              <a:xfrm>
                <a:off x="1733" y="895"/>
                <a:ext cx="345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0" name="Line 14"/>
              <p:cNvSpPr/>
              <p:nvPr/>
            </p:nvSpPr>
            <p:spPr>
              <a:xfrm>
                <a:off x="2078" y="895"/>
                <a:ext cx="0" cy="53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01" name="Line 15"/>
              <p:cNvSpPr/>
              <p:nvPr/>
            </p:nvSpPr>
            <p:spPr>
              <a:xfrm>
                <a:off x="52" y="1716"/>
                <a:ext cx="1" cy="44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2" name="Line 16"/>
              <p:cNvSpPr/>
              <p:nvPr/>
            </p:nvSpPr>
            <p:spPr>
              <a:xfrm>
                <a:off x="2057" y="1716"/>
                <a:ext cx="1" cy="44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03" name="Line 17"/>
              <p:cNvSpPr/>
              <p:nvPr/>
            </p:nvSpPr>
            <p:spPr>
              <a:xfrm>
                <a:off x="52" y="2163"/>
                <a:ext cx="1004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04" name="Line 18"/>
              <p:cNvSpPr/>
              <p:nvPr/>
            </p:nvSpPr>
            <p:spPr>
              <a:xfrm flipH="1">
                <a:off x="1056" y="2163"/>
                <a:ext cx="1001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405" name="Text Box 19"/>
              <p:cNvSpPr txBox="1"/>
              <p:nvPr/>
            </p:nvSpPr>
            <p:spPr>
              <a:xfrm>
                <a:off x="50" y="507"/>
                <a:ext cx="503" cy="4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27779" tIns="13890" rIns="27779" bIns="13890" anchor="ctr" anchorCtr="0"/>
              <a:p>
                <a:pPr algn="just"/>
                <a:r>
                  <a:rPr lang="zh-CN" altLang="en-US" sz="2400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真</a:t>
                </a:r>
                <a:endParaRPr lang="zh-CN" altLang="en-US" sz="2400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406" name="Text Box 20"/>
              <p:cNvSpPr txBox="1"/>
              <p:nvPr/>
            </p:nvSpPr>
            <p:spPr>
              <a:xfrm>
                <a:off x="1712" y="507"/>
                <a:ext cx="404" cy="4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27779" tIns="13890" rIns="27779" bIns="13890" anchor="ctr" anchorCtr="0"/>
              <a:p>
                <a:pPr algn="ctr"/>
                <a:r>
                  <a:rPr lang="zh-CN" altLang="en-US" sz="2400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假</a:t>
                </a:r>
                <a:endParaRPr lang="zh-CN" altLang="en-US" sz="2400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407" name="Line 21"/>
              <p:cNvSpPr/>
              <p:nvPr/>
            </p:nvSpPr>
            <p:spPr>
              <a:xfrm>
                <a:off x="1078" y="2184"/>
                <a:ext cx="2" cy="59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5" name="Text Box 33"/>
          <p:cNvSpPr txBox="1"/>
          <p:nvPr/>
        </p:nvSpPr>
        <p:spPr>
          <a:xfrm>
            <a:off x="1692275" y="4652963"/>
            <a:ext cx="4870450" cy="1817687"/>
          </a:xfrm>
          <a:prstGeom prst="rect">
            <a:avLst/>
          </a:prstGeom>
          <a:solidFill>
            <a:srgbClr val="00FF00">
              <a:alpha val="30980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6800" rIns="90000" bIns="46800">
            <a:spAutoFit/>
          </a:bodyPr>
          <a:p>
            <a:pPr algn="ctr" eaLnBrk="0" hangingPunct="0"/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：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if   (x&gt;y)  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max=x;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else      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max=y;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>
                                            <p:txEl>
                                              <p:charRg st="21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7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7">
                                            <p:txEl>
                                              <p:charRg st="44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7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7">
                                            <p:txEl>
                                              <p:charRg st="67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xfrm>
            <a:off x="0" y="765175"/>
            <a:ext cx="8229600" cy="58324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zh-CN" altLang="en-US" sz="24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形式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ea typeface="黑体" pitchFamily="49" charset="-122"/>
              </a:rPr>
              <a:t>、</a:t>
            </a:r>
            <a:r>
              <a:rPr lang="en-US" altLang="zh-CN" sz="2400" dirty="0">
                <a:solidFill>
                  <a:srgbClr val="FF0066"/>
                </a:solidFill>
                <a:ea typeface="黑体" pitchFamily="49" charset="-122"/>
              </a:rPr>
              <a:t>if-else-if</a:t>
            </a:r>
            <a:r>
              <a:rPr lang="zh-CN" altLang="en-US" sz="24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多分支形式</a:t>
            </a:r>
            <a:endParaRPr lang="zh-CN" altLang="en-US" sz="2400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格式：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if  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1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     语句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1;</a:t>
            </a:r>
            <a:endParaRPr lang="en-US" altLang="zh-CN" sz="2400" dirty="0">
              <a:solidFill>
                <a:srgbClr val="002060"/>
              </a:solidFill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  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else  if (</a:t>
            </a: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2)</a:t>
            </a:r>
            <a:endParaRPr lang="en-US" altLang="zh-CN" sz="2400" dirty="0">
              <a:solidFill>
                <a:srgbClr val="002060"/>
              </a:solidFill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          语句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2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en-US" altLang="zh-CN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  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else  if 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3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   语句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3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en-US" altLang="zh-CN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  …</a:t>
            </a:r>
            <a:endParaRPr lang="en-US" altLang="zh-CN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  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else  if 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m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)</a:t>
            </a:r>
            <a:endParaRPr lang="en-US" altLang="zh-CN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    语句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m</a:t>
            </a: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lang="en-US" altLang="zh-CN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en-US" altLang="zh-CN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  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else</a:t>
            </a:r>
            <a:endParaRPr lang="en-US" altLang="zh-CN" sz="2400" dirty="0">
              <a:solidFill>
                <a:srgbClr val="002060"/>
              </a:solidFill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None/>
            </a:pP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    语句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n;</a:t>
            </a:r>
            <a:endParaRPr lang="en-US" altLang="zh-CN" sz="2400" dirty="0">
              <a:solidFill>
                <a:srgbClr val="002060"/>
              </a:solidFill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执行过程：依次判断表达式的值，当出现某个值为真时，则执行其对应的语句。然后跳到整个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if</a:t>
            </a: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语句之外继续执行程序。如果所有的表达式均为假，则执行语句</a:t>
            </a:r>
            <a:r>
              <a:rPr lang="en-US" altLang="zh-CN" sz="2400" dirty="0">
                <a:solidFill>
                  <a:srgbClr val="002060"/>
                </a:solidFill>
                <a:ea typeface="黑体" pitchFamily="49" charset="-122"/>
              </a:rPr>
              <a:t>n</a:t>
            </a:r>
            <a:r>
              <a:rPr lang="zh-CN" altLang="en-US" sz="2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。然后继续执行后续程序。</a:t>
            </a:r>
            <a:endParaRPr lang="zh-CN" altLang="en-US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4067175" y="115888"/>
            <a:ext cx="5076825" cy="3240087"/>
            <a:chOff x="0" y="0"/>
            <a:chExt cx="6192" cy="3743"/>
          </a:xfrm>
        </p:grpSpPr>
        <p:sp>
          <p:nvSpPr>
            <p:cNvPr id="17415" name="AutoShape 23"/>
            <p:cNvSpPr>
              <a:spLocks noChangeAspect="1"/>
            </p:cNvSpPr>
            <p:nvPr/>
          </p:nvSpPr>
          <p:spPr>
            <a:xfrm>
              <a:off x="0" y="0"/>
              <a:ext cx="6192" cy="3743"/>
            </a:xfrm>
            <a:prstGeom prst="rect">
              <a:avLst/>
            </a:prstGeom>
            <a:solidFill>
              <a:srgbClr val="D60093">
                <a:alpha val="23921"/>
              </a:srgbClr>
            </a:solidFill>
            <a:ln w="9525">
              <a:noFill/>
            </a:ln>
          </p:spPr>
          <p:txBody>
            <a:bodyPr/>
            <a:p>
              <a:endPara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7416" name="Group 24"/>
            <p:cNvGrpSpPr/>
            <p:nvPr/>
          </p:nvGrpSpPr>
          <p:grpSpPr>
            <a:xfrm>
              <a:off x="0" y="0"/>
              <a:ext cx="6192" cy="3743"/>
              <a:chOff x="0" y="0"/>
              <a:chExt cx="6192" cy="3743"/>
            </a:xfrm>
          </p:grpSpPr>
          <p:sp>
            <p:nvSpPr>
              <p:cNvPr id="17417" name="AutoShape 25"/>
              <p:cNvSpPr/>
              <p:nvPr/>
            </p:nvSpPr>
            <p:spPr>
              <a:xfrm>
                <a:off x="77" y="466"/>
                <a:ext cx="1558" cy="594"/>
              </a:xfrm>
              <a:prstGeom prst="flowChartDecision">
                <a:avLst/>
              </a:prstGeom>
              <a:solidFill>
                <a:srgbClr val="FFFF66">
                  <a:alpha val="30196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表达式</a:t>
                </a:r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1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18" name="Text Box 26"/>
              <p:cNvSpPr txBox="1"/>
              <p:nvPr/>
            </p:nvSpPr>
            <p:spPr>
              <a:xfrm>
                <a:off x="0" y="2763"/>
                <a:ext cx="1218" cy="321"/>
              </a:xfrm>
              <a:prstGeom prst="rect">
                <a:avLst/>
              </a:prstGeom>
              <a:solidFill>
                <a:srgbClr val="009900">
                  <a:alpha val="27058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语句</a:t>
                </a:r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1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19" name="Line 27"/>
              <p:cNvSpPr/>
              <p:nvPr/>
            </p:nvSpPr>
            <p:spPr>
              <a:xfrm>
                <a:off x="891" y="0"/>
                <a:ext cx="0" cy="48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20" name="Text Box 28"/>
              <p:cNvSpPr txBox="1"/>
              <p:nvPr/>
            </p:nvSpPr>
            <p:spPr>
              <a:xfrm>
                <a:off x="528" y="1055"/>
                <a:ext cx="444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真</a:t>
                </a:r>
                <a:endParaRPr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21" name="Text Box 29"/>
              <p:cNvSpPr txBox="1"/>
              <p:nvPr/>
            </p:nvSpPr>
            <p:spPr>
              <a:xfrm>
                <a:off x="1706" y="467"/>
                <a:ext cx="35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假</a:t>
                </a:r>
                <a:endParaRPr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22" name="Line 30"/>
              <p:cNvSpPr/>
              <p:nvPr/>
            </p:nvSpPr>
            <p:spPr>
              <a:xfrm>
                <a:off x="851" y="1087"/>
                <a:ext cx="0" cy="163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23" name="Line 31"/>
              <p:cNvSpPr/>
              <p:nvPr/>
            </p:nvSpPr>
            <p:spPr>
              <a:xfrm>
                <a:off x="1624" y="777"/>
                <a:ext cx="61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4" name="Line 32"/>
              <p:cNvSpPr/>
              <p:nvPr/>
            </p:nvSpPr>
            <p:spPr>
              <a:xfrm>
                <a:off x="2242" y="77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25" name="AutoShape 33"/>
              <p:cNvSpPr/>
              <p:nvPr/>
            </p:nvSpPr>
            <p:spPr>
              <a:xfrm>
                <a:off x="2629" y="1709"/>
                <a:ext cx="1558" cy="593"/>
              </a:xfrm>
              <a:prstGeom prst="flowChartDecision">
                <a:avLst/>
              </a:prstGeom>
              <a:solidFill>
                <a:srgbClr val="FFFF66">
                  <a:alpha val="29019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表达式</a:t>
                </a:r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3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26" name="Line 34"/>
              <p:cNvSpPr/>
              <p:nvPr/>
            </p:nvSpPr>
            <p:spPr>
              <a:xfrm>
                <a:off x="3016" y="1398"/>
                <a:ext cx="38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7" name="Line 35"/>
              <p:cNvSpPr/>
              <p:nvPr/>
            </p:nvSpPr>
            <p:spPr>
              <a:xfrm>
                <a:off x="3402" y="1398"/>
                <a:ext cx="0" cy="31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28" name="Line 36"/>
              <p:cNvSpPr/>
              <p:nvPr/>
            </p:nvSpPr>
            <p:spPr>
              <a:xfrm>
                <a:off x="5148" y="2019"/>
                <a:ext cx="696" cy="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29" name="Line 37"/>
              <p:cNvSpPr/>
              <p:nvPr/>
            </p:nvSpPr>
            <p:spPr>
              <a:xfrm>
                <a:off x="5844" y="2019"/>
                <a:ext cx="1" cy="69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30" name="Text Box 38"/>
              <p:cNvSpPr txBox="1"/>
              <p:nvPr/>
            </p:nvSpPr>
            <p:spPr>
              <a:xfrm>
                <a:off x="5225" y="2763"/>
                <a:ext cx="967" cy="321"/>
              </a:xfrm>
              <a:prstGeom prst="rect">
                <a:avLst/>
              </a:prstGeom>
              <a:solidFill>
                <a:srgbClr val="008000">
                  <a:alpha val="30980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语句</a:t>
                </a:r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n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31" name="Text Box 39"/>
              <p:cNvSpPr txBox="1"/>
              <p:nvPr/>
            </p:nvSpPr>
            <p:spPr>
              <a:xfrm>
                <a:off x="2783" y="2763"/>
                <a:ext cx="1218" cy="321"/>
              </a:xfrm>
              <a:prstGeom prst="rect">
                <a:avLst/>
              </a:prstGeom>
              <a:solidFill>
                <a:srgbClr val="009900">
                  <a:alpha val="34901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语句</a:t>
                </a:r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3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32" name="Text Box 40"/>
              <p:cNvSpPr txBox="1"/>
              <p:nvPr/>
            </p:nvSpPr>
            <p:spPr>
              <a:xfrm>
                <a:off x="1392" y="2763"/>
                <a:ext cx="1218" cy="321"/>
              </a:xfrm>
              <a:prstGeom prst="rect">
                <a:avLst/>
              </a:prstGeom>
              <a:solidFill>
                <a:srgbClr val="009900">
                  <a:alpha val="32156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语句</a:t>
                </a:r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33" name="Line 41"/>
              <p:cNvSpPr/>
              <p:nvPr/>
            </p:nvSpPr>
            <p:spPr>
              <a:xfrm>
                <a:off x="2242" y="1709"/>
                <a:ext cx="0" cy="1009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34" name="Line 42"/>
              <p:cNvSpPr/>
              <p:nvPr/>
            </p:nvSpPr>
            <p:spPr>
              <a:xfrm>
                <a:off x="3402" y="2330"/>
                <a:ext cx="0" cy="38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35" name="Text Box 43"/>
              <p:cNvSpPr txBox="1"/>
              <p:nvPr/>
            </p:nvSpPr>
            <p:spPr>
              <a:xfrm>
                <a:off x="1872" y="1754"/>
                <a:ext cx="445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真</a:t>
                </a:r>
                <a:endParaRPr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36" name="Text Box 44"/>
              <p:cNvSpPr txBox="1"/>
              <p:nvPr/>
            </p:nvSpPr>
            <p:spPr>
              <a:xfrm>
                <a:off x="3046" y="2297"/>
                <a:ext cx="446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真</a:t>
                </a:r>
                <a:endParaRPr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37" name="Text Box 45"/>
              <p:cNvSpPr txBox="1"/>
              <p:nvPr/>
            </p:nvSpPr>
            <p:spPr>
              <a:xfrm>
                <a:off x="2988" y="1091"/>
                <a:ext cx="35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假</a:t>
                </a:r>
                <a:endParaRPr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38" name="Text Box 46"/>
              <p:cNvSpPr txBox="1"/>
              <p:nvPr/>
            </p:nvSpPr>
            <p:spPr>
              <a:xfrm>
                <a:off x="5197" y="1715"/>
                <a:ext cx="360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假</a:t>
                </a:r>
                <a:endParaRPr lang="zh-CN" altLang="en-US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39" name="Line 47"/>
              <p:cNvSpPr/>
              <p:nvPr/>
            </p:nvSpPr>
            <p:spPr>
              <a:xfrm>
                <a:off x="619" y="310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0" name="Line 48"/>
              <p:cNvSpPr/>
              <p:nvPr/>
            </p:nvSpPr>
            <p:spPr>
              <a:xfrm>
                <a:off x="2011" y="3107"/>
                <a:ext cx="0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1" name="Line 49"/>
              <p:cNvSpPr/>
              <p:nvPr/>
            </p:nvSpPr>
            <p:spPr>
              <a:xfrm>
                <a:off x="3492" y="3107"/>
                <a:ext cx="1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2" name="Line 50"/>
              <p:cNvSpPr/>
              <p:nvPr/>
            </p:nvSpPr>
            <p:spPr>
              <a:xfrm>
                <a:off x="5844" y="3107"/>
                <a:ext cx="1" cy="31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3" name="Line 51"/>
              <p:cNvSpPr/>
              <p:nvPr/>
            </p:nvSpPr>
            <p:spPr>
              <a:xfrm>
                <a:off x="619" y="3417"/>
                <a:ext cx="5213" cy="1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4" name="Line 52"/>
              <p:cNvSpPr/>
              <p:nvPr/>
            </p:nvSpPr>
            <p:spPr>
              <a:xfrm>
                <a:off x="3491" y="3432"/>
                <a:ext cx="1" cy="311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45" name="AutoShape 53"/>
              <p:cNvSpPr/>
              <p:nvPr/>
            </p:nvSpPr>
            <p:spPr>
              <a:xfrm>
                <a:off x="1440" y="1092"/>
                <a:ext cx="1558" cy="594"/>
              </a:xfrm>
              <a:prstGeom prst="flowChartDecision">
                <a:avLst/>
              </a:prstGeom>
              <a:solidFill>
                <a:srgbClr val="FFFF66">
                  <a:alpha val="29019"/>
                </a:srgbClr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5866" tIns="22933" rIns="45866" bIns="22933" anchor="ctr" anchorCtr="0"/>
              <a:p>
                <a:pPr algn="ctr"/>
                <a:r>
                  <a:rPr lang="zh-CN" altLang="en-US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表达式</a:t>
                </a:r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2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7446" name="Text Box 54"/>
              <p:cNvSpPr txBox="1"/>
              <p:nvPr/>
            </p:nvSpPr>
            <p:spPr>
              <a:xfrm>
                <a:off x="4212" y="1716"/>
                <a:ext cx="72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b="1" dirty="0">
                    <a:solidFill>
                      <a:srgbClr val="002060"/>
                    </a:solidFill>
                    <a:latin typeface="黑体" pitchFamily="49" charset="-122"/>
                    <a:ea typeface="黑体" pitchFamily="49" charset="-122"/>
                  </a:rPr>
                  <a:t>……</a:t>
                </a:r>
                <a:endParaRPr lang="en-US" altLang="zh-CN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</p:grpSp>
      </p:grpSp>
      <p:sp>
        <p:nvSpPr>
          <p:cNvPr id="40" name="Text Box 36"/>
          <p:cNvSpPr txBox="1"/>
          <p:nvPr/>
        </p:nvSpPr>
        <p:spPr>
          <a:xfrm>
            <a:off x="4067175" y="3644900"/>
            <a:ext cx="4684713" cy="1479550"/>
          </a:xfrm>
          <a:prstGeom prst="rect">
            <a:avLst/>
          </a:prstGeom>
          <a:solidFill>
            <a:srgbClr val="00FF99">
              <a:alpha val="27058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6800" rIns="90000" bIns="46800">
            <a:spAutoFit/>
          </a:bodyPr>
          <a:p>
            <a:pPr algn="ctr" eaLnBrk="0" hangingPunct="0"/>
            <a:r>
              <a:rPr lang="zh-CN" altLang="en-US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例： </a:t>
            </a: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if  (salary&gt;10000)             index=0.4; 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else if  (salary&gt;8000)       index=0.3;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else if  (salary&gt;6000)       index=0.2;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else if  (salary&gt;4000)       index=0.1;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algn="ctr" eaLnBrk="0" hangingPunct="0"/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else                                   index=0; </a:t>
            </a:r>
            <a:endParaRPr lang="en-US" altLang="zh-CN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5">
                                            <p:txEl>
                                              <p:charRg st="2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5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845">
                                            <p:txEl>
                                              <p:charRg st="46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5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83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5">
                                            <p:txEl>
                                              <p:charRg st="83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5">
                                            <p:txEl>
                                              <p:charRg st="10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5">
                                            <p:txEl>
                                              <p:charRg st="114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12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5">
                                            <p:txEl>
                                              <p:charRg st="121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14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5">
                                            <p:txEl>
                                              <p:charRg st="141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153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45">
                                            <p:txEl>
                                              <p:charRg st="153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16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5">
                                            <p:txEl>
                                              <p:charRg st="162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charRg st="174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845">
                                            <p:txEl>
                                              <p:charRg st="174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build="p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Text Box 3"/>
          <p:cNvSpPr txBox="1"/>
          <p:nvPr/>
        </p:nvSpPr>
        <p:spPr>
          <a:xfrm>
            <a:off x="1692275" y="1052513"/>
            <a:ext cx="6408738" cy="1203325"/>
          </a:xfrm>
          <a:prstGeom prst="rect">
            <a:avLst/>
          </a:prstGeom>
          <a:solidFill>
            <a:srgbClr val="00FF00">
              <a:alpha val="30980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6800" rIns="90000" bIns="4680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例：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if(a==b&amp;&amp;x==y)    printf(“a=b,x=y”);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if(3)    printf(“OK”);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if(‘a’)   printf(“%d”,’a’);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50825" y="260350"/>
            <a:ext cx="5580063" cy="884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1.    if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后面的表达式类型任意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79388" y="2420938"/>
            <a:ext cx="8964613" cy="576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2.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语句可以是复合语句（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用一对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{}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括起来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828800" marR="0" lvl="4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692275" y="2924175"/>
            <a:ext cx="4138613" cy="3789363"/>
          </a:xfrm>
          <a:prstGeom prst="rect">
            <a:avLst/>
          </a:prstGeom>
          <a:solidFill>
            <a:srgbClr val="FF0066">
              <a:alpha val="23922"/>
            </a:srgbClr>
          </a:solidFill>
          <a:ln w="38100">
            <a:solidFill>
              <a:schemeClr val="accent1"/>
            </a:solidFill>
            <a:miter lim="800000"/>
          </a:ln>
          <a:effectLst/>
        </p:spPr>
        <p:txBody>
          <a:bodyPr lIns="0" tIns="46800" rIns="90000" bIns="46800">
            <a:spAutoFit/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cs"/>
              </a:rPr>
              <a:t>例： 考虑下面程序的输出结果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cs"/>
              </a:rPr>
              <a:t>:  </a:t>
            </a:r>
            <a:endParaRPr kumimoji="0" lang="en-US" altLang="zh-CN" sz="2000" b="1" kern="1200" cap="none" spc="0" normalizeH="0" baseline="0" noProof="0" dirty="0">
              <a:solidFill>
                <a:srgbClr val="002060"/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   #include &lt;</a:t>
            </a:r>
            <a:r>
              <a:rPr kumimoji="0" lang="en-US" altLang="zh-CN" sz="2000" b="1" kern="1200" cap="none" spc="0" normalizeH="0" baseline="0" noProof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stdio.h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0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en-US" altLang="zh-CN" sz="2000" b="1" kern="1200" cap="none" spc="0" normalizeH="0" baseline="0" noProof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  main()</a:t>
            </a:r>
            <a:endParaRPr kumimoji="0" lang="en-US" altLang="zh-CN" sz="20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    {   </a:t>
            </a:r>
            <a:r>
              <a:rPr kumimoji="0" lang="en-US" altLang="zh-CN" sz="2000" b="1" kern="1200" cap="none" spc="0" normalizeH="0" baseline="0" noProof="0" dirty="0" err="1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000" b="1" kern="1200" cap="none" spc="0" normalizeH="0" baseline="0" noProof="0" dirty="0" err="1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x,y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;</a:t>
            </a:r>
            <a:endParaRPr kumimoji="0" lang="en-US" altLang="zh-CN" sz="2000" b="1" kern="1200" cap="none" spc="0" normalizeH="0" baseline="0" noProof="0" dirty="0">
              <a:solidFill>
                <a:srgbClr val="002060"/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         </a:t>
            </a:r>
            <a:r>
              <a:rPr kumimoji="0" lang="en-US" altLang="zh-CN" sz="2000" b="1" kern="1200" cap="none" spc="0" normalizeH="0" baseline="0" noProof="0" dirty="0" err="1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scanf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(“%</a:t>
            </a:r>
            <a:r>
              <a:rPr kumimoji="0" lang="en-US" altLang="zh-CN" sz="2000" b="1" kern="1200" cap="none" spc="0" normalizeH="0" baseline="0" noProof="0" dirty="0" err="1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d%d”,&amp;x,&amp;y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);</a:t>
            </a:r>
            <a:endParaRPr kumimoji="0" lang="en-US" altLang="zh-CN" sz="2000" b="1" kern="1200" cap="none" spc="0" normalizeH="0" baseline="0" noProof="0" dirty="0">
              <a:solidFill>
                <a:srgbClr val="002060"/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         if(x&gt;y)</a:t>
            </a:r>
            <a:endParaRPr kumimoji="0" lang="en-US" altLang="zh-CN" sz="2000" b="1" kern="1200" cap="none" spc="0" normalizeH="0" baseline="0" noProof="0" dirty="0">
              <a:solidFill>
                <a:srgbClr val="002060"/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             </a:t>
            </a:r>
            <a:r>
              <a:rPr kumimoji="0" lang="en-US" altLang="zh-CN" sz="2000" b="1" kern="1200" cap="none" spc="0" normalizeH="0" baseline="0" noProof="0" dirty="0">
                <a:solidFill>
                  <a:srgbClr val="FF0066"/>
                </a:solidFill>
                <a:latin typeface="+mj-lt"/>
                <a:ea typeface="隶书" panose="02010509060101010101" pitchFamily="49" charset="-122"/>
                <a:cs typeface="+mn-cs"/>
              </a:rPr>
              <a:t>x=y;   y=x;</a:t>
            </a:r>
            <a:endParaRPr kumimoji="0" lang="en-US" altLang="zh-CN" sz="2000" b="1" kern="1200" cap="none" spc="0" normalizeH="0" baseline="0" noProof="0" dirty="0">
              <a:solidFill>
                <a:srgbClr val="FF0066"/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         else</a:t>
            </a:r>
            <a:endParaRPr kumimoji="0" lang="en-US" altLang="zh-CN" sz="2000" b="1" kern="1200" cap="none" spc="0" normalizeH="0" baseline="0" noProof="0" dirty="0">
              <a:solidFill>
                <a:srgbClr val="002060"/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FF0066"/>
                </a:solidFill>
                <a:latin typeface="+mj-lt"/>
                <a:ea typeface="隶书" panose="02010509060101010101" pitchFamily="49" charset="-122"/>
                <a:cs typeface="+mn-cs"/>
              </a:rPr>
              <a:t>             x++; y++;</a:t>
            </a:r>
            <a:endParaRPr kumimoji="0" lang="en-US" altLang="zh-CN" sz="2000" b="1" kern="1200" cap="none" spc="0" normalizeH="0" baseline="0" noProof="0" dirty="0">
              <a:solidFill>
                <a:srgbClr val="FF0066"/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         </a:t>
            </a:r>
            <a:r>
              <a:rPr kumimoji="0" lang="en-US" altLang="zh-CN" sz="2000" b="1" kern="1200" cap="none" spc="0" normalizeH="0" baseline="0" noProof="0" dirty="0" err="1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(“%</a:t>
            </a:r>
            <a:r>
              <a:rPr kumimoji="0" lang="en-US" altLang="zh-CN" sz="2000" b="1" kern="1200" cap="none" spc="0" normalizeH="0" baseline="0" noProof="0" dirty="0" err="1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d,%d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\</a:t>
            </a:r>
            <a:r>
              <a:rPr kumimoji="0" lang="en-US" altLang="zh-CN" sz="2000" b="1" kern="1200" cap="none" spc="0" normalizeH="0" baseline="0" noProof="0" dirty="0" err="1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n”,x,y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隶书" panose="02010509060101010101" pitchFamily="49" charset="-122"/>
                <a:cs typeface="+mn-cs"/>
              </a:rPr>
              <a:t>);</a:t>
            </a:r>
            <a:endParaRPr kumimoji="0" lang="en-US" altLang="zh-CN" sz="2000" b="1" kern="1200" cap="none" spc="0" normalizeH="0" baseline="0" noProof="0" dirty="0">
              <a:solidFill>
                <a:srgbClr val="002060"/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         return 0;</a:t>
            </a:r>
            <a:endParaRPr kumimoji="0" lang="en-US" altLang="zh-CN" sz="20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隶书" panose="02010509060101010101" pitchFamily="49" charset="-122"/>
                <a:cs typeface="+mn-cs"/>
              </a:rPr>
              <a:t>}</a:t>
            </a:r>
            <a:endParaRPr kumimoji="0" lang="en-US" altLang="zh-CN" sz="20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+mj-lt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5375" name="AutoShape 15"/>
          <p:cNvSpPr/>
          <p:nvPr/>
        </p:nvSpPr>
        <p:spPr>
          <a:xfrm>
            <a:off x="4284663" y="4149725"/>
            <a:ext cx="5197475" cy="1041400"/>
          </a:xfrm>
          <a:prstGeom prst="irregularSeal2">
            <a:avLst/>
          </a:prstGeom>
          <a:solidFill>
            <a:srgbClr val="FFFF66">
              <a:alpha val="36862"/>
            </a:srgbClr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 anchor="ctr" anchorCtr="0">
            <a:spAutoFit/>
          </a:bodyPr>
          <a:p>
            <a:pPr algn="ctr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</a:rPr>
              <a:t>Compile Error!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2339975" y="4797425"/>
            <a:ext cx="1770063" cy="971550"/>
            <a:chOff x="1428" y="2940"/>
            <a:chExt cx="1115" cy="612"/>
          </a:xfrm>
        </p:grpSpPr>
        <p:sp>
          <p:nvSpPr>
            <p:cNvPr id="18441" name="AutoShape 16"/>
            <p:cNvSpPr/>
            <p:nvPr/>
          </p:nvSpPr>
          <p:spPr>
            <a:xfrm>
              <a:off x="1428" y="3336"/>
              <a:ext cx="47" cy="204"/>
            </a:xfrm>
            <a:prstGeom prst="leftBrace">
              <a:avLst>
                <a:gd name="adj1" fmla="val 36089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2" name="AutoShape 17"/>
            <p:cNvSpPr/>
            <p:nvPr/>
          </p:nvSpPr>
          <p:spPr>
            <a:xfrm>
              <a:off x="1452" y="2940"/>
              <a:ext cx="47" cy="204"/>
            </a:xfrm>
            <a:prstGeom prst="leftBrace">
              <a:avLst>
                <a:gd name="adj1" fmla="val 36089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3" name="AutoShape 18"/>
            <p:cNvSpPr/>
            <p:nvPr/>
          </p:nvSpPr>
          <p:spPr>
            <a:xfrm>
              <a:off x="2496" y="2940"/>
              <a:ext cx="47" cy="204"/>
            </a:xfrm>
            <a:prstGeom prst="rightBrace">
              <a:avLst>
                <a:gd name="adj1" fmla="val 36089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44" name="AutoShape 19"/>
            <p:cNvSpPr/>
            <p:nvPr/>
          </p:nvSpPr>
          <p:spPr>
            <a:xfrm>
              <a:off x="2436" y="3348"/>
              <a:ext cx="47" cy="204"/>
            </a:xfrm>
            <a:prstGeom prst="rightBrace">
              <a:avLst>
                <a:gd name="adj1" fmla="val 36089"/>
                <a:gd name="adj2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8440" name="Rectangle 24"/>
          <p:cNvSpPr>
            <a:spLocks noGrp="1"/>
          </p:cNvSpPr>
          <p:nvPr>
            <p:ph type="title" idx="4294967295"/>
          </p:nvPr>
        </p:nvSpPr>
        <p:spPr>
          <a:xfrm>
            <a:off x="0" y="549275"/>
            <a:ext cx="2100263" cy="457200"/>
          </a:xfrm>
        </p:spPr>
        <p:txBody>
          <a:bodyPr vert="horz" wrap="square" lIns="91440" tIns="45720" rIns="91440" bIns="45720" anchor="ctr" anchorCtr="0"/>
          <a:p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说明：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charRg st="1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charRg st="1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/>
      <p:bldP spid="15364" grpId="0" bldLvl="4" build="p"/>
      <p:bldP spid="15365" grpId="0" bldLvl="5" build="p"/>
      <p:bldP spid="15366" grpId="0" animBg="1"/>
      <p:bldP spid="153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107950" y="981075"/>
            <a:ext cx="3024188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1143000" lvl="2" indent="-228600" eaLnBrk="0" hangingPunct="0">
              <a:spcBef>
                <a:spcPct val="20000"/>
              </a:spcBef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一般形式：</a:t>
            </a:r>
            <a:endParaRPr lang="zh-CN" altLang="en-US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26"/>
          <p:cNvGrpSpPr/>
          <p:nvPr/>
        </p:nvGrpSpPr>
        <p:grpSpPr bwMode="auto">
          <a:xfrm>
            <a:off x="539552" y="1608732"/>
            <a:ext cx="4098925" cy="1938339"/>
            <a:chOff x="2928" y="108"/>
            <a:chExt cx="2582" cy="1221"/>
          </a:xfrm>
          <a:solidFill>
            <a:srgbClr val="FFFF00">
              <a:alpha val="37000"/>
            </a:srgbClr>
          </a:solidFill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2928" y="108"/>
              <a:ext cx="1996" cy="122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 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1)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 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2)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else           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else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if(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3)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else            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4967" y="486"/>
              <a:ext cx="498" cy="233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内嵌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13" name="Text Box 5"/>
            <p:cNvSpPr txBox="1">
              <a:spLocks noChangeArrowheads="1"/>
            </p:cNvSpPr>
            <p:nvPr/>
          </p:nvSpPr>
          <p:spPr bwMode="auto">
            <a:xfrm>
              <a:off x="5012" y="939"/>
              <a:ext cx="498" cy="25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内嵌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14" name="AutoShape 6"/>
            <p:cNvSpPr/>
            <p:nvPr/>
          </p:nvSpPr>
          <p:spPr bwMode="auto">
            <a:xfrm>
              <a:off x="4921" y="440"/>
              <a:ext cx="48" cy="288"/>
            </a:xfrm>
            <a:prstGeom prst="rightBracke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5" name="AutoShape 7"/>
            <p:cNvSpPr/>
            <p:nvPr/>
          </p:nvSpPr>
          <p:spPr bwMode="auto">
            <a:xfrm>
              <a:off x="4921" y="939"/>
              <a:ext cx="48" cy="288"/>
            </a:xfrm>
            <a:prstGeom prst="rightBracke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41"/>
          <p:cNvGrpSpPr/>
          <p:nvPr/>
        </p:nvGrpSpPr>
        <p:grpSpPr bwMode="auto">
          <a:xfrm>
            <a:off x="5148060" y="4144886"/>
            <a:ext cx="3270250" cy="1631951"/>
            <a:chOff x="553" y="1779"/>
            <a:chExt cx="2060" cy="1028"/>
          </a:xfrm>
          <a:solidFill>
            <a:srgbClr val="00B050">
              <a:alpha val="30000"/>
            </a:srgbClr>
          </a:solidFill>
        </p:grpSpPr>
        <p:sp>
          <p:nvSpPr>
            <p:cNvPr id="17444" name="Text Box 36"/>
            <p:cNvSpPr txBox="1">
              <a:spLocks noChangeArrowheads="1"/>
            </p:cNvSpPr>
            <p:nvPr/>
          </p:nvSpPr>
          <p:spPr bwMode="auto">
            <a:xfrm>
              <a:off x="553" y="1779"/>
              <a:ext cx="1497" cy="1028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 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1)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 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2)  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	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else  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        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2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45" name="Text Box 37"/>
            <p:cNvSpPr txBox="1">
              <a:spLocks noChangeArrowheads="1"/>
            </p:cNvSpPr>
            <p:nvPr/>
          </p:nvSpPr>
          <p:spPr bwMode="auto">
            <a:xfrm>
              <a:off x="2074" y="2225"/>
              <a:ext cx="539" cy="25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内嵌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47" name="AutoShape 39"/>
            <p:cNvSpPr/>
            <p:nvPr/>
          </p:nvSpPr>
          <p:spPr bwMode="auto">
            <a:xfrm>
              <a:off x="2050" y="2054"/>
              <a:ext cx="31" cy="697"/>
            </a:xfrm>
            <a:prstGeom prst="rightBracket">
              <a:avLst>
                <a:gd name="adj" fmla="val 136170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8"/>
          <p:cNvGrpSpPr/>
          <p:nvPr/>
        </p:nvGrpSpPr>
        <p:grpSpPr bwMode="auto">
          <a:xfrm>
            <a:off x="5364085" y="1536725"/>
            <a:ext cx="3181350" cy="1938334"/>
            <a:chOff x="3167" y="2110"/>
            <a:chExt cx="2004" cy="1221"/>
          </a:xfrm>
          <a:solidFill>
            <a:srgbClr val="FF00FF">
              <a:alpha val="19000"/>
            </a:srgbClr>
          </a:solidFill>
        </p:grpSpPr>
        <p:sp>
          <p:nvSpPr>
            <p:cNvPr id="17451" name="Text Box 43"/>
            <p:cNvSpPr txBox="1">
              <a:spLocks noChangeArrowheads="1"/>
            </p:cNvSpPr>
            <p:nvPr/>
          </p:nvSpPr>
          <p:spPr bwMode="auto">
            <a:xfrm>
              <a:off x="3167" y="2110"/>
              <a:ext cx="1396" cy="122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 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1)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 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2)  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	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else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     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52" name="Text Box 44"/>
            <p:cNvSpPr txBox="1">
              <a:spLocks noChangeArrowheads="1"/>
            </p:cNvSpPr>
            <p:nvPr/>
          </p:nvSpPr>
          <p:spPr bwMode="auto">
            <a:xfrm>
              <a:off x="4632" y="2447"/>
              <a:ext cx="539" cy="25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内嵌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54" name="AutoShape 46"/>
            <p:cNvSpPr/>
            <p:nvPr/>
          </p:nvSpPr>
          <p:spPr bwMode="auto">
            <a:xfrm>
              <a:off x="4563" y="2412"/>
              <a:ext cx="48" cy="288"/>
            </a:xfrm>
            <a:prstGeom prst="rightBracke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55"/>
          <p:cNvGrpSpPr/>
          <p:nvPr/>
        </p:nvGrpSpPr>
        <p:grpSpPr bwMode="auto">
          <a:xfrm>
            <a:off x="493710" y="3849687"/>
            <a:ext cx="3244850" cy="2246315"/>
            <a:chOff x="981" y="2893"/>
            <a:chExt cx="2044" cy="1415"/>
          </a:xfrm>
          <a:solidFill>
            <a:srgbClr val="00B0F0">
              <a:alpha val="24000"/>
            </a:srgbClr>
          </a:solidFill>
        </p:grpSpPr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981" y="2893"/>
              <a:ext cx="1526" cy="1415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 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1)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   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else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if(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r3)   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       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3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        else   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       语句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4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60" name="Text Box 52"/>
            <p:cNvSpPr txBox="1">
              <a:spLocks noChangeArrowheads="1"/>
            </p:cNvSpPr>
            <p:nvPr/>
          </p:nvSpPr>
          <p:spPr bwMode="auto">
            <a:xfrm>
              <a:off x="2486" y="3717"/>
              <a:ext cx="539" cy="25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内嵌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if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462" name="AutoShape 54"/>
            <p:cNvSpPr/>
            <p:nvPr/>
          </p:nvSpPr>
          <p:spPr bwMode="auto">
            <a:xfrm>
              <a:off x="2461" y="3490"/>
              <a:ext cx="47" cy="734"/>
            </a:xfrm>
            <a:prstGeom prst="rightBracket">
              <a:avLst>
                <a:gd name="adj" fmla="val 130142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9463" name="Rectangle 58"/>
          <p:cNvSpPr>
            <a:spLocks noGrp="1"/>
          </p:cNvSpPr>
          <p:nvPr>
            <p:ph type="title" idx="4294967295"/>
          </p:nvPr>
        </p:nvSpPr>
        <p:spPr>
          <a:xfrm>
            <a:off x="611188" y="476250"/>
            <a:ext cx="3522662" cy="457200"/>
          </a:xfrm>
        </p:spPr>
        <p:txBody>
          <a:bodyPr vert="horz" wrap="square" lIns="91440" tIns="45720" rIns="91440" bIns="45720" anchor="ctr" anchorCtr="0"/>
          <a:p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3.    if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语句嵌套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4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4"/>
          <p:cNvSpPr txBox="1"/>
          <p:nvPr/>
        </p:nvSpPr>
        <p:spPr>
          <a:xfrm>
            <a:off x="420688" y="42386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20688" y="944563"/>
            <a:ext cx="4329113" cy="5632450"/>
          </a:xfrm>
          <a:prstGeom prst="rect">
            <a:avLst/>
          </a:prstGeom>
          <a:solidFill>
            <a:srgbClr val="FFFF66">
              <a:alpha val="25882"/>
            </a:srgbClr>
          </a:solidFill>
          <a:ln w="38100">
            <a:solidFill>
              <a:schemeClr val="accent1"/>
            </a:solidFill>
            <a:miter lim="800000"/>
          </a:ln>
          <a:effectLst/>
        </p:spPr>
        <p:txBody>
          <a:bodyPr lIns="0" tIns="46800" rIns="90000" bIns="46800">
            <a:spAutoFit/>
          </a:bodyPr>
          <a:lstStyle/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#include &lt;</a:t>
            </a:r>
            <a:r>
              <a:rPr kumimoji="0" lang="en-US" altLang="zh-CN" sz="2400" b="1" kern="1200" cap="none" spc="0" normalizeH="0" baseline="0" noProof="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stdio.h</a:t>
            </a:r>
            <a:r>
              <a:rPr kumimoji="0" lang="en-US" altLang="zh-CN" sz="24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&gt;</a:t>
            </a:r>
            <a:endParaRPr kumimoji="0" lang="en-US" altLang="zh-CN" sz="24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main( )</a:t>
            </a:r>
            <a:endParaRPr kumimoji="0" lang="en-US" altLang="zh-CN" sz="24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{   </a:t>
            </a:r>
            <a:endParaRPr kumimoji="0" lang="en-US" altLang="zh-CN" sz="24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en-US" altLang="zh-CN" sz="2400" b="1" kern="1200" cap="none" spc="0" normalizeH="0" baseline="0" noProof="0" dirty="0" err="1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int</a:t>
            </a: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2400" b="1" kern="1200" cap="none" spc="0" normalizeH="0" baseline="0" noProof="0" dirty="0" err="1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x,y</a:t>
            </a: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;</a:t>
            </a:r>
            <a:endParaRPr kumimoji="0" lang="en-US" altLang="zh-CN" sz="2400" b="1" kern="1200" cap="none" spc="0" normalizeH="0" baseline="0" noProof="0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en-US" altLang="zh-CN" sz="2400" b="1" kern="1200" cap="none" spc="0" normalizeH="0" baseline="0" noProof="0" dirty="0" err="1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("Enter integer </a:t>
            </a:r>
            <a:r>
              <a:rPr kumimoji="0" lang="en-US" altLang="zh-CN" sz="2400" b="1" kern="1200" cap="none" spc="0" normalizeH="0" baseline="0" noProof="0" dirty="0" err="1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x,y</a:t>
            </a: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:");</a:t>
            </a:r>
            <a:endParaRPr kumimoji="0" lang="en-US" altLang="zh-CN" sz="2400" b="1" kern="1200" cap="none" spc="0" normalizeH="0" baseline="0" noProof="0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en-US" altLang="zh-CN" sz="2400" b="1" kern="1200" cap="none" spc="0" normalizeH="0" baseline="0" noProof="0" dirty="0" err="1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scanf</a:t>
            </a: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("%</a:t>
            </a:r>
            <a:r>
              <a:rPr kumimoji="0" lang="en-US" altLang="zh-CN" sz="2400" b="1" kern="1200" cap="none" spc="0" normalizeH="0" baseline="0" noProof="0" dirty="0" err="1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d%d",&amp;x,&amp;y</a:t>
            </a: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);</a:t>
            </a:r>
            <a:endParaRPr kumimoji="0" lang="en-US" altLang="zh-CN" sz="2400" b="1" kern="1200" cap="none" spc="0" normalizeH="0" baseline="0" noProof="0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if(x!=y)</a:t>
            </a:r>
            <a:endParaRPr kumimoji="0" lang="en-US" altLang="zh-CN" sz="2400" b="1" kern="1200" cap="none" spc="0" normalizeH="0" baseline="0" noProof="0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</a:t>
            </a:r>
            <a:r>
              <a:rPr kumimoji="0" lang="en-US" altLang="zh-CN" sz="2400" b="1" kern="1200" cap="none" spc="0" normalizeH="0" baseline="0" noProof="0" dirty="0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if(x&gt;y)  </a:t>
            </a:r>
            <a:endParaRPr kumimoji="0" lang="en-US" altLang="zh-CN" sz="2400" b="1" kern="1200" cap="none" spc="0" normalizeH="0" baseline="0" noProof="0" dirty="0">
              <a:solidFill>
                <a:srgbClr val="FF0066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       </a:t>
            </a:r>
            <a:r>
              <a:rPr kumimoji="0" lang="en-US" altLang="zh-CN" sz="2400" b="1" kern="1200" cap="none" spc="0" normalizeH="0" baseline="0" noProof="0" dirty="0" err="1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1" kern="1200" cap="none" spc="0" normalizeH="0" baseline="0" noProof="0" dirty="0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("X&gt;Y\n");</a:t>
            </a:r>
            <a:endParaRPr kumimoji="0" lang="en-US" altLang="zh-CN" sz="2400" b="1" kern="1200" cap="none" spc="0" normalizeH="0" baseline="0" noProof="0" dirty="0">
              <a:solidFill>
                <a:srgbClr val="FF0066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else     </a:t>
            </a:r>
            <a:endParaRPr kumimoji="0" lang="en-US" altLang="zh-CN" sz="2400" b="1" kern="1200" cap="none" spc="0" normalizeH="0" baseline="0" noProof="0" dirty="0">
              <a:solidFill>
                <a:srgbClr val="FF0066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       </a:t>
            </a:r>
            <a:r>
              <a:rPr kumimoji="0" lang="en-US" altLang="zh-CN" sz="2400" b="1" kern="1200" cap="none" spc="0" normalizeH="0" baseline="0" noProof="0" dirty="0" err="1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1" kern="1200" cap="none" spc="0" normalizeH="0" baseline="0" noProof="0" dirty="0">
                <a:solidFill>
                  <a:srgbClr val="FF0066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("X&lt;Y\n");</a:t>
            </a:r>
            <a:endParaRPr kumimoji="0" lang="en-US" altLang="zh-CN" sz="2400" b="1" kern="1200" cap="none" spc="0" normalizeH="0" baseline="0" noProof="0" dirty="0">
              <a:solidFill>
                <a:srgbClr val="FF0066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else</a:t>
            </a:r>
            <a:endParaRPr kumimoji="0" lang="en-US" altLang="zh-CN" sz="2400" b="1" kern="1200" cap="none" spc="0" normalizeH="0" baseline="0" noProof="0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FF330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 </a:t>
            </a:r>
            <a:r>
              <a:rPr kumimoji="0" lang="en-US" altLang="zh-CN" sz="2400" b="1" kern="1200" cap="none" spc="0" normalizeH="0" baseline="0" noProof="0" dirty="0" err="1">
                <a:solidFill>
                  <a:srgbClr val="FF330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printf</a:t>
            </a:r>
            <a:r>
              <a:rPr kumimoji="0" lang="en-US" altLang="zh-CN" sz="2400" b="1" kern="1200" cap="none" spc="0" normalizeH="0" baseline="0" noProof="0" dirty="0">
                <a:solidFill>
                  <a:srgbClr val="FF330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("X==Y\n");</a:t>
            </a:r>
            <a:endParaRPr kumimoji="0" lang="en-US" altLang="zh-CN" sz="2400" b="1" kern="1200" cap="none" spc="0" normalizeH="0" baseline="0" noProof="0" dirty="0">
              <a:solidFill>
                <a:srgbClr val="FF3300"/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0" lang="en-US" altLang="zh-CN" sz="24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return 0;</a:t>
            </a:r>
            <a:endParaRPr kumimoji="0" lang="en-US" altLang="zh-CN" sz="24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R="0" defTabSz="914400" eaLnBrk="0" hangingPunct="0"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}</a:t>
            </a:r>
            <a:endParaRPr kumimoji="0" lang="en-US" altLang="zh-CN" sz="24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4932363" y="2420938"/>
            <a:ext cx="4002088" cy="2554288"/>
          </a:xfrm>
          <a:prstGeom prst="rect">
            <a:avLst/>
          </a:prstGeom>
          <a:solidFill>
            <a:srgbClr val="00007D">
              <a:alpha val="14902"/>
            </a:srgbClr>
          </a:solidFill>
          <a:ln w="38100">
            <a:solidFill>
              <a:srgbClr val="008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三种运行：</a:t>
            </a:r>
            <a:endParaRPr kumimoji="0" lang="en-US" altLang="zh-CN" sz="20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黑体" pitchFamily="49" charset="-122"/>
              <a:ea typeface="黑体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      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宋体" panose="02010600030101010101" pitchFamily="2" charset="-122"/>
                <a:cs typeface="+mn-cs"/>
              </a:rPr>
              <a:t>Enter  integer  x,y: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n-cs"/>
              </a:rPr>
              <a:t>12,23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</a:t>
            </a:r>
            <a:endParaRPr kumimoji="0" lang="en-US" altLang="zh-CN" sz="2000" b="1" kern="1200" cap="none" spc="0" normalizeH="0" baseline="0" noProof="0" dirty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2000" b="1" kern="1200" cap="none" spc="0" normalizeH="0" baseline="0" noProof="0" dirty="0">
                <a:solidFill>
                  <a:srgbClr val="FF00FF"/>
                </a:solidFill>
                <a:latin typeface="+mj-lt"/>
                <a:ea typeface="宋体" panose="02010600030101010101" pitchFamily="2" charset="-122"/>
                <a:cs typeface="+mn-cs"/>
              </a:rPr>
              <a:t>X&lt;Y</a:t>
            </a:r>
            <a:endParaRPr kumimoji="0" lang="en-US" altLang="zh-CN" sz="2000" b="1" kern="1200" cap="none" spc="0" normalizeH="0" baseline="0" noProof="0" dirty="0">
              <a:solidFill>
                <a:srgbClr val="FF00FF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宋体" panose="02010600030101010101" pitchFamily="2" charset="-122"/>
                <a:cs typeface="+mn-cs"/>
              </a:rPr>
              <a:t>           Enter  integer  x,y: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n-cs"/>
              </a:rPr>
              <a:t>12,6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</a:t>
            </a:r>
            <a:endParaRPr kumimoji="0" lang="en-US" altLang="zh-CN" sz="2000" b="1" kern="1200" cap="none" spc="0" normalizeH="0" baseline="0" noProof="0" dirty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en-US" altLang="zh-CN" sz="2000" b="1" kern="1200" cap="none" spc="0" normalizeH="0" baseline="0" noProof="0" dirty="0">
                <a:solidFill>
                  <a:srgbClr val="FF00FF"/>
                </a:solidFill>
                <a:latin typeface="+mj-lt"/>
                <a:ea typeface="宋体" panose="02010600030101010101" pitchFamily="2" charset="-122"/>
                <a:cs typeface="+mn-cs"/>
              </a:rPr>
              <a:t>X&gt;Y</a:t>
            </a:r>
            <a:endParaRPr kumimoji="0" lang="en-US" altLang="zh-CN" sz="2000" b="1" kern="1200" cap="none" spc="0" normalizeH="0" baseline="0" noProof="0" dirty="0">
              <a:solidFill>
                <a:srgbClr val="FF00FF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宋体" panose="02010600030101010101" pitchFamily="2" charset="-122"/>
                <a:cs typeface="+mn-cs"/>
              </a:rPr>
              <a:t>           Enter  integer  x,y: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n-cs"/>
              </a:rPr>
              <a:t>12,12</a:t>
            </a:r>
            <a:r>
              <a:rPr kumimoji="0" lang="en-US" altLang="zh-CN" sz="2000" b="1" kern="1200" cap="none" spc="0" normalizeH="0" baseline="0" noProof="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</a:t>
            </a:r>
            <a:endParaRPr kumimoji="0" lang="en-US" altLang="zh-CN" sz="2000" b="1" kern="1200" cap="none" spc="0" normalizeH="0" baseline="0" noProof="0" dirty="0">
              <a:solidFill>
                <a:srgbClr val="FF0000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FF00FF"/>
                </a:solidFill>
                <a:latin typeface="+mj-lt"/>
                <a:ea typeface="宋体" panose="02010600030101010101" pitchFamily="2" charset="-122"/>
                <a:cs typeface="+mn-cs"/>
              </a:rPr>
              <a:t>            X==Y</a:t>
            </a:r>
            <a:endParaRPr kumimoji="0" lang="en-US" altLang="zh-CN" sz="2000" b="1" kern="1200" cap="none" spc="0" normalizeH="0" baseline="0" noProof="0" dirty="0">
              <a:solidFill>
                <a:srgbClr val="FF00FF"/>
              </a:solidFill>
              <a:latin typeface="+mj-lt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000" b="1" kern="1200" cap="none" spc="0" normalizeH="0" baseline="0" noProof="0" dirty="0">
              <a:solidFill>
                <a:srgbClr val="00206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Rectangle 9"/>
          <p:cNvSpPr>
            <a:spLocks noGrp="1"/>
          </p:cNvSpPr>
          <p:nvPr>
            <p:ph type="title" idx="4294967295"/>
          </p:nvPr>
        </p:nvSpPr>
        <p:spPr>
          <a:xfrm>
            <a:off x="-658812" y="487363"/>
            <a:ext cx="7772400" cy="457200"/>
          </a:xfrm>
        </p:spPr>
        <p:txBody>
          <a:bodyPr vert="horz" wrap="square" lIns="91440" tIns="45720" rIns="91440" bIns="45720" anchor="ctr" anchorCtr="0"/>
          <a:p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    输入两数并判断其大小关系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bldLvl="0" animBg="1"/>
      <p:bldP spid="10547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208963" cy="935038"/>
          </a:xfrm>
          <a:solidFill>
            <a:srgbClr val="FF0066">
              <a:alpha val="18824"/>
            </a:srgbClr>
          </a:solidFill>
          <a:ln>
            <a:solidFill>
              <a:srgbClr val="FF0066">
                <a:alpha val="32157"/>
              </a:srgbClr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缺省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{ }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，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else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总是和它上面离它最近的未配对的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if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配对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419871" y="2996952"/>
            <a:ext cx="2182811" cy="2244726"/>
            <a:chOff x="1674" y="2927"/>
            <a:chExt cx="1375" cy="1414"/>
          </a:xfrm>
          <a:solidFill>
            <a:srgbClr val="FFFF00">
              <a:alpha val="25000"/>
            </a:srgbClr>
          </a:solidFill>
        </p:grpSpPr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1786" y="2927"/>
              <a:ext cx="751" cy="2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隶书" panose="02010509060101010101" pitchFamily="49" charset="-122"/>
                  <a:cs typeface="+mn-cs"/>
                </a:rPr>
                <a:t>if(……)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2008" y="3148"/>
              <a:ext cx="751" cy="2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隶书" panose="02010509060101010101" pitchFamily="49" charset="-122"/>
                  <a:cs typeface="+mn-cs"/>
                </a:rPr>
                <a:t>if(……)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36" name="Text Box 8"/>
            <p:cNvSpPr txBox="1">
              <a:spLocks noChangeArrowheads="1"/>
            </p:cNvSpPr>
            <p:nvPr/>
          </p:nvSpPr>
          <p:spPr bwMode="auto">
            <a:xfrm>
              <a:off x="2248" y="3388"/>
              <a:ext cx="751" cy="2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隶书" panose="02010509060101010101" pitchFamily="49" charset="-122"/>
                  <a:cs typeface="+mn-cs"/>
                </a:rPr>
                <a:t>if(……)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2201" y="3628"/>
              <a:ext cx="848" cy="2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隶书" panose="02010509060101010101" pitchFamily="49" charset="-122"/>
                  <a:cs typeface="+mn-cs"/>
                </a:rPr>
                <a:t>else…...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914" y="3772"/>
              <a:ext cx="848" cy="2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隶书" panose="02010509060101010101" pitchFamily="49" charset="-122"/>
                  <a:cs typeface="+mn-cs"/>
                </a:rPr>
                <a:t>else…...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1674" y="4050"/>
              <a:ext cx="848" cy="291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j-lt"/>
                  <a:ea typeface="隶书" panose="02010509060101010101" pitchFamily="49" charset="-122"/>
                  <a:cs typeface="+mn-cs"/>
                </a:rPr>
                <a:t>else…...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40" name="AutoShape 12"/>
            <p:cNvSpPr/>
            <p:nvPr/>
          </p:nvSpPr>
          <p:spPr bwMode="auto">
            <a:xfrm>
              <a:off x="2256" y="3504"/>
              <a:ext cx="48" cy="288"/>
            </a:xfrm>
            <a:prstGeom prst="leftBracket">
              <a:avLst>
                <a:gd name="adj" fmla="val 50000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1" name="AutoShape 13"/>
            <p:cNvSpPr/>
            <p:nvPr/>
          </p:nvSpPr>
          <p:spPr bwMode="auto">
            <a:xfrm>
              <a:off x="2016" y="3312"/>
              <a:ext cx="48" cy="624"/>
            </a:xfrm>
            <a:prstGeom prst="leftBracket">
              <a:avLst>
                <a:gd name="adj" fmla="val 108333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2" name="AutoShape 14"/>
            <p:cNvSpPr/>
            <p:nvPr/>
          </p:nvSpPr>
          <p:spPr bwMode="auto">
            <a:xfrm>
              <a:off x="1728" y="3120"/>
              <a:ext cx="48" cy="1056"/>
            </a:xfrm>
            <a:prstGeom prst="leftBracket">
              <a:avLst>
                <a:gd name="adj" fmla="val 183333"/>
              </a:avLst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508" name="Rectangle 17"/>
          <p:cNvSpPr>
            <a:spLocks noGrp="1"/>
          </p:cNvSpPr>
          <p:nvPr>
            <p:ph type="title"/>
          </p:nvPr>
        </p:nvSpPr>
        <p:spPr>
          <a:xfrm>
            <a:off x="611188" y="620713"/>
            <a:ext cx="7772400" cy="641350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>
                <a:solidFill>
                  <a:srgbClr val="002060"/>
                </a:solidFill>
                <a:ea typeface="黑体" pitchFamily="49" charset="-122"/>
              </a:rPr>
              <a:t>if  ~ else </a:t>
            </a:r>
            <a:r>
              <a:rPr lang="zh-CN" altLang="en-US" sz="36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配对原则：</a:t>
            </a:r>
            <a:endParaRPr lang="zh-CN" altLang="en-US" sz="36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charRg st="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2">
                                            <p:txEl>
                                              <p:charRg st="8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100" name="Rectangle 17"/>
          <p:cNvSpPr>
            <a:spLocks noGrp="1"/>
          </p:cNvSpPr>
          <p:nvPr>
            <p:ph type="title"/>
          </p:nvPr>
        </p:nvSpPr>
        <p:spPr>
          <a:xfrm>
            <a:off x="539750" y="404813"/>
            <a:ext cx="7931150" cy="884237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002060"/>
                </a:solidFill>
                <a:ea typeface="黑体" pitchFamily="49" charset="-122"/>
              </a:rPr>
              <a:t>3.1</a:t>
            </a:r>
            <a:r>
              <a:rPr lang="en-US" altLang="zh-CN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算法</a:t>
            </a:r>
            <a:endParaRPr lang="zh-CN" altLang="en-US" sz="4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5" name="Rectangle 18"/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353425" cy="5805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定义：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解决问题的方法和步骤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分类：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）数值运算算法：求解数值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）非数值运算算法：事务管理领域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特性：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）有穷性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）确定性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）有零个或多个输入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）有一个或多个输出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）有效性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表示形式：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自然语言、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流程图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N-S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盒图、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伪代码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400050" marR="0" lvl="1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0" marR="0" lvl="0" indent="939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5">
                                            <p:txEl>
                                              <p:charRg st="5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5">
                                            <p:txEl>
                                              <p:charRg st="18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5">
                                            <p:txEl>
                                              <p:charRg st="2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5">
                                            <p:txEl>
                                              <p:charRg st="38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56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charRg st="56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6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5">
                                            <p:txEl>
                                              <p:charRg st="6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5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5">
                                            <p:txEl>
                                              <p:charRg st="7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87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5">
                                            <p:txEl>
                                              <p:charRg st="87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9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5">
                                            <p:txEl>
                                              <p:charRg st="99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106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25">
                                            <p:txEl>
                                              <p:charRg st="106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charRg st="112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25">
                                            <p:txEl>
                                              <p:charRg st="112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Text Box 3"/>
          <p:cNvSpPr txBox="1"/>
          <p:nvPr/>
        </p:nvSpPr>
        <p:spPr>
          <a:xfrm>
            <a:off x="2195513" y="981075"/>
            <a:ext cx="4779962" cy="1941513"/>
          </a:xfrm>
          <a:prstGeom prst="rect">
            <a:avLst/>
          </a:prstGeom>
          <a:solidFill>
            <a:srgbClr val="FFFF00">
              <a:alpha val="25882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例： 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if (a==b)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if(b==c)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       printf(“a==b==c”);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else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printf(“a!=b”);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5842" name="Text Box 2"/>
          <p:cNvSpPr txBox="1"/>
          <p:nvPr/>
        </p:nvSpPr>
        <p:spPr>
          <a:xfrm>
            <a:off x="2195513" y="2997200"/>
            <a:ext cx="4779962" cy="2309813"/>
          </a:xfrm>
          <a:prstGeom prst="rect">
            <a:avLst/>
          </a:prstGeom>
          <a:solidFill>
            <a:srgbClr val="66FF33">
              <a:alpha val="23921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eaLnBrk="0" hangingPunct="0"/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修改： 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if (a==b)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{      if(b==c)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       printf(“a==b==c”);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}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else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 printf(“a!=b”);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5841" name="Text Box 1"/>
          <p:cNvSpPr txBox="1"/>
          <p:nvPr/>
        </p:nvSpPr>
        <p:spPr>
          <a:xfrm>
            <a:off x="1331913" y="5487988"/>
            <a:ext cx="6696075" cy="1076325"/>
          </a:xfrm>
          <a:prstGeom prst="rect">
            <a:avLst/>
          </a:prstGeom>
          <a:solidFill>
            <a:srgbClr val="FF0000">
              <a:alpha val="29019"/>
            </a:srgbClr>
          </a:solidFill>
          <a:ln w="9525">
            <a:noFill/>
          </a:ln>
        </p:spPr>
        <p:txBody>
          <a:bodyPr anchor="ctr" anchorCtr="0">
            <a:spAutoFit/>
          </a:bodyPr>
          <a:p>
            <a:pPr algn="ctr" eaLnBrk="0" hangingPunct="0"/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if ~ else </a:t>
            </a:r>
            <a:r>
              <a:rPr lang="zh-CN" altLang="en-US" sz="32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正确配对方法：</a:t>
            </a:r>
            <a:endParaRPr lang="zh-CN" altLang="en-US" sz="3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ctr" eaLnBrk="0" hangingPunct="0"/>
            <a:r>
              <a:rPr lang="zh-CN" altLang="en-US" sz="32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加 </a:t>
            </a:r>
            <a:r>
              <a:rPr lang="en-US" altLang="zh-CN" sz="32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{     }</a:t>
            </a:r>
            <a:endParaRPr lang="en-US" altLang="zh-CN" sz="3200" b="1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840" name="Freeform 0"/>
          <p:cNvSpPr/>
          <p:nvPr/>
        </p:nvSpPr>
        <p:spPr>
          <a:xfrm>
            <a:off x="2843213" y="1557338"/>
            <a:ext cx="719137" cy="811212"/>
          </a:xfrm>
          <a:custGeom>
            <a:avLst/>
            <a:gdLst/>
            <a:ahLst/>
            <a:cxnLst>
              <a:cxn ang="0">
                <a:pos x="31750" y="811212"/>
              </a:cxn>
              <a:cxn ang="0">
                <a:pos x="242887" y="195262"/>
              </a:cxn>
              <a:cxn ang="0">
                <a:pos x="719137" y="0"/>
              </a:cxn>
            </a:cxnLst>
            <a:pathLst>
              <a:path w="453" h="511">
                <a:moveTo>
                  <a:pt x="20" y="511"/>
                </a:moveTo>
                <a:cubicBezTo>
                  <a:pt x="0" y="341"/>
                  <a:pt x="7" y="220"/>
                  <a:pt x="153" y="123"/>
                </a:cubicBezTo>
                <a:cubicBezTo>
                  <a:pt x="226" y="10"/>
                  <a:pt x="332" y="0"/>
                  <a:pt x="453" y="0"/>
                </a:cubicBezTo>
              </a:path>
            </a:pathLst>
          </a:custGeom>
          <a:noFill/>
          <a:ln w="38100" cap="flat" cmpd="sng">
            <a:solidFill>
              <a:srgbClr val="008000">
                <a:alpha val="100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2534" name="Rectangle 6"/>
          <p:cNvSpPr>
            <a:spLocks noGrp="1"/>
          </p:cNvSpPr>
          <p:nvPr>
            <p:ph type="title" idx="4294967295"/>
          </p:nvPr>
        </p:nvSpPr>
        <p:spPr>
          <a:xfrm>
            <a:off x="179388" y="333375"/>
            <a:ext cx="5905500" cy="739775"/>
          </a:xfrm>
        </p:spPr>
        <p:txBody>
          <a:bodyPr vert="horz" wrap="square" lIns="91440" tIns="45720" rIns="91440" bIns="45720" anchor="ctr" anchorCtr="0"/>
          <a:p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实现</a:t>
            </a: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if ~ else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正确配对方法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35842" grpId="0" animBg="1"/>
      <p:bldP spid="3584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002060"/>
                </a:solidFill>
                <a:ea typeface="黑体" pitchFamily="49" charset="-122"/>
              </a:rPr>
              <a:t>3.5</a:t>
            </a:r>
            <a:r>
              <a:rPr lang="en-US" altLang="zh-CN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条件运算符和条件运算表达式</a:t>
            </a:r>
            <a:endParaRPr lang="zh-CN" altLang="en-US" sz="4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格式：    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1? 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2: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3</a:t>
            </a:r>
            <a:endParaRPr lang="en-US" altLang="zh-CN" sz="2800" dirty="0">
              <a:solidFill>
                <a:srgbClr val="FF0066"/>
              </a:solidFill>
              <a:ea typeface="黑体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执行过程：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先计算表达式</a:t>
            </a:r>
            <a:r>
              <a:rPr lang="en-US" altLang="zh-CN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的值，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folHlink"/>
              </a:buClr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若为真，则以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的值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作为条件表达式的值；若为假，则以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表达式</a:t>
            </a:r>
            <a:r>
              <a:rPr lang="en-US" altLang="zh-CN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的值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作为条件表达式的值。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p"/>
            </a:pP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483765" y="3861047"/>
            <a:ext cx="3638550" cy="2362200"/>
            <a:chOff x="3312" y="1584"/>
            <a:chExt cx="2292" cy="1488"/>
          </a:xfrm>
          <a:solidFill>
            <a:srgbClr val="FFFF00">
              <a:alpha val="75000"/>
            </a:srgbClr>
          </a:solidFill>
        </p:grpSpPr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3953" y="1884"/>
              <a:ext cx="967" cy="367"/>
            </a:xfrm>
            <a:prstGeom prst="flowChartDecision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1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3312" y="2257"/>
              <a:ext cx="864" cy="44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取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2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值</a:t>
              </a:r>
              <a:endPara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704" y="2257"/>
              <a:ext cx="900" cy="44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取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表达式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3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值</a:t>
              </a:r>
              <a:endPara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4441" y="1584"/>
              <a:ext cx="0" cy="30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3731" y="2073"/>
              <a:ext cx="222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3731" y="2073"/>
              <a:ext cx="0" cy="28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920" y="2073"/>
              <a:ext cx="24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5164" y="2073"/>
              <a:ext cx="0" cy="289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3731" y="2618"/>
              <a:ext cx="0" cy="2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5149" y="2618"/>
              <a:ext cx="0" cy="244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3731" y="2862"/>
              <a:ext cx="710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 flipH="1">
              <a:off x="4441" y="2862"/>
              <a:ext cx="708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3730" y="1822"/>
              <a:ext cx="279" cy="25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真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4919" y="1822"/>
              <a:ext cx="279" cy="252"/>
            </a:xfrm>
            <a:prstGeom prst="rect">
              <a:avLst/>
            </a:prstGeom>
            <a:grp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假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449" y="2880"/>
              <a:ext cx="0" cy="192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charRg st="29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013">
                                            <p:txEl>
                                              <p:charRg st="4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507413" cy="4752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    		max=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(a&gt;b) ? a : 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黑体" pitchFamily="49" charset="-122"/>
                <a:cs typeface="+mn-cs"/>
              </a:rPr>
              <a:t>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		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相当于：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			if (a&gt;b)   max=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		      	else        max=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;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具体意思是：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如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a&gt;b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为真，则把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赋予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max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，否则把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赋予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max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。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条件表达式的功能：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342900" marR="0" lvl="2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	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相当于条件语句，但不能取代一般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if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语句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3">
                                            <p:txEl>
                                              <p:charRg st="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3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13">
                                            <p:txEl>
                                              <p:charRg st="3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013">
                                            <p:txEl>
                                              <p:charRg st="5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8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3">
                                            <p:txEl>
                                              <p:charRg st="87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9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3">
                                            <p:txEl>
                                              <p:charRg st="94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12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3">
                                            <p:txEl>
                                              <p:charRg st="12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charRg st="133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13">
                                            <p:txEl>
                                              <p:charRg st="133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1116013" y="404813"/>
            <a:ext cx="6683375" cy="1323975"/>
            <a:chOff x="806" y="2023"/>
            <a:chExt cx="4210" cy="834"/>
          </a:xfrm>
        </p:grpSpPr>
        <p:sp>
          <p:nvSpPr>
            <p:cNvPr id="25608" name="Text Box 4"/>
            <p:cNvSpPr txBox="1"/>
            <p:nvPr/>
          </p:nvSpPr>
          <p:spPr>
            <a:xfrm>
              <a:off x="806" y="2023"/>
              <a:ext cx="1769" cy="834"/>
            </a:xfrm>
            <a:prstGeom prst="rect">
              <a:avLst/>
            </a:prstGeom>
            <a:solidFill>
              <a:srgbClr val="FFFF66">
                <a:alpha val="23137"/>
              </a:srgbClr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r>
                <a:rPr lang="zh-CN" altLang="en-US" sz="2000" b="1" dirty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lang="zh-CN" altLang="en-US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   </a:t>
              </a:r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if (a&gt;b)</a:t>
              </a:r>
              <a:endPara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           printf(“%d”,</a:t>
              </a:r>
              <a:r>
                <a:rPr lang="en-US" altLang="zh-CN" sz="20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);</a:t>
              </a:r>
              <a:endPara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       else</a:t>
              </a:r>
              <a:endPara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            printf(“%d”,</a:t>
              </a:r>
              <a:r>
                <a:rPr lang="en-US" altLang="zh-CN" sz="20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);</a:t>
              </a:r>
              <a:endPara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0773" name="AutoShape 5"/>
            <p:cNvSpPr>
              <a:spLocks noChangeArrowheads="1"/>
            </p:cNvSpPr>
            <p:nvPr/>
          </p:nvSpPr>
          <p:spPr bwMode="auto">
            <a:xfrm>
              <a:off x="2448" y="2352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3300">
                <a:alpha val="36863"/>
              </a:srgbClr>
            </a:solidFill>
            <a:ln w="38100">
              <a:solidFill>
                <a:schemeClr val="folHlink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10" name="Text Box 6"/>
            <p:cNvSpPr txBox="1"/>
            <p:nvPr/>
          </p:nvSpPr>
          <p:spPr>
            <a:xfrm>
              <a:off x="3255" y="2295"/>
              <a:ext cx="1761" cy="252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printf(“%d”,</a:t>
              </a:r>
              <a:r>
                <a:rPr lang="en-US" altLang="zh-CN" sz="2000" b="1" dirty="0">
                  <a:solidFill>
                    <a:srgbClr val="FF0066"/>
                  </a:solidFill>
                  <a:latin typeface="Arial" panose="020B0604020202020204" pitchFamily="34" charset="0"/>
                </a:rPr>
                <a:t>a&gt;b?a:b</a:t>
              </a:r>
              <a:r>
                <a:rPr lang="en-US" altLang="zh-CN" sz="2000" b="1" dirty="0">
                  <a:solidFill>
                    <a:srgbClr val="002060"/>
                  </a:solidFill>
                  <a:latin typeface="Arial" panose="020B0604020202020204" pitchFamily="34" charset="0"/>
                </a:rPr>
                <a:t>);</a:t>
              </a:r>
              <a:endPara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0775" name="Text Box 7"/>
          <p:cNvSpPr txBox="1"/>
          <p:nvPr/>
        </p:nvSpPr>
        <p:spPr>
          <a:xfrm>
            <a:off x="1116013" y="1773238"/>
            <a:ext cx="4895850" cy="708025"/>
          </a:xfrm>
          <a:prstGeom prst="rect">
            <a:avLst/>
          </a:prstGeom>
          <a:solidFill>
            <a:srgbClr val="00FF00">
              <a:alpha val="30980"/>
            </a:srgbClr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 求 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a+|b|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     printf(“a+|b|=%d\n”, </a:t>
            </a:r>
            <a:r>
              <a:rPr lang="en-US" altLang="zh-CN" sz="2000" b="1" dirty="0">
                <a:solidFill>
                  <a:srgbClr val="FF0066"/>
                </a:solidFill>
                <a:latin typeface="Arial" panose="020B0604020202020204" pitchFamily="34" charset="0"/>
              </a:rPr>
              <a:t>b&gt;0?a+b:a-b 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);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60792" name="Text Box 24"/>
          <p:cNvSpPr txBox="1"/>
          <p:nvPr/>
        </p:nvSpPr>
        <p:spPr>
          <a:xfrm>
            <a:off x="1116013" y="2492375"/>
            <a:ext cx="4068762" cy="1323975"/>
          </a:xfrm>
          <a:prstGeom prst="rect">
            <a:avLst/>
          </a:prstGeom>
          <a:solidFill>
            <a:srgbClr val="FF0000">
              <a:alpha val="16862"/>
            </a:srgbClr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(a==b)?’Y’:’N’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      (x%2==1)?1:0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      (x&gt;=0)?x:-x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</a:rPr>
              <a:t>      (c&gt;=‘a’ &amp;&amp; c&lt;=‘z’)?c-’a’+’A’:c</a:t>
            </a:r>
            <a:endParaRPr lang="en-US" altLang="zh-CN" sz="20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0" y="3789363"/>
            <a:ext cx="5111750" cy="10080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条件运算符可嵌套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x&gt;0?1:(x&lt;0?-1:0)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优先级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: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P27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</p:txBody>
      </p:sp>
      <p:sp>
        <p:nvSpPr>
          <p:cNvPr id="160794" name="Rectangle 26"/>
          <p:cNvSpPr>
            <a:spLocks noChangeArrowheads="1"/>
          </p:cNvSpPr>
          <p:nvPr/>
        </p:nvSpPr>
        <p:spPr bwMode="auto">
          <a:xfrm>
            <a:off x="539750" y="4724400"/>
            <a:ext cx="8604250" cy="93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14400" marR="0" lvl="2" indent="-555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结合性：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自右向左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914400" marR="0" lvl="2" indent="-555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b?a:c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d?c:d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  <a:sym typeface="Symbol" panose="05050102010706020507" pitchFamily="18" charset="2"/>
              </a:rPr>
              <a:t>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 a&gt;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b?a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:(c&gt;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d?c:d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C0099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914400" marR="0" lvl="2" indent="-555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表达式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表达式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表达式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类型可不同，表达式值取较高的类型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60795" name="Text Box 27"/>
          <p:cNvSpPr txBox="1">
            <a:spLocks noChangeArrowheads="1"/>
          </p:cNvSpPr>
          <p:nvPr/>
        </p:nvSpPr>
        <p:spPr bwMode="auto">
          <a:xfrm>
            <a:off x="1403350" y="5805488"/>
            <a:ext cx="7416800" cy="708025"/>
          </a:xfrm>
          <a:prstGeom prst="rect">
            <a:avLst/>
          </a:prstGeom>
          <a:solidFill>
            <a:srgbClr val="0066CC">
              <a:alpha val="29020"/>
            </a:srgbClr>
          </a:solidFill>
          <a:ln w="38100">
            <a:solidFill>
              <a:schemeClr val="folHlink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cs"/>
              </a:rPr>
              <a:t>例   </a:t>
            </a:r>
            <a:r>
              <a:rPr kumimoji="0" lang="en-US" altLang="zh-CN" sz="2000" b="1" kern="1200" cap="none" spc="0" normalizeH="0" baseline="0" noProof="0" dirty="0" err="1">
                <a:solidFill>
                  <a:srgbClr val="FF0066"/>
                </a:solidFill>
                <a:latin typeface="+mj-lt"/>
                <a:ea typeface="黑体" pitchFamily="49" charset="-122"/>
                <a:cs typeface="+mn-cs"/>
              </a:rPr>
              <a:t>x?‘a’:‘b</a:t>
            </a:r>
            <a:r>
              <a:rPr kumimoji="0" lang="en-US" altLang="zh-CN" sz="2000" b="1" kern="1200" cap="none" spc="0" normalizeH="0" baseline="0" noProof="0" dirty="0">
                <a:solidFill>
                  <a:srgbClr val="FF0066"/>
                </a:solidFill>
                <a:latin typeface="+mj-lt"/>
                <a:ea typeface="黑体" pitchFamily="49" charset="-122"/>
                <a:cs typeface="+mn-cs"/>
              </a:rPr>
              <a:t>’      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黑体" pitchFamily="49" charset="-122"/>
                <a:cs typeface="+mn-cs"/>
              </a:rPr>
              <a:t>//x=0,</a:t>
            </a:r>
            <a:r>
              <a:rPr kumimoji="0" lang="zh-CN" altLang="en-US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表达式值为‘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黑体" pitchFamily="49" charset="-122"/>
                <a:cs typeface="+mn-cs"/>
              </a:rPr>
              <a:t>b’;  x‡0,</a:t>
            </a:r>
            <a:r>
              <a:rPr kumimoji="0" lang="zh-CN" altLang="en-US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表达式值为</a:t>
            </a:r>
            <a:r>
              <a:rPr kumimoji="0" lang="zh-CN" altLang="en-US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黑体" pitchFamily="49" charset="-122"/>
                <a:cs typeface="+mn-cs"/>
              </a:rPr>
              <a:t>‘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黑体" pitchFamily="49" charset="-122"/>
                <a:cs typeface="+mn-cs"/>
              </a:rPr>
              <a:t>a’</a:t>
            </a:r>
            <a:endParaRPr kumimoji="0" lang="en-US" altLang="zh-CN" sz="20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+mj-lt"/>
              <a:ea typeface="黑体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cs typeface="+mn-cs"/>
              </a:rPr>
              <a:t>     </a:t>
            </a:r>
            <a:r>
              <a:rPr kumimoji="0" lang="en-US" altLang="zh-CN" sz="2000" b="1" kern="1200" cap="none" spc="0" normalizeH="0" baseline="0" noProof="0" dirty="0">
                <a:solidFill>
                  <a:srgbClr val="FF0066"/>
                </a:solidFill>
                <a:latin typeface="+mj-lt"/>
                <a:ea typeface="黑体" pitchFamily="49" charset="-122"/>
                <a:cs typeface="+mn-cs"/>
              </a:rPr>
              <a:t>x&gt;y?1:1.5 </a:t>
            </a:r>
            <a:r>
              <a:rPr kumimoji="0" lang="en-US" altLang="zh-CN" sz="2000" b="1" kern="1200" cap="none" spc="0" normalizeH="0" baseline="0" noProof="0" dirty="0">
                <a:solidFill>
                  <a:srgbClr val="002060"/>
                </a:solidFill>
                <a:latin typeface="+mj-lt"/>
                <a:ea typeface="黑体" pitchFamily="49" charset="-122"/>
                <a:cs typeface="+mn-cs"/>
              </a:rPr>
              <a:t>  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黑体" pitchFamily="49" charset="-122"/>
                <a:cs typeface="+mn-cs"/>
              </a:rPr>
              <a:t>//x&gt;y  ,</a:t>
            </a:r>
            <a:r>
              <a:rPr kumimoji="0" lang="zh-CN" altLang="en-US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值为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黑体" pitchFamily="49" charset="-122"/>
                <a:cs typeface="+mn-cs"/>
              </a:rPr>
              <a:t>1.0;  x&lt;y  ,</a:t>
            </a:r>
            <a:r>
              <a:rPr kumimoji="0" lang="zh-CN" altLang="en-US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  <a:cs typeface="+mn-cs"/>
              </a:rPr>
              <a:t>值为</a:t>
            </a:r>
            <a:r>
              <a:rPr kumimoji="0" lang="en-US" altLang="zh-CN" sz="2000" b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黑体" pitchFamily="49" charset="-122"/>
                <a:cs typeface="+mn-cs"/>
              </a:rPr>
              <a:t>1.5</a:t>
            </a:r>
            <a:endParaRPr kumimoji="0" lang="en-US" altLang="zh-CN" sz="2000" b="1" kern="1200" cap="none" spc="0" normalizeH="0" baseline="0" noProof="0" dirty="0">
              <a:solidFill>
                <a:schemeClr val="accent5">
                  <a:lumMod val="50000"/>
                </a:schemeClr>
              </a:solidFill>
              <a:latin typeface="+mj-lt"/>
              <a:ea typeface="黑体" pitchFamily="49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079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>
                                            <p:txEl>
                                              <p:charRg st="1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793">
                                            <p:txEl>
                                              <p:charRg st="12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0793">
                                            <p:txEl>
                                              <p:charRg st="39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7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>
                                            <p:txEl>
                                              <p:charRg st="1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0794">
                                            <p:txEl>
                                              <p:charRg st="1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0794">
                                            <p:txEl>
                                              <p:charRg st="5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 animBg="1"/>
      <p:bldP spid="160792" grpId="0" animBg="1"/>
      <p:bldP spid="160793" grpId="0" bldLvl="5" build="p"/>
      <p:bldP spid="160794" grpId="0" bldLvl="3" build="p"/>
      <p:bldP spid="16079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002060"/>
                </a:solidFill>
              </a:rPr>
              <a:t>3.6 switch</a:t>
            </a:r>
            <a:r>
              <a:rPr lang="zh-CN" altLang="en-US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 </a:t>
            </a:r>
            <a:r>
              <a:rPr lang="en-US" altLang="zh-CN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P63</a:t>
            </a:r>
            <a:endParaRPr lang="en-US" altLang="zh-CN" sz="4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4006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格式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switch (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表达式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{ 	  case  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常量表达式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1: 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1;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	  case  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常量表达式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2: 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2;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             …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	  case  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常量表达式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n: 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n;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  default                    :  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n+1;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   }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00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执行过程：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1</a:t>
            </a:r>
            <a:r>
              <a:rPr kumimoji="0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计算表达式的值，并逐个与其后的常量表达式值相比较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，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2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、当表达式的值与某个常量表达式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的值相等时，即执行语句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i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，</a:t>
            </a:r>
            <a:endParaRPr kumimoji="0" lang="en-US" altLang="zh-CN" sz="20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3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、</a:t>
            </a:r>
            <a:r>
              <a:rPr kumimoji="0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然后不再进行判断，执行其后面的语句，即执行语句</a:t>
            </a:r>
            <a:r>
              <a:rPr kumimoji="0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i</a:t>
            </a:r>
            <a:r>
              <a:rPr kumimoji="0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到语句</a:t>
            </a:r>
            <a:r>
              <a:rPr kumimoji="0" lang="en-US" altLang="zh-CN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</a:rPr>
              <a:t>n+1</a:t>
            </a:r>
            <a:r>
              <a:rPr kumimoji="0" lang="zh-CN" altLang="en-US" sz="2000" b="1" i="0" u="sng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</a:rPr>
              <a:t>的全部语句。</a:t>
            </a:r>
            <a:endParaRPr kumimoji="0" lang="en-US" altLang="zh-CN" sz="2000" b="1" i="0" u="sng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49" charset="-122"/>
              <a:ea typeface="黑体" pitchFamily="49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4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、如果表达式的值与所有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</a:rPr>
              <a:t>case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后的常量表达式均不相同，则执行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</a:rPr>
              <a:t>default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</a:rPr>
              <a:t>后的语句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</a:rPr>
              <a:t>n+1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01">
                                            <p:txEl>
                                              <p:charRg st="1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4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01">
                                            <p:txEl>
                                              <p:charRg st="47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7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5301">
                                            <p:txEl>
                                              <p:charRg st="74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9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301">
                                            <p:txEl>
                                              <p:charRg st="99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131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1">
                                            <p:txEl>
                                              <p:charRg st="131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173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301">
                                            <p:txEl>
                                              <p:charRg st="173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188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301">
                                            <p:txEl>
                                              <p:charRg st="188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194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301">
                                            <p:txEl>
                                              <p:charRg st="194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22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5301">
                                            <p:txEl>
                                              <p:charRg st="222" end="2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253" end="2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301">
                                            <p:txEl>
                                              <p:charRg st="253" end="2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charRg st="292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301">
                                            <p:txEl>
                                              <p:charRg st="292" end="3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Rectangle 1"/>
          <p:cNvSpPr/>
          <p:nvPr/>
        </p:nvSpPr>
        <p:spPr>
          <a:xfrm>
            <a:off x="0" y="981075"/>
            <a:ext cx="9144000" cy="23764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常量表达式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1, 2,…,n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是常量表达式</a:t>
            </a:r>
            <a:r>
              <a:rPr lang="en-US" altLang="zh-CN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且值必须互不相同</a:t>
            </a:r>
            <a:endParaRPr lang="en-US" altLang="zh-CN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case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后可包含多个可执行语句，且不必加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{ }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多个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case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可共用一组执行语句</a:t>
            </a:r>
            <a:endParaRPr lang="en-US" altLang="zh-CN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语句标号作用，必须用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break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跳出</a:t>
            </a:r>
            <a:endParaRPr lang="en-US" altLang="zh-CN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default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子句可以省略不用。</a:t>
            </a:r>
            <a:endParaRPr lang="en-US" altLang="zh-CN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switch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可嵌套</a:t>
            </a:r>
            <a:endParaRPr lang="zh-CN" altLang="en-US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endParaRPr lang="zh-CN" altLang="en-US" sz="24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2" name="Text Box 0"/>
          <p:cNvSpPr txBox="1"/>
          <p:nvPr/>
        </p:nvSpPr>
        <p:spPr>
          <a:xfrm>
            <a:off x="1763713" y="3429000"/>
            <a:ext cx="6103937" cy="3111500"/>
          </a:xfrm>
          <a:prstGeom prst="rect">
            <a:avLst/>
          </a:prstGeom>
          <a:solidFill>
            <a:srgbClr val="00FF00">
              <a:alpha val="16078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： 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……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case   ‘A’: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case   ‘B’: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case   ‘C’: 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        printf(“score&gt;60\n”);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        break;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……..</a:t>
            </a:r>
            <a:endParaRPr lang="en-US" altLang="zh-CN" sz="28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27652" name="Rectangle 4"/>
          <p:cNvSpPr>
            <a:spLocks noGrp="1"/>
          </p:cNvSpPr>
          <p:nvPr>
            <p:ph type="title" idx="4294967295"/>
          </p:nvPr>
        </p:nvSpPr>
        <p:spPr>
          <a:xfrm>
            <a:off x="1258888" y="476250"/>
            <a:ext cx="2192337" cy="457200"/>
          </a:xfrm>
        </p:spPr>
        <p:txBody>
          <a:bodyPr vert="horz" wrap="square" lIns="91440" tIns="45720" rIns="91440" bIns="45720" anchor="ctr" anchorCtr="0"/>
          <a:p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说明：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3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2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993">
                                            <p:txEl>
                                              <p:charRg st="29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993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993">
                                            <p:txEl>
                                              <p:charRg st="69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993">
                                            <p:txEl>
                                              <p:charRg st="87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>
                                            <p:txEl>
                                              <p:charRg st="10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993">
                                            <p:txEl>
                                              <p:charRg st="10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3" grpId="0" bldLvl="4" build="p"/>
      <p:bldP spid="8499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"/>
          <p:cNvSpPr txBox="1"/>
          <p:nvPr/>
        </p:nvSpPr>
        <p:spPr>
          <a:xfrm>
            <a:off x="915988" y="1398588"/>
            <a:ext cx="7134225" cy="3111500"/>
          </a:xfrm>
          <a:prstGeom prst="rect">
            <a:avLst/>
          </a:prstGeom>
          <a:solidFill>
            <a:srgbClr val="CCFF33">
              <a:alpha val="18039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switch(score)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{       case    5:    printf(“Very good!”);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case    4:    printf(“Good!”);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case    3:    printf(“Pass!”);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case    2:    printf(“Fail!”);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default  :    printf(“data error!”);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}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0720" name="Text Box 0"/>
          <p:cNvSpPr txBox="1"/>
          <p:nvPr/>
        </p:nvSpPr>
        <p:spPr>
          <a:xfrm>
            <a:off x="900113" y="4868863"/>
            <a:ext cx="7848600" cy="831850"/>
          </a:xfrm>
          <a:prstGeom prst="rect">
            <a:avLst/>
          </a:prstGeom>
          <a:solidFill>
            <a:srgbClr val="00007D">
              <a:alpha val="25098"/>
            </a:srgbClr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运行结果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score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b="1" dirty="0">
                <a:solidFill>
                  <a:srgbClr val="FF00FF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：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                  </a:t>
            </a:r>
            <a:r>
              <a:rPr lang="en-US" altLang="zh-CN" sz="2400" b="1" dirty="0">
                <a:solidFill>
                  <a:srgbClr val="FF00FF"/>
                </a:solidFill>
                <a:latin typeface="Arial" panose="020B0604020202020204" pitchFamily="34" charset="0"/>
              </a:rPr>
              <a:t>Very good! Good! Pass! Fail! data error!</a:t>
            </a:r>
            <a:endParaRPr lang="en-US" altLang="zh-CN" sz="2400" b="1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>
                                            <p:txEl>
                                              <p:charRg st="1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0">
                                            <p:txEl>
                                              <p:charRg st="1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animBg="1"/>
      <p:bldP spid="30720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1"/>
          <p:cNvSpPr txBox="1"/>
          <p:nvPr/>
        </p:nvSpPr>
        <p:spPr>
          <a:xfrm>
            <a:off x="915988" y="1196975"/>
            <a:ext cx="8228012" cy="3541713"/>
          </a:xfrm>
          <a:prstGeom prst="rect">
            <a:avLst/>
          </a:prstGeom>
          <a:solidFill>
            <a:srgbClr val="CCFF33">
              <a:alpha val="18039"/>
            </a:srgbClr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46800" rIns="90000" bIns="4680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  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49" charset="-122"/>
                <a:ea typeface="黑体" pitchFamily="49" charset="-122"/>
              </a:rPr>
              <a:t>修改后</a:t>
            </a:r>
            <a:endParaRPr lang="en-US" altLang="zh-CN" sz="2800" b="1" dirty="0">
              <a:solidFill>
                <a:srgbClr val="FF00FF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switch(score)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{       case    5:    printf(“Very good!”);</a:t>
            </a:r>
            <a:r>
              <a:rPr lang="en-US" altLang="zh-CN" sz="2800" b="1" dirty="0">
                <a:solidFill>
                  <a:srgbClr val="FF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break;</a:t>
            </a:r>
            <a:endParaRPr lang="en-US" altLang="zh-CN" sz="2800" b="1" dirty="0">
              <a:solidFill>
                <a:srgbClr val="FF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case    4:    printf(“Good!”); </a:t>
            </a:r>
            <a:r>
              <a:rPr lang="en-US" altLang="zh-CN" sz="2800" b="1" dirty="0">
                <a:solidFill>
                  <a:srgbClr val="FF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break;</a:t>
            </a:r>
            <a:endParaRPr lang="en-US" altLang="zh-CN" sz="2800" b="1" dirty="0">
              <a:solidFill>
                <a:srgbClr val="FF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case    3:    printf(“Pass!”); </a:t>
            </a:r>
            <a:r>
              <a:rPr lang="en-US" altLang="zh-CN" sz="2800" b="1" dirty="0">
                <a:solidFill>
                  <a:srgbClr val="FF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break;</a:t>
            </a:r>
            <a:endParaRPr lang="en-US" altLang="zh-CN" sz="2800" b="1" dirty="0">
              <a:solidFill>
                <a:srgbClr val="FF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case    2:    printf(“Fail!”); </a:t>
            </a:r>
            <a:r>
              <a:rPr lang="en-US" altLang="zh-CN" sz="2800" b="1" dirty="0">
                <a:solidFill>
                  <a:srgbClr val="FF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break;</a:t>
            </a:r>
            <a:endParaRPr lang="en-US" altLang="zh-CN" sz="2800" b="1" dirty="0">
              <a:solidFill>
                <a:srgbClr val="FF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       default  :    printf(“data error!”);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/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      }</a:t>
            </a:r>
            <a:endParaRPr lang="en-US" altLang="zh-CN" sz="2800" b="1" dirty="0">
              <a:solidFill>
                <a:srgbClr val="00206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0720" name="Text Box 0"/>
          <p:cNvSpPr txBox="1"/>
          <p:nvPr/>
        </p:nvSpPr>
        <p:spPr>
          <a:xfrm>
            <a:off x="900113" y="4868863"/>
            <a:ext cx="7848600" cy="831850"/>
          </a:xfrm>
          <a:prstGeom prst="rect">
            <a:avLst/>
          </a:prstGeom>
          <a:solidFill>
            <a:srgbClr val="00007D">
              <a:alpha val="25098"/>
            </a:srgbClr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运行结果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</a:rPr>
              <a:t>score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400" b="1" dirty="0">
                <a:solidFill>
                  <a:srgbClr val="FF00FF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时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：</a:t>
            </a:r>
            <a:endParaRPr lang="zh-CN" altLang="en-US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</a:rPr>
              <a:t>                   </a:t>
            </a:r>
            <a:r>
              <a:rPr lang="en-US" altLang="zh-CN" sz="2400" b="1" dirty="0">
                <a:solidFill>
                  <a:srgbClr val="FF00FF"/>
                </a:solidFill>
                <a:latin typeface="Arial" panose="020B0604020202020204" pitchFamily="34" charset="0"/>
              </a:rPr>
              <a:t>Very good! </a:t>
            </a:r>
            <a:endParaRPr lang="en-US" altLang="zh-CN" sz="2400" b="1" dirty="0">
              <a:solidFill>
                <a:srgbClr val="FF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0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0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 animBg="1"/>
      <p:bldP spid="30720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113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某班级准备周末举行一个班级活动，但活动内容要根据表中所示的天气情况来决定。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算法描述：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首先分别用整数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2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3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、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4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分别代表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晴天、有风无雨、下雪、下雨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；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然后通过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输入天气情况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weather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的值，来确定活动场所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。</a:t>
            </a:r>
            <a:endParaRPr kumimoji="0" lang="zh-CN" alt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</p:txBody>
      </p:sp>
      <p:graphicFrame>
        <p:nvGraphicFramePr>
          <p:cNvPr id="357456" name="Group 80"/>
          <p:cNvGraphicFramePr>
            <a:graphicFrameLocks noGrp="1"/>
          </p:cNvGraphicFramePr>
          <p:nvPr/>
        </p:nvGraphicFramePr>
        <p:xfrm>
          <a:off x="2484438" y="2349500"/>
          <a:ext cx="4232275" cy="2193925"/>
        </p:xfrm>
        <a:graphic>
          <a:graphicData uri="http://schemas.openxmlformats.org/drawingml/2006/table">
            <a:tbl>
              <a:tblPr/>
              <a:tblGrid>
                <a:gridCol w="2116137"/>
                <a:gridCol w="2116138"/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天    气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活 动 内 容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晴    天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登    山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有风无雨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郊    游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下    雪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堆 雪 人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下    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不举行班级活动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其他天气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anose="02020603050405020304" pitchFamily="18" charset="0"/>
                        </a:rPr>
                        <a:t>参观博物馆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45690" marB="4569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4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2">
                                            <p:txEl>
                                              <p:charRg st="4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5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652">
                                            <p:txEl>
                                              <p:charRg st="51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charRg st="8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468313" y="692150"/>
            <a:ext cx="2806700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编写程序：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611188" y="1341438"/>
            <a:ext cx="7777163" cy="4968875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# include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main ( 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weather;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请输入天气情况所表示的数字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d",&amp;weather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switch (weather)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1: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晴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天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登山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2: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有风无雨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郊游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3: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堆雪人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4: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不举行班级活动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default:  printf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其他天气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参观博物馆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endParaRPr kumimoji="0" lang="fr-FR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}</a:t>
            </a:r>
            <a:endParaRPr kumimoji="0" lang="fr-FR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return 0;</a:t>
            </a:r>
            <a:endParaRPr kumimoji="0" lang="fr-FR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8678" name="Picture 6"/>
          <p:cNvPicPr>
            <a:picLocks noChangeAspect="1"/>
          </p:cNvPicPr>
          <p:nvPr/>
        </p:nvPicPr>
        <p:blipFill>
          <a:blip r:embed="rId1"/>
          <a:srcRect l="1363" t="18785" r="30759" b="32816"/>
          <a:stretch>
            <a:fillRect/>
          </a:stretch>
        </p:blipFill>
        <p:spPr>
          <a:xfrm>
            <a:off x="4643438" y="765175"/>
            <a:ext cx="4032250" cy="1457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323850" y="1268413"/>
            <a:ext cx="4968875" cy="1655762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>
                <a:schemeClr val="folHlink"/>
              </a:buClr>
              <a:buSzTx/>
              <a:buNone/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流程图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表示算法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buSzTx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求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5!   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220071" y="620685"/>
            <a:ext cx="3494084" cy="5327653"/>
            <a:chOff x="0" y="0"/>
            <a:chExt cx="2160" cy="4844"/>
          </a:xfrm>
          <a:solidFill>
            <a:srgbClr val="FF0000">
              <a:alpha val="6000"/>
            </a:srgbClr>
          </a:solidFill>
        </p:grpSpPr>
        <p:sp>
          <p:nvSpPr>
            <p:cNvPr id="5127" name="AutoShape 6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160" cy="484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grpSp>
          <p:nvGrpSpPr>
            <p:cNvPr id="3" name="Group 7"/>
            <p:cNvGrpSpPr/>
            <p:nvPr/>
          </p:nvGrpSpPr>
          <p:grpSpPr bwMode="auto">
            <a:xfrm>
              <a:off x="411" y="8"/>
              <a:ext cx="1158" cy="4836"/>
              <a:chOff x="0" y="0"/>
              <a:chExt cx="1158" cy="4836"/>
            </a:xfrm>
            <a:grpFill/>
          </p:grpSpPr>
          <p:sp>
            <p:nvSpPr>
              <p:cNvPr id="5129" name="AutoShape 8"/>
              <p:cNvSpPr>
                <a:spLocks noChangeArrowheads="1"/>
              </p:cNvSpPr>
              <p:nvPr/>
            </p:nvSpPr>
            <p:spPr bwMode="auto">
              <a:xfrm>
                <a:off x="173" y="624"/>
                <a:ext cx="900" cy="312"/>
              </a:xfrm>
              <a:prstGeom prst="flowChartProcess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1→t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0" name="AutoShape 9"/>
              <p:cNvSpPr>
                <a:spLocks noChangeArrowheads="1"/>
              </p:cNvSpPr>
              <p:nvPr/>
            </p:nvSpPr>
            <p:spPr bwMode="auto">
              <a:xfrm>
                <a:off x="173" y="1248"/>
                <a:ext cx="900" cy="312"/>
              </a:xfrm>
              <a:prstGeom prst="flowChartProcess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2→i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1" name="AutoShape 10"/>
              <p:cNvSpPr>
                <a:spLocks noChangeArrowheads="1"/>
              </p:cNvSpPr>
              <p:nvPr/>
            </p:nvSpPr>
            <p:spPr bwMode="auto">
              <a:xfrm>
                <a:off x="173" y="1872"/>
                <a:ext cx="900" cy="312"/>
              </a:xfrm>
              <a:prstGeom prst="flowChartProcess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t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*</a:t>
                </a: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i→t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2" name="AutoShape 11"/>
              <p:cNvSpPr>
                <a:spLocks noChangeArrowheads="1"/>
              </p:cNvSpPr>
              <p:nvPr/>
            </p:nvSpPr>
            <p:spPr bwMode="auto">
              <a:xfrm>
                <a:off x="173" y="2496"/>
                <a:ext cx="900" cy="312"/>
              </a:xfrm>
              <a:prstGeom prst="flowChartProcess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i+1→i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3" name="AutoShape 12"/>
              <p:cNvSpPr>
                <a:spLocks noChangeArrowheads="1"/>
              </p:cNvSpPr>
              <p:nvPr/>
            </p:nvSpPr>
            <p:spPr bwMode="auto">
              <a:xfrm>
                <a:off x="173" y="3120"/>
                <a:ext cx="900" cy="468"/>
              </a:xfrm>
              <a:prstGeom prst="flowChartDecision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i&gt;5</a:t>
                </a:r>
                <a:endPara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4" name="AutoShape 13"/>
              <p:cNvSpPr>
                <a:spLocks noChangeArrowheads="1"/>
              </p:cNvSpPr>
              <p:nvPr/>
            </p:nvSpPr>
            <p:spPr bwMode="auto">
              <a:xfrm>
                <a:off x="173" y="3900"/>
                <a:ext cx="900" cy="312"/>
              </a:xfrm>
              <a:prstGeom prst="flowChartInputOutput">
                <a:avLst/>
              </a:prstGeom>
              <a:grpFill/>
              <a:ln w="9525">
                <a:solidFill>
                  <a:srgbClr val="000000"/>
                </a:solidFill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输出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t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5" name="AutoShape 14"/>
              <p:cNvSpPr>
                <a:spLocks noChangeArrowheads="1"/>
              </p:cNvSpPr>
              <p:nvPr/>
            </p:nvSpPr>
            <p:spPr bwMode="auto">
              <a:xfrm>
                <a:off x="173" y="0"/>
                <a:ext cx="900" cy="390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开始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6" name="AutoShape 15"/>
              <p:cNvSpPr>
                <a:spLocks noChangeArrowheads="1"/>
              </p:cNvSpPr>
              <p:nvPr/>
            </p:nvSpPr>
            <p:spPr bwMode="auto">
              <a:xfrm>
                <a:off x="173" y="4446"/>
                <a:ext cx="940" cy="390"/>
              </a:xfrm>
              <a:prstGeom prst="roundRect">
                <a:avLst>
                  <a:gd name="adj" fmla="val 50000"/>
                </a:avLst>
              </a:pr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lIns="0" tIns="0" rIns="0" bIns="0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结束</a:t>
                </a:r>
                <a:endPara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37" name="AutoShape 16"/>
              <p:cNvSpPr>
                <a:spLocks noChangeShapeType="1"/>
              </p:cNvSpPr>
              <p:nvPr/>
            </p:nvSpPr>
            <p:spPr bwMode="auto">
              <a:xfrm>
                <a:off x="623" y="390"/>
                <a:ext cx="1" cy="234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5138" name="AutoShape 17"/>
              <p:cNvSpPr>
                <a:spLocks noChangeShapeType="1"/>
              </p:cNvSpPr>
              <p:nvPr/>
            </p:nvSpPr>
            <p:spPr bwMode="auto">
              <a:xfrm>
                <a:off x="623" y="936"/>
                <a:ext cx="1" cy="312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5139" name="AutoShape 18"/>
              <p:cNvSpPr>
                <a:spLocks noChangeShapeType="1"/>
              </p:cNvSpPr>
              <p:nvPr/>
            </p:nvSpPr>
            <p:spPr bwMode="auto">
              <a:xfrm>
                <a:off x="623" y="1560"/>
                <a:ext cx="1" cy="312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5140" name="AutoShape 19"/>
              <p:cNvSpPr>
                <a:spLocks noChangeShapeType="1"/>
              </p:cNvSpPr>
              <p:nvPr/>
            </p:nvSpPr>
            <p:spPr bwMode="auto">
              <a:xfrm>
                <a:off x="623" y="2184"/>
                <a:ext cx="1" cy="312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5141" name="AutoShape 20"/>
              <p:cNvSpPr>
                <a:spLocks noChangeShapeType="1"/>
              </p:cNvSpPr>
              <p:nvPr/>
            </p:nvSpPr>
            <p:spPr bwMode="auto">
              <a:xfrm>
                <a:off x="623" y="2808"/>
                <a:ext cx="1" cy="312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5142" name="AutoShape 21"/>
              <p:cNvSpPr>
                <a:spLocks noChangeShapeType="1"/>
              </p:cNvSpPr>
              <p:nvPr/>
            </p:nvSpPr>
            <p:spPr bwMode="auto">
              <a:xfrm rot="10800000" flipH="1">
                <a:off x="173" y="1716"/>
                <a:ext cx="360" cy="1638"/>
              </a:xfrm>
              <a:prstGeom prst="bentConnector4">
                <a:avLst>
                  <a:gd name="adj1" fmla="val -100000"/>
                  <a:gd name="adj2" fmla="val 99324"/>
                </a:avLst>
              </a:prstGeom>
              <a:grpFill/>
              <a:ln w="9525">
                <a:solidFill>
                  <a:srgbClr val="000000"/>
                </a:solidFill>
                <a:miter lim="800000"/>
                <a:tailEnd type="triangle" w="med" len="med"/>
              </a:ln>
            </p:spPr>
          </p:sp>
          <p:sp>
            <p:nvSpPr>
              <p:cNvPr id="5143" name="AutoShape 22"/>
              <p:cNvSpPr>
                <a:spLocks noChangeShapeType="1"/>
              </p:cNvSpPr>
              <p:nvPr/>
            </p:nvSpPr>
            <p:spPr bwMode="auto">
              <a:xfrm>
                <a:off x="623" y="3588"/>
                <a:ext cx="1" cy="312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5144" name="AutoShape 23"/>
              <p:cNvSpPr>
                <a:spLocks noChangeShapeType="1"/>
              </p:cNvSpPr>
              <p:nvPr/>
            </p:nvSpPr>
            <p:spPr bwMode="auto">
              <a:xfrm>
                <a:off x="623" y="4212"/>
                <a:ext cx="20" cy="234"/>
              </a:xfrm>
              <a:prstGeom prst="straightConnector1">
                <a:avLst/>
              </a:prstGeom>
              <a:grpFill/>
              <a:ln w="9525">
                <a:solidFill>
                  <a:srgbClr val="000000"/>
                </a:solidFill>
                <a:round/>
                <a:tailEnd type="triangle" w="med" len="med"/>
              </a:ln>
            </p:spPr>
          </p:sp>
          <p:sp>
            <p:nvSpPr>
              <p:cNvPr id="5145" name="Text Box 24"/>
              <p:cNvSpPr txBox="1">
                <a:spLocks noChangeArrowheads="1"/>
              </p:cNvSpPr>
              <p:nvPr/>
            </p:nvSpPr>
            <p:spPr bwMode="auto">
              <a:xfrm>
                <a:off x="669" y="3580"/>
                <a:ext cx="489" cy="23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y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  <p:sp>
            <p:nvSpPr>
              <p:cNvPr id="5146" name="Text Box 25"/>
              <p:cNvSpPr txBox="1">
                <a:spLocks noChangeArrowheads="1"/>
              </p:cNvSpPr>
              <p:nvPr/>
            </p:nvSpPr>
            <p:spPr bwMode="auto">
              <a:xfrm>
                <a:off x="0" y="3112"/>
                <a:ext cx="489" cy="23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黑体" pitchFamily="49" charset="-122"/>
                    <a:ea typeface="黑体" pitchFamily="49" charset="-122"/>
                    <a:cs typeface="+mn-cs"/>
                  </a:rPr>
                  <a:t>n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611188" y="765175"/>
            <a:ext cx="3095625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修改后的程序：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39750" y="1412875"/>
            <a:ext cx="8424863" cy="5016500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# include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main ( 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weather;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请输入天气情况所表示的数字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d",&amp;weather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switch (weather)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1: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(“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晴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天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登山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\n”);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2: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有风无雨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郊游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break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3: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堆雪人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break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4: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不举行班级活动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break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default:  printf ("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其他天气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----</a:t>
            </a:r>
            <a:r>
              <a:rPr kumimoji="0" lang="zh-CN" altLang="fr-FR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参观博物馆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\n");</a:t>
            </a:r>
            <a:endParaRPr kumimoji="0" lang="fr-FR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}</a:t>
            </a:r>
            <a:endParaRPr kumimoji="0" lang="fr-FR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return 0;</a:t>
            </a:r>
            <a:endParaRPr kumimoji="0" lang="fr-FR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2173" t="25023" r="28497" b="41183"/>
          <a:stretch>
            <a:fillRect/>
          </a:stretch>
        </p:blipFill>
        <p:spPr>
          <a:xfrm>
            <a:off x="4643438" y="692150"/>
            <a:ext cx="4321175" cy="976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395288" y="692150"/>
            <a:ext cx="8229600" cy="7397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002060"/>
                </a:solidFill>
                <a:ea typeface="黑体" pitchFamily="49" charset="-122"/>
              </a:rPr>
              <a:t>3.7</a:t>
            </a:r>
            <a:r>
              <a:rPr lang="en-US" altLang="zh-CN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选择程序结构</a:t>
            </a:r>
            <a:endParaRPr lang="zh-CN" altLang="en-US" sz="4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9637" name="Rectangle 3"/>
          <p:cNvSpPr>
            <a:spLocks noGrp="1"/>
          </p:cNvSpPr>
          <p:nvPr>
            <p:ph idx="1"/>
          </p:nvPr>
        </p:nvSpPr>
        <p:spPr>
          <a:xfrm>
            <a:off x="250825" y="1773238"/>
            <a:ext cx="8785225" cy="39592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计算器程序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用户输入运算数和四则运算符，输出计算结果。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算法描述：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、首先判断是哪种四则运算，将四则运算进行分支。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2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、然后用对应的法则计算出输入的式子。 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buNone/>
            </a:pP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37">
                                            <p:txEl>
                                              <p:charRg st="8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3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9637">
                                            <p:txEl>
                                              <p:charRg st="33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7">
                                            <p:txEl>
                                              <p:charRg st="39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66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37">
                                            <p:txEl>
                                              <p:charRg st="66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/>
          </p:nvPr>
        </p:nvSpPr>
        <p:spPr>
          <a:xfrm>
            <a:off x="395288" y="620713"/>
            <a:ext cx="3384550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编写程序：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62" name="Rectangle 4"/>
          <p:cNvSpPr>
            <a:spLocks noChangeArrowheads="1"/>
          </p:cNvSpPr>
          <p:nvPr/>
        </p:nvSpPr>
        <p:spPr bwMode="auto">
          <a:xfrm>
            <a:off x="539750" y="1268413"/>
            <a:ext cx="7273925" cy="5273675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# include&lt;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main ( 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float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a,b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char c;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("input expression: a (+-,*,/) b \n");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f%c%f",&amp;a,&amp;c,&amp;b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switch (c)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'+':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("%f\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n",a+b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'-':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("%f\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n",a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-b);break;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'*':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("%f\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n",a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*b);break;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case '/':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("%f\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n",a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/b);break;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default: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("input error\n");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	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return 0;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0663" name="Picture 6" descr="捕获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113" y="476250"/>
            <a:ext cx="5962650" cy="1800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468313" y="692150"/>
            <a:ext cx="8675687" cy="5905500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fr-FR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运输费用的计算问题。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fr-FR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距离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S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越远，每公里的运费越低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设每公里每吨货物的基本运费为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P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 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货物重量为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W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（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吨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），</a:t>
            </a:r>
            <a:endParaRPr lang="en-US" altLang="zh-CN" sz="2800" dirty="0">
              <a:solidFill>
                <a:srgbClr val="002060"/>
              </a:solidFill>
              <a:ea typeface="黑体" pitchFamily="49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      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距离为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S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km</a:t>
            </a:r>
            <a:r>
              <a:rPr lang="zh-CN" altLang="en-US" sz="2800" dirty="0">
                <a:solidFill>
                  <a:srgbClr val="002060"/>
                </a:solidFill>
                <a:ea typeface="黑体" pitchFamily="49" charset="-122"/>
              </a:rPr>
              <a:t>），</a:t>
            </a:r>
            <a:endParaRPr lang="en-US" altLang="zh-CN" sz="2800" dirty="0">
              <a:solidFill>
                <a:srgbClr val="002060"/>
              </a:solidFill>
              <a:ea typeface="黑体" pitchFamily="49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ea typeface="黑体" pitchFamily="49" charset="-122"/>
              </a:rPr>
              <a:t>      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折扣为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d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则总运输费用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的计算公式为：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f=P*W*S*(1-d)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pPr algn="just"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     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其中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折扣数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</a:rPr>
              <a:t>d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与距离有关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，具体标准如下： 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0&lt;S&lt;250km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800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没有折扣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endParaRPr lang="en-US" altLang="zh-CN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250≤S</a:t>
            </a:r>
            <a:r>
              <a:rPr lang="zh-CN" altLang="en-US" sz="2800" dirty="0">
                <a:solidFill>
                  <a:srgbClr val="FF0066"/>
                </a:solidFill>
                <a:ea typeface="黑体" pitchFamily="49" charset="-122"/>
              </a:rPr>
              <a:t>＜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500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折扣 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2%</a:t>
            </a:r>
            <a:endParaRPr lang="en-US" altLang="zh-CN" sz="2800" dirty="0">
              <a:solidFill>
                <a:srgbClr val="FF0066"/>
              </a:solidFill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500≤S</a:t>
            </a:r>
            <a:r>
              <a:rPr lang="zh-CN" altLang="en-US" sz="2800" dirty="0">
                <a:solidFill>
                  <a:srgbClr val="FF0066"/>
                </a:solidFill>
                <a:ea typeface="黑体" pitchFamily="49" charset="-122"/>
              </a:rPr>
              <a:t>＜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1000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折扣 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5%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1000≤S</a:t>
            </a:r>
            <a:r>
              <a:rPr lang="zh-CN" altLang="en-US" sz="2800" dirty="0">
                <a:solidFill>
                  <a:srgbClr val="FF0066"/>
                </a:solidFill>
                <a:ea typeface="黑体" pitchFamily="49" charset="-122"/>
              </a:rPr>
              <a:t>＜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2000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折扣 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8%</a:t>
            </a:r>
            <a:endParaRPr lang="en-US" altLang="zh-CN" sz="2800" dirty="0">
              <a:solidFill>
                <a:srgbClr val="FF0066"/>
              </a:solidFill>
              <a:ea typeface="黑体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2000≤S</a:t>
            </a:r>
            <a:r>
              <a:rPr lang="zh-CN" altLang="en-US" sz="2800" dirty="0">
                <a:solidFill>
                  <a:srgbClr val="FF0066"/>
                </a:solidFill>
                <a:ea typeface="黑体" pitchFamily="49" charset="-122"/>
              </a:rPr>
              <a:t>＜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3000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折扣 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10%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3000≤S</a:t>
            </a:r>
            <a:r>
              <a:rPr lang="en-US" altLang="zh-CN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		</a:t>
            </a: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折扣 </a:t>
            </a:r>
            <a:r>
              <a:rPr lang="en-US" altLang="zh-CN" sz="2800" dirty="0">
                <a:solidFill>
                  <a:srgbClr val="FF0066"/>
                </a:solidFill>
                <a:ea typeface="黑体" pitchFamily="49" charset="-122"/>
              </a:rPr>
              <a:t>15%</a:t>
            </a:r>
            <a:endParaRPr lang="zh-CN" altLang="en-US" sz="2800" dirty="0">
              <a:solidFill>
                <a:srgbClr val="FF0066"/>
              </a:solidFill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/>
          </p:nvPr>
        </p:nvSpPr>
        <p:spPr>
          <a:xfrm>
            <a:off x="611188" y="549275"/>
            <a:ext cx="3024187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编写程序：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758" name="Rectangle 4"/>
          <p:cNvSpPr>
            <a:spLocks noChangeArrowheads="1"/>
          </p:cNvSpPr>
          <p:nvPr/>
        </p:nvSpPr>
        <p:spPr bwMode="auto">
          <a:xfrm>
            <a:off x="0" y="1196975"/>
            <a:ext cx="5292725" cy="3444875"/>
          </a:xfrm>
          <a:prstGeom prst="rect">
            <a:avLst/>
          </a:prstGeom>
          <a:solidFill>
            <a:srgbClr val="00FF00">
              <a:alpha val="23137"/>
            </a:srgbClr>
          </a:solidFill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#include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main ( 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c,s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float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p,w,d,f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("please input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p,w,s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:\n");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(“%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f,%f,%d",&amp;p,&amp;w,&amp;s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if (s&gt;=3000)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c=12;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else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	c=s/250;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716463" y="476250"/>
            <a:ext cx="4427538" cy="6248400"/>
          </a:xfrm>
          <a:prstGeom prst="rect">
            <a:avLst/>
          </a:prstGeom>
          <a:solidFill>
            <a:srgbClr val="00FF00">
              <a:alpha val="25882"/>
            </a:srgbClr>
          </a:solidFill>
          <a:ln w="12700" cap="sq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switch (c)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0:d=0;break;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1:d=2;break;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2: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3:d=5;break;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4: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5: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6: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7:d=8;break;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8: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9: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10: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11:d=10;break;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	case 12:d=15;break;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f=p*w*s* (1-d/100);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("Total freight is:%10.2f\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n",f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return 0;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4760" name="Picture 8"/>
          <p:cNvPicPr>
            <a:picLocks noChangeAspect="1"/>
          </p:cNvPicPr>
          <p:nvPr/>
        </p:nvPicPr>
        <p:blipFill>
          <a:blip r:embed="rId1"/>
          <a:srcRect t="5640"/>
          <a:stretch>
            <a:fillRect/>
          </a:stretch>
        </p:blipFill>
        <p:spPr>
          <a:xfrm>
            <a:off x="179388" y="5157788"/>
            <a:ext cx="4427537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animBg="1"/>
      <p:bldP spid="747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680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897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输入某学生的成绩，经处理后给出学生的等级，等级分类如下：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90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分以上（包括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90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）：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A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80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至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90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分（包括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80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）：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B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70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至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80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分（包括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70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）：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C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60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至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70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分（包括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60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）：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D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60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分以下：		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E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/>
          </p:nvPr>
        </p:nvSpPr>
        <p:spPr>
          <a:xfrm>
            <a:off x="395288" y="620713"/>
            <a:ext cx="3384550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编写程序：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107950" y="1412875"/>
            <a:ext cx="4464050" cy="2835275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 include 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main (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float  score;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char  grade;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("please input a student score:");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f",&amp;score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(score&gt;100||score&lt;0)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("\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ninput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error!");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5" name="Rectangle 5"/>
          <p:cNvSpPr>
            <a:spLocks noChangeArrowheads="1"/>
          </p:cNvSpPr>
          <p:nvPr/>
        </p:nvSpPr>
        <p:spPr bwMode="auto">
          <a:xfrm>
            <a:off x="4140200" y="0"/>
            <a:ext cx="5003800" cy="668337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(score&gt;=90)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	grade='A';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if (score&gt;=80)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grade='B';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if (score&gt;=70)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grade='C';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else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if (score&gt;=60)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	grade='D';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else grade='E';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("the student grade:%c\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n",grade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07950" y="4941888"/>
            <a:ext cx="4103688" cy="922338"/>
          </a:xfrm>
          <a:prstGeom prst="rect">
            <a:avLst/>
          </a:prstGeom>
          <a:solidFill>
            <a:schemeClr val="tx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please input a student score:85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the student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grade:B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Press any key to continue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/>
      <p:bldP spid="78855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/>
          </p:nvPr>
        </p:nvSpPr>
        <p:spPr>
          <a:xfrm>
            <a:off x="468313" y="1052513"/>
            <a:ext cx="2663825" cy="6477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方法二：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36513" y="2078038"/>
            <a:ext cx="4464050" cy="2835275"/>
          </a:xfrm>
          <a:prstGeom prst="rect">
            <a:avLst/>
          </a:prstGeom>
          <a:noFill/>
          <a:ln w="12700" cap="sq">
            <a:noFill/>
            <a:miter lim="800000"/>
          </a:ln>
        </p:spPr>
        <p:txBody>
          <a:bodyPr anchor="ctr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 include 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main ( 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float  score;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char  grade;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("please input a student score:");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f",&amp;score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(score&gt;100||score&lt;0)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("\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ninput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error!");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7" name="Rectangle 5"/>
          <p:cNvSpPr>
            <a:spLocks noChangeArrowheads="1"/>
          </p:cNvSpPr>
          <p:nvPr/>
        </p:nvSpPr>
        <p:spPr bwMode="auto">
          <a:xfrm>
            <a:off x="4283075" y="1001713"/>
            <a:ext cx="4752975" cy="5508625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 (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)score/10;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switch (n)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case 9: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case 10:  grade='A'; break;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case 8:    grade='B'; break;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case 7:    grade='C'; break;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case 6:    grade='D'; break;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default:   grade='E'; break;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("the student grade:%c\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n",grade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0;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6" grpId="0"/>
      <p:bldP spid="819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xfrm>
            <a:off x="323850" y="836613"/>
            <a:ext cx="8229600" cy="7397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本章小结</a:t>
            </a:r>
            <a:endParaRPr lang="zh-CN" altLang="en-US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49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844675"/>
            <a:ext cx="6335713" cy="3887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算法</a:t>
            </a:r>
            <a:endParaRPr kumimoji="0" lang="zh-CN" altLang="fr-FR" sz="2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关系运算符和关系表达式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逻辑运算符和逻辑表达式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if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条件运算符和条件表达式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switch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语句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选择程序结构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323850" y="549275"/>
            <a:ext cx="8820150" cy="1439863"/>
          </a:xfrm>
        </p:spPr>
        <p:txBody>
          <a:bodyPr vert="horz" wrap="square" lIns="91440" tIns="45720" rIns="91440" bIns="45720" anchor="t" anchorCtr="0"/>
          <a:p>
            <a:pPr algn="just" eaLnBrk="1" hangingPunct="1">
              <a:buClr>
                <a:schemeClr val="folHlink"/>
              </a:buClr>
              <a:buSzTx/>
              <a:buNone/>
            </a:pP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用</a:t>
            </a:r>
            <a:r>
              <a:rPr lang="zh-CN" altLang="en-US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伪代码</a:t>
            </a:r>
            <a:r>
              <a:rPr lang="zh-CN" altLang="en-US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表示算法</a:t>
            </a:r>
            <a:endParaRPr lang="zh-CN" altLang="en-US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1" hangingPunct="1">
              <a:buSzTx/>
            </a:pP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 </a:t>
            </a:r>
            <a:r>
              <a:rPr lang="en-US" altLang="zh-CN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输入三个数，输出其中最大的数。</a:t>
            </a:r>
            <a:endParaRPr lang="zh-CN" altLang="en-US" sz="20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7" name="Rectangle 29"/>
          <p:cNvSpPr/>
          <p:nvPr/>
        </p:nvSpPr>
        <p:spPr>
          <a:xfrm>
            <a:off x="2843213" y="2133600"/>
            <a:ext cx="2808287" cy="3416300"/>
          </a:xfrm>
          <a:prstGeom prst="rect">
            <a:avLst/>
          </a:prstGeom>
          <a:solidFill>
            <a:srgbClr val="99FF33">
              <a:alpha val="21176"/>
            </a:srgbClr>
          </a:solidFill>
          <a:ln w="12700">
            <a:noFill/>
          </a:ln>
        </p:spPr>
        <p:txBody>
          <a:bodyPr anchor="ctr" anchorCtr="0">
            <a:spAutoFit/>
          </a:bodyPr>
          <a:p>
            <a:pPr indent="266700" eaLnBrk="0" hangingPunct="0"/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输入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a, b, c;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if  (a &gt;= b)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	max=a;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else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	max=b;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if  (max &gt;= c)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zh-CN" alt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	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max;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else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  <a:p>
            <a:pPr indent="266700"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	</a:t>
            </a:r>
            <a:r>
              <a:rPr lang="zh-CN" altLang="en-US" sz="24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c;</a:t>
            </a:r>
            <a:endParaRPr lang="en-US" altLang="zh-CN" sz="2400" b="1" dirty="0">
              <a:solidFill>
                <a:srgbClr val="002060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002060"/>
                </a:solidFill>
                <a:ea typeface="黑体" pitchFamily="49" charset="-122"/>
              </a:rPr>
              <a:t>3.2</a:t>
            </a:r>
            <a:r>
              <a:rPr lang="en-US" altLang="zh-CN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关系运算符和关系表达式 </a:t>
            </a:r>
            <a:r>
              <a:rPr lang="en-US" altLang="zh-CN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P54</a:t>
            </a:r>
            <a:endParaRPr lang="en-US" altLang="zh-CN" sz="4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41438"/>
            <a:ext cx="8229600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3.2.1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关系运算符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种类：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&lt;    &lt;=   &gt;   &gt;=      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==    !=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P27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优先级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		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高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10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   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9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低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结合性：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自左向右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注意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语言中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==”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表示判定相等，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			      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而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“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=”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表示赋值。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258888" y="3357563"/>
            <a:ext cx="6192838" cy="1571625"/>
          </a:xfrm>
          <a:prstGeom prst="rect">
            <a:avLst/>
          </a:prstGeom>
          <a:solidFill>
            <a:srgbClr val="FF0066">
              <a:alpha val="20000"/>
            </a:srgbClr>
          </a:solidFill>
          <a:ln w="38100">
            <a:solidFill>
              <a:schemeClr val="folHlink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a&gt;b!=c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// (a&gt;b)!=c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       a==b&lt;c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// a==(b&lt;c)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       a=b&gt;c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// a=(b&gt;c)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	  c&gt;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a+b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// c&gt;(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a+b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12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1539">
                                            <p:txEl>
                                              <p:charRg st="12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1539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10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1539">
                                            <p:txEl>
                                              <p:charRg st="105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1539">
                                            <p:txEl>
                                              <p:charRg st="124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507413" cy="4897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3.2.2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关系表达式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定义： 用关系运算符将两个表达式前后连起来的式子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格式：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表达式  关系运算符  表达式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说明：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关系表达式的值只有两个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如果关系表达式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成立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， 则关系表达式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为“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真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”（用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表示）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如果关系表达式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不成立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，则关系表达式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为“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假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”（用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表示）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例：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  </a:t>
            </a:r>
            <a:r>
              <a:rPr kumimoji="0" lang="zh-CN" alt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	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黑体" pitchFamily="49" charset="-122"/>
              <a:cs typeface="+mn-ea"/>
            </a:endParaRP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835150" y="3573463"/>
            <a:ext cx="6624638" cy="1727200"/>
          </a:xfrm>
          <a:prstGeom prst="rect">
            <a:avLst/>
          </a:prstGeom>
          <a:solidFill>
            <a:srgbClr val="FFFF00">
              <a:alpha val="23137"/>
            </a:srgbClr>
          </a:solidFill>
          <a:ln w="38100">
            <a:solidFill>
              <a:srgbClr val="000000"/>
            </a:solidFill>
            <a:miter lim="800000"/>
          </a:ln>
        </p:spPr>
        <p:txBody>
          <a:bodyPr lIns="90000" tIns="46800" rIns="90000" bIns="46800"/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a=3, b=2, c=1, d;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   a&gt;b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  (a&gt;b)==c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b+c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&lt;a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       d=a&gt;b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14"/>
          <p:cNvSpPr txBox="1"/>
          <p:nvPr/>
        </p:nvSpPr>
        <p:spPr>
          <a:xfrm>
            <a:off x="4787900" y="3860800"/>
            <a:ext cx="2765425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真，关系表达式值 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 Box 14"/>
          <p:cNvSpPr txBox="1"/>
          <p:nvPr/>
        </p:nvSpPr>
        <p:spPr>
          <a:xfrm>
            <a:off x="4787900" y="4149725"/>
            <a:ext cx="2765425" cy="401638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真，关系表达式值 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14"/>
          <p:cNvSpPr txBox="1"/>
          <p:nvPr/>
        </p:nvSpPr>
        <p:spPr>
          <a:xfrm>
            <a:off x="4787900" y="4437063"/>
            <a:ext cx="2765425" cy="401637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//</a:t>
            </a:r>
            <a:r>
              <a:rPr lang="zh-CN" altLang="en-US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假，关系表达式值 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0</a:t>
            </a:r>
            <a:endParaRPr lang="en-US" altLang="zh-CN" sz="2000" b="1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 Box 14"/>
          <p:cNvSpPr txBox="1"/>
          <p:nvPr/>
        </p:nvSpPr>
        <p:spPr>
          <a:xfrm>
            <a:off x="4787900" y="4797425"/>
            <a:ext cx="3216275" cy="401638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// </a:t>
            </a:r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  <a:ea typeface="黑体" pitchFamily="49" charset="-122"/>
              </a:rPr>
              <a:t>d=1</a:t>
            </a:r>
            <a:r>
              <a:rPr lang="en-US" altLang="zh-CN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，赋值表达式值 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1</a:t>
            </a:r>
            <a:endParaRPr lang="en-US" altLang="zh-CN" sz="2000" b="1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charRg st="12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charRg st="37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charRg st="5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7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charRg st="7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08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>
                                            <p:txEl>
                                              <p:charRg st="108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4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charRg st="142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5" grpId="0" animBg="1"/>
      <p:bldP spid="6" grpId="0" build="p"/>
      <p:bldP spid="7" grpId="0" build="p"/>
      <p:bldP spid="8" grpId="0" build="p"/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1403350" y="2420938"/>
            <a:ext cx="6481763" cy="1325563"/>
          </a:xfrm>
          <a:prstGeom prst="rect">
            <a:avLst/>
          </a:prstGeom>
          <a:solidFill>
            <a:srgbClr val="0000FF">
              <a:alpha val="16863"/>
            </a:srgbClr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2.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 关系表达式当成整数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0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或者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参与运算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=1, j=7,a;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a=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+(j%4!=0);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		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9267" name="Text Box 3"/>
          <p:cNvSpPr txBox="1"/>
          <p:nvPr/>
        </p:nvSpPr>
        <p:spPr>
          <a:xfrm>
            <a:off x="3924300" y="3284538"/>
            <a:ext cx="1728788" cy="4032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//  </a:t>
            </a:r>
            <a:r>
              <a:rPr lang="zh-CN" alt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则</a:t>
            </a:r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</a:rPr>
              <a:t>a=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39268" name="Text Box 4"/>
          <p:cNvSpPr txBox="1"/>
          <p:nvPr/>
        </p:nvSpPr>
        <p:spPr>
          <a:xfrm>
            <a:off x="1403350" y="1293813"/>
            <a:ext cx="7056438" cy="1019175"/>
          </a:xfrm>
          <a:prstGeom prst="rect">
            <a:avLst/>
          </a:prstGeom>
          <a:solidFill>
            <a:srgbClr val="FF0066">
              <a:alpha val="14902"/>
            </a:srgbClr>
          </a:soli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  <a:ea typeface="黑体" pitchFamily="49" charset="-122"/>
              </a:rPr>
              <a:t>1.</a:t>
            </a:r>
            <a:r>
              <a:rPr lang="zh-CN" altLang="en-US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字符数据的比较是按照</a:t>
            </a:r>
            <a:r>
              <a:rPr lang="en-US" altLang="zh-CN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ASCII</a:t>
            </a:r>
            <a:r>
              <a:rPr lang="zh-CN" altLang="en-US" sz="2000" b="1" dirty="0">
                <a:solidFill>
                  <a:srgbClr val="008080"/>
                </a:solidFill>
                <a:latin typeface="黑体" pitchFamily="49" charset="-122"/>
                <a:ea typeface="黑体" pitchFamily="49" charset="-122"/>
              </a:rPr>
              <a:t>码值参与运算的，</a:t>
            </a:r>
            <a:endParaRPr lang="en-US" altLang="zh-CN" sz="2000" b="1" dirty="0">
              <a:solidFill>
                <a:srgbClr val="00808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例    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‘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a’&gt;0</a:t>
            </a:r>
            <a:endParaRPr lang="zh-CN" altLang="en-US" sz="20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zh-CN" altLang="en-US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    </a:t>
            </a:r>
            <a:r>
              <a:rPr lang="zh-CN" altLang="en-US" sz="20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‘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A’&gt;100</a:t>
            </a:r>
            <a:endParaRPr lang="zh-CN" altLang="en-US" sz="2000" b="1" dirty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69" name="Text Box 5"/>
          <p:cNvSpPr txBox="1"/>
          <p:nvPr/>
        </p:nvSpPr>
        <p:spPr>
          <a:xfrm>
            <a:off x="3995738" y="1628775"/>
            <a:ext cx="1871662" cy="4016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lang="en-US" altLang="zh-CN" sz="20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结果为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39270" name="Text Box 6"/>
          <p:cNvSpPr txBox="1"/>
          <p:nvPr/>
        </p:nvSpPr>
        <p:spPr>
          <a:xfrm>
            <a:off x="3995738" y="1916113"/>
            <a:ext cx="1873250" cy="403225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70C0"/>
                </a:solidFill>
                <a:latin typeface="Arial" panose="020B0604020202020204" pitchFamily="34" charset="0"/>
                <a:ea typeface="黑体" pitchFamily="49" charset="-122"/>
              </a:rPr>
              <a:t>//</a:t>
            </a:r>
            <a:r>
              <a:rPr lang="en-US" altLang="zh-CN" sz="20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结果为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9223" name="Rectangle 7"/>
          <p:cNvSpPr>
            <a:spLocks noGrp="1"/>
          </p:cNvSpPr>
          <p:nvPr>
            <p:ph type="title"/>
          </p:nvPr>
        </p:nvSpPr>
        <p:spPr>
          <a:xfrm>
            <a:off x="755650" y="692150"/>
            <a:ext cx="4362450" cy="539750"/>
          </a:xfrm>
        </p:spPr>
        <p:txBody>
          <a:bodyPr vert="horz" wrap="square" lIns="91440" tIns="45720" rIns="91440" bIns="45720" anchor="ctr" anchorCtr="0"/>
          <a:p>
            <a:pP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关系运算注意点：</a:t>
            </a:r>
            <a:endParaRPr lang="zh-CN" altLang="en-US" sz="280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76375" y="5300663"/>
            <a:ext cx="5383213" cy="1019175"/>
          </a:xfrm>
          <a:prstGeom prst="rect">
            <a:avLst/>
          </a:prstGeom>
          <a:solidFill>
            <a:srgbClr val="00FF00">
              <a:alpha val="18039"/>
            </a:srgbClr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4.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应避免对实数作相等或不等的判断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1.0/3.0*3.0==1.0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结果为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可改写为：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fabs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(1.0/3.0*3.0-1.0)&lt;1e-6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</p:txBody>
      </p:sp>
      <p:sp>
        <p:nvSpPr>
          <p:cNvPr id="16" name="Text Box 4"/>
          <p:cNvSpPr txBox="1"/>
          <p:nvPr/>
        </p:nvSpPr>
        <p:spPr>
          <a:xfrm>
            <a:off x="6300788" y="5589588"/>
            <a:ext cx="323850" cy="401637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0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403350" y="3860800"/>
            <a:ext cx="6408738" cy="1325563"/>
          </a:xfrm>
          <a:prstGeom prst="rect">
            <a:avLst/>
          </a:prstGeom>
          <a:solidFill>
            <a:srgbClr val="FFFF66">
              <a:alpha val="32157"/>
            </a:srgbClr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Times New Roman" panose="02020603050405020304" pitchFamily="18" charset="0"/>
              </a:rPr>
              <a:t>关系表达式与数学表达式的区别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8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   为了表示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x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 1 —10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之间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1&lt;x&lt;10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结果为 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可改写为：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1&lt;x   &amp;&amp;  x&lt;10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黑体" pitchFamily="49" charset="-122"/>
              <a:cs typeface="+mn-cs"/>
            </a:endParaRPr>
          </a:p>
        </p:txBody>
      </p:sp>
      <p:sp>
        <p:nvSpPr>
          <p:cNvPr id="18" name="Text Box 4"/>
          <p:cNvSpPr txBox="1"/>
          <p:nvPr/>
        </p:nvSpPr>
        <p:spPr>
          <a:xfrm>
            <a:off x="5076825" y="4508500"/>
            <a:ext cx="1227138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永远为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12" name="Text Box 13"/>
          <p:cNvSpPr txBox="1"/>
          <p:nvPr/>
        </p:nvSpPr>
        <p:spPr>
          <a:xfrm>
            <a:off x="3059113" y="4076700"/>
            <a:ext cx="1296987" cy="10175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  <a:sym typeface="Symbol" panose="05050102010706020507" pitchFamily="18" charset="2"/>
              </a:rPr>
              <a:t> </a:t>
            </a:r>
            <a:endParaRPr lang="en-US" altLang="zh-CN" sz="60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356100" y="4652963"/>
            <a:ext cx="914400" cy="7715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  <a:sym typeface="Symbol" panose="05050102010706020507" pitchFamily="18" charset="2"/>
              </a:rPr>
              <a:t></a:t>
            </a:r>
            <a:endParaRPr lang="en-US" altLang="zh-CN" sz="44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211638" y="5229225"/>
            <a:ext cx="1296987" cy="10175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  <a:sym typeface="Symbol" panose="05050102010706020507" pitchFamily="18" charset="2"/>
              </a:rPr>
              <a:t> </a:t>
            </a:r>
            <a:endParaRPr lang="en-US" altLang="zh-CN" sz="60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9" name="Text Box 12"/>
          <p:cNvSpPr txBox="1"/>
          <p:nvPr/>
        </p:nvSpPr>
        <p:spPr>
          <a:xfrm>
            <a:off x="5795963" y="5805488"/>
            <a:ext cx="914400" cy="7715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4400" b="1" dirty="0">
                <a:solidFill>
                  <a:srgbClr val="FF0000"/>
                </a:solidFill>
                <a:latin typeface="Arial" panose="020B0604020202020204" pitchFamily="34" charset="0"/>
                <a:ea typeface="楷体_GB2312" panose="02010609030101010101" pitchFamily="49" charset="-122"/>
                <a:sym typeface="Symbol" panose="05050102010706020507" pitchFamily="18" charset="2"/>
              </a:rPr>
              <a:t></a:t>
            </a:r>
            <a:endParaRPr lang="en-US" altLang="zh-CN" sz="4400" b="1" dirty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7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6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charRg st="17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>
                                            <p:txEl>
                                              <p:charRg st="39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charRg st="70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charRg st="70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1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">
                                            <p:txEl>
                                              <p:charRg st="18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5">
                                            <p:txEl>
                                              <p:charRg st="57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nimBg="1"/>
      <p:bldP spid="139267" grpId="0" build="p"/>
      <p:bldP spid="139268" grpId="0" animBg="1"/>
      <p:bldP spid="139269" grpId="0" build="p"/>
      <p:bldP spid="139270" grpId="0" build="p"/>
      <p:bldP spid="15" grpId="0" animBg="1" build="p"/>
      <p:bldP spid="16" grpId="0" build="p"/>
      <p:bldP spid="17" grpId="0" animBg="1" build="p"/>
      <p:bldP spid="18" grpId="0" build="p"/>
      <p:bldP spid="12" grpId="0"/>
      <p:bldP spid="13" grpId="0"/>
      <p:bldP spid="14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>
                <a:solidFill>
                  <a:srgbClr val="002060"/>
                </a:solidFill>
                <a:ea typeface="黑体" pitchFamily="49" charset="-122"/>
              </a:rPr>
              <a:t>3.3</a:t>
            </a:r>
            <a:r>
              <a:rPr lang="en-US" altLang="zh-CN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40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逻辑运算符和逻辑表达式 </a:t>
            </a:r>
            <a:r>
              <a:rPr lang="en-US" altLang="zh-CN" sz="4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P56</a:t>
            </a:r>
            <a:endParaRPr lang="en-US" altLang="zh-CN" sz="40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29600" cy="3673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cs"/>
              </a:rPr>
              <a:t>3.3.1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逻辑运算符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cs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种类：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!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&amp;&amp;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||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黑体" pitchFamily="49" charset="-122"/>
              <a:cs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优先级：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14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5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黑体" pitchFamily="49" charset="-122"/>
                <a:cs typeface="+mn-ea"/>
              </a:rPr>
              <a:t>      4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黑体" pitchFamily="49" charset="-122"/>
              <a:cs typeface="+mn-ea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逻辑运算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真值表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(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即运算规则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ea"/>
              </a:rPr>
              <a:t>)</a:t>
            </a:r>
            <a:endParaRPr kumimoji="0" lang="zh-CN" alt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p"/>
              <a:defRPr/>
            </a:pP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1835696" y="2564904"/>
            <a:ext cx="5867400" cy="2133600"/>
            <a:chOff x="1104" y="1284"/>
            <a:chExt cx="3696" cy="1344"/>
          </a:xfrm>
          <a:solidFill>
            <a:schemeClr val="accent1">
              <a:alpha val="27000"/>
            </a:schemeClr>
          </a:solidFill>
        </p:grpSpPr>
        <p:grpSp>
          <p:nvGrpSpPr>
            <p:cNvPr id="3" name="Group 3"/>
            <p:cNvGrpSpPr/>
            <p:nvPr/>
          </p:nvGrpSpPr>
          <p:grpSpPr bwMode="auto">
            <a:xfrm>
              <a:off x="1104" y="1296"/>
              <a:ext cx="3696" cy="1056"/>
              <a:chOff x="1032" y="2784"/>
              <a:chExt cx="3924" cy="1056"/>
            </a:xfrm>
            <a:grpFill/>
          </p:grpSpPr>
          <p:sp>
            <p:nvSpPr>
              <p:cNvPr id="27" name="Rectangle 4"/>
              <p:cNvSpPr>
                <a:spLocks noChangeArrowheads="1"/>
              </p:cNvSpPr>
              <p:nvPr/>
            </p:nvSpPr>
            <p:spPr bwMode="auto">
              <a:xfrm>
                <a:off x="1032" y="2784"/>
                <a:ext cx="122" cy="253"/>
              </a:xfrm>
              <a:prstGeom prst="rect">
                <a:avLst/>
              </a:prstGeom>
              <a:grpFill/>
              <a:ln w="38100">
                <a:noFill/>
                <a:miter lim="800000"/>
              </a:ln>
            </p:spPr>
            <p:txBody>
              <a:bodyPr wrap="none" lIns="90000" tIns="46800" rIns="90000" bIns="4680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8" name="Line 5"/>
              <p:cNvSpPr>
                <a:spLocks noChangeShapeType="1"/>
              </p:cNvSpPr>
              <p:nvPr/>
            </p:nvSpPr>
            <p:spPr bwMode="auto">
              <a:xfrm>
                <a:off x="1032" y="3036"/>
                <a:ext cx="3924" cy="0"/>
              </a:xfrm>
              <a:prstGeom prst="line">
                <a:avLst/>
              </a:prstGeom>
              <a:grpFill/>
              <a:ln w="38100">
                <a:solidFill>
                  <a:schemeClr val="folHlink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6"/>
              <p:cNvSpPr>
                <a:spLocks noChangeShapeType="1"/>
              </p:cNvSpPr>
              <p:nvPr/>
            </p:nvSpPr>
            <p:spPr bwMode="auto">
              <a:xfrm>
                <a:off x="1032" y="3304"/>
                <a:ext cx="3924" cy="0"/>
              </a:xfrm>
              <a:prstGeom prst="line">
                <a:avLst/>
              </a:prstGeom>
              <a:grpFill/>
              <a:ln w="38100">
                <a:solidFill>
                  <a:schemeClr val="folHlink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>
                <a:off x="1032" y="3572"/>
                <a:ext cx="3924" cy="0"/>
              </a:xfrm>
              <a:prstGeom prst="line">
                <a:avLst/>
              </a:prstGeom>
              <a:grpFill/>
              <a:ln w="38100">
                <a:solidFill>
                  <a:schemeClr val="folHlink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1032" y="3840"/>
                <a:ext cx="3924" cy="0"/>
              </a:xfrm>
              <a:prstGeom prst="line">
                <a:avLst/>
              </a:prstGeom>
              <a:grpFill/>
              <a:ln w="38100">
                <a:solidFill>
                  <a:schemeClr val="folHlink"/>
                </a:solidFill>
                <a:round/>
              </a:ln>
            </p:spPr>
            <p:txBody>
              <a:bodyPr wrap="none" lIns="90000" tIns="46800" rIns="90000" bIns="46800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716" y="1284"/>
              <a:ext cx="1" cy="1344"/>
            </a:xfrm>
            <a:prstGeom prst="line">
              <a:avLst/>
            </a:prstGeom>
            <a:grpFill/>
            <a:ln w="38100">
              <a:solidFill>
                <a:schemeClr val="folHlink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331" y="1284"/>
              <a:ext cx="1" cy="1344"/>
            </a:xfrm>
            <a:prstGeom prst="line">
              <a:avLst/>
            </a:prstGeom>
            <a:grpFill/>
            <a:ln w="38100">
              <a:solidFill>
                <a:schemeClr val="folHlink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946" y="1284"/>
              <a:ext cx="1" cy="1344"/>
            </a:xfrm>
            <a:prstGeom prst="line">
              <a:avLst/>
            </a:prstGeom>
            <a:grpFill/>
            <a:ln w="38100">
              <a:solidFill>
                <a:schemeClr val="folHlink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3561" y="1284"/>
              <a:ext cx="1" cy="1344"/>
            </a:xfrm>
            <a:prstGeom prst="line">
              <a:avLst/>
            </a:prstGeom>
            <a:grpFill/>
            <a:ln w="38100">
              <a:solidFill>
                <a:schemeClr val="folHlink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4176" y="1284"/>
              <a:ext cx="1" cy="1344"/>
            </a:xfrm>
            <a:prstGeom prst="line">
              <a:avLst/>
            </a:prstGeom>
            <a:grpFill/>
            <a:ln w="38100">
              <a:solidFill>
                <a:schemeClr val="folHlink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323" y="1291"/>
              <a:ext cx="204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a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930" y="1291"/>
              <a:ext cx="213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2537" y="1291"/>
              <a:ext cx="258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!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a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144" y="1291"/>
              <a:ext cx="267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!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655" y="1291"/>
              <a:ext cx="538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a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&amp;&amp;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4299" y="1303"/>
              <a:ext cx="394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a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||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panose="020B0604020202020204" pitchFamily="34" charset="0"/>
                  <a:ea typeface="隶书" panose="02010509060101010101" pitchFamily="49" charset="-122"/>
                  <a:cs typeface="+mn-cs"/>
                </a:rPr>
                <a:t>b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263" y="1510"/>
              <a:ext cx="276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1875" y="1786"/>
              <a:ext cx="276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875" y="1510"/>
              <a:ext cx="276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1275" y="2086"/>
              <a:ext cx="276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875" y="2326"/>
              <a:ext cx="276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263" y="2326"/>
              <a:ext cx="276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假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1263" y="1786"/>
              <a:ext cx="276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1887" y="2086"/>
              <a:ext cx="274" cy="253"/>
            </a:xfrm>
            <a:prstGeom prst="rect">
              <a:avLst/>
            </a:prstGeom>
            <a:grpFill/>
            <a:ln w="38100">
              <a:noFill/>
              <a:miter lim="800000"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黑体" pitchFamily="49" charset="-122"/>
                  <a:ea typeface="黑体" pitchFamily="49" charset="-122"/>
                  <a:cs typeface="+mn-cs"/>
                </a:rPr>
                <a:t>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endParaRPr>
            </a:p>
          </p:txBody>
        </p:sp>
      </p:grpSp>
      <p:grpSp>
        <p:nvGrpSpPr>
          <p:cNvPr id="4" name="Group 35"/>
          <p:cNvGrpSpPr/>
          <p:nvPr/>
        </p:nvGrpSpPr>
        <p:grpSpPr>
          <a:xfrm>
            <a:off x="4067175" y="2997200"/>
            <a:ext cx="457200" cy="1697038"/>
            <a:chOff x="2505" y="1510"/>
            <a:chExt cx="288" cy="1069"/>
          </a:xfrm>
        </p:grpSpPr>
        <p:sp>
          <p:nvSpPr>
            <p:cNvPr id="10265" name="Text Box 36"/>
            <p:cNvSpPr txBox="1"/>
            <p:nvPr/>
          </p:nvSpPr>
          <p:spPr>
            <a:xfrm>
              <a:off x="2505" y="1510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66" name="Text Box 37"/>
            <p:cNvSpPr txBox="1"/>
            <p:nvPr/>
          </p:nvSpPr>
          <p:spPr>
            <a:xfrm>
              <a:off x="2505" y="1786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67" name="Text Box 38"/>
            <p:cNvSpPr txBox="1"/>
            <p:nvPr/>
          </p:nvSpPr>
          <p:spPr>
            <a:xfrm>
              <a:off x="2505" y="2326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68" name="Text Box 39"/>
            <p:cNvSpPr txBox="1"/>
            <p:nvPr/>
          </p:nvSpPr>
          <p:spPr>
            <a:xfrm>
              <a:off x="2517" y="2086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5003800" y="2997200"/>
            <a:ext cx="457200" cy="1697038"/>
            <a:chOff x="3093" y="1510"/>
            <a:chExt cx="288" cy="1069"/>
          </a:xfrm>
        </p:grpSpPr>
        <p:sp>
          <p:nvSpPr>
            <p:cNvPr id="10261" name="Text Box 41"/>
            <p:cNvSpPr txBox="1"/>
            <p:nvPr/>
          </p:nvSpPr>
          <p:spPr>
            <a:xfrm>
              <a:off x="3093" y="1510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62" name="Text Box 42"/>
            <p:cNvSpPr txBox="1"/>
            <p:nvPr/>
          </p:nvSpPr>
          <p:spPr>
            <a:xfrm>
              <a:off x="3105" y="2086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63" name="Text Box 43"/>
            <p:cNvSpPr txBox="1"/>
            <p:nvPr/>
          </p:nvSpPr>
          <p:spPr>
            <a:xfrm>
              <a:off x="3093" y="2326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64" name="Text Box 44"/>
            <p:cNvSpPr txBox="1"/>
            <p:nvPr/>
          </p:nvSpPr>
          <p:spPr>
            <a:xfrm>
              <a:off x="3093" y="1786"/>
              <a:ext cx="276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66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Group 30"/>
          <p:cNvGrpSpPr/>
          <p:nvPr/>
        </p:nvGrpSpPr>
        <p:grpSpPr>
          <a:xfrm>
            <a:off x="6011863" y="2997200"/>
            <a:ext cx="458787" cy="1697038"/>
            <a:chOff x="3711" y="1510"/>
            <a:chExt cx="289" cy="1069"/>
          </a:xfrm>
        </p:grpSpPr>
        <p:sp>
          <p:nvSpPr>
            <p:cNvPr id="10257" name="Text Box 31"/>
            <p:cNvSpPr txBox="1"/>
            <p:nvPr/>
          </p:nvSpPr>
          <p:spPr>
            <a:xfrm>
              <a:off x="3711" y="1510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58" name="Text Box 32"/>
            <p:cNvSpPr txBox="1"/>
            <p:nvPr/>
          </p:nvSpPr>
          <p:spPr>
            <a:xfrm>
              <a:off x="3711" y="2326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59" name="Text Box 33"/>
            <p:cNvSpPr txBox="1"/>
            <p:nvPr/>
          </p:nvSpPr>
          <p:spPr>
            <a:xfrm>
              <a:off x="3711" y="1786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60" name="Text Box 34"/>
            <p:cNvSpPr txBox="1"/>
            <p:nvPr/>
          </p:nvSpPr>
          <p:spPr>
            <a:xfrm>
              <a:off x="3723" y="2086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7" name="Group 45"/>
          <p:cNvGrpSpPr/>
          <p:nvPr/>
        </p:nvGrpSpPr>
        <p:grpSpPr>
          <a:xfrm>
            <a:off x="6877050" y="2997200"/>
            <a:ext cx="458788" cy="1697038"/>
            <a:chOff x="4305" y="1510"/>
            <a:chExt cx="289" cy="1069"/>
          </a:xfrm>
        </p:grpSpPr>
        <p:sp>
          <p:nvSpPr>
            <p:cNvPr id="10253" name="Text Box 46"/>
            <p:cNvSpPr txBox="1"/>
            <p:nvPr/>
          </p:nvSpPr>
          <p:spPr>
            <a:xfrm>
              <a:off x="4305" y="1510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54" name="Text Box 47"/>
            <p:cNvSpPr txBox="1"/>
            <p:nvPr/>
          </p:nvSpPr>
          <p:spPr>
            <a:xfrm>
              <a:off x="4305" y="2326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假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55" name="Text Box 48"/>
            <p:cNvSpPr txBox="1"/>
            <p:nvPr/>
          </p:nvSpPr>
          <p:spPr>
            <a:xfrm>
              <a:off x="4305" y="1786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56" name="Text Box 49"/>
            <p:cNvSpPr txBox="1"/>
            <p:nvPr/>
          </p:nvSpPr>
          <p:spPr>
            <a:xfrm>
              <a:off x="4317" y="2086"/>
              <a:ext cx="277" cy="25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>
              <a:spAutoFit/>
            </a:bodyPr>
            <a:p>
              <a:pPr eaLnBrk="0" hangingPunct="0"/>
              <a:r>
                <a:rPr lang="zh-CN" altLang="en-US" sz="2000" b="1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2" name="Rectangle 29"/>
          <p:cNvSpPr/>
          <p:nvPr/>
        </p:nvSpPr>
        <p:spPr>
          <a:xfrm>
            <a:off x="611188" y="4797425"/>
            <a:ext cx="8353425" cy="1439863"/>
          </a:xfrm>
          <a:prstGeom prst="rect">
            <a:avLst/>
          </a:prstGeom>
          <a:solidFill>
            <a:srgbClr val="FFFF00">
              <a:alpha val="21960"/>
            </a:srgbClr>
          </a:solidFill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3" eaLnBrk="0" hangingPunct="0"/>
            <a:r>
              <a:rPr lang="en-US" altLang="zh-CN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语言中</a:t>
            </a:r>
            <a:r>
              <a:rPr lang="en-US" altLang="zh-CN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运算量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:   0   </a:t>
            </a:r>
            <a:r>
              <a: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当做“假”（也就是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）参加运算 </a:t>
            </a:r>
            <a:endParaRPr lang="zh-CN" altLang="en-US" sz="2000" b="1" dirty="0">
              <a:solidFill>
                <a:srgbClr val="FF0066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/>
            <a:r>
              <a: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                 非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0  </a:t>
            </a:r>
            <a:r>
              <a: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当做“真”（也就是</a:t>
            </a:r>
            <a:r>
              <a:rPr lang="en-US" altLang="zh-CN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000" b="1" dirty="0">
                <a:solidFill>
                  <a:srgbClr val="FF0066"/>
                </a:solidFill>
                <a:latin typeface="黑体" pitchFamily="49" charset="-122"/>
                <a:ea typeface="黑体" pitchFamily="49" charset="-122"/>
              </a:rPr>
              <a:t>）参加运算</a:t>
            </a:r>
            <a:endParaRPr lang="en-US" altLang="zh-CN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/>
            <a:r>
              <a:rPr lang="en-US" altLang="zh-CN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运算结果</a:t>
            </a:r>
            <a:r>
              <a:rPr lang="en-US" altLang="zh-CN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:  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用 </a:t>
            </a:r>
            <a:r>
              <a:rPr lang="en-US" altLang="zh-CN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0 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表示 结果“假” </a:t>
            </a:r>
            <a:endParaRPr lang="zh-CN" altLang="en-US" sz="2000" b="1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/>
            <a:r>
              <a:rPr lang="zh-CN" altLang="en-US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                  用 </a:t>
            </a:r>
            <a:r>
              <a:rPr lang="en-US" altLang="zh-CN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sz="20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表示 结果“真”</a:t>
            </a:r>
            <a:endParaRPr lang="en-US" altLang="zh-CN" sz="2000" b="1" dirty="0">
              <a:solidFill>
                <a:srgbClr val="FF3300"/>
              </a:solidFill>
              <a:latin typeface="黑体" pitchFamily="49" charset="-122"/>
              <a:ea typeface="黑体" pitchFamily="49" charset="-122"/>
            </a:endParaRPr>
          </a:p>
          <a:p>
            <a:pPr lvl="3" eaLnBrk="0" hangingPunct="0"/>
            <a:endParaRPr lang="en-US" altLang="zh-CN" sz="2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2" name="Text Box 13"/>
          <p:cNvSpPr txBox="1"/>
          <p:nvPr/>
        </p:nvSpPr>
        <p:spPr>
          <a:xfrm>
            <a:off x="971550" y="4797425"/>
            <a:ext cx="720725" cy="1446213"/>
          </a:xfrm>
          <a:prstGeom prst="rect">
            <a:avLst/>
          </a:prstGeom>
          <a:solidFill>
            <a:srgbClr val="009900">
              <a:alpha val="54117"/>
            </a:srgbClr>
          </a:solidFill>
          <a:ln w="3175" cap="flat" cmpd="sng">
            <a:solidFill>
              <a:srgbClr val="FF0066">
                <a:alpha val="32156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0" hangingPunct="0"/>
            <a:r>
              <a:rPr lang="zh-CN" altLang="en-US" sz="4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</a:t>
            </a:r>
            <a:endParaRPr lang="en-US" altLang="zh-CN" sz="4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charRg st="12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9">
                                            <p:txEl>
                                              <p:charRg st="3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9">
                                            <p:txEl>
                                              <p:charRg st="55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  <p:bldP spid="52" grpId="0" animBg="1"/>
      <p:bldP spid="102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zh-CN" altLang="en-US" sz="1200" dirty="0">
                <a:latin typeface="Arial Black" panose="020B0A04020102020204" pitchFamily="34" charset="0"/>
              </a:rPr>
            </a:fld>
            <a:endParaRPr lang="zh-CN" altLang="en-US" sz="1200" dirty="0">
              <a:latin typeface="Arial Black" panose="020B0A04020102020204" pitchFamily="34" charset="0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/>
          </p:nvPr>
        </p:nvSpPr>
        <p:spPr>
          <a:xfrm>
            <a:off x="250825" y="1196975"/>
            <a:ext cx="8229600" cy="2087563"/>
          </a:xfrm>
        </p:spPr>
        <p:txBody>
          <a:bodyPr vert="horz" wrap="square" lIns="91440" tIns="45720" rIns="91440" bIns="45720" anchor="t" anchorCtr="0"/>
          <a:p>
            <a:pPr lvl="3">
              <a:lnSpc>
                <a:spcPct val="90000"/>
              </a:lnSpc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结合性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rgbClr val="002060"/>
              </a:solidFill>
            </a:endParaRP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57" name="Text Box 13"/>
          <p:cNvSpPr txBox="1"/>
          <p:nvPr/>
        </p:nvSpPr>
        <p:spPr>
          <a:xfrm>
            <a:off x="3276600" y="836613"/>
            <a:ext cx="2768600" cy="2308225"/>
          </a:xfrm>
          <a:prstGeom prst="rect">
            <a:avLst/>
          </a:prstGeom>
          <a:solidFill>
            <a:srgbClr val="FFFF66">
              <a:alpha val="18823"/>
            </a:srgbClr>
          </a:solidFill>
          <a:ln w="3175" cap="flat" cmpd="sng">
            <a:solidFill>
              <a:srgbClr val="FF0066">
                <a:alpha val="32156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eaLnBrk="0" hangingPunct="0"/>
            <a:endParaRPr lang="en-US" altLang="zh-CN" sz="2400" b="1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!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从右向左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&amp;&amp;</a:t>
            </a:r>
            <a:r>
              <a:rPr lang="en-US" altLang="zh-CN" sz="2400" b="1" dirty="0">
                <a:latin typeface="Arial" panose="020B0604020202020204" pitchFamily="34" charset="0"/>
                <a:ea typeface="黑体" pitchFamily="49" charset="-122"/>
              </a:rPr>
              <a:t> 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: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从左向右</a:t>
            </a:r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endParaRPr lang="zh-CN" altLang="en-US" sz="2400" b="1" dirty="0">
              <a:latin typeface="黑体" pitchFamily="49" charset="-122"/>
              <a:ea typeface="黑体" pitchFamily="49" charset="-122"/>
            </a:endParaRPr>
          </a:p>
          <a:p>
            <a:pPr eaLnBrk="0" hangingPunct="0"/>
            <a:r>
              <a:rPr lang="en-US" altLang="zh-CN" sz="2400" b="1" dirty="0">
                <a:solidFill>
                  <a:srgbClr val="002060"/>
                </a:solidFill>
                <a:latin typeface="Arial" panose="020B0604020202020204" pitchFamily="34" charset="0"/>
                <a:ea typeface="黑体" pitchFamily="49" charset="-122"/>
              </a:rPr>
              <a:t>||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     :</a:t>
            </a:r>
            <a:r>
              <a:rPr lang="zh-CN" altLang="en-US" sz="24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从左向右</a:t>
            </a:r>
            <a:endParaRPr lang="zh-CN" altLang="en-US" sz="2400" b="1" dirty="0">
              <a:solidFill>
                <a:schemeClr val="folHlin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Text Box 8"/>
          <p:cNvSpPr txBox="1">
            <a:spLocks noChangeArrowheads="1"/>
          </p:cNvSpPr>
          <p:nvPr/>
        </p:nvSpPr>
        <p:spPr bwMode="auto">
          <a:xfrm>
            <a:off x="539750" y="3716338"/>
            <a:ext cx="7951788" cy="2249488"/>
          </a:xfrm>
          <a:prstGeom prst="rect">
            <a:avLst/>
          </a:prstGeom>
          <a:solidFill>
            <a:srgbClr val="66FF33">
              <a:alpha val="18824"/>
            </a:srgbClr>
          </a:solidFill>
          <a:ln w="38100">
            <a:solidFill>
              <a:schemeClr val="folHlink"/>
            </a:solidFill>
            <a:miter lim="800000"/>
          </a:ln>
        </p:spPr>
        <p:txBody>
          <a:bodyPr lIns="90000" tIns="46800" rIns="90000" bIns="46800">
            <a:spAutoFit/>
          </a:bodyPr>
          <a:lstStyle/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例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a&lt;=x &amp;&amp; x&lt;=b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         a&gt;b&amp;&amp;x&gt;y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         a==b||x==y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  <a:cs typeface="+mn-cs"/>
              </a:rPr>
              <a:t>         !a||a&gt;b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隶书" panose="02010509060101010101" pitchFamily="49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800" b="1" kern="1200" cap="none" spc="0" normalizeH="0" baseline="0" noProof="0" dirty="0">
              <a:solidFill>
                <a:srgbClr val="002060"/>
              </a:solidFill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Text Box 14"/>
          <p:cNvSpPr txBox="1"/>
          <p:nvPr/>
        </p:nvSpPr>
        <p:spPr>
          <a:xfrm>
            <a:off x="5219700" y="3789363"/>
            <a:ext cx="2851150" cy="401637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</a:rPr>
              <a:t>//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   (a&lt;=x) &amp;&amp; (x&lt;=b)  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61" name="Text Box 15"/>
          <p:cNvSpPr txBox="1"/>
          <p:nvPr/>
        </p:nvSpPr>
        <p:spPr>
          <a:xfrm>
            <a:off x="5219700" y="4221163"/>
            <a:ext cx="2200275" cy="401637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(a&gt;b)&amp;&amp;(x&gt;y)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62" name="Text Box 16"/>
          <p:cNvSpPr txBox="1"/>
          <p:nvPr/>
        </p:nvSpPr>
        <p:spPr>
          <a:xfrm>
            <a:off x="5219700" y="4652963"/>
            <a:ext cx="2341563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//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(a==b)||(x==y)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63" name="Text Box 17"/>
          <p:cNvSpPr txBox="1"/>
          <p:nvPr/>
        </p:nvSpPr>
        <p:spPr>
          <a:xfrm>
            <a:off x="5219700" y="5084763"/>
            <a:ext cx="1765300" cy="403225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>
            <a:spAutoFit/>
          </a:bodyPr>
          <a:p>
            <a:pPr eaLnBrk="0" hangingPunct="0"/>
            <a:r>
              <a:rPr lang="en-US" altLang="zh-CN" sz="2000" b="1" dirty="0">
                <a:solidFill>
                  <a:srgbClr val="00808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//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   (!a)||(a&gt;b)</a:t>
            </a:r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3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57" grpId="0" animBg="1"/>
      <p:bldP spid="58" grpId="0" animBg="1"/>
      <p:bldP spid="60" grpId="0" build="p"/>
      <p:bldP spid="61" grpId="0" build="p"/>
      <p:bldP spid="62" grpId="0" build="p"/>
      <p:bldP spid="63" grpId="0" build="p"/>
    </p:bldLst>
  </p:timing>
</p:sld>
</file>

<file path=ppt/tags/tag1.xml><?xml version="1.0" encoding="utf-8"?>
<p:tagLst xmlns:p="http://schemas.openxmlformats.org/presentationml/2006/main">
  <p:tag name="commondata" val="eyJoZGlkIjoiYmNmYzY0ZTZhZDEzMDE5NTM0ZGQ0YTBhZmYyY2U1YjI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9853</Words>
  <Application>WPS 演示</Application>
  <PresentationFormat>全屏显示(4:3)</PresentationFormat>
  <Paragraphs>942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Arial Black</vt:lpstr>
      <vt:lpstr>Times New Roman</vt:lpstr>
      <vt:lpstr>黑体</vt:lpstr>
      <vt:lpstr>隶书</vt:lpstr>
      <vt:lpstr>楷体_GB2312</vt:lpstr>
      <vt:lpstr>Symbol</vt:lpstr>
      <vt:lpstr>Tahoma</vt:lpstr>
      <vt:lpstr>微软雅黑</vt:lpstr>
      <vt:lpstr>Arial Unicode MS</vt:lpstr>
      <vt:lpstr>Pixel</vt:lpstr>
      <vt:lpstr>第3章 选择程序设计</vt:lpstr>
      <vt:lpstr>3.1 算法</vt:lpstr>
      <vt:lpstr>PowerPoint 演示文稿</vt:lpstr>
      <vt:lpstr>PowerPoint 演示文稿</vt:lpstr>
      <vt:lpstr>3.2 关系运算符和关系表达式 P54</vt:lpstr>
      <vt:lpstr>PowerPoint 演示文稿</vt:lpstr>
      <vt:lpstr>关系运算注意点：</vt:lpstr>
      <vt:lpstr>3.3 逻辑运算符和逻辑表达式 P56</vt:lpstr>
      <vt:lpstr>PowerPoint 演示文稿</vt:lpstr>
      <vt:lpstr>PowerPoint 演示文稿</vt:lpstr>
      <vt:lpstr>PowerPoint 演示文稿</vt:lpstr>
      <vt:lpstr>PowerPoint 演示文稿</vt:lpstr>
      <vt:lpstr>3.4  if 语句 P58</vt:lpstr>
      <vt:lpstr>PowerPoint 演示文稿</vt:lpstr>
      <vt:lpstr>PowerPoint 演示文稿</vt:lpstr>
      <vt:lpstr>说明：</vt:lpstr>
      <vt:lpstr>3.    if语句嵌套</vt:lpstr>
      <vt:lpstr>例    输入两数并判断其大小关系</vt:lpstr>
      <vt:lpstr>if  ~ else 配对原则：</vt:lpstr>
      <vt:lpstr>实现if ~ else 正确配对方法</vt:lpstr>
      <vt:lpstr>3.5 条件运算符和条件运算表达式</vt:lpstr>
      <vt:lpstr>PowerPoint 演示文稿</vt:lpstr>
      <vt:lpstr>PowerPoint 演示文稿</vt:lpstr>
      <vt:lpstr>3.6 switch语句 P63</vt:lpstr>
      <vt:lpstr>说明：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选择程序结构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Jason</cp:lastModifiedBy>
  <cp:revision>699</cp:revision>
  <dcterms:created xsi:type="dcterms:W3CDTF">1998-02-11T08:33:00Z</dcterms:created>
  <dcterms:modified xsi:type="dcterms:W3CDTF">2023-10-22T07:28:57Z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398E43F57FEA4831BC12D89A7073E19B_12</vt:lpwstr>
  </property>
</Properties>
</file>