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7" r:id="rId2"/>
    <p:sldId id="300" r:id="rId3"/>
    <p:sldId id="423" r:id="rId4"/>
    <p:sldId id="516" r:id="rId5"/>
    <p:sldId id="517" r:id="rId6"/>
    <p:sldId id="518" r:id="rId7"/>
    <p:sldId id="519" r:id="rId8"/>
    <p:sldId id="316" r:id="rId9"/>
    <p:sldId id="372" r:id="rId10"/>
    <p:sldId id="520" r:id="rId11"/>
    <p:sldId id="521" r:id="rId12"/>
    <p:sldId id="522" r:id="rId13"/>
    <p:sldId id="523" r:id="rId14"/>
    <p:sldId id="426" r:id="rId15"/>
    <p:sldId id="525" r:id="rId16"/>
    <p:sldId id="526" r:id="rId17"/>
    <p:sldId id="462" r:id="rId18"/>
    <p:sldId id="527" r:id="rId19"/>
    <p:sldId id="315" r:id="rId20"/>
    <p:sldId id="429" r:id="rId21"/>
    <p:sldId id="528" r:id="rId22"/>
    <p:sldId id="529"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BBF"/>
    <a:srgbClr val="0099CC"/>
    <a:srgbClr val="FFFFFF"/>
    <a:srgbClr val="104D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4" autoAdjust="0"/>
    <p:restoredTop sz="94660"/>
  </p:normalViewPr>
  <p:slideViewPr>
    <p:cSldViewPr snapToGrid="0">
      <p:cViewPr varScale="1">
        <p:scale>
          <a:sx n="114" d="100"/>
          <a:sy n="114"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A2873-3F4A-4E5D-ACE2-1D3B091564F6}" type="datetimeFigureOut">
              <a:rPr lang="zh-CN" altLang="en-US" smtClean="0"/>
              <a:t>2021/5/7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1C0FC-93B3-42CD-AA0C-9FFE556AABFF}" type="slidenum">
              <a:rPr lang="zh-CN" altLang="en-US" smtClean="0"/>
              <a:t>‹#›</a:t>
            </a:fld>
            <a:endParaRPr lang="zh-CN" altLang="en-US"/>
          </a:p>
        </p:txBody>
      </p:sp>
    </p:spTree>
    <p:extLst>
      <p:ext uri="{BB962C8B-B14F-4D97-AF65-F5344CB8AC3E}">
        <p14:creationId xmlns:p14="http://schemas.microsoft.com/office/powerpoint/2010/main" val="379375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1</a:t>
            </a:fld>
            <a:endParaRPr lang="zh-CN" altLang="en-US"/>
          </a:p>
        </p:txBody>
      </p:sp>
    </p:spTree>
    <p:extLst>
      <p:ext uri="{BB962C8B-B14F-4D97-AF65-F5344CB8AC3E}">
        <p14:creationId xmlns:p14="http://schemas.microsoft.com/office/powerpoint/2010/main" val="3657683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13</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14</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16</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17</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18</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80768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19</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2</a:t>
            </a:fld>
            <a:endParaRPr lang="zh-CN" altLang="en-US"/>
          </a:p>
        </p:txBody>
      </p:sp>
    </p:spTree>
    <p:extLst>
      <p:ext uri="{BB962C8B-B14F-4D97-AF65-F5344CB8AC3E}">
        <p14:creationId xmlns:p14="http://schemas.microsoft.com/office/powerpoint/2010/main" val="380768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20</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21</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22</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3</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4</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5</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6</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t>7</a:t>
            </a:fld>
            <a:endParaRPr lang="zh-CN" altLang="en-US"/>
          </a:p>
        </p:txBody>
      </p:sp>
    </p:spTree>
    <p:extLst>
      <p:ext uri="{BB962C8B-B14F-4D97-AF65-F5344CB8AC3E}">
        <p14:creationId xmlns:p14="http://schemas.microsoft.com/office/powerpoint/2010/main" val="358290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8</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80768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C1C0FC-93B3-42CD-AA0C-9FFE556AABFF}" type="slidenum">
              <a:rPr lang="zh-CN" altLang="en-US" smtClean="0">
                <a:solidFill>
                  <a:prstClr val="black"/>
                </a:solidFill>
                <a:latin typeface="Calibri"/>
                <a:ea typeface="宋体"/>
              </a:rPr>
              <a:pPr/>
              <a:t>9</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58290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80A57E-365C-4E7F-AA6B-E34ACBCE7C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D7B1F0F0-38D2-447C-83EA-158E179EF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7F5F18C3-7C86-4BFD-8610-23FD552E774B}"/>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0ADEFA76-425D-4DD1-A72B-D683D5F06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779EAA2-647F-40B9-B3B8-54F2799F89B6}"/>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62223021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E3AC3F-0A09-4B3E-A790-B619F17A3F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3A04933-1C41-48B1-995B-9113C8840D9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16D0290-B749-49CB-B63F-EDB30DFBB588}"/>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FB53BD9F-A02E-4934-9796-2E88A5D32A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9421EF3-B8FD-40AC-A511-92A424E810B1}"/>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2767230250"/>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8C6C98A4-E592-4521-86CE-A08CD91B37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E03EA9B7-FB53-40CF-8998-DD8C25C127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110A22B-C2E6-4997-84C4-DA68E6395F4C}"/>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A037D1C4-7335-458D-974E-0C2FF229A5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AF6B4F4-7A52-4CF5-A79A-8E77BC223983}"/>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219302915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341937" y="1973943"/>
            <a:ext cx="5022850" cy="3265488"/>
          </a:xfrm>
        </p:spPr>
        <p:txBody>
          <a:bodyPr/>
          <a:lstStyle/>
          <a:p>
            <a:endParaRPr lang="zh-CN" altLang="en-US"/>
          </a:p>
        </p:txBody>
      </p:sp>
    </p:spTree>
    <p:extLst>
      <p:ext uri="{BB962C8B-B14F-4D97-AF65-F5344CB8AC3E}">
        <p14:creationId xmlns:p14="http://schemas.microsoft.com/office/powerpoint/2010/main" val="680030649"/>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DB5CC9C9-07BC-4707-90C5-5B2085007611}"/>
              </a:ext>
            </a:extLst>
          </p:cNvPr>
          <p:cNvSpPr/>
          <p:nvPr userDrawn="1"/>
        </p:nvSpPr>
        <p:spPr>
          <a:xfrm>
            <a:off x="-1" y="-22631"/>
            <a:ext cx="12191999" cy="900201"/>
          </a:xfrm>
          <a:prstGeom prst="rect">
            <a:avLst/>
          </a:prstGeom>
          <a:solidFill>
            <a:srgbClr val="FFFFF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 name="标题 1">
            <a:extLst>
              <a:ext uri="{FF2B5EF4-FFF2-40B4-BE49-F238E27FC236}">
                <a16:creationId xmlns:a16="http://schemas.microsoft.com/office/drawing/2014/main" xmlns="" id="{929F80BC-A5A9-436B-9268-A1EE9A27CB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CBAB6CF-2A67-487A-A1D9-341A3D29A8E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AE9F8CF-3A7E-4C7F-B83E-82BB7B2A05FC}"/>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8C7F105E-AB4F-41CE-8D45-46BDACD2E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EF2A703-6836-460E-A1AB-F1DB4C89E9B0}"/>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grpSp>
        <p:nvGrpSpPr>
          <p:cNvPr id="8" name="组合 7">
            <a:extLst>
              <a:ext uri="{FF2B5EF4-FFF2-40B4-BE49-F238E27FC236}">
                <a16:creationId xmlns:a16="http://schemas.microsoft.com/office/drawing/2014/main" xmlns="" id="{1F7820DE-5D33-4C7D-914C-A65846362EED}"/>
              </a:ext>
            </a:extLst>
          </p:cNvPr>
          <p:cNvGrpSpPr/>
          <p:nvPr userDrawn="1"/>
        </p:nvGrpSpPr>
        <p:grpSpPr>
          <a:xfrm>
            <a:off x="315742" y="3205"/>
            <a:ext cx="999853" cy="947419"/>
            <a:chOff x="282847" y="3205"/>
            <a:chExt cx="999853" cy="947419"/>
          </a:xfrm>
        </p:grpSpPr>
        <p:sp>
          <p:nvSpPr>
            <p:cNvPr id="9" name="矩形 8">
              <a:extLst>
                <a:ext uri="{FF2B5EF4-FFF2-40B4-BE49-F238E27FC236}">
                  <a16:creationId xmlns:a16="http://schemas.microsoft.com/office/drawing/2014/main" xmlns="" id="{FB29D0D1-BC09-4308-B411-A8C1C5687F7D}"/>
                </a:ext>
              </a:extLst>
            </p:cNvPr>
            <p:cNvSpPr/>
            <p:nvPr/>
          </p:nvSpPr>
          <p:spPr>
            <a:xfrm>
              <a:off x="282847" y="3205"/>
              <a:ext cx="999853" cy="899962"/>
            </a:xfrm>
            <a:prstGeom prst="rect">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xmlns="" id="{A6233A1B-4D1F-45C4-983D-EC8F88A07E0D}"/>
                </a:ext>
              </a:extLst>
            </p:cNvPr>
            <p:cNvSpPr/>
            <p:nvPr/>
          </p:nvSpPr>
          <p:spPr>
            <a:xfrm>
              <a:off x="282847" y="903167"/>
              <a:ext cx="999853" cy="47457"/>
            </a:xfrm>
            <a:prstGeom prst="rect">
              <a:avLst/>
            </a:prstGeom>
            <a:solidFill>
              <a:srgbClr val="104D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1" name="组合 10">
              <a:extLst>
                <a:ext uri="{FF2B5EF4-FFF2-40B4-BE49-F238E27FC236}">
                  <a16:creationId xmlns:a16="http://schemas.microsoft.com/office/drawing/2014/main" xmlns="" id="{5150B757-EFF0-4912-92E2-C706A8A79F31}"/>
                </a:ext>
              </a:extLst>
            </p:cNvPr>
            <p:cNvGrpSpPr/>
            <p:nvPr/>
          </p:nvGrpSpPr>
          <p:grpSpPr>
            <a:xfrm>
              <a:off x="546849" y="253163"/>
              <a:ext cx="471847" cy="471847"/>
              <a:chOff x="546849" y="253163"/>
              <a:chExt cx="471847" cy="471847"/>
            </a:xfrm>
          </p:grpSpPr>
          <p:sp>
            <p:nvSpPr>
              <p:cNvPr id="12" name="圆角矩形 26">
                <a:extLst>
                  <a:ext uri="{FF2B5EF4-FFF2-40B4-BE49-F238E27FC236}">
                    <a16:creationId xmlns:a16="http://schemas.microsoft.com/office/drawing/2014/main" xmlns="" id="{46BC7B50-238E-463C-9940-D5FA49E51988}"/>
                  </a:ext>
                </a:extLst>
              </p:cNvPr>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3" name="组合 12">
                <a:extLst>
                  <a:ext uri="{FF2B5EF4-FFF2-40B4-BE49-F238E27FC236}">
                    <a16:creationId xmlns:a16="http://schemas.microsoft.com/office/drawing/2014/main" xmlns="" id="{4F9A10AA-967D-4FEB-A3BE-B87DF3ED38EF}"/>
                  </a:ext>
                </a:extLst>
              </p:cNvPr>
              <p:cNvGrpSpPr/>
              <p:nvPr/>
            </p:nvGrpSpPr>
            <p:grpSpPr>
              <a:xfrm>
                <a:off x="649475" y="376135"/>
                <a:ext cx="266595" cy="225904"/>
                <a:chOff x="5552622" y="2014381"/>
                <a:chExt cx="325770" cy="276046"/>
              </a:xfrm>
              <a:solidFill>
                <a:schemeClr val="bg1"/>
              </a:solidFill>
            </p:grpSpPr>
            <p:grpSp>
              <p:nvGrpSpPr>
                <p:cNvPr id="14" name="组合 13">
                  <a:extLst>
                    <a:ext uri="{FF2B5EF4-FFF2-40B4-BE49-F238E27FC236}">
                      <a16:creationId xmlns:a16="http://schemas.microsoft.com/office/drawing/2014/main" xmlns="" id="{AC04714D-DB6E-40C2-B26A-E008BE266478}"/>
                    </a:ext>
                  </a:extLst>
                </p:cNvPr>
                <p:cNvGrpSpPr/>
                <p:nvPr/>
              </p:nvGrpSpPr>
              <p:grpSpPr>
                <a:xfrm>
                  <a:off x="5552622" y="2014381"/>
                  <a:ext cx="325770" cy="54000"/>
                  <a:chOff x="5545930" y="2014381"/>
                  <a:chExt cx="325770" cy="54000"/>
                </a:xfrm>
                <a:grpFill/>
              </p:grpSpPr>
              <p:sp>
                <p:nvSpPr>
                  <p:cNvPr id="21" name="椭圆 20">
                    <a:extLst>
                      <a:ext uri="{FF2B5EF4-FFF2-40B4-BE49-F238E27FC236}">
                        <a16:creationId xmlns:a16="http://schemas.microsoft.com/office/drawing/2014/main" xmlns="" id="{7765B5C5-8396-4F2F-8D9A-3E51065D8174}"/>
                      </a:ext>
                    </a:extLst>
                  </p:cNvPr>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a:extLst>
                      <a:ext uri="{FF2B5EF4-FFF2-40B4-BE49-F238E27FC236}">
                        <a16:creationId xmlns:a16="http://schemas.microsoft.com/office/drawing/2014/main" xmlns="" id="{97837B98-DCF7-4358-AF10-7318EBB8E753}"/>
                      </a:ext>
                    </a:extLst>
                  </p:cNvPr>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5" name="组合 14">
                  <a:extLst>
                    <a:ext uri="{FF2B5EF4-FFF2-40B4-BE49-F238E27FC236}">
                      <a16:creationId xmlns:a16="http://schemas.microsoft.com/office/drawing/2014/main" xmlns="" id="{3ED7EE01-9F55-4650-B0A7-2F348EFD0579}"/>
                    </a:ext>
                  </a:extLst>
                </p:cNvPr>
                <p:cNvGrpSpPr/>
                <p:nvPr/>
              </p:nvGrpSpPr>
              <p:grpSpPr>
                <a:xfrm>
                  <a:off x="5552622" y="2125404"/>
                  <a:ext cx="325770" cy="54000"/>
                  <a:chOff x="5545930" y="2014381"/>
                  <a:chExt cx="325770" cy="54000"/>
                </a:xfrm>
                <a:grpFill/>
              </p:grpSpPr>
              <p:sp>
                <p:nvSpPr>
                  <p:cNvPr id="19" name="椭圆 18">
                    <a:extLst>
                      <a:ext uri="{FF2B5EF4-FFF2-40B4-BE49-F238E27FC236}">
                        <a16:creationId xmlns:a16="http://schemas.microsoft.com/office/drawing/2014/main" xmlns="" id="{0489623F-995B-4351-94E3-9A3C774B73FD}"/>
                      </a:ext>
                    </a:extLst>
                  </p:cNvPr>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a:extLst>
                      <a:ext uri="{FF2B5EF4-FFF2-40B4-BE49-F238E27FC236}">
                        <a16:creationId xmlns:a16="http://schemas.microsoft.com/office/drawing/2014/main" xmlns="" id="{22B6AC65-5DBA-4E7B-9B98-4AA64890651A}"/>
                      </a:ext>
                    </a:extLst>
                  </p:cNvPr>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a:extLst>
                    <a:ext uri="{FF2B5EF4-FFF2-40B4-BE49-F238E27FC236}">
                      <a16:creationId xmlns:a16="http://schemas.microsoft.com/office/drawing/2014/main" xmlns="" id="{529BFB83-A011-4BA2-8E75-183F1A36CB89}"/>
                    </a:ext>
                  </a:extLst>
                </p:cNvPr>
                <p:cNvGrpSpPr/>
                <p:nvPr/>
              </p:nvGrpSpPr>
              <p:grpSpPr>
                <a:xfrm>
                  <a:off x="5552622" y="2236427"/>
                  <a:ext cx="325770" cy="54000"/>
                  <a:chOff x="5545930" y="2014381"/>
                  <a:chExt cx="325770" cy="54000"/>
                </a:xfrm>
                <a:grpFill/>
              </p:grpSpPr>
              <p:sp>
                <p:nvSpPr>
                  <p:cNvPr id="17" name="椭圆 16">
                    <a:extLst>
                      <a:ext uri="{FF2B5EF4-FFF2-40B4-BE49-F238E27FC236}">
                        <a16:creationId xmlns:a16="http://schemas.microsoft.com/office/drawing/2014/main" xmlns="" id="{983BC2FE-0BAE-41CC-BBBC-F8966375BC0F}"/>
                      </a:ext>
                    </a:extLst>
                  </p:cNvPr>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a:extLst>
                      <a:ext uri="{FF2B5EF4-FFF2-40B4-BE49-F238E27FC236}">
                        <a16:creationId xmlns:a16="http://schemas.microsoft.com/office/drawing/2014/main" xmlns="" id="{2B4D2E39-C6DE-4C44-BFB1-09DE5939BE41}"/>
                      </a:ext>
                    </a:extLst>
                  </p:cNvPr>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sp>
        <p:nvSpPr>
          <p:cNvPr id="24" name="矩形 23">
            <a:extLst>
              <a:ext uri="{FF2B5EF4-FFF2-40B4-BE49-F238E27FC236}">
                <a16:creationId xmlns:a16="http://schemas.microsoft.com/office/drawing/2014/main" xmlns="" id="{C9CC880E-9053-46B0-9309-80D992566904}"/>
              </a:ext>
            </a:extLst>
          </p:cNvPr>
          <p:cNvSpPr/>
          <p:nvPr userDrawn="1"/>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5069383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7636BA-0CFC-4C93-8E43-C6E73C8166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B074DA2C-3A98-4D21-A452-7742D8364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B1FE0DAA-015D-41AF-A447-7326DA5B7BAB}"/>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474124FB-7F62-4513-A4F3-4F0D9DD4B9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D04063-E3F4-4CF6-AC1D-7DD7118BC45F}"/>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418215640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0F6E56-4424-4ACA-80F6-9EF0930815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639B6AB-7C36-4804-A789-56E588C66D1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0972586D-D35A-4BC3-8EFE-A98AFF1CE52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1DCB11F9-1F74-446A-B5B0-94F3B543527B}"/>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6" name="页脚占位符 5">
            <a:extLst>
              <a:ext uri="{FF2B5EF4-FFF2-40B4-BE49-F238E27FC236}">
                <a16:creationId xmlns:a16="http://schemas.microsoft.com/office/drawing/2014/main" xmlns="" id="{DBCAD99B-90D0-4614-9FB0-8922628EEA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9570335-4841-46C0-8377-EF462073EAC1}"/>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2504736027"/>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21E60AA-1BD4-4B6D-9DE9-1DE6E2F8D9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486A92E-2D00-455C-800A-7731BA5D3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C3E0CE4B-A1A1-4643-887B-51829FAF55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60F2E18-C544-4479-BF86-D9EA1EABB4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718C516-7D20-4E09-8DB3-075F838419D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DC52AFD-BAA2-4CCF-B262-E6960CCC7AD7}"/>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8" name="页脚占位符 7">
            <a:extLst>
              <a:ext uri="{FF2B5EF4-FFF2-40B4-BE49-F238E27FC236}">
                <a16:creationId xmlns:a16="http://schemas.microsoft.com/office/drawing/2014/main" xmlns="" id="{FD71663D-56AD-4A9A-92EA-28890F7140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1CEFC45-1D2B-4303-B962-DAFB7BD504FF}"/>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747871962"/>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962B435-89C6-447B-927A-BFE7663C31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AD16333-C26C-4CCB-BAD3-10499876D665}"/>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4" name="页脚占位符 3">
            <a:extLst>
              <a:ext uri="{FF2B5EF4-FFF2-40B4-BE49-F238E27FC236}">
                <a16:creationId xmlns:a16="http://schemas.microsoft.com/office/drawing/2014/main" xmlns="" id="{56DE67ED-3763-46D2-BB0A-6B4257DD65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A91C24D-1FC1-4E5C-A448-E8ECD3AAC99D}"/>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1973603034"/>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1AE9AEB-F47E-42ED-AFC3-28B583A8689B}"/>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3" name="页脚占位符 2">
            <a:extLst>
              <a:ext uri="{FF2B5EF4-FFF2-40B4-BE49-F238E27FC236}">
                <a16:creationId xmlns:a16="http://schemas.microsoft.com/office/drawing/2014/main" xmlns="" id="{4300EAF8-5FFB-44F7-934E-7508B44A99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6479F5A-59AC-424E-93FE-A8915A27B565}"/>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1075318611"/>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FCE9D0-632C-46AF-B534-3B27D816B9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CA7E580-3A75-430C-BB1D-970977C35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68CCA16D-058B-4A51-BC01-11EDF88B0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7E1FBB0-F3AE-4FAF-822F-802549D31DC2}"/>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6" name="页脚占位符 5">
            <a:extLst>
              <a:ext uri="{FF2B5EF4-FFF2-40B4-BE49-F238E27FC236}">
                <a16:creationId xmlns:a16="http://schemas.microsoft.com/office/drawing/2014/main" xmlns="" id="{4FD7FDCD-0E49-4E00-BCBE-02B491C0FF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D425A45-0F9D-4C0E-8623-BA9A74D01308}"/>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1813694144"/>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C02006-1489-4FD1-AA97-8397A8BF85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B985D971-9538-418E-8A25-87D69D004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D517A11-6376-40AF-8435-144C52D27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7AB5BB3-2295-4655-8DE2-A0AF19A7676B}"/>
              </a:ext>
            </a:extLst>
          </p:cNvPr>
          <p:cNvSpPr>
            <a:spLocks noGrp="1"/>
          </p:cNvSpPr>
          <p:nvPr>
            <p:ph type="dt" sz="half" idx="10"/>
          </p:nvPr>
        </p:nvSpPr>
        <p:spPr/>
        <p:txBody>
          <a:bodyPr/>
          <a:lstStyle/>
          <a:p>
            <a:fld id="{5747934A-FEC9-4BB9-8BB5-977D197AF4C4}" type="datetimeFigureOut">
              <a:rPr lang="zh-CN" altLang="en-US" smtClean="0"/>
              <a:t>2021/5/7</a:t>
            </a:fld>
            <a:endParaRPr lang="zh-CN" altLang="en-US"/>
          </a:p>
        </p:txBody>
      </p:sp>
      <p:sp>
        <p:nvSpPr>
          <p:cNvPr id="6" name="页脚占位符 5">
            <a:extLst>
              <a:ext uri="{FF2B5EF4-FFF2-40B4-BE49-F238E27FC236}">
                <a16:creationId xmlns:a16="http://schemas.microsoft.com/office/drawing/2014/main" xmlns="" id="{A8251DD2-7310-4E4F-83B3-691E0A05A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F6B0C78-53E1-4627-BA2A-E1DF92502DDA}"/>
              </a:ext>
            </a:extLst>
          </p:cNvPr>
          <p:cNvSpPr>
            <a:spLocks noGrp="1"/>
          </p:cNvSpPr>
          <p:nvPr>
            <p:ph type="sldNum" sz="quarter" idx="12"/>
          </p:nvPr>
        </p:nvSpPr>
        <p:spPr/>
        <p:txBody>
          <a:body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3324752629"/>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E0A0EE7A-B434-41D8-9CA4-CEFE1AC0B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BCFFEC6-F5BB-4CA3-9F38-FC82A992D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7927BD0-9290-4327-A35D-E1DC49AAA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7934A-FEC9-4BB9-8BB5-977D197AF4C4}" type="datetimeFigureOut">
              <a:rPr lang="zh-CN" altLang="en-US" smtClean="0"/>
              <a:t>2021/5/7</a:t>
            </a:fld>
            <a:endParaRPr lang="zh-CN" altLang="en-US"/>
          </a:p>
        </p:txBody>
      </p:sp>
      <p:sp>
        <p:nvSpPr>
          <p:cNvPr id="5" name="页脚占位符 4">
            <a:extLst>
              <a:ext uri="{FF2B5EF4-FFF2-40B4-BE49-F238E27FC236}">
                <a16:creationId xmlns:a16="http://schemas.microsoft.com/office/drawing/2014/main" xmlns="" id="{2E7C3B70-DA00-475B-8DB7-46092DC54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EFEEEFD-38F7-4786-84A6-1630AB856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56097-ED0D-470B-A309-C09CEA0909C8}" type="slidenum">
              <a:rPr lang="zh-CN" altLang="en-US" smtClean="0"/>
              <a:t>‹#›</a:t>
            </a:fld>
            <a:endParaRPr lang="zh-CN" altLang="en-US"/>
          </a:p>
        </p:txBody>
      </p:sp>
    </p:spTree>
    <p:extLst>
      <p:ext uri="{BB962C8B-B14F-4D97-AF65-F5344CB8AC3E}">
        <p14:creationId xmlns:p14="http://schemas.microsoft.com/office/powerpoint/2010/main" val="332022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slide" Target="slide18.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slide" Target="slide8.xml"/><Relationship Id="rId5" Type="http://schemas.openxmlformats.org/officeDocument/2006/relationships/slide" Target="slide2.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B333D364-DE45-4FA2-AB85-ACFE84ADE282}"/>
              </a:ext>
            </a:extLst>
          </p:cNvPr>
          <p:cNvSpPr/>
          <p:nvPr/>
        </p:nvSpPr>
        <p:spPr>
          <a:xfrm>
            <a:off x="-71743" y="0"/>
            <a:ext cx="12192000" cy="6858000"/>
          </a:xfrm>
          <a:prstGeom prst="rect">
            <a:avLst/>
          </a:prstGeom>
          <a:gradFill>
            <a:gsLst>
              <a:gs pos="0">
                <a:schemeClr val="tx1"/>
              </a:gs>
              <a:gs pos="100000">
                <a:schemeClr val="tx1">
                  <a:alpha val="2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xmlns="" id="{8DF990C3-1AE6-401B-9F0D-9D52F3C16684}"/>
              </a:ext>
            </a:extLst>
          </p:cNvPr>
          <p:cNvSpPr txBox="1"/>
          <p:nvPr/>
        </p:nvSpPr>
        <p:spPr>
          <a:xfrm>
            <a:off x="5584821" y="1486637"/>
            <a:ext cx="2028825" cy="523220"/>
          </a:xfrm>
          <a:prstGeom prst="rect">
            <a:avLst/>
          </a:prstGeom>
          <a:noFill/>
        </p:spPr>
        <p:txBody>
          <a:bodyPr wrap="square" rtlCol="0">
            <a:spAutoFit/>
          </a:bodyPr>
          <a:lstStyle/>
          <a:p>
            <a:r>
              <a:rPr lang="en-US" altLang="zh-CN" sz="2800" b="1" spc="300" dirty="0">
                <a:solidFill>
                  <a:srgbClr val="229BBF"/>
                </a:solidFill>
                <a:latin typeface="微软雅黑" panose="020B0503020204020204" pitchFamily="34" charset="-122"/>
                <a:ea typeface="微软雅黑" panose="020B0503020204020204" pitchFamily="34" charset="-122"/>
              </a:rPr>
              <a:t>1</a:t>
            </a:r>
            <a:endParaRPr lang="zh-CN" altLang="en-US" sz="2800" b="1" spc="300" dirty="0">
              <a:solidFill>
                <a:srgbClr val="229BBF"/>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8D7E3B53-7969-4E37-B13E-B4918737D564}"/>
              </a:ext>
            </a:extLst>
          </p:cNvPr>
          <p:cNvSpPr txBox="1"/>
          <p:nvPr/>
        </p:nvSpPr>
        <p:spPr>
          <a:xfrm>
            <a:off x="5584821" y="2107676"/>
            <a:ext cx="2028825" cy="523220"/>
          </a:xfrm>
          <a:prstGeom prst="rect">
            <a:avLst/>
          </a:prstGeom>
          <a:noFill/>
        </p:spPr>
        <p:txBody>
          <a:bodyPr wrap="square" rtlCol="0">
            <a:spAutoFit/>
          </a:bodyPr>
          <a:lstStyle/>
          <a:p>
            <a:r>
              <a:rPr lang="en-US" altLang="zh-CN" sz="2800" b="1" spc="300" dirty="0">
                <a:solidFill>
                  <a:schemeClr val="bg1"/>
                </a:solidFill>
                <a:latin typeface="微软雅黑" panose="020B0503020204020204" pitchFamily="34" charset="-122"/>
                <a:ea typeface="微软雅黑" panose="020B0503020204020204" pitchFamily="34" charset="-122"/>
              </a:rPr>
              <a:t>2</a:t>
            </a:r>
            <a:endParaRPr lang="zh-CN" altLang="en-US" sz="2800" b="1" spc="30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0B75137C-F83C-40AF-83FD-6611F5E5F8FE}"/>
              </a:ext>
            </a:extLst>
          </p:cNvPr>
          <p:cNvSpPr txBox="1"/>
          <p:nvPr/>
        </p:nvSpPr>
        <p:spPr>
          <a:xfrm>
            <a:off x="5584821" y="2740438"/>
            <a:ext cx="2028825" cy="523220"/>
          </a:xfrm>
          <a:prstGeom prst="rect">
            <a:avLst/>
          </a:prstGeom>
          <a:noFill/>
        </p:spPr>
        <p:txBody>
          <a:bodyPr wrap="square" rtlCol="0">
            <a:spAutoFit/>
          </a:bodyPr>
          <a:lstStyle/>
          <a:p>
            <a:r>
              <a:rPr lang="en-US" altLang="zh-CN" sz="2800" b="1" spc="300" dirty="0">
                <a:solidFill>
                  <a:srgbClr val="229BBF"/>
                </a:solidFill>
                <a:latin typeface="微软雅黑" panose="020B0503020204020204" pitchFamily="34" charset="-122"/>
                <a:ea typeface="微软雅黑" panose="020B0503020204020204" pitchFamily="34" charset="-122"/>
              </a:rPr>
              <a:t>3</a:t>
            </a:r>
            <a:endParaRPr lang="zh-CN" altLang="en-US" sz="2800" b="1" spc="300" dirty="0">
              <a:solidFill>
                <a:srgbClr val="229BBF"/>
              </a:solidFill>
              <a:latin typeface="微软雅黑" panose="020B0503020204020204" pitchFamily="34" charset="-122"/>
              <a:ea typeface="微软雅黑" panose="020B0503020204020204" pitchFamily="34" charset="-122"/>
            </a:endParaRPr>
          </a:p>
        </p:txBody>
      </p:sp>
      <p:sp>
        <p:nvSpPr>
          <p:cNvPr id="19" name="文本框 9">
            <a:hlinkClick r:id="rId5" action="ppaction://hlinksldjump"/>
            <a:extLst>
              <a:ext uri="{FF2B5EF4-FFF2-40B4-BE49-F238E27FC236}">
                <a16:creationId xmlns:a16="http://schemas.microsoft.com/office/drawing/2014/main" xmlns="" id="{8CF554D6-1147-44C8-9F6C-51C0F44CFB54}"/>
              </a:ext>
            </a:extLst>
          </p:cNvPr>
          <p:cNvSpPr txBox="1"/>
          <p:nvPr/>
        </p:nvSpPr>
        <p:spPr>
          <a:xfrm>
            <a:off x="6096000" y="1475291"/>
            <a:ext cx="3253569" cy="500137"/>
          </a:xfrm>
          <a:prstGeom prst="rect">
            <a:avLst/>
          </a:prstGeom>
          <a:noFill/>
        </p:spPr>
        <p:txBody>
          <a:bodyPr wrap="square" lIns="68580" tIns="34290" rIns="68580" bIns="34290" rtlCol="0">
            <a:spAutoFit/>
          </a:bodyPr>
          <a:lstStyle/>
          <a:p>
            <a:pPr marL="0" lvl="1"/>
            <a:r>
              <a:rPr lang="zh-CN" altLang="en-US" sz="2800" b="1" dirty="0">
                <a:solidFill>
                  <a:srgbClr val="229BBF"/>
                </a:solidFill>
                <a:latin typeface="微软雅黑" pitchFamily="34" charset="-122"/>
                <a:ea typeface="微软雅黑" pitchFamily="34" charset="-122"/>
              </a:rPr>
              <a:t>结构体类型的定义</a:t>
            </a:r>
          </a:p>
        </p:txBody>
      </p:sp>
      <p:sp>
        <p:nvSpPr>
          <p:cNvPr id="20" name="文本框 9">
            <a:hlinkClick r:id="rId6" action="ppaction://hlinksldjump"/>
            <a:extLst>
              <a:ext uri="{FF2B5EF4-FFF2-40B4-BE49-F238E27FC236}">
                <a16:creationId xmlns:a16="http://schemas.microsoft.com/office/drawing/2014/main" xmlns="" id="{B6F26534-5F12-40A3-BF61-477FC4461DB4}"/>
              </a:ext>
            </a:extLst>
          </p:cNvPr>
          <p:cNvSpPr txBox="1"/>
          <p:nvPr/>
        </p:nvSpPr>
        <p:spPr>
          <a:xfrm>
            <a:off x="6096000" y="2087843"/>
            <a:ext cx="3253569" cy="500137"/>
          </a:xfrm>
          <a:prstGeom prst="rect">
            <a:avLst/>
          </a:prstGeom>
          <a:noFill/>
        </p:spPr>
        <p:txBody>
          <a:bodyPr wrap="square" lIns="68580" tIns="34290" rIns="68580" bIns="34290" rtlCol="0">
            <a:spAutoFit/>
          </a:bodyPr>
          <a:lstStyle/>
          <a:p>
            <a:pPr marL="0" lvl="1"/>
            <a:r>
              <a:rPr lang="zh-CN" altLang="en-US" sz="2800" b="1" dirty="0">
                <a:solidFill>
                  <a:schemeClr val="bg1"/>
                </a:solidFill>
                <a:latin typeface="微软雅黑" pitchFamily="34" charset="-122"/>
                <a:ea typeface="微软雅黑" pitchFamily="34" charset="-122"/>
              </a:rPr>
              <a:t>结构体类型变量</a:t>
            </a:r>
          </a:p>
        </p:txBody>
      </p:sp>
      <p:sp>
        <p:nvSpPr>
          <p:cNvPr id="21" name="文本框 9">
            <a:hlinkClick r:id="rId7" action="ppaction://hlinksldjump"/>
            <a:extLst>
              <a:ext uri="{FF2B5EF4-FFF2-40B4-BE49-F238E27FC236}">
                <a16:creationId xmlns:a16="http://schemas.microsoft.com/office/drawing/2014/main" xmlns="" id="{8E4314CC-22A5-4F22-AC5B-8902B6CD5F85}"/>
              </a:ext>
            </a:extLst>
          </p:cNvPr>
          <p:cNvSpPr txBox="1"/>
          <p:nvPr/>
        </p:nvSpPr>
        <p:spPr>
          <a:xfrm>
            <a:off x="6096000" y="2733825"/>
            <a:ext cx="2855053" cy="500137"/>
          </a:xfrm>
          <a:prstGeom prst="rect">
            <a:avLst/>
          </a:prstGeom>
          <a:noFill/>
        </p:spPr>
        <p:txBody>
          <a:bodyPr wrap="square" lIns="68580" tIns="34290" rIns="68580" bIns="34290" rtlCol="0">
            <a:spAutoFit/>
          </a:bodyPr>
          <a:lstStyle/>
          <a:p>
            <a:pPr marL="0" lvl="1"/>
            <a:r>
              <a:rPr lang="zh-CN" altLang="en-US" sz="2800" b="1" dirty="0">
                <a:solidFill>
                  <a:srgbClr val="229BBF"/>
                </a:solidFill>
                <a:latin typeface="微软雅黑" pitchFamily="34" charset="-122"/>
                <a:ea typeface="微软雅黑" pitchFamily="34" charset="-122"/>
              </a:rPr>
              <a:t>结构体类型</a:t>
            </a:r>
            <a:r>
              <a:rPr lang="zh-CN" altLang="en-US" sz="2800" b="1" dirty="0" smtClean="0">
                <a:solidFill>
                  <a:srgbClr val="229BBF"/>
                </a:solidFill>
                <a:latin typeface="微软雅黑" pitchFamily="34" charset="-122"/>
                <a:ea typeface="微软雅黑" pitchFamily="34" charset="-122"/>
              </a:rPr>
              <a:t>数组</a:t>
            </a:r>
            <a:endParaRPr lang="zh-CN" altLang="en-US" sz="2800" b="1" dirty="0">
              <a:solidFill>
                <a:srgbClr val="229BBF"/>
              </a:solidFill>
              <a:latin typeface="微软雅黑" pitchFamily="34" charset="-122"/>
              <a:ea typeface="微软雅黑" pitchFamily="34" charset="-122"/>
            </a:endParaRPr>
          </a:p>
        </p:txBody>
      </p:sp>
      <p:sp>
        <p:nvSpPr>
          <p:cNvPr id="14" name="文本框 5">
            <a:extLst>
              <a:ext uri="{FF2B5EF4-FFF2-40B4-BE49-F238E27FC236}">
                <a16:creationId xmlns:a16="http://schemas.microsoft.com/office/drawing/2014/main" xmlns="" id="{9D41CA91-F885-45A7-8AF2-1ABF71A27C13}"/>
              </a:ext>
            </a:extLst>
          </p:cNvPr>
          <p:cNvSpPr txBox="1"/>
          <p:nvPr/>
        </p:nvSpPr>
        <p:spPr>
          <a:xfrm>
            <a:off x="1090569" y="460748"/>
            <a:ext cx="9076887" cy="769441"/>
          </a:xfrm>
          <a:prstGeom prst="rect">
            <a:avLst/>
          </a:prstGeom>
          <a:noFill/>
        </p:spPr>
        <p:txBody>
          <a:bodyPr wrap="square" rtlCol="0">
            <a:spAutoFit/>
          </a:bodyPr>
          <a:lstStyle/>
          <a:p>
            <a:pPr algn="ctr"/>
            <a:r>
              <a:rPr lang="zh-CN" altLang="en-US" sz="4400" b="1" spc="300" dirty="0" smtClean="0">
                <a:solidFill>
                  <a:schemeClr val="bg1"/>
                </a:solidFill>
                <a:latin typeface="华文中宋" panose="02010600040101010101" pitchFamily="2" charset="-122"/>
                <a:ea typeface="华文中宋" panose="02010600040101010101" pitchFamily="2" charset="-122"/>
              </a:rPr>
              <a:t>第</a:t>
            </a:r>
            <a:r>
              <a:rPr lang="en-US" altLang="zh-CN" sz="4400" b="1" spc="300" dirty="0" smtClean="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9</a:t>
            </a:r>
            <a:r>
              <a:rPr lang="zh-CN" altLang="en-US" sz="4400" b="1" spc="300" dirty="0" smtClean="0">
                <a:solidFill>
                  <a:schemeClr val="bg1"/>
                </a:solidFill>
                <a:latin typeface="华文中宋" panose="02010600040101010101" pitchFamily="2" charset="-122"/>
                <a:ea typeface="华文中宋" panose="02010600040101010101" pitchFamily="2" charset="-122"/>
              </a:rPr>
              <a:t>章  </a:t>
            </a:r>
            <a:r>
              <a:rPr lang="zh-CN" altLang="en-US" sz="4400" b="1" spc="300" dirty="0" smtClean="0">
                <a:solidFill>
                  <a:schemeClr val="bg1"/>
                </a:solidFill>
                <a:latin typeface="华文中宋" panose="02010600040101010101" pitchFamily="2" charset="-122"/>
                <a:ea typeface="华文中宋" panose="02010600040101010101" pitchFamily="2" charset="-122"/>
              </a:rPr>
              <a:t> 结构体</a:t>
            </a:r>
            <a:r>
              <a:rPr lang="zh-CN" altLang="en-US" sz="4400" b="1" spc="300" dirty="0">
                <a:solidFill>
                  <a:schemeClr val="bg1"/>
                </a:solidFill>
                <a:latin typeface="华文中宋" panose="02010600040101010101" pitchFamily="2" charset="-122"/>
                <a:ea typeface="华文中宋" panose="02010600040101010101" pitchFamily="2" charset="-122"/>
              </a:rPr>
              <a:t>数据类型与链表</a:t>
            </a:r>
            <a:endParaRPr lang="zh-CN" altLang="en-US" sz="4400" b="1"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6553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anim calcmode="lin" valueType="num">
                                      <p:cBhvr>
                                        <p:cTn id="26" dur="500" fill="hold"/>
                                        <p:tgtEl>
                                          <p:spTgt spid="19"/>
                                        </p:tgtEl>
                                        <p:attrNameLst>
                                          <p:attrName>ppt_x</p:attrName>
                                        </p:attrNameLst>
                                      </p:cBhvr>
                                      <p:tavLst>
                                        <p:tav tm="0">
                                          <p:val>
                                            <p:strVal val="#ppt_x"/>
                                          </p:val>
                                        </p:tav>
                                        <p:tav tm="100000">
                                          <p:val>
                                            <p:strVal val="#ppt_x"/>
                                          </p:val>
                                        </p:tav>
                                      </p:tavLst>
                                    </p:anim>
                                    <p:anim calcmode="lin" valueType="num">
                                      <p:cBhvr>
                                        <p:cTn id="27" dur="5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anim calcmode="lin" valueType="num">
                                      <p:cBhvr>
                                        <p:cTn id="38" dur="500" fill="hold"/>
                                        <p:tgtEl>
                                          <p:spTgt spid="21"/>
                                        </p:tgtEl>
                                        <p:attrNameLst>
                                          <p:attrName>ppt_x</p:attrName>
                                        </p:attrNameLst>
                                      </p:cBhvr>
                                      <p:tavLst>
                                        <p:tav tm="0">
                                          <p:val>
                                            <p:strVal val="#ppt_x"/>
                                          </p:val>
                                        </p:tav>
                                        <p:tav tm="100000">
                                          <p:val>
                                            <p:strVal val="#ppt_x"/>
                                          </p:val>
                                        </p:tav>
                                      </p:tavLst>
                                    </p:anim>
                                    <p:anim calcmode="lin" valueType="num">
                                      <p:cBhvr>
                                        <p:cTn id="3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647700"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9.2.1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类型变量的定义</a:t>
            </a:r>
          </a:p>
        </p:txBody>
      </p:sp>
      <p:sp>
        <p:nvSpPr>
          <p:cNvPr id="16" name="Shape 176"/>
          <p:cNvSpPr>
            <a:spLocks noChangeArrowheads="1"/>
          </p:cNvSpPr>
          <p:nvPr/>
        </p:nvSpPr>
        <p:spPr bwMode="auto">
          <a:xfrm>
            <a:off x="1345136" y="1426792"/>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20675" indent="-320675" eaLnBrk="0" hangingPunct="0">
              <a:tabLst>
                <a:tab pos="96838" algn="l"/>
                <a:tab pos="320675" algn="l"/>
              </a:tabLst>
              <a:defRPr kumimoji="1" sz="2400">
                <a:solidFill>
                  <a:schemeClr val="tx1"/>
                </a:solidFill>
                <a:latin typeface="Times New Roman" pitchFamily="18" charset="0"/>
                <a:ea typeface="宋体" pitchFamily="2" charset="-122"/>
              </a:defRPr>
            </a:lvl1pPr>
            <a:lvl2pPr marL="742950" indent="-285750" eaLnBrk="0" hangingPunct="0">
              <a:tabLst>
                <a:tab pos="96838" algn="l"/>
                <a:tab pos="320675" algn="l"/>
              </a:tabLst>
              <a:defRPr kumimoji="1" sz="2400">
                <a:solidFill>
                  <a:schemeClr val="tx1"/>
                </a:solidFill>
                <a:latin typeface="Times New Roman" pitchFamily="18" charset="0"/>
                <a:ea typeface="宋体" pitchFamily="2" charset="-122"/>
              </a:defRPr>
            </a:lvl2pPr>
            <a:lvl3pPr marL="1143000" indent="-228600" eaLnBrk="0" hangingPunct="0">
              <a:tabLst>
                <a:tab pos="96838" algn="l"/>
                <a:tab pos="320675" algn="l"/>
              </a:tabLst>
              <a:defRPr kumimoji="1" sz="2400">
                <a:solidFill>
                  <a:schemeClr val="tx1"/>
                </a:solidFill>
                <a:latin typeface="Times New Roman" pitchFamily="18" charset="0"/>
                <a:ea typeface="宋体" pitchFamily="2" charset="-122"/>
              </a:defRPr>
            </a:lvl3pPr>
            <a:lvl4pPr marL="1600200" indent="-228600" eaLnBrk="0" hangingPunct="0">
              <a:tabLst>
                <a:tab pos="96838" algn="l"/>
                <a:tab pos="320675" algn="l"/>
              </a:tabLst>
              <a:defRPr kumimoji="1" sz="2400">
                <a:solidFill>
                  <a:schemeClr val="tx1"/>
                </a:solidFill>
                <a:latin typeface="Times New Roman" pitchFamily="18" charset="0"/>
                <a:ea typeface="宋体" pitchFamily="2" charset="-122"/>
              </a:defRPr>
            </a:lvl4pPr>
            <a:lvl5pPr marL="2057400" indent="-228600" eaLnBrk="0" hangingPunct="0">
              <a:tabLst>
                <a:tab pos="96838" algn="l"/>
                <a:tab pos="320675"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000" dirty="0" smtClean="0">
                <a:latin typeface="微软雅黑" panose="020B0503020204020204" pitchFamily="34" charset="-122"/>
                <a:ea typeface="微软雅黑" panose="020B0503020204020204" pitchFamily="34" charset="-122"/>
                <a:sym typeface="Verdana" pitchFamily="34" charset="0"/>
              </a:rPr>
              <a:t>举例：</a:t>
            </a:r>
          </a:p>
        </p:txBody>
      </p:sp>
      <p:sp>
        <p:nvSpPr>
          <p:cNvPr id="17" name="矩形 27"/>
          <p:cNvSpPr>
            <a:spLocks noChangeArrowheads="1"/>
          </p:cNvSpPr>
          <p:nvPr/>
        </p:nvSpPr>
        <p:spPr bwMode="auto">
          <a:xfrm>
            <a:off x="1236080" y="1963449"/>
            <a:ext cx="3286125" cy="416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1</a:t>
            </a:r>
            <a:r>
              <a:rPr kumimoji="1" lang="en-US" altLang="zh-CN" sz="2000"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a:t>
            </a:r>
            <a:r>
              <a:rPr kumimoji="1" lang="zh-CN" altLang="en-US" sz="2000"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   </a:t>
            </a:r>
            <a:r>
              <a:rPr kumimoji="1" lang="en-US" altLang="zh-CN" sz="2000"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struct   </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student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num</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name[20];</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sex;</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age;</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float score;</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addr</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[40];</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struct student   stu1,stu2; </a:t>
            </a:r>
            <a:endParaRPr kumimoji="1" lang="zh-CN" altLang="en-US"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endParaRPr>
          </a:p>
        </p:txBody>
      </p:sp>
      <p:sp>
        <p:nvSpPr>
          <p:cNvPr id="18" name="矩形 29"/>
          <p:cNvSpPr>
            <a:spLocks noChangeArrowheads="1"/>
          </p:cNvSpPr>
          <p:nvPr/>
        </p:nvSpPr>
        <p:spPr bwMode="auto">
          <a:xfrm>
            <a:off x="6396896" y="1732617"/>
            <a:ext cx="4572000" cy="462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2. </a:t>
            </a:r>
            <a:r>
              <a:rPr kumimoji="1" lang="en-US" altLang="zh-CN" sz="2000"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#define   </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STUDENT    struct  student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STUDENT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num</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name[20];</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sex;</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age;</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float score;</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a:t>
            </a:r>
            <a:r>
              <a:rPr kumimoji="1" lang="en-US" altLang="zh-CN" sz="200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addr</a:t>
            </a: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[40];</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STUDENT   stu1,stu2; </a:t>
            </a:r>
            <a:endParaRPr kumimoji="1" lang="zh-CN" altLang="en-US" sz="2000" i="0" u="none" strike="noStrike" kern="0" cap="none" spc="0" normalizeH="0" baseline="0" noProof="0" dirty="0" smtClean="0">
              <a:ln>
                <a:noFill/>
              </a:ln>
              <a:solidFill>
                <a:srgbClr val="000000"/>
              </a:solidFill>
              <a:effectLst/>
              <a:uLnTx/>
              <a:uFillTx/>
              <a:latin typeface="Times New Roman" pitchFamily="18" charset="0"/>
              <a:ea typeface="宋体" pitchFamily="2" charset="-122"/>
            </a:endParaRPr>
          </a:p>
        </p:txBody>
      </p:sp>
    </p:spTree>
    <p:extLst>
      <p:ext uri="{BB962C8B-B14F-4D97-AF65-F5344CB8AC3E}">
        <p14:creationId xmlns:p14="http://schemas.microsoft.com/office/powerpoint/2010/main" val="38410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647700"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9.2.1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类型变量的定义</a:t>
            </a:r>
          </a:p>
        </p:txBody>
      </p:sp>
      <p:grpSp>
        <p:nvGrpSpPr>
          <p:cNvPr id="6" name="组合 24"/>
          <p:cNvGrpSpPr>
            <a:grpSpLocks/>
          </p:cNvGrpSpPr>
          <p:nvPr/>
        </p:nvGrpSpPr>
        <p:grpSpPr bwMode="auto">
          <a:xfrm>
            <a:off x="597062" y="1195958"/>
            <a:ext cx="6609082" cy="554038"/>
            <a:chOff x="1620099" y="1340762"/>
            <a:chExt cx="6607836" cy="553853"/>
          </a:xfrm>
        </p:grpSpPr>
        <p:grpSp>
          <p:nvGrpSpPr>
            <p:cNvPr id="7" name="组合 49"/>
            <p:cNvGrpSpPr>
              <a:grpSpLocks/>
            </p:cNvGrpSpPr>
            <p:nvPr/>
          </p:nvGrpSpPr>
          <p:grpSpPr bwMode="auto">
            <a:xfrm>
              <a:off x="1620099" y="1340762"/>
              <a:ext cx="6607836" cy="553853"/>
              <a:chOff x="467941" y="1291611"/>
              <a:chExt cx="6608774" cy="553816"/>
            </a:xfrm>
          </p:grpSpPr>
          <p:sp>
            <p:nvSpPr>
              <p:cNvPr id="9" name="对角圆角矩形 8"/>
              <p:cNvSpPr/>
              <p:nvPr/>
            </p:nvSpPr>
            <p:spPr>
              <a:xfrm>
                <a:off x="467941" y="1340804"/>
                <a:ext cx="6608774"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2.</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50" y="1412776"/>
              <a:ext cx="5720435"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在定义结构体类型的同时定义结构体变量</a:t>
              </a:r>
            </a:p>
          </p:txBody>
        </p:sp>
      </p:grpSp>
      <p:sp>
        <p:nvSpPr>
          <p:cNvPr id="22" name="Text Box 3"/>
          <p:cNvSpPr txBox="1">
            <a:spLocks noChangeArrowheads="1"/>
          </p:cNvSpPr>
          <p:nvPr/>
        </p:nvSpPr>
        <p:spPr bwMode="auto">
          <a:xfrm>
            <a:off x="1010764" y="1980259"/>
            <a:ext cx="16799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200" dirty="0">
                <a:solidFill>
                  <a:srgbClr val="000000"/>
                </a:solidFill>
                <a:ea typeface="微软雅黑" panose="020B0503020204020204" pitchFamily="34" charset="-122"/>
              </a:rPr>
              <a:t>一般形式：</a:t>
            </a:r>
          </a:p>
        </p:txBody>
      </p:sp>
      <p:sp>
        <p:nvSpPr>
          <p:cNvPr id="17" name="Shape 187"/>
          <p:cNvSpPr>
            <a:spLocks noChangeArrowheads="1"/>
          </p:cNvSpPr>
          <p:nvPr/>
        </p:nvSpPr>
        <p:spPr bwMode="auto">
          <a:xfrm>
            <a:off x="1850739" y="2749550"/>
            <a:ext cx="3325812"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17" tIns="35717" rIns="35717" bIns="35717" anchor="ctr">
            <a:spAutoFit/>
          </a:bodyPr>
          <a:lstStyle>
            <a:lvl1pPr marL="239713" indent="-239713"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239713" marR="0" lvl="0" indent="-239713" defTabSz="914400" eaLnBrk="1" fontAlgn="base" latinLnBrk="0" hangingPunct="1">
              <a:lnSpc>
                <a:spcPct val="100000"/>
              </a:lnSpc>
              <a:spcBef>
                <a:spcPts val="350"/>
              </a:spcBef>
              <a:spcAft>
                <a:spcPct val="0"/>
              </a:spcAft>
              <a:buClrTx/>
              <a:buSzTx/>
              <a:buFontTx/>
              <a:buNone/>
              <a:tabLst/>
              <a:defRPr/>
            </a:pPr>
            <a:r>
              <a:rPr kumimoji="1" lang="zh-CN" altLang="en-US"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例：</a:t>
            </a: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struct   student</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a:t>
            </a:r>
            <a:r>
              <a:rPr kumimoji="1" lang="en-US" altLang="zh-CN" sz="24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4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num</a:t>
            </a: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name[20];</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sex;</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4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age;</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float score;</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a:t>
            </a:r>
            <a:r>
              <a:rPr kumimoji="1" lang="en-US" altLang="zh-CN" sz="24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addr</a:t>
            </a: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[40];</a:t>
            </a:r>
          </a:p>
          <a:p>
            <a:pPr marL="239713" marR="0" lvl="0" indent="-239713" defTabSz="914400" eaLnBrk="1" fontAlgn="base" latinLnBrk="0" hangingPunct="1">
              <a:lnSpc>
                <a:spcPct val="100000"/>
              </a:lnSpc>
              <a:spcBef>
                <a:spcPts val="350"/>
              </a:spcBef>
              <a:spcAft>
                <a:spcPct val="0"/>
              </a:spcAft>
              <a:buClrTx/>
              <a:buSzTx/>
              <a:buFontTx/>
              <a:buNone/>
              <a:tabLst/>
              <a:defRPr/>
            </a:pPr>
            <a:r>
              <a:rPr kumimoji="1" lang="en-US" altLang="zh-CN"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}stu1,stu2; </a:t>
            </a:r>
            <a:endParaRPr kumimoji="1" lang="zh-CN" altLang="en-US" sz="2400" b="0" i="0" u="none" strike="noStrike" kern="0" cap="none" spc="0" normalizeH="0" baseline="0" noProof="0" dirty="0" smtClean="0">
              <a:ln>
                <a:noFill/>
              </a:ln>
              <a:solidFill>
                <a:srgbClr val="000000"/>
              </a:solidFill>
              <a:effectLst/>
              <a:uLnTx/>
              <a:uFillTx/>
              <a:latin typeface="Times New Roman" pitchFamily="18" charset="0"/>
              <a:ea typeface="宋体" pitchFamily="2" charset="-122"/>
            </a:endParaRPr>
          </a:p>
        </p:txBody>
      </p:sp>
      <p:sp>
        <p:nvSpPr>
          <p:cNvPr id="18" name="矩形 27"/>
          <p:cNvSpPr>
            <a:spLocks noChangeArrowheads="1"/>
          </p:cNvSpPr>
          <p:nvPr/>
        </p:nvSpPr>
        <p:spPr bwMode="auto">
          <a:xfrm>
            <a:off x="5743289" y="2805113"/>
            <a:ext cx="435292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struct     </a:t>
            </a: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结构体名</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      </a:t>
            </a: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成员说明表列；</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         </a:t>
            </a: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变量名表列；</a:t>
            </a:r>
          </a:p>
        </p:txBody>
      </p:sp>
    </p:spTree>
    <p:extLst>
      <p:ext uri="{BB962C8B-B14F-4D97-AF65-F5344CB8AC3E}">
        <p14:creationId xmlns:p14="http://schemas.microsoft.com/office/powerpoint/2010/main" val="2529898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 calcmode="lin" valueType="num">
                                      <p:cBhvr additive="base">
                                        <p:cTn id="11" dur="10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1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 calcmode="lin" valueType="num">
                                      <p:cBhvr additive="base">
                                        <p:cTn id="15" dur="10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 calcmode="lin" valueType="num">
                                      <p:cBhvr additive="base">
                                        <p:cTn id="19" dur="1000" fill="hold"/>
                                        <p:tgtEl>
                                          <p:spTgt spid="18">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 calcmode="lin" valueType="num">
                                      <p:cBhvr additive="base">
                                        <p:cTn id="23" dur="1000" fill="hold"/>
                                        <p:tgtEl>
                                          <p:spTgt spid="18">
                                            <p:txEl>
                                              <p:pRg st="4" end="4"/>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1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647700"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9.2.1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类型变量的定义</a:t>
            </a:r>
          </a:p>
        </p:txBody>
      </p:sp>
      <p:grpSp>
        <p:nvGrpSpPr>
          <p:cNvPr id="6" name="组合 24"/>
          <p:cNvGrpSpPr>
            <a:grpSpLocks/>
          </p:cNvGrpSpPr>
          <p:nvPr/>
        </p:nvGrpSpPr>
        <p:grpSpPr bwMode="auto">
          <a:xfrm>
            <a:off x="597062" y="1195958"/>
            <a:ext cx="4495055" cy="554038"/>
            <a:chOff x="1620099" y="1340762"/>
            <a:chExt cx="4494208" cy="553853"/>
          </a:xfrm>
        </p:grpSpPr>
        <p:grpSp>
          <p:nvGrpSpPr>
            <p:cNvPr id="7" name="组合 49"/>
            <p:cNvGrpSpPr>
              <a:grpSpLocks/>
            </p:cNvGrpSpPr>
            <p:nvPr/>
          </p:nvGrpSpPr>
          <p:grpSpPr bwMode="auto">
            <a:xfrm>
              <a:off x="1620099" y="1340762"/>
              <a:ext cx="4494208" cy="553853"/>
              <a:chOff x="467941" y="1291611"/>
              <a:chExt cx="4494846" cy="553816"/>
            </a:xfrm>
          </p:grpSpPr>
          <p:sp>
            <p:nvSpPr>
              <p:cNvPr id="9" name="对角圆角矩形 8"/>
              <p:cNvSpPr/>
              <p:nvPr/>
            </p:nvSpPr>
            <p:spPr>
              <a:xfrm>
                <a:off x="467941" y="1340804"/>
                <a:ext cx="4494846"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3.</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50" y="1412776"/>
              <a:ext cx="3631971"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直接定义结构体类型变量</a:t>
              </a:r>
            </a:p>
          </p:txBody>
        </p:sp>
      </p:grpSp>
      <p:sp>
        <p:nvSpPr>
          <p:cNvPr id="13" name="Shape 198"/>
          <p:cNvSpPr>
            <a:spLocks noChangeArrowheads="1"/>
          </p:cNvSpPr>
          <p:nvPr/>
        </p:nvSpPr>
        <p:spPr bwMode="auto">
          <a:xfrm>
            <a:off x="1565654" y="2315478"/>
            <a:ext cx="3526463"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20675" indent="-320675" eaLnBrk="0" hangingPunct="0">
              <a:tabLst>
                <a:tab pos="96838" algn="l"/>
                <a:tab pos="320675" algn="l"/>
              </a:tabLst>
              <a:defRPr kumimoji="1" sz="2400">
                <a:solidFill>
                  <a:schemeClr val="tx1"/>
                </a:solidFill>
                <a:latin typeface="Times New Roman" pitchFamily="18" charset="0"/>
                <a:ea typeface="宋体" pitchFamily="2" charset="-122"/>
              </a:defRPr>
            </a:lvl1pPr>
            <a:lvl2pPr marL="742950" indent="-285750" eaLnBrk="0" hangingPunct="0">
              <a:tabLst>
                <a:tab pos="96838" algn="l"/>
                <a:tab pos="320675" algn="l"/>
              </a:tabLst>
              <a:defRPr kumimoji="1" sz="2400">
                <a:solidFill>
                  <a:schemeClr val="tx1"/>
                </a:solidFill>
                <a:latin typeface="Times New Roman" pitchFamily="18" charset="0"/>
                <a:ea typeface="宋体" pitchFamily="2" charset="-122"/>
              </a:defRPr>
            </a:lvl2pPr>
            <a:lvl3pPr marL="1143000" indent="-228600" eaLnBrk="0" hangingPunct="0">
              <a:tabLst>
                <a:tab pos="96838" algn="l"/>
                <a:tab pos="320675" algn="l"/>
              </a:tabLst>
              <a:defRPr kumimoji="1" sz="2400">
                <a:solidFill>
                  <a:schemeClr val="tx1"/>
                </a:solidFill>
                <a:latin typeface="Times New Roman" pitchFamily="18" charset="0"/>
                <a:ea typeface="宋体" pitchFamily="2" charset="-122"/>
              </a:defRPr>
            </a:lvl3pPr>
            <a:lvl4pPr marL="1600200" indent="-228600" eaLnBrk="0" hangingPunct="0">
              <a:tabLst>
                <a:tab pos="96838" algn="l"/>
                <a:tab pos="320675" algn="l"/>
              </a:tabLst>
              <a:defRPr kumimoji="1" sz="2400">
                <a:solidFill>
                  <a:schemeClr val="tx1"/>
                </a:solidFill>
                <a:latin typeface="Times New Roman" pitchFamily="18" charset="0"/>
                <a:ea typeface="宋体" pitchFamily="2" charset="-122"/>
              </a:defRPr>
            </a:lvl4pPr>
            <a:lvl5pPr marL="2057400" indent="-228600" eaLnBrk="0" hangingPunct="0">
              <a:tabLst>
                <a:tab pos="96838" algn="l"/>
                <a:tab pos="320675"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9pPr>
          </a:lstStyle>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zh-CN" altLang="en-US" sz="21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Verdana" pitchFamily="34" charset="0"/>
              </a:rPr>
              <a:t>例</a:t>
            </a:r>
            <a:r>
              <a:rPr kumimoji="1" lang="zh-CN" altLang="en-US" sz="2100" b="0" i="0" u="none" strike="noStrike" kern="0" cap="none" spc="0" normalizeH="0" baseline="0" noProof="0" dirty="0" smtClean="0">
                <a:ln>
                  <a:noFill/>
                </a:ln>
                <a:effectLst/>
                <a:uLnTx/>
                <a:uFillTx/>
                <a:cs typeface="Times New Roman" panose="02020603050405020304" pitchFamily="18" charset="0"/>
                <a:sym typeface="Verdana" pitchFamily="34" charset="0"/>
              </a:rPr>
              <a:t>    </a:t>
            </a:r>
            <a:r>
              <a:rPr kumimoji="1" lang="en-US" altLang="zh-CN" sz="2100" b="1" i="0" u="none" strike="noStrike" kern="0" cap="none" spc="0" normalizeH="0" baseline="0" noProof="0" dirty="0" smtClean="0">
                <a:ln>
                  <a:noFill/>
                </a:ln>
                <a:solidFill>
                  <a:srgbClr val="FF0000"/>
                </a:solidFill>
                <a:effectLst/>
                <a:uLnTx/>
                <a:uFillTx/>
                <a:cs typeface="Times New Roman" panose="02020603050405020304" pitchFamily="18" charset="0"/>
                <a:sym typeface="Verdana" pitchFamily="34" charset="0"/>
              </a:rPr>
              <a:t>struct</a:t>
            </a: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       </a:t>
            </a:r>
            <a:r>
              <a:rPr kumimoji="1" lang="en-US" altLang="zh-CN" sz="2100" b="0" i="0" u="none" strike="noStrike" kern="0" cap="none" spc="0" normalizeH="0" baseline="0" noProof="0" dirty="0" err="1" smtClean="0">
                <a:ln>
                  <a:noFill/>
                </a:ln>
                <a:effectLst/>
                <a:uLnTx/>
                <a:uFillTx/>
                <a:cs typeface="Times New Roman" panose="02020603050405020304" pitchFamily="18" charset="0"/>
                <a:sym typeface="Verdana" pitchFamily="34" charset="0"/>
              </a:rPr>
              <a:t>int</a:t>
            </a: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a:t>
            </a:r>
            <a:r>
              <a:rPr kumimoji="1" lang="en-US" altLang="zh-CN" sz="2100" b="0" i="0" u="none" strike="noStrike" kern="0" cap="none" spc="0" normalizeH="0" baseline="0" noProof="0" dirty="0" err="1" smtClean="0">
                <a:ln>
                  <a:noFill/>
                </a:ln>
                <a:effectLst/>
                <a:uLnTx/>
                <a:uFillTx/>
                <a:cs typeface="Times New Roman" panose="02020603050405020304" pitchFamily="18" charset="0"/>
                <a:sym typeface="Verdana" pitchFamily="34" charset="0"/>
              </a:rPr>
              <a:t>num</a:t>
            </a: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char  name[20];</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char sex;</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a:t>
            </a:r>
            <a:r>
              <a:rPr kumimoji="1" lang="en-US" altLang="zh-CN" sz="2100" b="0" i="0" u="none" strike="noStrike" kern="0" cap="none" spc="0" normalizeH="0" baseline="0" noProof="0" dirty="0" err="1" smtClean="0">
                <a:ln>
                  <a:noFill/>
                </a:ln>
                <a:effectLst/>
                <a:uLnTx/>
                <a:uFillTx/>
                <a:cs typeface="Times New Roman" panose="02020603050405020304" pitchFamily="18" charset="0"/>
                <a:sym typeface="Verdana" pitchFamily="34" charset="0"/>
              </a:rPr>
              <a:t>int</a:t>
            </a: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age;</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float score;</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char </a:t>
            </a:r>
            <a:r>
              <a:rPr kumimoji="1" lang="en-US" altLang="zh-CN" sz="2100" b="0" i="0" u="none" strike="noStrike" kern="0" cap="none" spc="0" normalizeH="0" baseline="0" noProof="0" dirty="0" err="1" smtClean="0">
                <a:ln>
                  <a:noFill/>
                </a:ln>
                <a:effectLst/>
                <a:uLnTx/>
                <a:uFillTx/>
                <a:cs typeface="Times New Roman" panose="02020603050405020304" pitchFamily="18" charset="0"/>
                <a:sym typeface="Verdana" pitchFamily="34" charset="0"/>
              </a:rPr>
              <a:t>addr</a:t>
            </a: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[40];</a:t>
            </a:r>
          </a:p>
          <a:p>
            <a:pPr marL="320675" marR="0" lvl="0" indent="-320675" defTabSz="914400" eaLnBrk="1" fontAlgn="base" latinLnBrk="0" hangingPunct="1">
              <a:lnSpc>
                <a:spcPct val="130000"/>
              </a:lnSpc>
              <a:spcBef>
                <a:spcPct val="0"/>
              </a:spcBef>
              <a:spcAft>
                <a:spcPct val="0"/>
              </a:spcAft>
              <a:buClrTx/>
              <a:buSzTx/>
              <a:buFontTx/>
              <a:buNone/>
              <a:tabLst>
                <a:tab pos="96838" algn="l"/>
                <a:tab pos="320675" algn="l"/>
              </a:tabLst>
              <a:defRPr/>
            </a:pPr>
            <a:r>
              <a:rPr kumimoji="1" lang="en-US" altLang="zh-CN" sz="2100" b="0" i="0" u="none" strike="noStrike" kern="0" cap="none" spc="0" normalizeH="0" baseline="0" noProof="0" dirty="0" smtClean="0">
                <a:ln>
                  <a:noFill/>
                </a:ln>
                <a:effectLst/>
                <a:uLnTx/>
                <a:uFillTx/>
                <a:cs typeface="Times New Roman" panose="02020603050405020304" pitchFamily="18" charset="0"/>
                <a:sym typeface="Verdana" pitchFamily="34" charset="0"/>
              </a:rPr>
              <a:t>        }stu1,stu2; </a:t>
            </a:r>
            <a:endParaRPr kumimoji="1" lang="zh-CN" altLang="en-US" sz="2400" b="0" i="0" u="none" strike="noStrike" kern="0" cap="none" spc="0" normalizeH="0" baseline="0" noProof="0" dirty="0" smtClean="0">
              <a:ln>
                <a:noFill/>
              </a:ln>
              <a:effectLst/>
              <a:uLnTx/>
              <a:uFillTx/>
              <a:cs typeface="Times New Roman" panose="02020603050405020304" pitchFamily="18" charset="0"/>
            </a:endParaRPr>
          </a:p>
        </p:txBody>
      </p:sp>
      <p:sp>
        <p:nvSpPr>
          <p:cNvPr id="14" name="矩形 27"/>
          <p:cNvSpPr>
            <a:spLocks noChangeArrowheads="1"/>
          </p:cNvSpPr>
          <p:nvPr/>
        </p:nvSpPr>
        <p:spPr bwMode="auto">
          <a:xfrm>
            <a:off x="6098795" y="2157514"/>
            <a:ext cx="3573711"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struct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      </a:t>
            </a: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成员说明表列；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         </a:t>
            </a: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a:t>
            </a:r>
            <a:r>
              <a:rPr kumimoji="1" lang="zh-CN" altLang="en-US" sz="2400" b="1" i="0" u="none" strike="noStrike" kern="0" cap="none" spc="0" normalizeH="0" baseline="0" noProof="0" dirty="0" smtClean="0">
                <a:ln>
                  <a:noFill/>
                </a:ln>
                <a:solidFill>
                  <a:srgbClr val="0070C0"/>
                </a:solidFill>
                <a:effectLst/>
                <a:uLnTx/>
                <a:uFillTx/>
                <a:latin typeface="Times New Roman" pitchFamily="18" charset="0"/>
                <a:ea typeface="宋体" pitchFamily="2" charset="-122"/>
              </a:rPr>
              <a:t>变量名表列；</a:t>
            </a:r>
          </a:p>
        </p:txBody>
      </p:sp>
    </p:spTree>
    <p:extLst>
      <p:ext uri="{BB962C8B-B14F-4D97-AF65-F5344CB8AC3E}">
        <p14:creationId xmlns:p14="http://schemas.microsoft.com/office/powerpoint/2010/main" val="184277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647700"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9.2.1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类型变量的定义</a:t>
            </a:r>
          </a:p>
        </p:txBody>
      </p:sp>
      <p:grpSp>
        <p:nvGrpSpPr>
          <p:cNvPr id="15" name="Group 17"/>
          <p:cNvGrpSpPr>
            <a:grpSpLocks/>
          </p:cNvGrpSpPr>
          <p:nvPr/>
        </p:nvGrpSpPr>
        <p:grpSpPr bwMode="auto">
          <a:xfrm>
            <a:off x="942402" y="1342632"/>
            <a:ext cx="2089150" cy="800100"/>
            <a:chOff x="5152215" y="2186684"/>
            <a:chExt cx="1980062" cy="758612"/>
          </a:xfrm>
        </p:grpSpPr>
        <p:sp>
          <p:nvSpPr>
            <p:cNvPr id="16" name="Freeform 2">
              <a:extLst>
                <a:ext uri="{FF2B5EF4-FFF2-40B4-BE49-F238E27FC236}"/>
              </a:extLst>
            </p:cNvPr>
            <p:cNvSpPr/>
            <p:nvPr/>
          </p:nvSpPr>
          <p:spPr>
            <a:xfrm>
              <a:off x="5537394" y="2316130"/>
              <a:ext cx="1594883" cy="499721"/>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9AC343">
                <a:alpha val="50000"/>
              </a:srgbClr>
            </a:solidFill>
            <a:ln w="12700" cap="flat" cmpd="sng" algn="ctr">
              <a:noFill/>
              <a:prstDash val="solid"/>
              <a:miter lim="800000"/>
            </a:ln>
            <a:effectLst/>
          </p:spPr>
          <p:txBody>
            <a:bodyPr lIns="613939" tIns="128495" rIns="296250" bIns="128495" spcCol="1270" anchor="ctr"/>
            <a:lstStyle/>
            <a:p>
              <a:pPr marL="180811" lvl="1" indent="-180811" defTabSz="750032">
                <a:lnSpc>
                  <a:spcPct val="90000"/>
                </a:lnSpc>
                <a:spcAft>
                  <a:spcPct val="15000"/>
                </a:spcAft>
                <a:buFontTx/>
                <a:buChar char="••"/>
                <a:defRPr/>
              </a:pPr>
              <a:endParaRPr lang="id-ID" sz="1687" kern="0">
                <a:solidFill>
                  <a:prstClr val="black">
                    <a:hueOff val="0"/>
                    <a:satOff val="0"/>
                    <a:lumOff val="0"/>
                    <a:alphaOff val="0"/>
                  </a:prstClr>
                </a:solidFill>
                <a:latin typeface="Times New Roman" panose="02020603050405020304" pitchFamily="18" charset="0"/>
                <a:ea typeface="微软雅黑" panose="020B0503020204020204" pitchFamily="34" charset="-122"/>
                <a:sym typeface="Times New Roman" panose="02020603050405020304" pitchFamily="18" charset="0"/>
              </a:endParaRPr>
            </a:p>
            <a:p>
              <a:pPr marL="180811" lvl="1" indent="-180811" defTabSz="750032">
                <a:lnSpc>
                  <a:spcPct val="90000"/>
                </a:lnSpc>
                <a:spcAft>
                  <a:spcPct val="15000"/>
                </a:spcAft>
                <a:buFontTx/>
                <a:buChar char="••"/>
                <a:defRPr/>
              </a:pPr>
              <a:endParaRPr lang="id-ID" sz="1687" kern="0">
                <a:solidFill>
                  <a:prstClr val="black">
                    <a:hueOff val="0"/>
                    <a:satOff val="0"/>
                    <a:lumOff val="0"/>
                    <a:alphaOff val="0"/>
                  </a:prst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7" name="Group 8"/>
            <p:cNvGrpSpPr>
              <a:grpSpLocks/>
            </p:cNvGrpSpPr>
            <p:nvPr/>
          </p:nvGrpSpPr>
          <p:grpSpPr bwMode="auto">
            <a:xfrm>
              <a:off x="5152215" y="2186684"/>
              <a:ext cx="757735" cy="758612"/>
              <a:chOff x="4992561" y="2427984"/>
              <a:chExt cx="757735" cy="758612"/>
            </a:xfrm>
          </p:grpSpPr>
          <p:sp>
            <p:nvSpPr>
              <p:cNvPr id="19" name="Freeform 9">
                <a:extLst>
                  <a:ext uri="{FF2B5EF4-FFF2-40B4-BE49-F238E27FC236}"/>
                </a:extLst>
              </p:cNvPr>
              <p:cNvSpPr>
                <a:spLocks noChangeAspect="1"/>
              </p:cNvSpPr>
              <p:nvPr/>
            </p:nvSpPr>
            <p:spPr>
              <a:xfrm>
                <a:off x="4992561" y="2427984"/>
                <a:ext cx="758322" cy="758612"/>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9AC343"/>
              </a:solidFill>
              <a:ln w="38100" cap="flat" cmpd="sng" algn="ctr">
                <a:solidFill>
                  <a:sysClr val="window" lastClr="FFFFFF"/>
                </a:solidFill>
                <a:prstDash val="solid"/>
                <a:miter lim="800000"/>
              </a:ln>
              <a:effectLst/>
            </p:spPr>
            <p:txBody>
              <a:bodyPr lIns="196005" tIns="196005" rIns="196005" bIns="196005" spcCol="1270" anchor="ctr"/>
              <a:lstStyle/>
              <a:p>
                <a:pPr algn="ctr" defTabSz="1265678">
                  <a:lnSpc>
                    <a:spcPct val="90000"/>
                  </a:lnSpc>
                  <a:spcAft>
                    <a:spcPct val="35000"/>
                  </a:spcAft>
                  <a:defRPr/>
                </a:pPr>
                <a:endParaRPr lang="id-ID" sz="2847" kern="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Freeform 29">
                <a:extLst>
                  <a:ext uri="{FF2B5EF4-FFF2-40B4-BE49-F238E27FC236}"/>
                </a:extLst>
              </p:cNvPr>
              <p:cNvSpPr>
                <a:spLocks noChangeAspect="1" noEditPoints="1"/>
              </p:cNvSpPr>
              <p:nvPr/>
            </p:nvSpPr>
            <p:spPr bwMode="auto">
              <a:xfrm>
                <a:off x="5197187" y="2608606"/>
                <a:ext cx="410757" cy="425967"/>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ysClr val="window" lastClr="FFFFFF"/>
              </a:solidFill>
              <a:ln>
                <a:noFill/>
              </a:ln>
            </p:spPr>
            <p:txBody>
              <a:bodyPr lIns="96435" tIns="48218" rIns="96435" bIns="48218"/>
              <a:lstStyle/>
              <a:p>
                <a:pPr>
                  <a:defRPr/>
                </a:pPr>
                <a:endParaRPr lang="en-US" kern="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8" name="Freeform 11">
              <a:extLst>
                <a:ext uri="{FF2B5EF4-FFF2-40B4-BE49-F238E27FC236}"/>
              </a:extLst>
            </p:cNvPr>
            <p:cNvSpPr/>
            <p:nvPr/>
          </p:nvSpPr>
          <p:spPr>
            <a:xfrm>
              <a:off x="5945142" y="2394399"/>
              <a:ext cx="982508" cy="380812"/>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a:noFill/>
            <a:ln>
              <a:noFill/>
            </a:ln>
            <a:effectLst/>
          </p:spPr>
          <p:txBody>
            <a:bodyPr lIns="48217" tIns="-1" rIns="0" bIns="0" spcCol="1270" anchor="ctr"/>
            <a:lstStyle/>
            <a:p>
              <a:pPr algn="ctr" defTabSz="843785">
                <a:lnSpc>
                  <a:spcPct val="90000"/>
                </a:lnSpc>
                <a:spcAft>
                  <a:spcPct val="35000"/>
                </a:spcAft>
                <a:defRPr/>
              </a:pPr>
              <a:r>
                <a:rPr lang="zh-CN" altLang="en-US" sz="2400" kern="0" dirty="0">
                  <a:solidFill>
                    <a:prstClr val="black">
                      <a:lumMod val="75000"/>
                      <a:lumOff val="25000"/>
                    </a:prstClr>
                  </a:solidFill>
                  <a:latin typeface="Times New Roman" panose="02020603050405020304" pitchFamily="18" charset="0"/>
                  <a:ea typeface="微软雅黑" panose="020B0503020204020204" pitchFamily="34" charset="-122"/>
                  <a:cs typeface="Clear Sans" panose="020B0503030202020304" pitchFamily="34" charset="0"/>
                  <a:sym typeface="Times New Roman" panose="02020603050405020304" pitchFamily="18" charset="0"/>
                </a:rPr>
                <a:t>说  明</a:t>
              </a:r>
              <a:endParaRPr lang="id-ID" sz="2400" kern="0" dirty="0">
                <a:solidFill>
                  <a:prstClr val="black">
                    <a:lumMod val="75000"/>
                    <a:lumOff val="25000"/>
                  </a:prstClr>
                </a:solidFill>
                <a:latin typeface="Times New Roman" panose="02020603050405020304" pitchFamily="18" charset="0"/>
                <a:ea typeface="微软雅黑" panose="020B0503020204020204" pitchFamily="34" charset="-122"/>
                <a:cs typeface="Clear Sans" panose="020B0503030202020304" pitchFamily="34" charset="0"/>
                <a:sym typeface="Times New Roman" panose="02020603050405020304" pitchFamily="18" charset="0"/>
              </a:endParaRPr>
            </a:p>
          </p:txBody>
        </p:sp>
      </p:grpSp>
      <p:sp>
        <p:nvSpPr>
          <p:cNvPr id="21" name="Text Box 3"/>
          <p:cNvSpPr txBox="1">
            <a:spLocks noChangeArrowheads="1"/>
          </p:cNvSpPr>
          <p:nvPr/>
        </p:nvSpPr>
        <p:spPr bwMode="auto">
          <a:xfrm>
            <a:off x="1158302" y="2223854"/>
            <a:ext cx="684479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000" b="1" dirty="0">
                <a:solidFill>
                  <a:srgbClr val="FF0000"/>
                </a:solidFill>
                <a:ea typeface="微软雅黑" panose="020B0503020204020204" pitchFamily="34" charset="-122"/>
              </a:rPr>
              <a:t>结构体类型</a:t>
            </a:r>
            <a:r>
              <a:rPr lang="zh-CN" altLang="en-US" sz="2000" b="1" dirty="0">
                <a:solidFill>
                  <a:srgbClr val="7030A0"/>
                </a:solidFill>
                <a:ea typeface="微软雅黑" panose="020B0503020204020204" pitchFamily="34" charset="-122"/>
              </a:rPr>
              <a:t>与</a:t>
            </a:r>
            <a:r>
              <a:rPr lang="zh-CN" altLang="en-US" sz="2000" b="1" dirty="0">
                <a:solidFill>
                  <a:srgbClr val="C00000"/>
                </a:solidFill>
                <a:ea typeface="微软雅黑" panose="020B0503020204020204" pitchFamily="34" charset="-122"/>
              </a:rPr>
              <a:t>结构体变量</a:t>
            </a:r>
            <a:r>
              <a:rPr lang="zh-CN" altLang="en-US" sz="2000" b="1" dirty="0">
                <a:solidFill>
                  <a:srgbClr val="7030A0"/>
                </a:solidFill>
                <a:ea typeface="微软雅黑" panose="020B0503020204020204" pitchFamily="34" charset="-122"/>
              </a:rPr>
              <a:t>概念</a:t>
            </a:r>
            <a:r>
              <a:rPr lang="zh-CN" altLang="en-US" sz="2000" b="1" dirty="0" smtClean="0">
                <a:solidFill>
                  <a:srgbClr val="7030A0"/>
                </a:solidFill>
                <a:ea typeface="微软雅黑" panose="020B0503020204020204" pitchFamily="34" charset="-122"/>
              </a:rPr>
              <a:t>不同</a:t>
            </a:r>
            <a:endParaRPr lang="zh-CN" altLang="en-US" sz="2000" b="1" dirty="0">
              <a:solidFill>
                <a:srgbClr val="7030A0"/>
              </a:solidFill>
              <a:ea typeface="微软雅黑" panose="020B0503020204020204" pitchFamily="34" charset="-122"/>
            </a:endParaRP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1.</a:t>
            </a:r>
            <a:r>
              <a:rPr lang="zh-CN" altLang="en-US" sz="2000" dirty="0">
                <a:solidFill>
                  <a:srgbClr val="000000"/>
                </a:solidFill>
                <a:ea typeface="微软雅黑" panose="020B0503020204020204" pitchFamily="34" charset="-122"/>
              </a:rPr>
              <a:t>类型</a:t>
            </a:r>
            <a:r>
              <a:rPr lang="en-US" altLang="zh-CN" sz="2000" dirty="0">
                <a:solidFill>
                  <a:srgbClr val="000000"/>
                </a:solidFill>
                <a:ea typeface="微软雅黑" panose="020B0503020204020204" pitchFamily="34" charset="-122"/>
              </a:rPr>
              <a:t>:</a:t>
            </a:r>
            <a:r>
              <a:rPr lang="zh-CN" altLang="en-US" sz="2000" dirty="0">
                <a:solidFill>
                  <a:srgbClr val="000000"/>
                </a:solidFill>
                <a:ea typeface="微软雅黑" panose="020B0503020204020204" pitchFamily="34" charset="-122"/>
              </a:rPr>
              <a:t>不分配内存；变量</a:t>
            </a:r>
            <a:r>
              <a:rPr lang="en-US" altLang="zh-CN" sz="2000" dirty="0">
                <a:solidFill>
                  <a:srgbClr val="000000"/>
                </a:solidFill>
                <a:ea typeface="微软雅黑" panose="020B0503020204020204" pitchFamily="34" charset="-122"/>
              </a:rPr>
              <a:t>:</a:t>
            </a:r>
            <a:r>
              <a:rPr lang="zh-CN" altLang="en-US" sz="2000" dirty="0">
                <a:solidFill>
                  <a:srgbClr val="000000"/>
                </a:solidFill>
                <a:ea typeface="微软雅黑" panose="020B0503020204020204" pitchFamily="34" charset="-122"/>
              </a:rPr>
              <a:t>分配</a:t>
            </a:r>
            <a:r>
              <a:rPr lang="zh-CN" altLang="en-US" sz="2000" dirty="0" smtClean="0">
                <a:solidFill>
                  <a:srgbClr val="000000"/>
                </a:solidFill>
                <a:ea typeface="微软雅黑" panose="020B0503020204020204" pitchFamily="34" charset="-122"/>
              </a:rPr>
              <a:t>内存。</a:t>
            </a:r>
            <a:endParaRPr lang="zh-CN" altLang="en-US" sz="2000" dirty="0">
              <a:solidFill>
                <a:srgbClr val="000000"/>
              </a:solidFill>
              <a:ea typeface="微软雅黑" panose="020B0503020204020204" pitchFamily="34" charset="-122"/>
            </a:endParaRP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2.</a:t>
            </a:r>
            <a:r>
              <a:rPr lang="zh-CN" altLang="en-US" sz="2000" dirty="0">
                <a:solidFill>
                  <a:srgbClr val="000000"/>
                </a:solidFill>
                <a:ea typeface="微软雅黑" panose="020B0503020204020204" pitchFamily="34" charset="-122"/>
              </a:rPr>
              <a:t>类型</a:t>
            </a:r>
            <a:r>
              <a:rPr lang="en-US" altLang="zh-CN" sz="2000" dirty="0">
                <a:solidFill>
                  <a:srgbClr val="000000"/>
                </a:solidFill>
                <a:ea typeface="微软雅黑" panose="020B0503020204020204" pitchFamily="34" charset="-122"/>
              </a:rPr>
              <a:t>:</a:t>
            </a:r>
            <a:r>
              <a:rPr lang="zh-CN" altLang="en-US" sz="2000" dirty="0">
                <a:solidFill>
                  <a:srgbClr val="000000"/>
                </a:solidFill>
                <a:ea typeface="微软雅黑" panose="020B0503020204020204" pitchFamily="34" charset="-122"/>
              </a:rPr>
              <a:t>不能赋值、存取、运算</a:t>
            </a:r>
            <a:r>
              <a:rPr lang="en-US" altLang="zh-CN" sz="2000" dirty="0">
                <a:solidFill>
                  <a:srgbClr val="000000"/>
                </a:solidFill>
                <a:ea typeface="微软雅黑" panose="020B0503020204020204" pitchFamily="34" charset="-122"/>
              </a:rPr>
              <a:t>; </a:t>
            </a:r>
            <a:r>
              <a:rPr lang="zh-CN" altLang="en-US" sz="2000" dirty="0" smtClean="0">
                <a:solidFill>
                  <a:srgbClr val="000000"/>
                </a:solidFill>
                <a:ea typeface="微软雅黑" panose="020B0503020204020204" pitchFamily="34" charset="-122"/>
              </a:rPr>
              <a:t>变量</a:t>
            </a:r>
            <a:r>
              <a:rPr lang="en-US" altLang="zh-CN" sz="2000" dirty="0">
                <a:solidFill>
                  <a:srgbClr val="000000"/>
                </a:solidFill>
                <a:ea typeface="微软雅黑" panose="020B0503020204020204" pitchFamily="34" charset="-122"/>
              </a:rPr>
              <a:t>:</a:t>
            </a:r>
            <a:r>
              <a:rPr lang="zh-CN" altLang="en-US" sz="2000" dirty="0" smtClean="0">
                <a:solidFill>
                  <a:srgbClr val="000000"/>
                </a:solidFill>
                <a:ea typeface="微软雅黑" panose="020B0503020204020204" pitchFamily="34" charset="-122"/>
              </a:rPr>
              <a:t>可以。</a:t>
            </a:r>
            <a:endParaRPr lang="zh-CN" altLang="en-US" sz="2000" dirty="0">
              <a:solidFill>
                <a:srgbClr val="000000"/>
              </a:solidFill>
              <a:ea typeface="微软雅黑" panose="020B0503020204020204" pitchFamily="34" charset="-122"/>
            </a:endParaRP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3.</a:t>
            </a:r>
            <a:r>
              <a:rPr lang="zh-CN" altLang="en-US" sz="2000" dirty="0">
                <a:solidFill>
                  <a:srgbClr val="000000"/>
                </a:solidFill>
                <a:ea typeface="微软雅黑" panose="020B0503020204020204" pitchFamily="34" charset="-122"/>
              </a:rPr>
              <a:t>结构体可</a:t>
            </a:r>
            <a:r>
              <a:rPr lang="zh-CN" altLang="en-US" sz="2000" dirty="0" smtClean="0">
                <a:solidFill>
                  <a:srgbClr val="000000"/>
                </a:solidFill>
                <a:ea typeface="微软雅黑" panose="020B0503020204020204" pitchFamily="34" charset="-122"/>
              </a:rPr>
              <a:t>嵌套。</a:t>
            </a:r>
            <a:endParaRPr lang="zh-CN" altLang="en-US" sz="2000" dirty="0">
              <a:solidFill>
                <a:srgbClr val="000000"/>
              </a:solidFill>
              <a:ea typeface="微软雅黑" panose="020B0503020204020204" pitchFamily="34" charset="-122"/>
            </a:endParaRP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4.</a:t>
            </a:r>
            <a:r>
              <a:rPr lang="zh-CN" altLang="en-US" sz="2000" dirty="0">
                <a:solidFill>
                  <a:srgbClr val="000000"/>
                </a:solidFill>
                <a:ea typeface="微软雅黑" panose="020B0503020204020204" pitchFamily="34" charset="-122"/>
              </a:rPr>
              <a:t>结构体成员名与程序中变量名可相同，不会</a:t>
            </a:r>
            <a:r>
              <a:rPr lang="zh-CN" altLang="en-US" sz="2000" dirty="0" smtClean="0">
                <a:solidFill>
                  <a:srgbClr val="000000"/>
                </a:solidFill>
                <a:ea typeface="微软雅黑" panose="020B0503020204020204" pitchFamily="34" charset="-122"/>
              </a:rPr>
              <a:t>混淆。</a:t>
            </a:r>
            <a:endParaRPr lang="zh-CN" altLang="en-US" sz="2000" dirty="0">
              <a:solidFill>
                <a:srgbClr val="000000"/>
              </a:solidFill>
              <a:ea typeface="微软雅黑" panose="020B0503020204020204" pitchFamily="34" charset="-122"/>
            </a:endParaRP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5.</a:t>
            </a:r>
            <a:r>
              <a:rPr lang="zh-CN" altLang="en-US" sz="2000" dirty="0">
                <a:solidFill>
                  <a:srgbClr val="000000"/>
                </a:solidFill>
                <a:ea typeface="微软雅黑" panose="020B0503020204020204" pitchFamily="34" charset="-122"/>
              </a:rPr>
              <a:t>结构体类型及变量的作用域与</a:t>
            </a:r>
            <a:r>
              <a:rPr lang="zh-CN" altLang="en-US" sz="2000" dirty="0" smtClean="0">
                <a:solidFill>
                  <a:srgbClr val="000000"/>
                </a:solidFill>
                <a:ea typeface="微软雅黑" panose="020B0503020204020204" pitchFamily="34" charset="-122"/>
              </a:rPr>
              <a:t>生存期。</a:t>
            </a:r>
            <a:endParaRPr lang="zh-CN" altLang="en-US" sz="2000" dirty="0">
              <a:solidFill>
                <a:srgbClr val="000000"/>
              </a:solidFill>
              <a:ea typeface="微软雅黑" panose="020B0503020204020204" pitchFamily="34" charset="-122"/>
            </a:endParaRPr>
          </a:p>
        </p:txBody>
      </p:sp>
    </p:spTree>
    <p:extLst>
      <p:ext uri="{BB962C8B-B14F-4D97-AF65-F5344CB8AC3E}">
        <p14:creationId xmlns:p14="http://schemas.microsoft.com/office/powerpoint/2010/main" val="473501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4"/>
          <p:cNvGrpSpPr>
            <a:grpSpLocks/>
          </p:cNvGrpSpPr>
          <p:nvPr/>
        </p:nvGrpSpPr>
        <p:grpSpPr bwMode="auto">
          <a:xfrm>
            <a:off x="597063" y="1241618"/>
            <a:ext cx="5054799" cy="554038"/>
            <a:chOff x="1620100" y="1340762"/>
            <a:chExt cx="5053847" cy="553853"/>
          </a:xfrm>
        </p:grpSpPr>
        <p:grpSp>
          <p:nvGrpSpPr>
            <p:cNvPr id="7" name="组合 49"/>
            <p:cNvGrpSpPr>
              <a:grpSpLocks/>
            </p:cNvGrpSpPr>
            <p:nvPr/>
          </p:nvGrpSpPr>
          <p:grpSpPr bwMode="auto">
            <a:xfrm>
              <a:off x="1620100" y="1340762"/>
              <a:ext cx="4762604" cy="553853"/>
              <a:chOff x="467942" y="1291611"/>
              <a:chExt cx="4763280" cy="553816"/>
            </a:xfrm>
          </p:grpSpPr>
          <p:sp>
            <p:nvSpPr>
              <p:cNvPr id="9" name="对角圆角矩形 8"/>
              <p:cNvSpPr/>
              <p:nvPr/>
            </p:nvSpPr>
            <p:spPr>
              <a:xfrm>
                <a:off x="467942" y="1340804"/>
                <a:ext cx="4763280"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1.</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50" y="1412776"/>
              <a:ext cx="4334197"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由结构体变量名引用其成员</a:t>
              </a:r>
            </a:p>
          </p:txBody>
        </p:sp>
      </p:grpSp>
      <p:sp>
        <p:nvSpPr>
          <p:cNvPr id="29" name="Text Box 3"/>
          <p:cNvSpPr txBox="1">
            <a:spLocks noChangeArrowheads="1"/>
          </p:cNvSpPr>
          <p:nvPr/>
        </p:nvSpPr>
        <p:spPr bwMode="auto">
          <a:xfrm>
            <a:off x="1554771" y="2173092"/>
            <a:ext cx="475148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000" b="1" dirty="0">
                <a:solidFill>
                  <a:srgbClr val="002060"/>
                </a:solidFill>
                <a:ea typeface="微软雅黑" panose="020B0503020204020204" pitchFamily="34" charset="-122"/>
                <a:cs typeface="Times New Roman" panose="02020603050405020304" pitchFamily="18" charset="0"/>
              </a:rPr>
              <a:t>引用形式为：</a:t>
            </a:r>
          </a:p>
          <a:p>
            <a:pPr algn="just" eaLnBrk="1" fontAlgn="base" hangingPunct="1">
              <a:lnSpc>
                <a:spcPct val="150000"/>
              </a:lnSpc>
              <a:spcBef>
                <a:spcPct val="50000"/>
              </a:spcBef>
              <a:spcAft>
                <a:spcPct val="0"/>
              </a:spcAft>
            </a:pPr>
            <a:r>
              <a:rPr lang="zh-CN" altLang="en-US" sz="2000" b="1" dirty="0" smtClean="0">
                <a:solidFill>
                  <a:srgbClr val="C00000"/>
                </a:solidFill>
                <a:ea typeface="微软雅黑" panose="020B0503020204020204" pitchFamily="34" charset="-122"/>
                <a:cs typeface="Times New Roman" panose="02020603050405020304" pitchFamily="18" charset="0"/>
              </a:rPr>
              <a:t>               结构体</a:t>
            </a:r>
            <a:r>
              <a:rPr lang="zh-CN" altLang="en-US" sz="2000" b="1" dirty="0">
                <a:solidFill>
                  <a:srgbClr val="C00000"/>
                </a:solidFill>
                <a:ea typeface="微软雅黑" panose="020B0503020204020204" pitchFamily="34" charset="-122"/>
                <a:cs typeface="Times New Roman" panose="02020603050405020304" pitchFamily="18" charset="0"/>
              </a:rPr>
              <a:t>变量名</a:t>
            </a:r>
            <a:r>
              <a:rPr lang="en-US" altLang="zh-CN" sz="2000" b="1" dirty="0">
                <a:solidFill>
                  <a:srgbClr val="C00000"/>
                </a:solidFill>
                <a:ea typeface="微软雅黑" panose="020B0503020204020204" pitchFamily="34" charset="-122"/>
                <a:cs typeface="Times New Roman" panose="02020603050405020304" pitchFamily="18" charset="0"/>
              </a:rPr>
              <a:t>.</a:t>
            </a:r>
            <a:r>
              <a:rPr lang="zh-CN" altLang="en-US" sz="2000" b="1" dirty="0">
                <a:solidFill>
                  <a:srgbClr val="C00000"/>
                </a:solidFill>
                <a:ea typeface="微软雅黑" panose="020B0503020204020204" pitchFamily="34" charset="-122"/>
                <a:cs typeface="Times New Roman" panose="02020603050405020304" pitchFamily="18" charset="0"/>
              </a:rPr>
              <a:t>成员名</a:t>
            </a:r>
          </a:p>
        </p:txBody>
      </p:sp>
      <p:sp>
        <p:nvSpPr>
          <p:cNvPr id="13" name="Text Box 3"/>
          <p:cNvSpPr txBox="1">
            <a:spLocks noChangeArrowheads="1"/>
          </p:cNvSpPr>
          <p:nvPr/>
        </p:nvSpPr>
        <p:spPr bwMode="auto">
          <a:xfrm>
            <a:off x="1071725" y="3534846"/>
            <a:ext cx="946170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000" dirty="0" smtClean="0">
                <a:solidFill>
                  <a:srgbClr val="000000"/>
                </a:solidFill>
                <a:ea typeface="微软雅黑" panose="020B0503020204020204" pitchFamily="34" charset="-122"/>
                <a:cs typeface="Times New Roman" panose="02020603050405020304" pitchFamily="18" charset="0"/>
              </a:rPr>
              <a:t>        例如</a:t>
            </a:r>
            <a:r>
              <a:rPr lang="zh-CN" altLang="en-US" sz="2000" dirty="0">
                <a:solidFill>
                  <a:srgbClr val="000000"/>
                </a:solidFill>
                <a:ea typeface="微软雅黑" panose="020B0503020204020204" pitchFamily="34" charset="-122"/>
                <a:cs typeface="Times New Roman" panose="02020603050405020304" pitchFamily="18" charset="0"/>
              </a:rPr>
              <a:t>，</a:t>
            </a:r>
            <a:r>
              <a:rPr lang="en-US" altLang="zh-CN" sz="2000" dirty="0">
                <a:solidFill>
                  <a:srgbClr val="000000"/>
                </a:solidFill>
                <a:ea typeface="微软雅黑" panose="020B0503020204020204" pitchFamily="34" charset="-122"/>
                <a:cs typeface="Times New Roman" panose="02020603050405020304" pitchFamily="18" charset="0"/>
              </a:rPr>
              <a:t>stu1.num</a:t>
            </a:r>
            <a:r>
              <a:rPr lang="zh-CN" altLang="en-US" sz="2000" dirty="0">
                <a:solidFill>
                  <a:srgbClr val="000000"/>
                </a:solidFill>
                <a:ea typeface="微软雅黑" panose="020B0503020204020204" pitchFamily="34" charset="-122"/>
                <a:cs typeface="Times New Roman" panose="02020603050405020304" pitchFamily="18" charset="0"/>
              </a:rPr>
              <a:t>表示引用结构体类型</a:t>
            </a:r>
            <a:r>
              <a:rPr lang="en-US" altLang="zh-CN" sz="2000" dirty="0">
                <a:solidFill>
                  <a:srgbClr val="000000"/>
                </a:solidFill>
                <a:ea typeface="微软雅黑" panose="020B0503020204020204" pitchFamily="34" charset="-122"/>
                <a:cs typeface="Times New Roman" panose="02020603050405020304" pitchFamily="18" charset="0"/>
              </a:rPr>
              <a:t>struct member</a:t>
            </a:r>
            <a:r>
              <a:rPr lang="zh-CN" altLang="en-US" sz="2000" dirty="0">
                <a:solidFill>
                  <a:srgbClr val="000000"/>
                </a:solidFill>
                <a:ea typeface="微软雅黑" panose="020B0503020204020204" pitchFamily="34" charset="-122"/>
                <a:cs typeface="Times New Roman" panose="02020603050405020304" pitchFamily="18" charset="0"/>
              </a:rPr>
              <a:t>变量</a:t>
            </a:r>
            <a:r>
              <a:rPr lang="en-US" altLang="zh-CN" sz="2000" dirty="0">
                <a:solidFill>
                  <a:srgbClr val="000000"/>
                </a:solidFill>
                <a:ea typeface="微软雅黑" panose="020B0503020204020204" pitchFamily="34" charset="-122"/>
                <a:cs typeface="Times New Roman" panose="02020603050405020304" pitchFamily="18" charset="0"/>
              </a:rPr>
              <a:t>stu1</a:t>
            </a:r>
            <a:r>
              <a:rPr lang="zh-CN" altLang="en-US" sz="2000" dirty="0">
                <a:solidFill>
                  <a:srgbClr val="000000"/>
                </a:solidFill>
                <a:ea typeface="微软雅黑" panose="020B0503020204020204" pitchFamily="34" charset="-122"/>
                <a:cs typeface="Times New Roman" panose="02020603050405020304" pitchFamily="18" charset="0"/>
              </a:rPr>
              <a:t>中的</a:t>
            </a:r>
            <a:r>
              <a:rPr lang="en-US" altLang="zh-CN" sz="2000" dirty="0" err="1">
                <a:solidFill>
                  <a:srgbClr val="000000"/>
                </a:solidFill>
                <a:ea typeface="微软雅黑" panose="020B0503020204020204" pitchFamily="34" charset="-122"/>
                <a:cs typeface="Times New Roman" panose="02020603050405020304" pitchFamily="18" charset="0"/>
              </a:rPr>
              <a:t>num</a:t>
            </a:r>
            <a:r>
              <a:rPr lang="zh-CN" altLang="en-US" sz="2000" dirty="0">
                <a:solidFill>
                  <a:srgbClr val="000000"/>
                </a:solidFill>
                <a:ea typeface="微软雅黑" panose="020B0503020204020204" pitchFamily="34" charset="-122"/>
                <a:cs typeface="Times New Roman" panose="02020603050405020304" pitchFamily="18" charset="0"/>
              </a:rPr>
              <a:t>成员，因该成员的类型为</a:t>
            </a:r>
            <a:r>
              <a:rPr lang="en-US" altLang="zh-CN" sz="2000" dirty="0" err="1">
                <a:solidFill>
                  <a:srgbClr val="000000"/>
                </a:solidFill>
                <a:ea typeface="微软雅黑" panose="020B0503020204020204" pitchFamily="34" charset="-122"/>
                <a:cs typeface="Times New Roman" panose="02020603050405020304" pitchFamily="18" charset="0"/>
              </a:rPr>
              <a:t>int</a:t>
            </a:r>
            <a:r>
              <a:rPr lang="zh-CN" altLang="en-US" sz="2000" dirty="0">
                <a:solidFill>
                  <a:srgbClr val="000000"/>
                </a:solidFill>
                <a:ea typeface="微软雅黑" panose="020B0503020204020204" pitchFamily="34" charset="-122"/>
                <a:cs typeface="Times New Roman" panose="02020603050405020304" pitchFamily="18" charset="0"/>
              </a:rPr>
              <a:t>型，所以可以对它施行任何</a:t>
            </a:r>
            <a:r>
              <a:rPr lang="en-US" altLang="zh-CN" sz="2000" dirty="0" err="1">
                <a:solidFill>
                  <a:srgbClr val="000000"/>
                </a:solidFill>
                <a:ea typeface="微软雅黑" panose="020B0503020204020204" pitchFamily="34" charset="-122"/>
                <a:cs typeface="Times New Roman" panose="02020603050405020304" pitchFamily="18" charset="0"/>
              </a:rPr>
              <a:t>int</a:t>
            </a:r>
            <a:r>
              <a:rPr lang="zh-CN" altLang="en-US" sz="2000" dirty="0">
                <a:solidFill>
                  <a:srgbClr val="000000"/>
                </a:solidFill>
                <a:ea typeface="微软雅黑" panose="020B0503020204020204" pitchFamily="34" charset="-122"/>
                <a:cs typeface="Times New Roman" panose="02020603050405020304" pitchFamily="18" charset="0"/>
              </a:rPr>
              <a:t>型变量可以施行的运算。例如：</a:t>
            </a:r>
          </a:p>
          <a:p>
            <a:pPr algn="just" eaLnBrk="1" fontAlgn="base" hangingPunct="1">
              <a:lnSpc>
                <a:spcPct val="150000"/>
              </a:lnSpc>
              <a:spcBef>
                <a:spcPct val="5000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a:t>
            </a:r>
            <a:r>
              <a:rPr lang="en-US" altLang="zh-CN" sz="2000" b="1" dirty="0" smtClean="0">
                <a:solidFill>
                  <a:srgbClr val="C00000"/>
                </a:solidFill>
                <a:ea typeface="微软雅黑" panose="020B0503020204020204" pitchFamily="34" charset="-122"/>
                <a:cs typeface="Times New Roman" panose="02020603050405020304" pitchFamily="18" charset="0"/>
              </a:rPr>
              <a:t>stu1.num </a:t>
            </a:r>
            <a:r>
              <a:rPr lang="en-US" altLang="zh-CN" sz="2000" b="1" dirty="0">
                <a:solidFill>
                  <a:srgbClr val="C00000"/>
                </a:solidFill>
                <a:ea typeface="微软雅黑" panose="020B0503020204020204" pitchFamily="34" charset="-122"/>
                <a:cs typeface="Times New Roman" panose="02020603050405020304" pitchFamily="18" charset="0"/>
              </a:rPr>
              <a:t>= 20312;</a:t>
            </a:r>
          </a:p>
        </p:txBody>
      </p:sp>
      <p:sp>
        <p:nvSpPr>
          <p:cNvPr id="22" name="矩形 21">
            <a:extLst>
              <a:ext uri="{FF2B5EF4-FFF2-40B4-BE49-F238E27FC236}">
                <a16:creationId xmlns:a16="http://schemas.microsoft.com/office/drawing/2014/main" xmlns="" id="{15CD521A-D122-4962-B63A-54E3E0BBDD33}"/>
              </a:ext>
            </a:extLst>
          </p:cNvPr>
          <p:cNvSpPr/>
          <p:nvPr/>
        </p:nvSpPr>
        <p:spPr>
          <a:xfrm>
            <a:off x="1479297" y="278371"/>
            <a:ext cx="4826962"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9.2.2   </a:t>
            </a:r>
            <a:r>
              <a:rPr lang="zh-CN" altLang="en-US" sz="3200" b="1" dirty="0">
                <a:solidFill>
                  <a:srgbClr val="229BBF"/>
                </a:solidFill>
                <a:latin typeface="微软雅黑" pitchFamily="34" charset="-122"/>
                <a:ea typeface="微软雅黑" pitchFamily="34" charset="-122"/>
              </a:rPr>
              <a:t>结构体变量的使用</a:t>
            </a:r>
          </a:p>
        </p:txBody>
      </p:sp>
    </p:spTree>
    <p:extLst>
      <p:ext uri="{BB962C8B-B14F-4D97-AF65-F5344CB8AC3E}">
        <p14:creationId xmlns:p14="http://schemas.microsoft.com/office/powerpoint/2010/main" val="201587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1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237331"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9.2.3   </a:t>
            </a:r>
            <a:r>
              <a:rPr lang="zh-CN" altLang="en-US" sz="3200" b="1" dirty="0">
                <a:solidFill>
                  <a:srgbClr val="229BBF"/>
                </a:solidFill>
                <a:latin typeface="微软雅黑" pitchFamily="34" charset="-122"/>
                <a:ea typeface="微软雅黑" pitchFamily="34" charset="-122"/>
              </a:rPr>
              <a:t>结构体变量的初始化</a:t>
            </a:r>
          </a:p>
        </p:txBody>
      </p:sp>
      <p:grpSp>
        <p:nvGrpSpPr>
          <p:cNvPr id="6" name="组合 24"/>
          <p:cNvGrpSpPr>
            <a:grpSpLocks/>
          </p:cNvGrpSpPr>
          <p:nvPr/>
        </p:nvGrpSpPr>
        <p:grpSpPr bwMode="auto">
          <a:xfrm>
            <a:off x="597059" y="1233674"/>
            <a:ext cx="6676195" cy="554038"/>
            <a:chOff x="1620096" y="1340762"/>
            <a:chExt cx="6674939" cy="553853"/>
          </a:xfrm>
        </p:grpSpPr>
        <p:grpSp>
          <p:nvGrpSpPr>
            <p:cNvPr id="7" name="组合 49"/>
            <p:cNvGrpSpPr>
              <a:grpSpLocks/>
            </p:cNvGrpSpPr>
            <p:nvPr/>
          </p:nvGrpSpPr>
          <p:grpSpPr bwMode="auto">
            <a:xfrm>
              <a:off x="1620096" y="1340762"/>
              <a:ext cx="6599453" cy="553853"/>
              <a:chOff x="467938" y="1291611"/>
              <a:chExt cx="6600389" cy="553816"/>
            </a:xfrm>
          </p:grpSpPr>
          <p:sp>
            <p:nvSpPr>
              <p:cNvPr id="9" name="对角圆角矩形 8"/>
              <p:cNvSpPr/>
              <p:nvPr/>
            </p:nvSpPr>
            <p:spPr>
              <a:xfrm>
                <a:off x="467938" y="1340804"/>
                <a:ext cx="6600389"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1.</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49" y="1412776"/>
              <a:ext cx="5955286"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对外部存储类型的结构体变量进行初始化</a:t>
              </a:r>
              <a:endParaRPr lang="en-US" altLang="zh-CN" sz="2400" b="1" kern="0" dirty="0" smtClean="0">
                <a:solidFill>
                  <a:srgbClr val="FFFFFF"/>
                </a:solidFill>
              </a:endParaRPr>
            </a:p>
          </p:txBody>
        </p:sp>
      </p:grpSp>
      <p:sp>
        <p:nvSpPr>
          <p:cNvPr id="13" name="Text Box 3"/>
          <p:cNvSpPr txBox="1">
            <a:spLocks noChangeArrowheads="1"/>
          </p:cNvSpPr>
          <p:nvPr/>
        </p:nvSpPr>
        <p:spPr bwMode="auto">
          <a:xfrm>
            <a:off x="868592" y="2665727"/>
            <a:ext cx="1098812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2000" dirty="0">
                <a:solidFill>
                  <a:srgbClr val="000000"/>
                </a:solidFill>
                <a:ea typeface="微软雅黑" panose="020B0503020204020204" pitchFamily="34" charset="-122"/>
              </a:rPr>
              <a:t>#include&lt;</a:t>
            </a:r>
            <a:r>
              <a:rPr lang="en-US" altLang="zh-CN" sz="2000" dirty="0" err="1">
                <a:solidFill>
                  <a:srgbClr val="000000"/>
                </a:solidFill>
                <a:ea typeface="微软雅黑" panose="020B0503020204020204" pitchFamily="34" charset="-122"/>
              </a:rPr>
              <a:t>stdio.h</a:t>
            </a:r>
            <a:r>
              <a:rPr lang="en-US" altLang="zh-CN" sz="2000" dirty="0">
                <a:solidFill>
                  <a:srgbClr val="000000"/>
                </a:solidFill>
                <a:ea typeface="微软雅黑" panose="020B0503020204020204" pitchFamily="34" charset="-122"/>
              </a:rPr>
              <a:t>&gt;</a:t>
            </a:r>
          </a:p>
          <a:p>
            <a:pPr eaLnBrk="1" fontAlgn="base" hangingPunct="1">
              <a:spcBef>
                <a:spcPct val="0"/>
              </a:spcBef>
              <a:spcAft>
                <a:spcPct val="0"/>
              </a:spcAft>
            </a:pPr>
            <a:r>
              <a:rPr lang="en-US" altLang="zh-CN" sz="2000" dirty="0">
                <a:solidFill>
                  <a:srgbClr val="FFC000"/>
                </a:solidFill>
                <a:ea typeface="微软雅黑" panose="020B0503020204020204" pitchFamily="34" charset="-122"/>
              </a:rPr>
              <a:t>#include&lt;</a:t>
            </a:r>
            <a:r>
              <a:rPr lang="en-US" altLang="zh-CN" sz="2000" dirty="0" err="1">
                <a:solidFill>
                  <a:srgbClr val="FFC000"/>
                </a:solidFill>
                <a:ea typeface="微软雅黑" panose="020B0503020204020204" pitchFamily="34" charset="-122"/>
              </a:rPr>
              <a:t>windows.h</a:t>
            </a:r>
            <a:r>
              <a:rPr lang="en-US" altLang="zh-CN" sz="2000" dirty="0">
                <a:solidFill>
                  <a:srgbClr val="FFC000"/>
                </a:solidFill>
                <a:ea typeface="微软雅黑" panose="020B0503020204020204" pitchFamily="34" charset="-122"/>
              </a:rPr>
              <a:t>&gt;</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struct student                /* </a:t>
            </a:r>
            <a:r>
              <a:rPr lang="zh-CN" altLang="en-US" sz="2000" b="1" dirty="0">
                <a:solidFill>
                  <a:srgbClr val="FF0000"/>
                </a:solidFill>
                <a:ea typeface="微软雅黑" panose="020B0503020204020204" pitchFamily="34" charset="-122"/>
              </a:rPr>
              <a:t>定义结构数据体类型 *</a:t>
            </a:r>
            <a:r>
              <a:rPr lang="en-US" altLang="zh-CN" sz="2000" b="1" dirty="0">
                <a:solidFill>
                  <a:srgbClr val="FF0000"/>
                </a:solidFill>
                <a:ea typeface="微软雅黑" panose="020B0503020204020204" pitchFamily="34" charset="-122"/>
              </a:rPr>
              <a:t>/</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 char </a:t>
            </a:r>
            <a:r>
              <a:rPr lang="en-US" altLang="zh-CN" sz="2000" b="1" dirty="0" err="1">
                <a:solidFill>
                  <a:srgbClr val="FF0000"/>
                </a:solidFill>
                <a:ea typeface="微软雅黑" panose="020B0503020204020204" pitchFamily="34" charset="-122"/>
              </a:rPr>
              <a:t>num</a:t>
            </a:r>
            <a:r>
              <a:rPr lang="en-US" altLang="zh-CN" sz="2000" b="1" dirty="0">
                <a:solidFill>
                  <a:srgbClr val="FF0000"/>
                </a:solidFill>
                <a:ea typeface="微软雅黑" panose="020B0503020204020204" pitchFamily="34" charset="-122"/>
              </a:rPr>
              <a:t>[8];</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  char name[20];</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  char sex;</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  char </a:t>
            </a:r>
            <a:r>
              <a:rPr lang="en-US" altLang="zh-CN" sz="2000" b="1" dirty="0" err="1">
                <a:solidFill>
                  <a:srgbClr val="FF0000"/>
                </a:solidFill>
                <a:ea typeface="微软雅黑" panose="020B0503020204020204" pitchFamily="34" charset="-122"/>
              </a:rPr>
              <a:t>addr</a:t>
            </a:r>
            <a:r>
              <a:rPr lang="en-US" altLang="zh-CN" sz="2000" b="1" dirty="0">
                <a:solidFill>
                  <a:srgbClr val="FF0000"/>
                </a:solidFill>
                <a:ea typeface="微软雅黑" panose="020B0503020204020204" pitchFamily="34" charset="-122"/>
              </a:rPr>
              <a:t>[40];</a:t>
            </a:r>
          </a:p>
          <a:p>
            <a:pPr eaLnBrk="1" fontAlgn="base" hangingPunct="1">
              <a:spcBef>
                <a:spcPct val="0"/>
              </a:spcBef>
              <a:spcAft>
                <a:spcPct val="0"/>
              </a:spcAft>
            </a:pPr>
            <a:r>
              <a:rPr lang="en-US" altLang="zh-CN" sz="2000" b="1" dirty="0">
                <a:solidFill>
                  <a:srgbClr val="FF0000"/>
                </a:solidFill>
                <a:ea typeface="微软雅黑" panose="020B0503020204020204" pitchFamily="34" charset="-122"/>
              </a:rPr>
              <a:t>}a={"3021103","Jiang Linpan",'M',"123 </a:t>
            </a:r>
            <a:r>
              <a:rPr lang="en-US" altLang="zh-CN" sz="2000" b="1" dirty="0" err="1">
                <a:solidFill>
                  <a:srgbClr val="FF0000"/>
                </a:solidFill>
                <a:ea typeface="微软雅黑" panose="020B0503020204020204" pitchFamily="34" charset="-122"/>
              </a:rPr>
              <a:t>Shaoshan</a:t>
            </a:r>
            <a:r>
              <a:rPr lang="en-US" altLang="zh-CN" sz="2000" b="1" dirty="0">
                <a:solidFill>
                  <a:srgbClr val="FF0000"/>
                </a:solidFill>
                <a:ea typeface="微软雅黑" panose="020B0503020204020204" pitchFamily="34" charset="-122"/>
              </a:rPr>
              <a:t> Road"}; /* </a:t>
            </a:r>
            <a:r>
              <a:rPr lang="zh-CN" altLang="en-US" sz="2000" b="1" dirty="0">
                <a:solidFill>
                  <a:srgbClr val="FF0000"/>
                </a:solidFill>
                <a:ea typeface="微软雅黑" panose="020B0503020204020204" pitchFamily="34" charset="-122"/>
              </a:rPr>
              <a:t>定义结构体变量</a:t>
            </a:r>
            <a:r>
              <a:rPr lang="en-US" altLang="zh-CN" sz="2000" b="1" dirty="0">
                <a:solidFill>
                  <a:srgbClr val="FF0000"/>
                </a:solidFill>
                <a:ea typeface="微软雅黑" panose="020B0503020204020204" pitchFamily="34" charset="-122"/>
              </a:rPr>
              <a:t>a</a:t>
            </a:r>
            <a:r>
              <a:rPr lang="zh-CN" altLang="en-US" sz="2000" b="1" dirty="0">
                <a:solidFill>
                  <a:srgbClr val="FF0000"/>
                </a:solidFill>
                <a:ea typeface="微软雅黑" panose="020B0503020204020204" pitchFamily="34" charset="-122"/>
              </a:rPr>
              <a:t>，并赋初值 *</a:t>
            </a:r>
            <a:r>
              <a:rPr lang="en-US" altLang="zh-CN" sz="2000" b="1" dirty="0" smtClean="0">
                <a:solidFill>
                  <a:srgbClr val="FF0000"/>
                </a:solidFill>
                <a:ea typeface="微软雅黑" panose="020B0503020204020204" pitchFamily="34" charset="-122"/>
              </a:rPr>
              <a:t>/</a:t>
            </a:r>
            <a:endParaRPr lang="en-US" altLang="zh-CN" sz="2000" b="1" dirty="0">
              <a:solidFill>
                <a:srgbClr val="FF0000"/>
              </a:solidFill>
              <a:ea typeface="微软雅黑" panose="020B0503020204020204" pitchFamily="34" charset="-122"/>
            </a:endParaRPr>
          </a:p>
          <a:p>
            <a:pPr eaLnBrk="1" fontAlgn="base" hangingPunct="1">
              <a:spcBef>
                <a:spcPct val="0"/>
              </a:spcBef>
              <a:spcAft>
                <a:spcPct val="0"/>
              </a:spcAft>
            </a:pPr>
            <a:r>
              <a:rPr lang="en-US" altLang="zh-CN" sz="2000" dirty="0">
                <a:solidFill>
                  <a:srgbClr val="000000"/>
                </a:solidFill>
                <a:ea typeface="微软雅黑" panose="020B0503020204020204" pitchFamily="34" charset="-122"/>
              </a:rPr>
              <a:t>void main( )</a:t>
            </a:r>
          </a:p>
          <a:p>
            <a:pPr eaLnBrk="1" fontAlgn="base" hangingPunct="1">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printf</a:t>
            </a:r>
            <a:r>
              <a:rPr lang="en-US" altLang="zh-CN" sz="2000" dirty="0">
                <a:solidFill>
                  <a:srgbClr val="000000"/>
                </a:solidFill>
                <a:ea typeface="微软雅黑" panose="020B0503020204020204" pitchFamily="34" charset="-122"/>
              </a:rPr>
              <a:t>("No</a:t>
            </a:r>
            <a:r>
              <a:rPr lang="en-US" altLang="zh-CN" sz="2000" dirty="0">
                <a:solidFill>
                  <a:srgbClr val="FF0000"/>
                </a:solidFill>
                <a:ea typeface="微软雅黑" panose="020B0503020204020204" pitchFamily="34" charset="-122"/>
              </a:rPr>
              <a:t>:%s</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nName</a:t>
            </a:r>
            <a:r>
              <a:rPr lang="en-US" altLang="zh-CN" sz="2000" dirty="0">
                <a:solidFill>
                  <a:srgbClr val="92D050"/>
                </a:solidFill>
                <a:ea typeface="微软雅黑" panose="020B0503020204020204" pitchFamily="34" charset="-122"/>
              </a:rPr>
              <a:t>:%s</a:t>
            </a:r>
            <a:r>
              <a:rPr lang="en-US" altLang="zh-CN" sz="2000" dirty="0">
                <a:solidFill>
                  <a:srgbClr val="000000"/>
                </a:solidFill>
                <a:ea typeface="微软雅黑" panose="020B0503020204020204" pitchFamily="34" charset="-122"/>
              </a:rPr>
              <a:t>\n",</a:t>
            </a:r>
            <a:r>
              <a:rPr lang="en-US" altLang="zh-CN" sz="2000" dirty="0" err="1">
                <a:solidFill>
                  <a:srgbClr val="FF0000"/>
                </a:solidFill>
                <a:ea typeface="微软雅黑" panose="020B0503020204020204" pitchFamily="34" charset="-122"/>
              </a:rPr>
              <a:t>a.num</a:t>
            </a:r>
            <a:r>
              <a:rPr lang="en-US" altLang="zh-CN" sz="2000" dirty="0" err="1">
                <a:solidFill>
                  <a:srgbClr val="000000"/>
                </a:solidFill>
                <a:ea typeface="微软雅黑" panose="020B0503020204020204" pitchFamily="34" charset="-122"/>
              </a:rPr>
              <a:t>,</a:t>
            </a:r>
            <a:r>
              <a:rPr lang="en-US" altLang="zh-CN" sz="2000" dirty="0" err="1">
                <a:solidFill>
                  <a:srgbClr val="92D050"/>
                </a:solidFill>
                <a:ea typeface="微软雅黑" panose="020B0503020204020204" pitchFamily="34" charset="-122"/>
              </a:rPr>
              <a:t>a.name</a:t>
            </a:r>
            <a:r>
              <a:rPr lang="en-US" altLang="zh-CN" sz="2000" dirty="0">
                <a:solidFill>
                  <a:srgbClr val="000000"/>
                </a:solidFill>
                <a:ea typeface="微软雅黑" panose="020B0503020204020204" pitchFamily="34" charset="-122"/>
              </a:rPr>
              <a:t>);     /* </a:t>
            </a:r>
            <a:r>
              <a:rPr lang="zh-CN" altLang="en-US" sz="2000" dirty="0">
                <a:solidFill>
                  <a:srgbClr val="000000"/>
                </a:solidFill>
                <a:ea typeface="微软雅黑" panose="020B0503020204020204" pitchFamily="34" charset="-122"/>
              </a:rPr>
              <a:t>输出变量</a:t>
            </a:r>
            <a:r>
              <a:rPr lang="en-US" altLang="zh-CN" sz="2000" dirty="0">
                <a:solidFill>
                  <a:srgbClr val="000000"/>
                </a:solidFill>
                <a:ea typeface="微软雅黑" panose="020B0503020204020204" pitchFamily="34" charset="-122"/>
              </a:rPr>
              <a:t>a</a:t>
            </a:r>
            <a:r>
              <a:rPr lang="zh-CN" altLang="en-US" sz="2000" dirty="0">
                <a:solidFill>
                  <a:srgbClr val="000000"/>
                </a:solidFill>
                <a:ea typeface="微软雅黑" panose="020B0503020204020204" pitchFamily="34" charset="-122"/>
              </a:rPr>
              <a:t>的编号和姓名两个分量 *</a:t>
            </a:r>
            <a:r>
              <a:rPr lang="en-US" altLang="zh-CN" sz="2000" dirty="0">
                <a:solidFill>
                  <a:srgbClr val="000000"/>
                </a:solidFill>
                <a:ea typeface="微软雅黑" panose="020B0503020204020204" pitchFamily="34" charset="-122"/>
              </a:rPr>
              <a:t>/</a:t>
            </a:r>
          </a:p>
          <a:p>
            <a:pPr eaLnBrk="1" fontAlgn="base" hangingPunct="1">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printf</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nSex</a:t>
            </a:r>
            <a:r>
              <a:rPr lang="en-US" altLang="zh-CN" sz="2000" dirty="0">
                <a:solidFill>
                  <a:srgbClr val="7030A0"/>
                </a:solidFill>
                <a:ea typeface="微软雅黑" panose="020B0503020204020204" pitchFamily="34" charset="-122"/>
              </a:rPr>
              <a:t>:%c</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nAddress</a:t>
            </a:r>
            <a:r>
              <a:rPr lang="en-US" altLang="zh-CN" sz="2000" dirty="0">
                <a:solidFill>
                  <a:srgbClr val="00B0F0"/>
                </a:solidFill>
                <a:ea typeface="微软雅黑" panose="020B0503020204020204" pitchFamily="34" charset="-122"/>
              </a:rPr>
              <a:t>:%s</a:t>
            </a:r>
            <a:r>
              <a:rPr lang="en-US" altLang="zh-CN" sz="2000" dirty="0">
                <a:solidFill>
                  <a:srgbClr val="000000"/>
                </a:solidFill>
                <a:ea typeface="微软雅黑" panose="020B0503020204020204" pitchFamily="34" charset="-122"/>
              </a:rPr>
              <a:t>\n",</a:t>
            </a:r>
            <a:r>
              <a:rPr lang="en-US" altLang="zh-CN" sz="2000" dirty="0" err="1">
                <a:solidFill>
                  <a:srgbClr val="7030A0"/>
                </a:solidFill>
                <a:ea typeface="微软雅黑" panose="020B0503020204020204" pitchFamily="34" charset="-122"/>
              </a:rPr>
              <a:t>a.sex</a:t>
            </a:r>
            <a:r>
              <a:rPr lang="en-US" altLang="zh-CN" sz="2000" dirty="0" err="1">
                <a:solidFill>
                  <a:srgbClr val="000000"/>
                </a:solidFill>
                <a:ea typeface="微软雅黑" panose="020B0503020204020204" pitchFamily="34" charset="-122"/>
              </a:rPr>
              <a:t>,</a:t>
            </a:r>
            <a:r>
              <a:rPr lang="en-US" altLang="zh-CN" sz="2000" dirty="0" err="1">
                <a:solidFill>
                  <a:srgbClr val="00B0F0"/>
                </a:solidFill>
                <a:ea typeface="微软雅黑" panose="020B0503020204020204" pitchFamily="34" charset="-122"/>
              </a:rPr>
              <a:t>a.addr</a:t>
            </a:r>
            <a:r>
              <a:rPr lang="en-US" altLang="zh-CN" sz="2000" dirty="0">
                <a:solidFill>
                  <a:srgbClr val="000000"/>
                </a:solidFill>
                <a:ea typeface="微软雅黑" panose="020B0503020204020204" pitchFamily="34" charset="-122"/>
              </a:rPr>
              <a:t>);  /* </a:t>
            </a:r>
            <a:r>
              <a:rPr lang="zh-CN" altLang="en-US" sz="2000" dirty="0">
                <a:solidFill>
                  <a:srgbClr val="000000"/>
                </a:solidFill>
                <a:ea typeface="微软雅黑" panose="020B0503020204020204" pitchFamily="34" charset="-122"/>
              </a:rPr>
              <a:t>输出</a:t>
            </a:r>
            <a:r>
              <a:rPr lang="en-US" altLang="zh-CN" sz="2000" dirty="0">
                <a:solidFill>
                  <a:srgbClr val="000000"/>
                </a:solidFill>
                <a:ea typeface="微软雅黑" panose="020B0503020204020204" pitchFamily="34" charset="-122"/>
              </a:rPr>
              <a:t>a</a:t>
            </a:r>
            <a:r>
              <a:rPr lang="zh-CN" altLang="en-US" sz="2000" dirty="0">
                <a:solidFill>
                  <a:srgbClr val="000000"/>
                </a:solidFill>
                <a:ea typeface="微软雅黑" panose="020B0503020204020204" pitchFamily="34" charset="-122"/>
              </a:rPr>
              <a:t>的性别和地址两个分量 *</a:t>
            </a:r>
            <a:r>
              <a:rPr lang="en-US" altLang="zh-CN" sz="2000" dirty="0">
                <a:solidFill>
                  <a:srgbClr val="000000"/>
                </a:solidFill>
                <a:ea typeface="微软雅黑" panose="020B0503020204020204" pitchFamily="34" charset="-122"/>
              </a:rPr>
              <a:t>/</a:t>
            </a:r>
          </a:p>
          <a:p>
            <a:pPr eaLnBrk="1" fontAlgn="base" hangingPunct="1">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a:solidFill>
                  <a:srgbClr val="FFC000"/>
                </a:solidFill>
                <a:ea typeface="微软雅黑" panose="020B0503020204020204" pitchFamily="34" charset="-122"/>
              </a:rPr>
              <a:t>system("pause");</a:t>
            </a:r>
          </a:p>
          <a:p>
            <a:pPr eaLnBrk="1" fontAlgn="base" hangingPunct="1">
              <a:spcBef>
                <a:spcPct val="0"/>
              </a:spcBef>
              <a:spcAft>
                <a:spcPct val="0"/>
              </a:spcAft>
            </a:pPr>
            <a:r>
              <a:rPr lang="en-US" altLang="zh-CN" sz="2000" dirty="0">
                <a:solidFill>
                  <a:srgbClr val="000000"/>
                </a:solidFill>
                <a:ea typeface="微软雅黑" panose="020B0503020204020204" pitchFamily="34" charset="-122"/>
              </a:rPr>
              <a:t>}</a:t>
            </a:r>
          </a:p>
        </p:txBody>
      </p:sp>
      <p:sp>
        <p:nvSpPr>
          <p:cNvPr id="14" name="矩形 4"/>
          <p:cNvSpPr>
            <a:spLocks noChangeArrowheads="1"/>
          </p:cNvSpPr>
          <p:nvPr/>
        </p:nvSpPr>
        <p:spPr bwMode="auto">
          <a:xfrm>
            <a:off x="2577422" y="2075704"/>
            <a:ext cx="3185815" cy="52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defTabSz="912813" eaLnBrk="0" hangingPunct="0">
              <a:defRPr kumimoji="1" sz="2400">
                <a:solidFill>
                  <a:schemeClr val="tx1"/>
                </a:solidFill>
                <a:latin typeface="Times New Roman" pitchFamily="18" charset="0"/>
                <a:ea typeface="宋体" pitchFamily="2" charset="-122"/>
              </a:defRPr>
            </a:lvl1pPr>
            <a:lvl2pPr marL="742950" indent="-285750" defTabSz="912813" eaLnBrk="0" hangingPunct="0">
              <a:defRPr kumimoji="1" sz="2400">
                <a:solidFill>
                  <a:schemeClr val="tx1"/>
                </a:solidFill>
                <a:latin typeface="Times New Roman" pitchFamily="18" charset="0"/>
                <a:ea typeface="宋体" pitchFamily="2" charset="-122"/>
              </a:defRPr>
            </a:lvl2pPr>
            <a:lvl3pPr marL="1143000" indent="-228600" defTabSz="912813" eaLnBrk="0" hangingPunct="0">
              <a:defRPr kumimoji="1" sz="2400">
                <a:solidFill>
                  <a:schemeClr val="tx1"/>
                </a:solidFill>
                <a:latin typeface="Times New Roman" pitchFamily="18" charset="0"/>
                <a:ea typeface="宋体" pitchFamily="2" charset="-122"/>
              </a:defRPr>
            </a:lvl3pPr>
            <a:lvl4pPr marL="1600200" indent="-228600" defTabSz="912813" eaLnBrk="0" hangingPunct="0">
              <a:defRPr kumimoji="1" sz="2400">
                <a:solidFill>
                  <a:schemeClr val="tx1"/>
                </a:solidFill>
                <a:latin typeface="Times New Roman" pitchFamily="18" charset="0"/>
                <a:ea typeface="宋体" pitchFamily="2" charset="-122"/>
              </a:defRPr>
            </a:lvl4pPr>
            <a:lvl5pPr marL="2057400" indent="-228600" defTabSz="912813" eaLnBrk="0" hangingPunct="0">
              <a:defRPr kumimoji="1" sz="2400">
                <a:solidFill>
                  <a:schemeClr val="tx1"/>
                </a:solidFill>
                <a:latin typeface="Times New Roman" pitchFamily="18" charset="0"/>
                <a:ea typeface="宋体" pitchFamily="2" charset="-122"/>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lnSpc>
                <a:spcPct val="150000"/>
              </a:lnSpc>
              <a:spcBef>
                <a:spcPct val="0"/>
              </a:spcBef>
              <a:spcAft>
                <a:spcPct val="0"/>
              </a:spcAft>
              <a:defRPr/>
            </a:pPr>
            <a:r>
              <a:rPr lang="zh-CN" altLang="en-US" sz="2000" kern="0" dirty="0">
                <a:solidFill>
                  <a:srgbClr val="000000"/>
                </a:solidFill>
                <a:ea typeface="微软雅黑" panose="020B0503020204020204" pitchFamily="34" charset="-122"/>
                <a:cs typeface="Times New Roman" panose="02020603050405020304" pitchFamily="18" charset="0"/>
              </a:rPr>
              <a:t>分析下列程序的输出结果。</a:t>
            </a:r>
          </a:p>
        </p:txBody>
      </p:sp>
      <p:grpSp>
        <p:nvGrpSpPr>
          <p:cNvPr id="15" name="组合 8"/>
          <p:cNvGrpSpPr>
            <a:grpSpLocks/>
          </p:cNvGrpSpPr>
          <p:nvPr/>
        </p:nvGrpSpPr>
        <p:grpSpPr bwMode="auto">
          <a:xfrm>
            <a:off x="899116" y="1957702"/>
            <a:ext cx="1530350" cy="708025"/>
            <a:chOff x="1388679" y="1973253"/>
            <a:chExt cx="1696237" cy="735667"/>
          </a:xfrm>
        </p:grpSpPr>
        <p:grpSp>
          <p:nvGrpSpPr>
            <p:cNvPr id="16" name="组合 12"/>
            <p:cNvGrpSpPr>
              <a:grpSpLocks/>
            </p:cNvGrpSpPr>
            <p:nvPr/>
          </p:nvGrpSpPr>
          <p:grpSpPr bwMode="auto">
            <a:xfrm>
              <a:off x="1893679" y="2133252"/>
              <a:ext cx="1191237" cy="503091"/>
              <a:chOff x="2115629" y="1673436"/>
              <a:chExt cx="1191163" cy="503016"/>
            </a:xfrm>
          </p:grpSpPr>
          <p:sp>
            <p:nvSpPr>
              <p:cNvPr id="18" name="Rectangle 10"/>
              <p:cNvSpPr>
                <a:spLocks noChangeArrowheads="1"/>
              </p:cNvSpPr>
              <p:nvPr/>
            </p:nvSpPr>
            <p:spPr bwMode="auto">
              <a:xfrm>
                <a:off x="2115629" y="1673436"/>
                <a:ext cx="1191163" cy="503016"/>
              </a:xfrm>
              <a:prstGeom prst="rect">
                <a:avLst/>
              </a:prstGeom>
              <a:solidFill>
                <a:srgbClr val="00B0F0"/>
              </a:solidFill>
              <a:ln>
                <a:noFill/>
              </a:ln>
              <a:extLst/>
            </p:spPr>
            <p:txBody>
              <a:bodyPr anchor="ctr"/>
              <a:lstStyle>
                <a:lvl1pPr>
                  <a:spcBef>
                    <a:spcPct val="20000"/>
                  </a:spcBef>
                  <a:buClr>
                    <a:schemeClr val="hlink"/>
                  </a:buClr>
                  <a:buFont typeface="Wingdings" pitchFamily="2" charset="2"/>
                  <a:buChar char="v"/>
                  <a:defRPr sz="2800" b="1">
                    <a:solidFill>
                      <a:schemeClr val="tx1"/>
                    </a:solidFill>
                    <a:latin typeface="Verdana" pitchFamily="34" charset="0"/>
                  </a:defRPr>
                </a:lvl1pPr>
                <a:lvl2pPr marL="742950" indent="-285750">
                  <a:spcBef>
                    <a:spcPct val="20000"/>
                  </a:spcBef>
                  <a:buClr>
                    <a:schemeClr val="hlink"/>
                  </a:buClr>
                  <a:buSzPct val="60000"/>
                  <a:buFont typeface="Wingdings" pitchFamily="2" charset="2"/>
                  <a:buChar char="n"/>
                  <a:defRPr sz="2400">
                    <a:solidFill>
                      <a:schemeClr val="tx1"/>
                    </a:solidFill>
                    <a:latin typeface="Verdana" pitchFamily="34" charset="0"/>
                  </a:defRPr>
                </a:lvl2pPr>
                <a:lvl3pPr marL="1143000" indent="-228600">
                  <a:spcBef>
                    <a:spcPct val="20000"/>
                  </a:spcBef>
                  <a:buClr>
                    <a:schemeClr val="hlink"/>
                  </a:buClr>
                  <a:buSzPct val="60000"/>
                  <a:buFont typeface="Wingdings" pitchFamily="2" charset="2"/>
                  <a:buChar char="n"/>
                  <a:defRPr sz="2400">
                    <a:solidFill>
                      <a:schemeClr val="tx1"/>
                    </a:solidFill>
                    <a:latin typeface="Verdana" pitchFamily="34" charset="0"/>
                  </a:defRPr>
                </a:lvl3pPr>
                <a:lvl4pPr marL="1600200" indent="-228600">
                  <a:spcBef>
                    <a:spcPct val="20000"/>
                  </a:spcBef>
                  <a:buClr>
                    <a:schemeClr val="hlink"/>
                  </a:buClr>
                  <a:buSzPct val="60000"/>
                  <a:buFont typeface="Wingdings" pitchFamily="2" charset="2"/>
                  <a:buChar char="n"/>
                  <a:defRPr sz="2000">
                    <a:solidFill>
                      <a:schemeClr val="tx1"/>
                    </a:solidFill>
                    <a:latin typeface="Verdana" pitchFamily="34" charset="0"/>
                  </a:defRPr>
                </a:lvl4pPr>
                <a:lvl5pPr marL="2057400" indent="-228600">
                  <a:spcBef>
                    <a:spcPct val="20000"/>
                  </a:spcBef>
                  <a:buClr>
                    <a:schemeClr va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9pPr>
              </a:lstStyle>
              <a:p>
                <a:pPr>
                  <a:spcBef>
                    <a:spcPct val="0"/>
                  </a:spcBef>
                  <a:buClrTx/>
                  <a:buFont typeface="Arial" pitchFamily="34" charset="0"/>
                  <a:buNone/>
                  <a:defRPr/>
                </a:pPr>
                <a:endParaRPr lang="zh-CN" altLang="zh-CN" sz="1800" b="0" kern="0" smtClean="0">
                  <a:solidFill>
                    <a:srgbClr val="000000"/>
                  </a:solidFill>
                  <a:latin typeface="Arial" pitchFamily="34" charset="0"/>
                  <a:ea typeface="宋体" pitchFamily="2" charset="-122"/>
                  <a:sym typeface="Arial" pitchFamily="34" charset="0"/>
                </a:endParaRPr>
              </a:p>
            </p:txBody>
          </p:sp>
          <p:sp>
            <p:nvSpPr>
              <p:cNvPr id="19" name="Text Box 12"/>
              <p:cNvSpPr txBox="1">
                <a:spLocks noChangeArrowheads="1"/>
              </p:cNvSpPr>
              <p:nvPr/>
            </p:nvSpPr>
            <p:spPr bwMode="auto">
              <a:xfrm>
                <a:off x="2260922" y="1694877"/>
                <a:ext cx="999381" cy="479926"/>
              </a:xfrm>
              <a:prstGeom prst="rect">
                <a:avLst/>
              </a:prstGeom>
              <a:noFill/>
              <a:ln>
                <a:noFill/>
              </a:ln>
              <a:effectLst/>
              <a:extLst/>
            </p:spPr>
            <p:txBody>
              <a:bodyPr>
                <a:spAutoFit/>
              </a:bodyPr>
              <a:lstStyle>
                <a:lvl1pPr>
                  <a:spcBef>
                    <a:spcPct val="20000"/>
                  </a:spcBef>
                  <a:buClr>
                    <a:schemeClr val="hlink"/>
                  </a:buClr>
                  <a:buFont typeface="Wingdings" pitchFamily="2" charset="2"/>
                  <a:buChar char="v"/>
                  <a:defRPr sz="2800" b="1">
                    <a:solidFill>
                      <a:schemeClr val="tx1"/>
                    </a:solidFill>
                    <a:latin typeface="Verdana" pitchFamily="34" charset="0"/>
                  </a:defRPr>
                </a:lvl1pPr>
                <a:lvl2pPr marL="742950" indent="-285750">
                  <a:spcBef>
                    <a:spcPct val="20000"/>
                  </a:spcBef>
                  <a:buClr>
                    <a:schemeClr val="hlink"/>
                  </a:buClr>
                  <a:buSzPct val="60000"/>
                  <a:buFont typeface="Wingdings" pitchFamily="2" charset="2"/>
                  <a:buChar char="n"/>
                  <a:defRPr sz="2400">
                    <a:solidFill>
                      <a:schemeClr val="tx1"/>
                    </a:solidFill>
                    <a:latin typeface="Verdana" pitchFamily="34" charset="0"/>
                  </a:defRPr>
                </a:lvl2pPr>
                <a:lvl3pPr marL="1143000" indent="-228600">
                  <a:spcBef>
                    <a:spcPct val="20000"/>
                  </a:spcBef>
                  <a:buClr>
                    <a:schemeClr val="hlink"/>
                  </a:buClr>
                  <a:buSzPct val="60000"/>
                  <a:buFont typeface="Wingdings" pitchFamily="2" charset="2"/>
                  <a:buChar char="n"/>
                  <a:defRPr sz="2400">
                    <a:solidFill>
                      <a:schemeClr val="tx1"/>
                    </a:solidFill>
                    <a:latin typeface="Verdana" pitchFamily="34" charset="0"/>
                  </a:defRPr>
                </a:lvl3pPr>
                <a:lvl4pPr marL="1600200" indent="-228600">
                  <a:spcBef>
                    <a:spcPct val="20000"/>
                  </a:spcBef>
                  <a:buClr>
                    <a:schemeClr val="hlink"/>
                  </a:buClr>
                  <a:buSzPct val="60000"/>
                  <a:buFont typeface="Wingdings" pitchFamily="2" charset="2"/>
                  <a:buChar char="n"/>
                  <a:defRPr sz="2000">
                    <a:solidFill>
                      <a:schemeClr val="tx1"/>
                    </a:solidFill>
                    <a:latin typeface="Verdana" pitchFamily="34" charset="0"/>
                  </a:defRPr>
                </a:lvl4pPr>
                <a:lvl5pPr marL="2057400" indent="-228600">
                  <a:spcBef>
                    <a:spcPct val="20000"/>
                  </a:spcBef>
                  <a:buClr>
                    <a:schemeClr val="hlink"/>
                  </a:buClr>
                  <a:buSzPct val="60000"/>
                  <a:buFont typeface="Wingdings" pitchFamily="2" charset="2"/>
                  <a:buChar char="n"/>
                  <a:defRPr sz="2000">
                    <a:solidFill>
                      <a:schemeClr val="tx1"/>
                    </a:solidFill>
                    <a:latin typeface="Verdana" pitchFamily="34" charset="0"/>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Verdana" pitchFamily="34" charset="0"/>
                  </a:defRPr>
                </a:lvl9pPr>
              </a:lstStyle>
              <a:p>
                <a:pPr>
                  <a:spcBef>
                    <a:spcPct val="0"/>
                  </a:spcBef>
                  <a:buClrTx/>
                  <a:buFont typeface="Arial" pitchFamily="34" charset="0"/>
                  <a:buNone/>
                  <a:defRPr/>
                </a:pPr>
                <a:r>
                  <a:rPr lang="zh-CN" altLang="en-US" sz="2400" kern="0" dirty="0" smtClean="0">
                    <a:solidFill>
                      <a:srgbClr val="FFFFFF"/>
                    </a:solidFill>
                    <a:latin typeface="方正姚体" pitchFamily="2" charset="-122"/>
                    <a:ea typeface="方正姚体" pitchFamily="2" charset="-122"/>
                    <a:sym typeface="宋体" pitchFamily="2" charset="-122"/>
                  </a:rPr>
                  <a:t>例</a:t>
                </a:r>
                <a:r>
                  <a:rPr lang="en-US" altLang="zh-CN" sz="2400" kern="0" dirty="0" smtClean="0">
                    <a:solidFill>
                      <a:srgbClr val="FFFFFF"/>
                    </a:solidFill>
                    <a:latin typeface="方正姚体" pitchFamily="2" charset="-122"/>
                    <a:ea typeface="方正姚体" pitchFamily="2" charset="-122"/>
                    <a:sym typeface="宋体" pitchFamily="2" charset="-122"/>
                  </a:rPr>
                  <a:t>9.1</a:t>
                </a:r>
                <a:endParaRPr lang="zh-CN" altLang="zh-CN" sz="2400" kern="0" dirty="0" smtClean="0">
                  <a:solidFill>
                    <a:srgbClr val="FFFFFF"/>
                  </a:solidFill>
                  <a:latin typeface="方正姚体" pitchFamily="2" charset="-122"/>
                  <a:ea typeface="方正姚体" pitchFamily="2" charset="-122"/>
                  <a:sym typeface="宋体" pitchFamily="2" charset="-122"/>
                </a:endParaRPr>
              </a:p>
            </p:txBody>
          </p:sp>
        </p:grpSp>
        <p:pic>
          <p:nvPicPr>
            <p:cNvPr id="17" name="图片 1" descr="k68_cn_2008428181542_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679" y="1973253"/>
              <a:ext cx="735049" cy="73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Text Box 3"/>
          <p:cNvSpPr txBox="1">
            <a:spLocks noChangeArrowheads="1"/>
          </p:cNvSpPr>
          <p:nvPr/>
        </p:nvSpPr>
        <p:spPr bwMode="auto">
          <a:xfrm>
            <a:off x="7088698" y="2132327"/>
            <a:ext cx="3724712" cy="2400657"/>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lnSpc>
                <a:spcPct val="110000"/>
              </a:lnSpc>
              <a:spcBef>
                <a:spcPct val="50000"/>
              </a:spcBef>
              <a:spcAft>
                <a:spcPct val="0"/>
              </a:spcAft>
            </a:pPr>
            <a:r>
              <a:rPr lang="zh-CN" altLang="en-US" sz="2000" dirty="0">
                <a:solidFill>
                  <a:srgbClr val="000000"/>
                </a:solidFill>
                <a:ea typeface="微软雅黑" panose="020B0503020204020204" pitchFamily="34" charset="-122"/>
                <a:cs typeface="Times New Roman" panose="02020603050405020304" pitchFamily="18" charset="0"/>
              </a:rPr>
              <a:t>程序运行结果如下：</a:t>
            </a:r>
          </a:p>
          <a:p>
            <a:pPr algn="just" eaLnBrk="1" fontAlgn="base" hangingPunct="1">
              <a:lnSpc>
                <a:spcPct val="110000"/>
              </a:lnSpc>
              <a:spcBef>
                <a:spcPct val="50000"/>
              </a:spcBef>
              <a:spcAft>
                <a:spcPct val="0"/>
              </a:spcAft>
            </a:pPr>
            <a:r>
              <a:rPr lang="en-US" altLang="zh-CN" sz="2000" dirty="0">
                <a:solidFill>
                  <a:srgbClr val="000000"/>
                </a:solidFill>
                <a:ea typeface="微软雅黑" panose="020B0503020204020204" pitchFamily="34" charset="-122"/>
                <a:cs typeface="Times New Roman" panose="02020603050405020304" pitchFamily="18" charset="0"/>
              </a:rPr>
              <a:t>No:3021103</a:t>
            </a:r>
          </a:p>
          <a:p>
            <a:pPr algn="just" eaLnBrk="1" fontAlgn="base" hangingPunct="1">
              <a:lnSpc>
                <a:spcPct val="110000"/>
              </a:lnSpc>
              <a:spcBef>
                <a:spcPct val="50000"/>
              </a:spcBef>
              <a:spcAft>
                <a:spcPct val="0"/>
              </a:spcAft>
            </a:pPr>
            <a:r>
              <a:rPr lang="en-US" altLang="zh-CN" sz="2000" dirty="0" err="1">
                <a:solidFill>
                  <a:srgbClr val="000000"/>
                </a:solidFill>
                <a:ea typeface="微软雅黑" panose="020B0503020204020204" pitchFamily="34" charset="-122"/>
                <a:cs typeface="Times New Roman" panose="02020603050405020304" pitchFamily="18" charset="0"/>
              </a:rPr>
              <a:t>Name:Jiang</a:t>
            </a:r>
            <a:r>
              <a:rPr lang="en-US" altLang="zh-CN" sz="2000" dirty="0">
                <a:solidFill>
                  <a:srgbClr val="000000"/>
                </a:solidFill>
                <a:ea typeface="微软雅黑" panose="020B0503020204020204" pitchFamily="34" charset="-122"/>
                <a:cs typeface="Times New Roman" panose="02020603050405020304" pitchFamily="18" charset="0"/>
              </a:rPr>
              <a:t> </a:t>
            </a:r>
            <a:r>
              <a:rPr lang="en-US" altLang="zh-CN" sz="2000" dirty="0" err="1">
                <a:solidFill>
                  <a:srgbClr val="000000"/>
                </a:solidFill>
                <a:ea typeface="微软雅黑" panose="020B0503020204020204" pitchFamily="34" charset="-122"/>
                <a:cs typeface="Times New Roman" panose="02020603050405020304" pitchFamily="18" charset="0"/>
              </a:rPr>
              <a:t>Linpan</a:t>
            </a:r>
            <a:endParaRPr lang="en-US" altLang="zh-CN" sz="2000" dirty="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10000"/>
              </a:lnSpc>
              <a:spcBef>
                <a:spcPct val="50000"/>
              </a:spcBef>
              <a:spcAft>
                <a:spcPct val="0"/>
              </a:spcAft>
            </a:pPr>
            <a:r>
              <a:rPr lang="en-US" altLang="zh-CN" sz="2000" dirty="0" err="1">
                <a:solidFill>
                  <a:srgbClr val="000000"/>
                </a:solidFill>
                <a:ea typeface="微软雅黑" panose="020B0503020204020204" pitchFamily="34" charset="-122"/>
                <a:cs typeface="Times New Roman" panose="02020603050405020304" pitchFamily="18" charset="0"/>
              </a:rPr>
              <a:t>Sex:M</a:t>
            </a:r>
            <a:endParaRPr lang="en-US" altLang="zh-CN" sz="2000" dirty="0">
              <a:solidFill>
                <a:srgbClr val="000000"/>
              </a:solidFill>
              <a:ea typeface="微软雅黑" panose="020B0503020204020204" pitchFamily="34" charset="-122"/>
              <a:cs typeface="Times New Roman" panose="02020603050405020304" pitchFamily="18" charset="0"/>
            </a:endParaRPr>
          </a:p>
          <a:p>
            <a:pPr algn="just" eaLnBrk="1" fontAlgn="base" hangingPunct="1">
              <a:lnSpc>
                <a:spcPct val="110000"/>
              </a:lnSpc>
              <a:spcBef>
                <a:spcPct val="50000"/>
              </a:spcBef>
              <a:spcAft>
                <a:spcPct val="0"/>
              </a:spcAft>
            </a:pPr>
            <a:r>
              <a:rPr lang="en-US" altLang="zh-CN" sz="2000" dirty="0">
                <a:solidFill>
                  <a:srgbClr val="000000"/>
                </a:solidFill>
                <a:ea typeface="微软雅黑" panose="020B0503020204020204" pitchFamily="34" charset="-122"/>
                <a:cs typeface="Times New Roman" panose="02020603050405020304" pitchFamily="18" charset="0"/>
              </a:rPr>
              <a:t>Address:123 </a:t>
            </a:r>
            <a:r>
              <a:rPr lang="en-US" altLang="zh-CN" sz="2000" dirty="0" err="1">
                <a:solidFill>
                  <a:srgbClr val="000000"/>
                </a:solidFill>
                <a:ea typeface="微软雅黑" panose="020B0503020204020204" pitchFamily="34" charset="-122"/>
                <a:cs typeface="Times New Roman" panose="02020603050405020304" pitchFamily="18" charset="0"/>
              </a:rPr>
              <a:t>Shaoshan</a:t>
            </a:r>
            <a:r>
              <a:rPr lang="en-US" altLang="zh-CN" sz="2000" dirty="0">
                <a:solidFill>
                  <a:srgbClr val="000000"/>
                </a:solidFill>
                <a:ea typeface="微软雅黑" panose="020B0503020204020204" pitchFamily="34" charset="-122"/>
                <a:cs typeface="Times New Roman" panose="02020603050405020304" pitchFamily="18" charset="0"/>
              </a:rPr>
              <a:t> Road</a:t>
            </a:r>
          </a:p>
        </p:txBody>
      </p:sp>
    </p:spTree>
    <p:extLst>
      <p:ext uri="{BB962C8B-B14F-4D97-AF65-F5344CB8AC3E}">
        <p14:creationId xmlns:p14="http://schemas.microsoft.com/office/powerpoint/2010/main" val="372906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2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237331"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9.2.3   </a:t>
            </a:r>
            <a:r>
              <a:rPr lang="zh-CN" altLang="en-US" sz="3200" b="1" dirty="0">
                <a:solidFill>
                  <a:srgbClr val="229BBF"/>
                </a:solidFill>
                <a:latin typeface="微软雅黑" pitchFamily="34" charset="-122"/>
                <a:ea typeface="微软雅黑" pitchFamily="34" charset="-122"/>
              </a:rPr>
              <a:t>结构体变量的初始化</a:t>
            </a:r>
          </a:p>
        </p:txBody>
      </p:sp>
      <p:grpSp>
        <p:nvGrpSpPr>
          <p:cNvPr id="6" name="组合 24"/>
          <p:cNvGrpSpPr>
            <a:grpSpLocks/>
          </p:cNvGrpSpPr>
          <p:nvPr/>
        </p:nvGrpSpPr>
        <p:grpSpPr bwMode="auto">
          <a:xfrm>
            <a:off x="597059" y="1233674"/>
            <a:ext cx="6349026" cy="554038"/>
            <a:chOff x="1620096" y="1340762"/>
            <a:chExt cx="6347831" cy="553853"/>
          </a:xfrm>
        </p:grpSpPr>
        <p:grpSp>
          <p:nvGrpSpPr>
            <p:cNvPr id="7" name="组合 49"/>
            <p:cNvGrpSpPr>
              <a:grpSpLocks/>
            </p:cNvGrpSpPr>
            <p:nvPr/>
          </p:nvGrpSpPr>
          <p:grpSpPr bwMode="auto">
            <a:xfrm>
              <a:off x="1620096" y="1340762"/>
              <a:ext cx="6347831" cy="553853"/>
              <a:chOff x="467938" y="1291611"/>
              <a:chExt cx="6348731" cy="553816"/>
            </a:xfrm>
          </p:grpSpPr>
          <p:sp>
            <p:nvSpPr>
              <p:cNvPr id="9" name="对角圆角矩形 8"/>
              <p:cNvSpPr/>
              <p:nvPr/>
            </p:nvSpPr>
            <p:spPr>
              <a:xfrm>
                <a:off x="467938" y="1340804"/>
                <a:ext cx="6348731"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2.</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50" y="1412776"/>
              <a:ext cx="5510755"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在函数内定义结构体变量并进行初始化</a:t>
              </a:r>
              <a:endParaRPr lang="en-US" altLang="zh-CN" sz="2400" b="1" kern="0" dirty="0" smtClean="0">
                <a:solidFill>
                  <a:srgbClr val="FFFFFF"/>
                </a:solidFill>
              </a:endParaRPr>
            </a:p>
          </p:txBody>
        </p:sp>
      </p:grpSp>
      <p:sp>
        <p:nvSpPr>
          <p:cNvPr id="13" name="Text Box 3"/>
          <p:cNvSpPr txBox="1">
            <a:spLocks noChangeArrowheads="1"/>
          </p:cNvSpPr>
          <p:nvPr/>
        </p:nvSpPr>
        <p:spPr bwMode="auto">
          <a:xfrm>
            <a:off x="1071725" y="1903605"/>
            <a:ext cx="10174352" cy="486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lnSpc>
                <a:spcPct val="120000"/>
              </a:lnSpc>
              <a:spcBef>
                <a:spcPct val="0"/>
              </a:spcBef>
              <a:spcAft>
                <a:spcPct val="0"/>
              </a:spcAft>
            </a:pPr>
            <a:r>
              <a:rPr lang="zh-CN" altLang="en-US" sz="2000" dirty="0">
                <a:solidFill>
                  <a:srgbClr val="000000"/>
                </a:solidFill>
                <a:ea typeface="微软雅黑" panose="020B0503020204020204" pitchFamily="34" charset="-122"/>
              </a:rPr>
              <a:t>允许</a:t>
            </a:r>
            <a:r>
              <a:rPr lang="en-US" altLang="zh-CN" sz="2000" dirty="0">
                <a:solidFill>
                  <a:srgbClr val="000000"/>
                </a:solidFill>
                <a:ea typeface="微软雅黑" panose="020B0503020204020204" pitchFamily="34" charset="-122"/>
              </a:rPr>
              <a:t>main</a:t>
            </a:r>
            <a:r>
              <a:rPr lang="zh-CN" altLang="en-US" sz="2000" dirty="0">
                <a:solidFill>
                  <a:srgbClr val="000000"/>
                </a:solidFill>
                <a:ea typeface="微软雅黑" panose="020B0503020204020204" pitchFamily="34" charset="-122"/>
              </a:rPr>
              <a:t>函数中对结构体变量赋初值。程序如下：</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void main( )</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 </a:t>
            </a:r>
            <a:r>
              <a:rPr lang="en-US" altLang="zh-CN" sz="2000" b="1" dirty="0">
                <a:solidFill>
                  <a:srgbClr val="FF0000"/>
                </a:solidFill>
                <a:ea typeface="微软雅黑" panose="020B0503020204020204" pitchFamily="34" charset="-122"/>
              </a:rPr>
              <a:t>struct student</a:t>
            </a:r>
          </a:p>
          <a:p>
            <a:pPr eaLnBrk="1" fontAlgn="base" hangingPunct="1">
              <a:lnSpc>
                <a:spcPct val="120000"/>
              </a:lnSpc>
              <a:spcBef>
                <a:spcPct val="0"/>
              </a:spcBef>
              <a:spcAft>
                <a:spcPct val="0"/>
              </a:spcAft>
            </a:pPr>
            <a:r>
              <a:rPr lang="en-US" altLang="zh-CN" sz="2000" b="1" dirty="0">
                <a:solidFill>
                  <a:srgbClr val="FF0000"/>
                </a:solidFill>
                <a:ea typeface="微软雅黑" panose="020B0503020204020204" pitchFamily="34" charset="-122"/>
              </a:rPr>
              <a:t> {  char </a:t>
            </a:r>
            <a:r>
              <a:rPr lang="en-US" altLang="zh-CN" sz="2000" b="1" dirty="0" err="1">
                <a:solidFill>
                  <a:srgbClr val="FF0000"/>
                </a:solidFill>
                <a:ea typeface="微软雅黑" panose="020B0503020204020204" pitchFamily="34" charset="-122"/>
              </a:rPr>
              <a:t>num</a:t>
            </a:r>
            <a:r>
              <a:rPr lang="en-US" altLang="zh-CN" sz="2000" b="1" dirty="0">
                <a:solidFill>
                  <a:srgbClr val="FF0000"/>
                </a:solidFill>
                <a:ea typeface="微软雅黑" panose="020B0503020204020204" pitchFamily="34" charset="-122"/>
              </a:rPr>
              <a:t>[8];</a:t>
            </a:r>
          </a:p>
          <a:p>
            <a:pPr eaLnBrk="1" fontAlgn="base" hangingPunct="1">
              <a:lnSpc>
                <a:spcPct val="120000"/>
              </a:lnSpc>
              <a:spcBef>
                <a:spcPct val="0"/>
              </a:spcBef>
              <a:spcAft>
                <a:spcPct val="0"/>
              </a:spcAft>
            </a:pPr>
            <a:r>
              <a:rPr lang="en-US" altLang="zh-CN" sz="2000" b="1" dirty="0">
                <a:solidFill>
                  <a:srgbClr val="FF0000"/>
                </a:solidFill>
                <a:ea typeface="微软雅黑" panose="020B0503020204020204" pitchFamily="34" charset="-122"/>
              </a:rPr>
              <a:t>   char name[20];</a:t>
            </a:r>
          </a:p>
          <a:p>
            <a:pPr eaLnBrk="1" fontAlgn="base" hangingPunct="1">
              <a:lnSpc>
                <a:spcPct val="120000"/>
              </a:lnSpc>
              <a:spcBef>
                <a:spcPct val="0"/>
              </a:spcBef>
              <a:spcAft>
                <a:spcPct val="0"/>
              </a:spcAft>
            </a:pPr>
            <a:r>
              <a:rPr lang="en-US" altLang="zh-CN" sz="2000" b="1" dirty="0">
                <a:solidFill>
                  <a:srgbClr val="FF0000"/>
                </a:solidFill>
                <a:ea typeface="微软雅黑" panose="020B0503020204020204" pitchFamily="34" charset="-122"/>
              </a:rPr>
              <a:t>   char sex;</a:t>
            </a:r>
          </a:p>
          <a:p>
            <a:pPr eaLnBrk="1" fontAlgn="base" hangingPunct="1">
              <a:lnSpc>
                <a:spcPct val="120000"/>
              </a:lnSpc>
              <a:spcBef>
                <a:spcPct val="0"/>
              </a:spcBef>
              <a:spcAft>
                <a:spcPct val="0"/>
              </a:spcAft>
            </a:pPr>
            <a:r>
              <a:rPr lang="en-US" altLang="zh-CN" sz="2000" b="1" dirty="0">
                <a:solidFill>
                  <a:srgbClr val="FF0000"/>
                </a:solidFill>
                <a:ea typeface="微软雅黑" panose="020B0503020204020204" pitchFamily="34" charset="-122"/>
              </a:rPr>
              <a:t>   char </a:t>
            </a:r>
            <a:r>
              <a:rPr lang="en-US" altLang="zh-CN" sz="2000" b="1" dirty="0" err="1">
                <a:solidFill>
                  <a:srgbClr val="FF0000"/>
                </a:solidFill>
                <a:ea typeface="微软雅黑" panose="020B0503020204020204" pitchFamily="34" charset="-122"/>
              </a:rPr>
              <a:t>addr</a:t>
            </a:r>
            <a:r>
              <a:rPr lang="en-US" altLang="zh-CN" sz="2000" b="1" dirty="0">
                <a:solidFill>
                  <a:srgbClr val="FF0000"/>
                </a:solidFill>
                <a:ea typeface="微软雅黑" panose="020B0503020204020204" pitchFamily="34" charset="-122"/>
              </a:rPr>
              <a:t>[40];</a:t>
            </a:r>
          </a:p>
          <a:p>
            <a:pPr eaLnBrk="1" fontAlgn="base" hangingPunct="1">
              <a:lnSpc>
                <a:spcPct val="120000"/>
              </a:lnSpc>
              <a:spcBef>
                <a:spcPct val="0"/>
              </a:spcBef>
              <a:spcAft>
                <a:spcPct val="0"/>
              </a:spcAft>
            </a:pPr>
            <a:r>
              <a:rPr lang="en-US" altLang="zh-CN" sz="2000" b="1" dirty="0">
                <a:solidFill>
                  <a:srgbClr val="FF0000"/>
                </a:solidFill>
                <a:ea typeface="微软雅黑" panose="020B0503020204020204" pitchFamily="34" charset="-122"/>
              </a:rPr>
              <a:t>  };           /* </a:t>
            </a:r>
            <a:r>
              <a:rPr lang="zh-CN" altLang="en-US" sz="2000" b="1" dirty="0">
                <a:solidFill>
                  <a:srgbClr val="FF0000"/>
                </a:solidFill>
                <a:ea typeface="微软雅黑" panose="020B0503020204020204" pitchFamily="34" charset="-122"/>
              </a:rPr>
              <a:t>定义结构体类型 *</a:t>
            </a:r>
            <a:r>
              <a:rPr lang="en-US" altLang="zh-CN" sz="2000" b="1" dirty="0">
                <a:solidFill>
                  <a:srgbClr val="FF0000"/>
                </a:solidFill>
                <a:ea typeface="微软雅黑" panose="020B0503020204020204" pitchFamily="34" charset="-122"/>
              </a:rPr>
              <a:t>/</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  struct student a={"3021103","Jiang Linpan",'M',"123 </a:t>
            </a:r>
            <a:r>
              <a:rPr lang="en-US" altLang="zh-CN" sz="2000" dirty="0" err="1">
                <a:solidFill>
                  <a:srgbClr val="000000"/>
                </a:solidFill>
                <a:ea typeface="微软雅黑" panose="020B0503020204020204" pitchFamily="34" charset="-122"/>
              </a:rPr>
              <a:t>Shaoshan</a:t>
            </a:r>
            <a:r>
              <a:rPr lang="en-US" altLang="zh-CN" sz="2000" dirty="0">
                <a:solidFill>
                  <a:srgbClr val="000000"/>
                </a:solidFill>
                <a:ea typeface="微软雅黑" panose="020B0503020204020204" pitchFamily="34" charset="-122"/>
              </a:rPr>
              <a:t> Road"};/* </a:t>
            </a:r>
            <a:r>
              <a:rPr lang="zh-CN" altLang="en-US" sz="2000" dirty="0">
                <a:solidFill>
                  <a:srgbClr val="000000"/>
                </a:solidFill>
                <a:ea typeface="微软雅黑" panose="020B0503020204020204" pitchFamily="34" charset="-122"/>
              </a:rPr>
              <a:t>定义变量 *</a:t>
            </a:r>
            <a:r>
              <a:rPr lang="en-US" altLang="zh-CN" sz="2000" dirty="0">
                <a:solidFill>
                  <a:srgbClr val="000000"/>
                </a:solidFill>
                <a:ea typeface="微软雅黑" panose="020B0503020204020204" pitchFamily="34" charset="-122"/>
              </a:rPr>
              <a:t>/</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printf</a:t>
            </a:r>
            <a:r>
              <a:rPr lang="en-US" altLang="zh-CN" sz="2000" dirty="0">
                <a:solidFill>
                  <a:srgbClr val="000000"/>
                </a:solidFill>
                <a:ea typeface="微软雅黑" panose="020B0503020204020204" pitchFamily="34" charset="-122"/>
              </a:rPr>
              <a:t>("No:%s\</a:t>
            </a:r>
            <a:r>
              <a:rPr lang="en-US" altLang="zh-CN" sz="2000" dirty="0" err="1">
                <a:solidFill>
                  <a:srgbClr val="000000"/>
                </a:solidFill>
                <a:ea typeface="微软雅黑" panose="020B0503020204020204" pitchFamily="34" charset="-122"/>
              </a:rPr>
              <a:t>nName</a:t>
            </a:r>
            <a:r>
              <a:rPr lang="en-US" altLang="zh-CN" sz="2000" dirty="0">
                <a:solidFill>
                  <a:srgbClr val="000000"/>
                </a:solidFill>
                <a:ea typeface="微软雅黑" panose="020B0503020204020204" pitchFamily="34" charset="-122"/>
              </a:rPr>
              <a:t>:%s\n",</a:t>
            </a:r>
            <a:r>
              <a:rPr lang="en-US" altLang="zh-CN" sz="2000" dirty="0" err="1">
                <a:solidFill>
                  <a:srgbClr val="000000"/>
                </a:solidFill>
                <a:ea typeface="微软雅黑" panose="020B0503020204020204" pitchFamily="34" charset="-122"/>
              </a:rPr>
              <a:t>a.num,a.name</a:t>
            </a:r>
            <a:r>
              <a:rPr lang="en-US" altLang="zh-CN" sz="2000" dirty="0">
                <a:solidFill>
                  <a:srgbClr val="000000"/>
                </a:solidFill>
                <a:ea typeface="微软雅黑" panose="020B0503020204020204" pitchFamily="34" charset="-122"/>
              </a:rPr>
              <a:t>);     /* </a:t>
            </a:r>
            <a:r>
              <a:rPr lang="zh-CN" altLang="en-US" sz="2000" dirty="0">
                <a:solidFill>
                  <a:srgbClr val="000000"/>
                </a:solidFill>
                <a:ea typeface="微软雅黑" panose="020B0503020204020204" pitchFamily="34" charset="-122"/>
              </a:rPr>
              <a:t>输出变量</a:t>
            </a:r>
            <a:r>
              <a:rPr lang="en-US" altLang="zh-CN" sz="2000" dirty="0">
                <a:solidFill>
                  <a:srgbClr val="000000"/>
                </a:solidFill>
                <a:ea typeface="微软雅黑" panose="020B0503020204020204" pitchFamily="34" charset="-122"/>
              </a:rPr>
              <a:t>a</a:t>
            </a:r>
            <a:r>
              <a:rPr lang="zh-CN" altLang="en-US" sz="2000" dirty="0">
                <a:solidFill>
                  <a:srgbClr val="000000"/>
                </a:solidFill>
                <a:ea typeface="微软雅黑" panose="020B0503020204020204" pitchFamily="34" charset="-122"/>
              </a:rPr>
              <a:t>的编号和姓名两个分量 *</a:t>
            </a:r>
            <a:r>
              <a:rPr lang="en-US" altLang="zh-CN" sz="2000" dirty="0">
                <a:solidFill>
                  <a:srgbClr val="000000"/>
                </a:solidFill>
                <a:ea typeface="微软雅黑" panose="020B0503020204020204" pitchFamily="34" charset="-122"/>
              </a:rPr>
              <a:t>/</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printf</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nSex</a:t>
            </a:r>
            <a:r>
              <a:rPr lang="en-US" altLang="zh-CN" sz="2000" dirty="0">
                <a:solidFill>
                  <a:srgbClr val="000000"/>
                </a:solidFill>
                <a:ea typeface="微软雅黑" panose="020B0503020204020204" pitchFamily="34" charset="-122"/>
              </a:rPr>
              <a:t>:%c\</a:t>
            </a:r>
            <a:r>
              <a:rPr lang="en-US" altLang="zh-CN" sz="2000" dirty="0" err="1">
                <a:solidFill>
                  <a:srgbClr val="000000"/>
                </a:solidFill>
                <a:ea typeface="微软雅黑" panose="020B0503020204020204" pitchFamily="34" charset="-122"/>
              </a:rPr>
              <a:t>nAddress</a:t>
            </a:r>
            <a:r>
              <a:rPr lang="en-US" altLang="zh-CN" sz="2000" dirty="0">
                <a:solidFill>
                  <a:srgbClr val="000000"/>
                </a:solidFill>
                <a:ea typeface="微软雅黑" panose="020B0503020204020204" pitchFamily="34" charset="-122"/>
              </a:rPr>
              <a:t>:%s\n",</a:t>
            </a:r>
            <a:r>
              <a:rPr lang="en-US" altLang="zh-CN" sz="2000" dirty="0" err="1">
                <a:solidFill>
                  <a:srgbClr val="000000"/>
                </a:solidFill>
                <a:ea typeface="微软雅黑" panose="020B0503020204020204" pitchFamily="34" charset="-122"/>
              </a:rPr>
              <a:t>a.sex,a.addr</a:t>
            </a:r>
            <a:r>
              <a:rPr lang="en-US" altLang="zh-CN" sz="2000" dirty="0">
                <a:solidFill>
                  <a:srgbClr val="000000"/>
                </a:solidFill>
                <a:ea typeface="微软雅黑" panose="020B0503020204020204" pitchFamily="34" charset="-122"/>
              </a:rPr>
              <a:t>);  /* </a:t>
            </a:r>
            <a:r>
              <a:rPr lang="zh-CN" altLang="en-US" sz="2000" dirty="0">
                <a:solidFill>
                  <a:srgbClr val="000000"/>
                </a:solidFill>
                <a:ea typeface="微软雅黑" panose="020B0503020204020204" pitchFamily="34" charset="-122"/>
              </a:rPr>
              <a:t>输出</a:t>
            </a:r>
            <a:r>
              <a:rPr lang="en-US" altLang="zh-CN" sz="2000" dirty="0">
                <a:solidFill>
                  <a:srgbClr val="000000"/>
                </a:solidFill>
                <a:ea typeface="微软雅黑" panose="020B0503020204020204" pitchFamily="34" charset="-122"/>
              </a:rPr>
              <a:t>a</a:t>
            </a:r>
            <a:r>
              <a:rPr lang="zh-CN" altLang="en-US" sz="2000" dirty="0">
                <a:solidFill>
                  <a:srgbClr val="000000"/>
                </a:solidFill>
                <a:ea typeface="微软雅黑" panose="020B0503020204020204" pitchFamily="34" charset="-122"/>
              </a:rPr>
              <a:t>的性别和地址两个分量 *</a:t>
            </a:r>
            <a:r>
              <a:rPr lang="en-US" altLang="zh-CN" sz="2000" dirty="0">
                <a:solidFill>
                  <a:srgbClr val="000000"/>
                </a:solidFill>
                <a:ea typeface="微软雅黑" panose="020B0503020204020204" pitchFamily="34" charset="-122"/>
              </a:rPr>
              <a:t>/</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  system("pause");</a:t>
            </a:r>
          </a:p>
          <a:p>
            <a:pPr eaLnBrk="1" fontAlgn="base" hangingPunct="1">
              <a:lnSpc>
                <a:spcPct val="120000"/>
              </a:lnSpc>
              <a:spcBef>
                <a:spcPct val="0"/>
              </a:spcBef>
              <a:spcAft>
                <a:spcPct val="0"/>
              </a:spcAft>
            </a:pPr>
            <a:r>
              <a:rPr lang="en-US" altLang="zh-CN" sz="2000" dirty="0">
                <a:solidFill>
                  <a:srgbClr val="000000"/>
                </a:solidFill>
                <a:ea typeface="微软雅黑" panose="020B0503020204020204" pitchFamily="34" charset="-122"/>
              </a:rPr>
              <a:t>}</a:t>
            </a:r>
          </a:p>
        </p:txBody>
      </p:sp>
    </p:spTree>
    <p:extLst>
      <p:ext uri="{BB962C8B-B14F-4D97-AF65-F5344CB8AC3E}">
        <p14:creationId xmlns:p14="http://schemas.microsoft.com/office/powerpoint/2010/main" val="117538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6058069"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9.2.4   </a:t>
            </a:r>
            <a:r>
              <a:rPr lang="zh-CN" altLang="en-US" sz="3200" b="1" dirty="0">
                <a:solidFill>
                  <a:srgbClr val="229BBF"/>
                </a:solidFill>
                <a:latin typeface="微软雅黑" pitchFamily="34" charset="-122"/>
                <a:ea typeface="微软雅黑" pitchFamily="34" charset="-122"/>
              </a:rPr>
              <a:t>结构体变量的输入与输出</a:t>
            </a:r>
          </a:p>
        </p:txBody>
      </p:sp>
      <p:sp>
        <p:nvSpPr>
          <p:cNvPr id="3" name="Shape 66"/>
          <p:cNvSpPr>
            <a:spLocks noChangeArrowheads="1"/>
          </p:cNvSpPr>
          <p:nvPr/>
        </p:nvSpPr>
        <p:spPr bwMode="auto">
          <a:xfrm>
            <a:off x="3477207" y="1135621"/>
            <a:ext cx="16525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800" tIns="50800" rIns="50800" bIns="50800" anchor="ctr">
            <a:spAutoFit/>
          </a:bodyPr>
          <a:lstStyle>
            <a:lvl1pPr eaLnBrk="0" hangingPunct="0">
              <a:defRPr kumimoji="1" sz="3200" b="1">
                <a:solidFill>
                  <a:schemeClr val="tx1"/>
                </a:solidFill>
                <a:latin typeface="幼圆" pitchFamily="49" charset="-122"/>
                <a:ea typeface="幼圆" pitchFamily="49" charset="-122"/>
              </a:defRPr>
            </a:lvl1pPr>
            <a:lvl2pPr marL="742950" indent="-285750" eaLnBrk="0" hangingPunct="0">
              <a:defRPr kumimoji="1" sz="3200" b="1">
                <a:solidFill>
                  <a:schemeClr val="tx1"/>
                </a:solidFill>
                <a:latin typeface="幼圆" pitchFamily="49" charset="-122"/>
                <a:ea typeface="幼圆" pitchFamily="49" charset="-122"/>
              </a:defRPr>
            </a:lvl2pPr>
            <a:lvl3pPr marL="1143000" indent="-228600" eaLnBrk="0" hangingPunct="0">
              <a:defRPr kumimoji="1" sz="3200" b="1">
                <a:solidFill>
                  <a:schemeClr val="tx1"/>
                </a:solidFill>
                <a:latin typeface="幼圆" pitchFamily="49" charset="-122"/>
                <a:ea typeface="幼圆" pitchFamily="49" charset="-122"/>
              </a:defRPr>
            </a:lvl3pPr>
            <a:lvl4pPr marL="1600200" indent="-228600" eaLnBrk="0" hangingPunct="0">
              <a:defRPr kumimoji="1" sz="3200" b="1">
                <a:solidFill>
                  <a:schemeClr val="tx1"/>
                </a:solidFill>
                <a:latin typeface="幼圆" pitchFamily="49" charset="-122"/>
                <a:ea typeface="幼圆" pitchFamily="49" charset="-122"/>
              </a:defRPr>
            </a:lvl4pPr>
            <a:lvl5pPr marL="2057400" indent="-228600" eaLnBrk="0" hangingPunct="0">
              <a:defRPr kumimoji="1" sz="3200" b="1">
                <a:solidFill>
                  <a:schemeClr val="tx1"/>
                </a:solidFill>
                <a:latin typeface="幼圆" pitchFamily="49" charset="-122"/>
                <a:ea typeface="幼圆" pitchFamily="49" charset="-122"/>
              </a:defRPr>
            </a:lvl5pPr>
            <a:lvl6pPr marL="25146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6pPr>
            <a:lvl7pPr marL="29718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7pPr>
            <a:lvl8pPr marL="34290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8pPr>
            <a:lvl9pPr marL="38862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9pPr>
          </a:lstStyle>
          <a:p>
            <a:pPr eaLnBrk="1" fontAlgn="base" hangingPunct="1">
              <a:spcBef>
                <a:spcPct val="20000"/>
              </a:spcBef>
              <a:spcAft>
                <a:spcPct val="0"/>
              </a:spcAft>
              <a:buFontTx/>
              <a:buChar char="•"/>
            </a:pPr>
            <a:r>
              <a:rPr lang="en-US" altLang="zh-CN" sz="2600" i="1" smtClean="0">
                <a:solidFill>
                  <a:srgbClr val="FFFFFF"/>
                </a:solidFill>
                <a:latin typeface="Verdana" pitchFamily="34" charset="0"/>
                <a:sym typeface="Helvetica" pitchFamily="34" charset="0"/>
              </a:rPr>
              <a:t>C</a:t>
            </a:r>
            <a:r>
              <a:rPr lang="zh-CN" altLang="en-US" sz="2600" i="1" smtClean="0">
                <a:solidFill>
                  <a:srgbClr val="FFFFFF"/>
                </a:solidFill>
                <a:latin typeface="Verdana" pitchFamily="34" charset="0"/>
                <a:sym typeface="Helvetica" pitchFamily="34" charset="0"/>
              </a:rPr>
              <a:t>语言高级</a:t>
            </a:r>
          </a:p>
        </p:txBody>
      </p:sp>
      <p:sp>
        <p:nvSpPr>
          <p:cNvPr id="4" name="Shape 68"/>
          <p:cNvSpPr>
            <a:spLocks noChangeArrowheads="1"/>
          </p:cNvSpPr>
          <p:nvPr/>
        </p:nvSpPr>
        <p:spPr bwMode="auto">
          <a:xfrm>
            <a:off x="5256795" y="1310246"/>
            <a:ext cx="863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0800" tIns="50800" rIns="50800" bIns="50800" anchor="ctr">
            <a:spAutoFit/>
          </a:bodyPr>
          <a:lstStyle>
            <a:lvl1pPr eaLnBrk="0" hangingPunct="0">
              <a:defRPr kumimoji="1" sz="3200" b="1">
                <a:solidFill>
                  <a:schemeClr val="tx1"/>
                </a:solidFill>
                <a:latin typeface="幼圆" pitchFamily="49" charset="-122"/>
                <a:ea typeface="幼圆" pitchFamily="49" charset="-122"/>
              </a:defRPr>
            </a:lvl1pPr>
            <a:lvl2pPr marL="742950" indent="-285750" eaLnBrk="0" hangingPunct="0">
              <a:defRPr kumimoji="1" sz="3200" b="1">
                <a:solidFill>
                  <a:schemeClr val="tx1"/>
                </a:solidFill>
                <a:latin typeface="幼圆" pitchFamily="49" charset="-122"/>
                <a:ea typeface="幼圆" pitchFamily="49" charset="-122"/>
              </a:defRPr>
            </a:lvl2pPr>
            <a:lvl3pPr marL="1143000" indent="-228600" eaLnBrk="0" hangingPunct="0">
              <a:defRPr kumimoji="1" sz="3200" b="1">
                <a:solidFill>
                  <a:schemeClr val="tx1"/>
                </a:solidFill>
                <a:latin typeface="幼圆" pitchFamily="49" charset="-122"/>
                <a:ea typeface="幼圆" pitchFamily="49" charset="-122"/>
              </a:defRPr>
            </a:lvl3pPr>
            <a:lvl4pPr marL="1600200" indent="-228600" eaLnBrk="0" hangingPunct="0">
              <a:defRPr kumimoji="1" sz="3200" b="1">
                <a:solidFill>
                  <a:schemeClr val="tx1"/>
                </a:solidFill>
                <a:latin typeface="幼圆" pitchFamily="49" charset="-122"/>
                <a:ea typeface="幼圆" pitchFamily="49" charset="-122"/>
              </a:defRPr>
            </a:lvl4pPr>
            <a:lvl5pPr marL="2057400" indent="-228600" eaLnBrk="0" hangingPunct="0">
              <a:defRPr kumimoji="1" sz="3200" b="1">
                <a:solidFill>
                  <a:schemeClr val="tx1"/>
                </a:solidFill>
                <a:latin typeface="幼圆" pitchFamily="49" charset="-122"/>
                <a:ea typeface="幼圆" pitchFamily="49" charset="-122"/>
              </a:defRPr>
            </a:lvl5pPr>
            <a:lvl6pPr marL="25146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6pPr>
            <a:lvl7pPr marL="29718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7pPr>
            <a:lvl8pPr marL="34290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8pPr>
            <a:lvl9pPr marL="38862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9pPr>
          </a:lstStyle>
          <a:p>
            <a:pPr eaLnBrk="1" fontAlgn="base" hangingPunct="1">
              <a:spcBef>
                <a:spcPct val="20000"/>
              </a:spcBef>
              <a:spcAft>
                <a:spcPct val="0"/>
              </a:spcAft>
              <a:buFontTx/>
              <a:buChar char="•"/>
            </a:pPr>
            <a:r>
              <a:rPr lang="zh-CN" altLang="en-US" sz="2000" smtClean="0">
                <a:solidFill>
                  <a:srgbClr val="FFFFFF"/>
                </a:solidFill>
                <a:latin typeface="Verdana" pitchFamily="34" charset="0"/>
              </a:rPr>
              <a:t>—指针</a:t>
            </a:r>
          </a:p>
        </p:txBody>
      </p:sp>
      <p:sp>
        <p:nvSpPr>
          <p:cNvPr id="5" name="Shape 69"/>
          <p:cNvSpPr>
            <a:spLocks noChangeArrowheads="1"/>
          </p:cNvSpPr>
          <p:nvPr/>
        </p:nvSpPr>
        <p:spPr bwMode="auto">
          <a:xfrm>
            <a:off x="7407857" y="1259446"/>
            <a:ext cx="876300"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b="1">
                <a:solidFill>
                  <a:schemeClr val="tx1"/>
                </a:solidFill>
                <a:latin typeface="幼圆" pitchFamily="49" charset="-122"/>
                <a:ea typeface="幼圆" pitchFamily="49" charset="-122"/>
              </a:defRPr>
            </a:lvl1pPr>
            <a:lvl2pPr marL="742950" indent="-285750" eaLnBrk="0" hangingPunct="0">
              <a:defRPr kumimoji="1" sz="3200" b="1">
                <a:solidFill>
                  <a:schemeClr val="tx1"/>
                </a:solidFill>
                <a:latin typeface="幼圆" pitchFamily="49" charset="-122"/>
                <a:ea typeface="幼圆" pitchFamily="49" charset="-122"/>
              </a:defRPr>
            </a:lvl2pPr>
            <a:lvl3pPr marL="1143000" indent="-228600" eaLnBrk="0" hangingPunct="0">
              <a:defRPr kumimoji="1" sz="3200" b="1">
                <a:solidFill>
                  <a:schemeClr val="tx1"/>
                </a:solidFill>
                <a:latin typeface="幼圆" pitchFamily="49" charset="-122"/>
                <a:ea typeface="幼圆" pitchFamily="49" charset="-122"/>
              </a:defRPr>
            </a:lvl3pPr>
            <a:lvl4pPr marL="1600200" indent="-228600" eaLnBrk="0" hangingPunct="0">
              <a:defRPr kumimoji="1" sz="3200" b="1">
                <a:solidFill>
                  <a:schemeClr val="tx1"/>
                </a:solidFill>
                <a:latin typeface="幼圆" pitchFamily="49" charset="-122"/>
                <a:ea typeface="幼圆" pitchFamily="49" charset="-122"/>
              </a:defRPr>
            </a:lvl4pPr>
            <a:lvl5pPr marL="2057400" indent="-228600" eaLnBrk="0" hangingPunct="0">
              <a:defRPr kumimoji="1" sz="3200" b="1">
                <a:solidFill>
                  <a:schemeClr val="tx1"/>
                </a:solidFill>
                <a:latin typeface="幼圆" pitchFamily="49" charset="-122"/>
                <a:ea typeface="幼圆" pitchFamily="49" charset="-122"/>
              </a:defRPr>
            </a:lvl5pPr>
            <a:lvl6pPr marL="25146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6pPr>
            <a:lvl7pPr marL="29718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7pPr>
            <a:lvl8pPr marL="34290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8pPr>
            <a:lvl9pPr marL="38862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9pPr>
          </a:lstStyle>
          <a:p>
            <a:pPr eaLnBrk="1" fontAlgn="base" hangingPunct="1">
              <a:spcBef>
                <a:spcPct val="20000"/>
              </a:spcBef>
              <a:spcAft>
                <a:spcPct val="0"/>
              </a:spcAft>
              <a:buFontTx/>
              <a:buChar char="•"/>
            </a:pPr>
            <a:endParaRPr lang="zh-CN" altLang="en-US" smtClean="0">
              <a:solidFill>
                <a:srgbClr val="000000"/>
              </a:solidFill>
              <a:latin typeface="Verdana" pitchFamily="34" charset="0"/>
            </a:endParaRPr>
          </a:p>
        </p:txBody>
      </p:sp>
      <p:sp>
        <p:nvSpPr>
          <p:cNvPr id="6" name="Shape 70"/>
          <p:cNvSpPr>
            <a:spLocks noChangeArrowheads="1"/>
          </p:cNvSpPr>
          <p:nvPr/>
        </p:nvSpPr>
        <p:spPr bwMode="auto">
          <a:xfrm>
            <a:off x="8454020" y="1259446"/>
            <a:ext cx="874712" cy="250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kumimoji="1" sz="3200" b="1">
                <a:solidFill>
                  <a:schemeClr val="tx1"/>
                </a:solidFill>
                <a:latin typeface="幼圆" pitchFamily="49" charset="-122"/>
                <a:ea typeface="幼圆" pitchFamily="49" charset="-122"/>
              </a:defRPr>
            </a:lvl1pPr>
            <a:lvl2pPr marL="742950" indent="-285750" eaLnBrk="0" hangingPunct="0">
              <a:defRPr kumimoji="1" sz="3200" b="1">
                <a:solidFill>
                  <a:schemeClr val="tx1"/>
                </a:solidFill>
                <a:latin typeface="幼圆" pitchFamily="49" charset="-122"/>
                <a:ea typeface="幼圆" pitchFamily="49" charset="-122"/>
              </a:defRPr>
            </a:lvl2pPr>
            <a:lvl3pPr marL="1143000" indent="-228600" eaLnBrk="0" hangingPunct="0">
              <a:defRPr kumimoji="1" sz="3200" b="1">
                <a:solidFill>
                  <a:schemeClr val="tx1"/>
                </a:solidFill>
                <a:latin typeface="幼圆" pitchFamily="49" charset="-122"/>
                <a:ea typeface="幼圆" pitchFamily="49" charset="-122"/>
              </a:defRPr>
            </a:lvl3pPr>
            <a:lvl4pPr marL="1600200" indent="-228600" eaLnBrk="0" hangingPunct="0">
              <a:defRPr kumimoji="1" sz="3200" b="1">
                <a:solidFill>
                  <a:schemeClr val="tx1"/>
                </a:solidFill>
                <a:latin typeface="幼圆" pitchFamily="49" charset="-122"/>
                <a:ea typeface="幼圆" pitchFamily="49" charset="-122"/>
              </a:defRPr>
            </a:lvl4pPr>
            <a:lvl5pPr marL="2057400" indent="-228600" eaLnBrk="0" hangingPunct="0">
              <a:defRPr kumimoji="1" sz="3200" b="1">
                <a:solidFill>
                  <a:schemeClr val="tx1"/>
                </a:solidFill>
                <a:latin typeface="幼圆" pitchFamily="49" charset="-122"/>
                <a:ea typeface="幼圆" pitchFamily="49" charset="-122"/>
              </a:defRPr>
            </a:lvl5pPr>
            <a:lvl6pPr marL="25146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6pPr>
            <a:lvl7pPr marL="29718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7pPr>
            <a:lvl8pPr marL="34290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8pPr>
            <a:lvl9pPr marL="3886200" indent="-228600" eaLnBrk="0" fontAlgn="base" hangingPunct="0">
              <a:spcBef>
                <a:spcPct val="20000"/>
              </a:spcBef>
              <a:spcAft>
                <a:spcPct val="0"/>
              </a:spcAft>
              <a:buChar char="•"/>
              <a:defRPr kumimoji="1" sz="3200" b="1">
                <a:solidFill>
                  <a:schemeClr val="tx1"/>
                </a:solidFill>
                <a:latin typeface="幼圆" pitchFamily="49" charset="-122"/>
                <a:ea typeface="幼圆" pitchFamily="49" charset="-122"/>
              </a:defRPr>
            </a:lvl9pPr>
          </a:lstStyle>
          <a:p>
            <a:pPr eaLnBrk="1" fontAlgn="base" hangingPunct="1">
              <a:spcBef>
                <a:spcPct val="20000"/>
              </a:spcBef>
              <a:spcAft>
                <a:spcPct val="0"/>
              </a:spcAft>
              <a:buFontTx/>
              <a:buChar char="•"/>
            </a:pPr>
            <a:endParaRPr lang="zh-CN" altLang="en-US" smtClean="0">
              <a:solidFill>
                <a:srgbClr val="000000"/>
              </a:solidFill>
              <a:latin typeface="Verdana" pitchFamily="34" charset="0"/>
            </a:endParaRPr>
          </a:p>
        </p:txBody>
      </p:sp>
      <p:sp>
        <p:nvSpPr>
          <p:cNvPr id="8" name="矩形 27"/>
          <p:cNvSpPr>
            <a:spLocks noChangeArrowheads="1"/>
          </p:cNvSpPr>
          <p:nvPr/>
        </p:nvSpPr>
        <p:spPr bwMode="auto">
          <a:xfrm>
            <a:off x="915026" y="1199844"/>
            <a:ext cx="10410737" cy="37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C00000"/>
                </a:solidFill>
                <a:effectLst/>
                <a:uLnTx/>
                <a:uFillTx/>
                <a:ea typeface="微软雅黑" panose="020B0503020204020204" pitchFamily="34" charset="-122"/>
                <a:cs typeface="Times New Roman" panose="02020603050405020304" pitchFamily="18" charset="0"/>
              </a:rPr>
              <a:t>C</a:t>
            </a:r>
            <a:r>
              <a:rPr kumimoji="1" lang="zh-CN" altLang="en-US" sz="2000" b="1" i="0" u="none" strike="noStrike" kern="0" cap="none" spc="0" normalizeH="0" baseline="0" noProof="0" dirty="0" smtClean="0">
                <a:ln>
                  <a:noFill/>
                </a:ln>
                <a:solidFill>
                  <a:srgbClr val="C00000"/>
                </a:solidFill>
                <a:effectLst/>
                <a:uLnTx/>
                <a:uFillTx/>
                <a:ea typeface="微软雅黑" panose="020B0503020204020204" pitchFamily="34" charset="-122"/>
                <a:cs typeface="Times New Roman" panose="02020603050405020304" pitchFamily="18" charset="0"/>
              </a:rPr>
              <a:t>语言不能把一个结构体变量作为一个整体进行输入或输出，应该按成员变量输入输出</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p:txBody>
      </p:sp>
      <p:sp>
        <p:nvSpPr>
          <p:cNvPr id="9" name="矩形 28"/>
          <p:cNvSpPr>
            <a:spLocks noChangeArrowheads="1"/>
          </p:cNvSpPr>
          <p:nvPr/>
        </p:nvSpPr>
        <p:spPr bwMode="auto">
          <a:xfrm>
            <a:off x="684795" y="1716646"/>
            <a:ext cx="4572000" cy="41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例如，若有一个结构体变量：</a:t>
            </a:r>
            <a:b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b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struct</a:t>
            </a:r>
            <a:b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b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char name[15]</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b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b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char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addr</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[20]</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b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b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long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num</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b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b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}stud</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{″Wang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Dawei</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″125 Beijing Road″</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3021118}</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endPar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应该如何输出</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stud</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变量？</a:t>
            </a:r>
          </a:p>
        </p:txBody>
      </p:sp>
      <p:sp>
        <p:nvSpPr>
          <p:cNvPr id="10" name="矩形 29"/>
          <p:cNvSpPr>
            <a:spLocks noChangeArrowheads="1"/>
          </p:cNvSpPr>
          <p:nvPr/>
        </p:nvSpPr>
        <p:spPr bwMode="auto">
          <a:xfrm>
            <a:off x="4433120" y="4717761"/>
            <a:ext cx="7244356" cy="1911579"/>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        </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输出</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stud</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变量，应该使用如下方式：</a:t>
            </a:r>
            <a:b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b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printf</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ld</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\n″</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stud.name</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stud.addr</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stud.num</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b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b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        输入</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stud</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变量的各成员值，则用：</a:t>
            </a:r>
            <a:b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b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scanf</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s%s%ld</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stud.name</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stud.addr</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&amp;</a:t>
            </a:r>
            <a:r>
              <a:rPr kumimoji="1" lang="en-US" altLang="zh-CN" sz="2000" b="0" i="0" u="none" strike="noStrike" kern="0" cap="none" spc="0" normalizeH="0" baseline="0" noProof="0" dirty="0" err="1" smtClean="0">
                <a:ln>
                  <a:noFill/>
                </a:ln>
                <a:effectLst/>
                <a:uLnTx/>
                <a:uFillTx/>
                <a:ea typeface="微软雅黑" panose="020B0503020204020204" pitchFamily="34" charset="-122"/>
                <a:cs typeface="Times New Roman" panose="02020603050405020304" pitchFamily="18" charset="0"/>
              </a:rPr>
              <a:t>stud.num</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05992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237864" y="1234312"/>
            <a:ext cx="11716271" cy="4389379"/>
          </a:xfrm>
          <a:prstGeom prst="rect">
            <a:avLst/>
          </a:prstGeom>
          <a:solidFill>
            <a:schemeClr val="tx1">
              <a:alpha val="8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endParaRPr>
          </a:p>
        </p:txBody>
      </p:sp>
      <p:sp>
        <p:nvSpPr>
          <p:cNvPr id="6" name="文本框 5"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4559844" y="3026206"/>
            <a:ext cx="4768713" cy="830997"/>
          </a:xfrm>
          <a:prstGeom prst="rect">
            <a:avLst/>
          </a:prstGeom>
          <a:noFill/>
        </p:spPr>
        <p:txBody>
          <a:bodyPr wrap="square" rtlCol="0">
            <a:spAutoFit/>
          </a:bodyPr>
          <a:lstStyle/>
          <a:p>
            <a:pPr marL="0" lvl="1"/>
            <a:r>
              <a:rPr lang="zh-CN" altLang="en-US" sz="4800" b="1" dirty="0">
                <a:solidFill>
                  <a:srgbClr val="FFFFFF"/>
                </a:solidFill>
                <a:latin typeface="微软雅黑" pitchFamily="34" charset="-122"/>
                <a:ea typeface="微软雅黑" pitchFamily="34" charset="-122"/>
              </a:rPr>
              <a:t>结构体类型</a:t>
            </a:r>
            <a:r>
              <a:rPr lang="zh-CN" altLang="en-US" sz="4800" b="1" dirty="0" smtClean="0">
                <a:solidFill>
                  <a:srgbClr val="FFFFFF"/>
                </a:solidFill>
                <a:latin typeface="微软雅黑" pitchFamily="34" charset="-122"/>
                <a:ea typeface="微软雅黑" pitchFamily="34" charset="-122"/>
              </a:rPr>
              <a:t>数组</a:t>
            </a:r>
            <a:endParaRPr lang="en-US" altLang="zh-CN" sz="4800" b="1" dirty="0" smtClean="0">
              <a:solidFill>
                <a:srgbClr val="FFFFFF"/>
              </a:solidFill>
              <a:latin typeface="微软雅黑" pitchFamily="34" charset="-122"/>
              <a:ea typeface="微软雅黑" pitchFamily="34" charset="-122"/>
            </a:endParaRPr>
          </a:p>
        </p:txBody>
      </p:sp>
      <p:sp>
        <p:nvSpPr>
          <p:cNvPr id="11" name="六边形 10"/>
          <p:cNvSpPr/>
          <p:nvPr/>
        </p:nvSpPr>
        <p:spPr>
          <a:xfrm rot="5400000">
            <a:off x="1538103" y="2328783"/>
            <a:ext cx="2552515" cy="2200444"/>
          </a:xfrm>
          <a:prstGeom prst="hexagon">
            <a:avLst/>
          </a:prstGeom>
          <a:solidFill>
            <a:srgbClr val="229BBF"/>
          </a:solidFill>
          <a:ln>
            <a:noFill/>
          </a:ln>
          <a:effectLst>
            <a:outerShdw blurRad="508000" dist="419100" dir="2700000" sx="95000" sy="95000" algn="tl" rotWithShape="0">
              <a:schemeClr val="tx1">
                <a:lumMod val="85000"/>
                <a:lumOff val="1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2182699" y="2887707"/>
            <a:ext cx="1263323" cy="1107996"/>
          </a:xfrm>
          <a:prstGeom prst="rect">
            <a:avLst/>
          </a:prstGeom>
          <a:noFill/>
          <a:ln>
            <a:noFill/>
          </a:ln>
        </p:spPr>
        <p:txBody>
          <a:bodyPr wrap="square" rtlCol="0" anchor="ctr" anchorCtr="0">
            <a:spAutoFit/>
          </a:bodyPr>
          <a:lstStyle>
            <a:defPPr>
              <a:defRPr lang="zh-CN"/>
            </a:defPPr>
            <a:lvl1pPr algn="dist">
              <a:defRPr sz="6600">
                <a:solidFill>
                  <a:schemeClr val="bg1"/>
                </a:solidFill>
                <a:latin typeface="+mj-lt"/>
              </a:defRPr>
            </a:lvl1pPr>
          </a:lstStyle>
          <a:p>
            <a:r>
              <a:rPr lang="en-US" altLang="zh-CN" dirty="0" smtClean="0">
                <a:solidFill>
                  <a:prstClr val="white"/>
                </a:solidFill>
                <a:latin typeface="Impact" panose="020B0806030902050204" pitchFamily="34" charset="0"/>
              </a:rPr>
              <a:t>9.3</a:t>
            </a:r>
            <a:endParaRPr lang="zh-CN" altLang="en-US" dirty="0">
              <a:solidFill>
                <a:prstClr val="white"/>
              </a:solidFill>
              <a:latin typeface="Impact" panose="020B0806030902050204" pitchFamily="34" charset="0"/>
            </a:endParaRPr>
          </a:p>
        </p:txBody>
      </p:sp>
      <p:sp>
        <p:nvSpPr>
          <p:cNvPr id="15" name="[动画大师]_Oval 7"/>
          <p:cNvSpPr/>
          <p:nvPr/>
        </p:nvSpPr>
        <p:spPr>
          <a:xfrm>
            <a:off x="108334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a:off x="111382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a:off x="114430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10" name="组合 9"/>
          <p:cNvGrpSpPr/>
          <p:nvPr/>
        </p:nvGrpSpPr>
        <p:grpSpPr>
          <a:xfrm>
            <a:off x="10178482" y="5930533"/>
            <a:ext cx="1412617" cy="636085"/>
            <a:chOff x="9690778" y="6000205"/>
            <a:chExt cx="1412617" cy="636085"/>
          </a:xfrm>
        </p:grpSpPr>
        <p:pic>
          <p:nvPicPr>
            <p:cNvPr id="13" name="Picture 3" descr="E:\课件\C语言程序设计教程（第4版）（杨路明）\无标题.png">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0778" y="6000205"/>
              <a:ext cx="628847" cy="63608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hlinkClick r:id="rId4" action="ppaction://hlinksldjump"/>
            </p:cNvPr>
            <p:cNvSpPr txBox="1"/>
            <p:nvPr/>
          </p:nvSpPr>
          <p:spPr>
            <a:xfrm>
              <a:off x="10405768" y="6148252"/>
              <a:ext cx="697627" cy="400110"/>
            </a:xfrm>
            <a:prstGeom prst="rect">
              <a:avLst/>
            </a:prstGeom>
            <a:noFill/>
          </p:spPr>
          <p:txBody>
            <a:bodyPr wrap="none" rtlCol="0">
              <a:spAutoFit/>
            </a:bodyPr>
            <a:lstStyle/>
            <a:p>
              <a:r>
                <a:rPr lang="zh-CN" altLang="en-US" sz="2000" b="1" dirty="0" smtClean="0">
                  <a:solidFill>
                    <a:srgbClr val="FFFFFF"/>
                  </a:solidFill>
                  <a:latin typeface="黑体" panose="02010609060101010101" pitchFamily="49" charset="-122"/>
                  <a:ea typeface="黑体" panose="02010609060101010101" pitchFamily="49" charset="-122"/>
                </a:rPr>
                <a:t>返回</a:t>
              </a:r>
              <a:endParaRPr lang="zh-CN" altLang="en-US" sz="2000" b="1" dirty="0">
                <a:solidFill>
                  <a:srgbClr val="FFFFFF"/>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05281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63" presetClass="path" presetSubtype="0" accel="50000" decel="50000" fill="hold" grpId="1" nodeType="withEffect">
                                  <p:stCondLst>
                                    <p:cond delay="0"/>
                                  </p:stCondLst>
                                  <p:childTnLst>
                                    <p:animMotion origin="layout" path="M 0.11424 0 L 0 0 E" pathEditMode="relative" ptsTypes="">
                                      <p:cBhvr>
                                        <p:cTn id="9" dur="1000" fill="hold"/>
                                        <p:tgtEl>
                                          <p:spTgt spid="4"/>
                                        </p:tgtEl>
                                        <p:attrNameLst>
                                          <p:attrName>ppt_x</p:attrName>
                                          <p:attrName>ppt_y</p:attrName>
                                        </p:attrNameLst>
                                      </p:cBhvr>
                                    </p:animMotion>
                                  </p:childTnLst>
                                </p:cTn>
                              </p:par>
                              <p:par>
                                <p:cTn id="10" presetID="6" presetClass="emph" presetSubtype="0" accel="50000" decel="50000" fill="hold" grpId="2" nodeType="withEffect">
                                  <p:stCondLst>
                                    <p:cond delay="0"/>
                                  </p:stCondLst>
                                  <p:childTnLst>
                                    <p:animScale>
                                      <p:cBhvr>
                                        <p:cTn id="11" dur="1000" fill="hold"/>
                                        <p:tgtEl>
                                          <p:spTgt spid="4"/>
                                        </p:tgtEl>
                                      </p:cBhvr>
                                      <p:by x="150000" y="150000"/>
                                      <p:from x="75825" y="138916"/>
                                      <p:to x="100000" y="100000"/>
                                    </p:animScale>
                                  </p:childTnLst>
                                </p:cTn>
                              </p:par>
                              <p:par>
                                <p:cTn id="12" presetID="22" presetClass="entr" presetSubtype="8" fill="hold" grpId="0" nodeType="with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childTnLst>
                                </p:cTn>
                              </p:par>
                              <p:par>
                                <p:cTn id="18" presetID="35" presetClass="path" presetSubtype="0" decel="33300" fill="hold" grpId="1" nodeType="withEffect">
                                  <p:stCondLst>
                                    <p:cond delay="1000"/>
                                  </p:stCondLst>
                                  <p:childTnLst>
                                    <p:animMotion origin="layout" path="M -2.08333E-6 0 L -0.07317 0 " pathEditMode="relative" rAng="0" ptsTypes="AA">
                                      <p:cBhvr>
                                        <p:cTn id="19" dur="750" spd="-100000" fill="hold"/>
                                        <p:tgtEl>
                                          <p:spTgt spid="11"/>
                                        </p:tgtEl>
                                        <p:attrNameLst>
                                          <p:attrName>ppt_x</p:attrName>
                                          <p:attrName>ppt_y</p:attrName>
                                        </p:attrNameLst>
                                      </p:cBhvr>
                                      <p:rCtr x="-3659" y="0"/>
                                    </p:animMotion>
                                  </p:childTnLst>
                                </p:cTn>
                              </p:par>
                              <p:par>
                                <p:cTn id="20" presetID="53" presetClass="entr" presetSubtype="16"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Effect transition="in" filter="fade">
                                      <p:cBhvr>
                                        <p:cTn id="24" dur="750"/>
                                        <p:tgtEl>
                                          <p:spTgt spid="12"/>
                                        </p:tgtEl>
                                      </p:cBhvr>
                                    </p:animEffect>
                                  </p:childTnLst>
                                </p:cTn>
                              </p:par>
                              <p:par>
                                <p:cTn id="25" presetID="10" presetClass="entr" presetSubtype="0" fill="hold" nodeType="withEffect">
                                  <p:stCondLst>
                                    <p:cond delay="1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par>
                                <p:cTn id="28" presetID="10" presetClass="entr" presetSubtype="0" repeatCount="indefinite" fill="hold" grpId="0" nodeType="withEffect">
                                  <p:stCondLst>
                                    <p:cond delay="1000"/>
                                  </p:stCondLst>
                                  <p:childTnLst>
                                    <p:set>
                                      <p:cBhvr>
                                        <p:cTn id="29" dur="1" fill="hold">
                                          <p:stCondLst>
                                            <p:cond delay="0"/>
                                          </p:stCondLst>
                                        </p:cTn>
                                        <p:tgtEl>
                                          <p:spTgt spid="15"/>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5"/>
                                        </p:tgtEl>
                                        <p:attrNameLst>
                                          <p:attrName>ppt_x</p:attrName>
                                          <p:attrName>ppt_y</p:attrName>
                                        </p:attrNameLst>
                                      </p:cBhvr>
                                    </p:animMotion>
                                    <p:set>
                                      <p:cBhvr additive="base">
                                        <p:cTn id="31" dur="750" fill="hold">
                                          <p:stCondLst>
                                            <p:cond delay="1500"/>
                                          </p:stCondLst>
                                        </p:cTn>
                                        <p:tgtEl>
                                          <p:spTgt spid="15"/>
                                        </p:tgtEl>
                                        <p:attrNameLst>
                                          <p:attrName>style.visibility</p:attrName>
                                        </p:attrNameLst>
                                      </p:cBhvr>
                                      <p:to>
                                        <p:strVal val="visible"/>
                                      </p:to>
                                    </p:set>
                                  </p:childTnLst>
                                </p:cTn>
                              </p:par>
                              <p:par>
                                <p:cTn id="32" presetID="10" presetClass="entr" presetSubtype="0" repeatCount="indefinite" fill="hold" grpId="0" nodeType="withEffect">
                                  <p:stCondLst>
                                    <p:cond delay="1150"/>
                                  </p:stCondLst>
                                  <p:childTnLst>
                                    <p:set>
                                      <p:cBhvr>
                                        <p:cTn id="33" dur="1" fill="hold">
                                          <p:stCondLst>
                                            <p:cond delay="0"/>
                                          </p:stCondLst>
                                        </p:cTn>
                                        <p:tgtEl>
                                          <p:spTgt spid="16"/>
                                        </p:tgtEl>
                                        <p:attrNameLst>
                                          <p:attrName>style.visibility</p:attrName>
                                        </p:attrNameLst>
                                      </p:cBhvr>
                                      <p:to>
                                        <p:strVal val="visible"/>
                                      </p:to>
                                    </p:set>
                                    <p:animMotion origin="layout" path="M 0 7.40741E-7 L 0 -0.03079 " pathEditMode="relative">
                                      <p:cBhvr additive="base">
                                        <p:cTn id="34" dur="750" autoRev="1" fill="hold">
                                          <p:stCondLst>
                                            <p:cond delay="0"/>
                                          </p:stCondLst>
                                        </p:cTn>
                                        <p:tgtEl>
                                          <p:spTgt spid="16"/>
                                        </p:tgtEl>
                                        <p:attrNameLst>
                                          <p:attrName>ppt_x</p:attrName>
                                          <p:attrName>ppt_y</p:attrName>
                                        </p:attrNameLst>
                                      </p:cBhvr>
                                    </p:animMotion>
                                    <p:set>
                                      <p:cBhvr additive="base">
                                        <p:cTn id="35" dur="750" fill="hold">
                                          <p:stCondLst>
                                            <p:cond delay="1500"/>
                                          </p:stCondLst>
                                        </p:cTn>
                                        <p:tgtEl>
                                          <p:spTgt spid="16"/>
                                        </p:tgtEl>
                                        <p:attrNameLst>
                                          <p:attrName>style.visibility</p:attrName>
                                        </p:attrNameLst>
                                      </p:cBhvr>
                                      <p:to>
                                        <p:strVal val="visible"/>
                                      </p:to>
                                    </p:set>
                                  </p:childTnLst>
                                </p:cTn>
                              </p:par>
                              <p:par>
                                <p:cTn id="36" presetID="10" presetClass="entr" presetSubtype="0" repeatCount="indefinite" fill="hold" grpId="0" nodeType="withEffect">
                                  <p:stCondLst>
                                    <p:cond delay="1300"/>
                                  </p:stCondLst>
                                  <p:childTnLst>
                                    <p:set>
                                      <p:cBhvr>
                                        <p:cTn id="37" dur="1" fill="hold">
                                          <p:stCondLst>
                                            <p:cond delay="0"/>
                                          </p:stCondLst>
                                        </p:cTn>
                                        <p:tgtEl>
                                          <p:spTgt spid="17"/>
                                        </p:tgtEl>
                                        <p:attrNameLst>
                                          <p:attrName>style.visibility</p:attrName>
                                        </p:attrNameLst>
                                      </p:cBhvr>
                                      <p:to>
                                        <p:strVal val="visible"/>
                                      </p:to>
                                    </p:set>
                                    <p:animMotion origin="layout" path="M 0 7.40741E-7 L 0 -0.03079 " pathEditMode="relative">
                                      <p:cBhvr additive="base">
                                        <p:cTn id="38" dur="750" autoRev="1" fill="hold">
                                          <p:stCondLst>
                                            <p:cond delay="0"/>
                                          </p:stCondLst>
                                        </p:cTn>
                                        <p:tgtEl>
                                          <p:spTgt spid="17"/>
                                        </p:tgtEl>
                                        <p:attrNameLst>
                                          <p:attrName>ppt_x</p:attrName>
                                          <p:attrName>ppt_y</p:attrName>
                                        </p:attrNameLst>
                                      </p:cBhvr>
                                    </p:animMotion>
                                    <p:set>
                                      <p:cBhvr additive="base">
                                        <p:cTn id="39" dur="750" fill="hold">
                                          <p:stCondLst>
                                            <p:cond delay="150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p:bldP spid="11" grpId="0" animBg="1"/>
      <p:bldP spid="11" grpId="1" animBg="1"/>
      <p:bldP spid="12" grpId="0"/>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870502" y="1089851"/>
            <a:ext cx="10731472" cy="444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40000"/>
              </a:lnSpc>
              <a:spcBef>
                <a:spcPct val="0"/>
              </a:spcBef>
              <a:spcAft>
                <a:spcPct val="0"/>
              </a:spcAft>
            </a:pPr>
            <a:r>
              <a:rPr lang="zh-CN" altLang="en-US" sz="2200" dirty="0" smtClean="0">
                <a:solidFill>
                  <a:srgbClr val="000000"/>
                </a:solidFill>
                <a:ea typeface="微软雅黑" panose="020B0503020204020204" pitchFamily="34" charset="-122"/>
              </a:rPr>
              <a:t>        </a:t>
            </a:r>
            <a:r>
              <a:rPr lang="zh-CN" altLang="en-US" sz="2000" dirty="0" smtClean="0">
                <a:solidFill>
                  <a:srgbClr val="000000"/>
                </a:solidFill>
                <a:ea typeface="微软雅黑" panose="020B0503020204020204" pitchFamily="34" charset="-122"/>
              </a:rPr>
              <a:t>与</a:t>
            </a:r>
            <a:r>
              <a:rPr lang="zh-CN" altLang="en-US" sz="2000" dirty="0">
                <a:solidFill>
                  <a:srgbClr val="000000"/>
                </a:solidFill>
                <a:ea typeface="微软雅黑" panose="020B0503020204020204" pitchFamily="34" charset="-122"/>
              </a:rPr>
              <a:t>定义结构体变量的方法一样，在结构体变量名之后指定元素个数，就能定义结构体数组。 例如：</a:t>
            </a:r>
            <a:br>
              <a:rPr lang="zh-CN" altLang="en-US" sz="2000" dirty="0">
                <a:solidFill>
                  <a:srgbClr val="000000"/>
                </a:solidFill>
                <a:ea typeface="微软雅黑" panose="020B0503020204020204" pitchFamily="34" charset="-122"/>
              </a:rPr>
            </a:br>
            <a:r>
              <a:rPr lang="en-US" altLang="zh-CN" sz="2000" dirty="0">
                <a:solidFill>
                  <a:srgbClr val="FF0000"/>
                </a:solidFill>
                <a:ea typeface="微软雅黑" panose="020B0503020204020204" pitchFamily="34" charset="-122"/>
              </a:rPr>
              <a:t>struct student </a:t>
            </a:r>
            <a:r>
              <a:rPr lang="en-US" altLang="zh-CN" sz="2000" dirty="0">
                <a:solidFill>
                  <a:srgbClr val="000000"/>
                </a:solidFill>
                <a:ea typeface="微软雅黑" panose="020B0503020204020204" pitchFamily="34" charset="-122"/>
              </a:rPr>
              <a:t>students[30]</a:t>
            </a:r>
            <a:r>
              <a:rPr lang="zh-CN" altLang="en-US" sz="2000" dirty="0">
                <a:solidFill>
                  <a:srgbClr val="000000"/>
                </a:solidFill>
                <a:ea typeface="微软雅黑" panose="020B0503020204020204" pitchFamily="34" charset="-122"/>
              </a:rPr>
              <a:t>；</a:t>
            </a:r>
            <a:br>
              <a:rPr lang="zh-CN" altLang="en-US" sz="2000" dirty="0">
                <a:solidFill>
                  <a:srgbClr val="000000"/>
                </a:solidFill>
                <a:ea typeface="微软雅黑" panose="020B0503020204020204" pitchFamily="34" charset="-122"/>
              </a:rPr>
            </a:br>
            <a:r>
              <a:rPr lang="en-US" altLang="zh-CN" sz="2000" dirty="0">
                <a:solidFill>
                  <a:srgbClr val="FF0000"/>
                </a:solidFill>
                <a:ea typeface="微软雅黑" panose="020B0503020204020204" pitchFamily="34" charset="-122"/>
              </a:rPr>
              <a:t>struct person </a:t>
            </a:r>
            <a:r>
              <a:rPr lang="en-US" altLang="zh-CN" sz="2000" dirty="0">
                <a:solidFill>
                  <a:srgbClr val="000000"/>
                </a:solidFill>
                <a:ea typeface="微软雅黑" panose="020B0503020204020204" pitchFamily="34" charset="-122"/>
              </a:rPr>
              <a:t>employees[100]</a:t>
            </a:r>
            <a:r>
              <a:rPr lang="zh-CN" altLang="en-US" sz="2000" dirty="0">
                <a:solidFill>
                  <a:srgbClr val="000000"/>
                </a:solidFill>
                <a:ea typeface="微软雅黑" panose="020B0503020204020204" pitchFamily="34" charset="-122"/>
              </a:rPr>
              <a:t>；</a:t>
            </a:r>
            <a:br>
              <a:rPr lang="zh-CN" altLang="en-US" sz="2000" dirty="0">
                <a:solidFill>
                  <a:srgbClr val="000000"/>
                </a:solidFill>
                <a:ea typeface="微软雅黑" panose="020B0503020204020204" pitchFamily="34" charset="-122"/>
              </a:rPr>
            </a:br>
            <a:r>
              <a:rPr lang="en-US" altLang="zh-CN" sz="2000" dirty="0">
                <a:solidFill>
                  <a:srgbClr val="7030A0"/>
                </a:solidFill>
                <a:ea typeface="微软雅黑" panose="020B0503020204020204" pitchFamily="34" charset="-122"/>
              </a:rPr>
              <a:t>struct</a:t>
            </a:r>
            <a:br>
              <a:rPr lang="en-US" altLang="zh-CN" sz="2000" dirty="0">
                <a:solidFill>
                  <a:srgbClr val="7030A0"/>
                </a:solidFill>
                <a:ea typeface="微软雅黑" panose="020B0503020204020204" pitchFamily="34" charset="-122"/>
              </a:rPr>
            </a:br>
            <a:r>
              <a:rPr lang="en-US" altLang="zh-CN" sz="2000" dirty="0">
                <a:solidFill>
                  <a:srgbClr val="7030A0"/>
                </a:solidFill>
                <a:ea typeface="微软雅黑" panose="020B0503020204020204" pitchFamily="34" charset="-122"/>
              </a:rPr>
              <a:t>{ char name[20]</a:t>
            </a:r>
            <a:r>
              <a:rPr lang="zh-CN" altLang="en-US" sz="2000" dirty="0">
                <a:solidFill>
                  <a:srgbClr val="7030A0"/>
                </a:solidFill>
                <a:ea typeface="微软雅黑" panose="020B0503020204020204" pitchFamily="34" charset="-122"/>
              </a:rPr>
              <a:t>；</a:t>
            </a:r>
            <a:br>
              <a:rPr lang="zh-CN" altLang="en-US" sz="2000" dirty="0">
                <a:solidFill>
                  <a:srgbClr val="7030A0"/>
                </a:solidFill>
                <a:ea typeface="微软雅黑" panose="020B0503020204020204" pitchFamily="34" charset="-122"/>
              </a:rPr>
            </a:br>
            <a:r>
              <a:rPr lang="zh-CN" altLang="en-US" sz="2000" dirty="0">
                <a:solidFill>
                  <a:srgbClr val="7030A0"/>
                </a:solidFill>
                <a:ea typeface="微软雅黑" panose="020B0503020204020204" pitchFamily="34" charset="-122"/>
              </a:rPr>
              <a:t>   </a:t>
            </a:r>
            <a:r>
              <a:rPr lang="en-US" altLang="zh-CN" sz="2000" dirty="0" err="1">
                <a:solidFill>
                  <a:srgbClr val="7030A0"/>
                </a:solidFill>
                <a:ea typeface="微软雅黑" panose="020B0503020204020204" pitchFamily="34" charset="-122"/>
              </a:rPr>
              <a:t>int</a:t>
            </a:r>
            <a:r>
              <a:rPr lang="en-US" altLang="zh-CN" sz="2000" dirty="0">
                <a:solidFill>
                  <a:srgbClr val="7030A0"/>
                </a:solidFill>
                <a:ea typeface="微软雅黑" panose="020B0503020204020204" pitchFamily="34" charset="-122"/>
              </a:rPr>
              <a:t> </a:t>
            </a:r>
            <a:r>
              <a:rPr lang="en-US" altLang="zh-CN" sz="2000" dirty="0" err="1">
                <a:solidFill>
                  <a:srgbClr val="7030A0"/>
                </a:solidFill>
                <a:ea typeface="微软雅黑" panose="020B0503020204020204" pitchFamily="34" charset="-122"/>
              </a:rPr>
              <a:t>num</a:t>
            </a:r>
            <a:r>
              <a:rPr lang="zh-CN" altLang="en-US" sz="2000" dirty="0">
                <a:solidFill>
                  <a:srgbClr val="7030A0"/>
                </a:solidFill>
                <a:ea typeface="微软雅黑" panose="020B0503020204020204" pitchFamily="34" charset="-122"/>
              </a:rPr>
              <a:t>；</a:t>
            </a:r>
            <a:br>
              <a:rPr lang="zh-CN" altLang="en-US" sz="2000" dirty="0">
                <a:solidFill>
                  <a:srgbClr val="7030A0"/>
                </a:solidFill>
                <a:ea typeface="微软雅黑" panose="020B0503020204020204" pitchFamily="34" charset="-122"/>
              </a:rPr>
            </a:br>
            <a:r>
              <a:rPr lang="zh-CN" altLang="en-US" sz="2000" dirty="0">
                <a:solidFill>
                  <a:srgbClr val="7030A0"/>
                </a:solidFill>
                <a:ea typeface="微软雅黑" panose="020B0503020204020204" pitchFamily="34" charset="-122"/>
              </a:rPr>
              <a:t>   </a:t>
            </a:r>
            <a:r>
              <a:rPr lang="en-US" altLang="zh-CN" sz="2000" dirty="0">
                <a:solidFill>
                  <a:srgbClr val="7030A0"/>
                </a:solidFill>
                <a:ea typeface="微软雅黑" panose="020B0503020204020204" pitchFamily="34" charset="-122"/>
              </a:rPr>
              <a:t>float price</a:t>
            </a:r>
            <a:r>
              <a:rPr lang="zh-CN" altLang="en-US" sz="2000" dirty="0">
                <a:solidFill>
                  <a:srgbClr val="7030A0"/>
                </a:solidFill>
                <a:ea typeface="微软雅黑" panose="020B0503020204020204" pitchFamily="34" charset="-122"/>
              </a:rPr>
              <a:t>；</a:t>
            </a:r>
            <a:br>
              <a:rPr lang="zh-CN" altLang="en-US" sz="2000" dirty="0">
                <a:solidFill>
                  <a:srgbClr val="7030A0"/>
                </a:solidFill>
                <a:ea typeface="微软雅黑" panose="020B0503020204020204" pitchFamily="34" charset="-122"/>
              </a:rPr>
            </a:br>
            <a:r>
              <a:rPr lang="zh-CN" altLang="en-US" sz="2000" dirty="0">
                <a:solidFill>
                  <a:srgbClr val="7030A0"/>
                </a:solidFill>
                <a:ea typeface="微软雅黑" panose="020B0503020204020204" pitchFamily="34" charset="-122"/>
              </a:rPr>
              <a:t>   </a:t>
            </a:r>
            <a:r>
              <a:rPr lang="en-US" altLang="zh-CN" sz="2000" dirty="0">
                <a:solidFill>
                  <a:srgbClr val="7030A0"/>
                </a:solidFill>
                <a:ea typeface="微软雅黑" panose="020B0503020204020204" pitchFamily="34" charset="-122"/>
              </a:rPr>
              <a:t>float quantity</a:t>
            </a:r>
            <a:r>
              <a:rPr lang="zh-CN" altLang="en-US" sz="2000" dirty="0">
                <a:solidFill>
                  <a:srgbClr val="7030A0"/>
                </a:solidFill>
                <a:ea typeface="微软雅黑" panose="020B0503020204020204" pitchFamily="34" charset="-122"/>
              </a:rPr>
              <a:t>；</a:t>
            </a:r>
            <a:br>
              <a:rPr lang="zh-CN" altLang="en-US" sz="2000" dirty="0">
                <a:solidFill>
                  <a:srgbClr val="7030A0"/>
                </a:solidFill>
                <a:ea typeface="微软雅黑" panose="020B0503020204020204" pitchFamily="34" charset="-122"/>
              </a:rPr>
            </a:br>
            <a:r>
              <a:rPr lang="en-US" altLang="zh-CN" sz="2000" dirty="0">
                <a:solidFill>
                  <a:srgbClr val="7030A0"/>
                </a:solidFill>
                <a:ea typeface="微软雅黑" panose="020B0503020204020204" pitchFamily="34" charset="-122"/>
              </a:rPr>
              <a:t>}</a:t>
            </a:r>
            <a:r>
              <a:rPr lang="en-US" altLang="zh-CN" sz="2000" dirty="0">
                <a:solidFill>
                  <a:srgbClr val="000000"/>
                </a:solidFill>
                <a:ea typeface="微软雅黑" panose="020B0503020204020204" pitchFamily="34" charset="-122"/>
              </a:rPr>
              <a:t>parts[200]</a:t>
            </a:r>
            <a:r>
              <a:rPr lang="zh-CN" altLang="en-US" sz="2000" dirty="0">
                <a:solidFill>
                  <a:srgbClr val="000000"/>
                </a:solidFill>
                <a:ea typeface="微软雅黑" panose="020B0503020204020204" pitchFamily="34" charset="-122"/>
              </a:rPr>
              <a:t>；</a:t>
            </a:r>
          </a:p>
        </p:txBody>
      </p:sp>
      <p:sp>
        <p:nvSpPr>
          <p:cNvPr id="6" name="Text Box 3"/>
          <p:cNvSpPr txBox="1">
            <a:spLocks noChangeArrowheads="1"/>
          </p:cNvSpPr>
          <p:nvPr/>
        </p:nvSpPr>
        <p:spPr bwMode="auto">
          <a:xfrm>
            <a:off x="4953142" y="4859541"/>
            <a:ext cx="5581054" cy="961097"/>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000" dirty="0">
                <a:solidFill>
                  <a:srgbClr val="000000"/>
                </a:solidFill>
                <a:ea typeface="微软雅黑" panose="020B0503020204020204" pitchFamily="34" charset="-122"/>
              </a:rPr>
              <a:t>访问结构体数组元素的成员的标记方法为：</a:t>
            </a:r>
            <a:br>
              <a:rPr lang="zh-CN" altLang="en-US" sz="2000" dirty="0">
                <a:solidFill>
                  <a:srgbClr val="000000"/>
                </a:solidFill>
                <a:ea typeface="微软雅黑" panose="020B0503020204020204" pitchFamily="34" charset="-122"/>
              </a:rPr>
            </a:br>
            <a:r>
              <a:rPr lang="zh-CN" altLang="en-US" sz="2000" dirty="0">
                <a:solidFill>
                  <a:srgbClr val="000000"/>
                </a:solidFill>
                <a:ea typeface="微软雅黑" panose="020B0503020204020204" pitchFamily="34" charset="-122"/>
              </a:rPr>
              <a:t>　    </a:t>
            </a:r>
            <a:r>
              <a:rPr lang="zh-CN" altLang="en-US" sz="2000" b="1" dirty="0">
                <a:solidFill>
                  <a:srgbClr val="C00000"/>
                </a:solidFill>
                <a:ea typeface="微软雅黑" panose="020B0503020204020204" pitchFamily="34" charset="-122"/>
              </a:rPr>
              <a:t>结构体数组名</a:t>
            </a:r>
            <a:r>
              <a:rPr lang="en-US" altLang="zh-CN" sz="2000" b="1" dirty="0">
                <a:solidFill>
                  <a:srgbClr val="C00000"/>
                </a:solidFill>
                <a:ea typeface="微软雅黑" panose="020B0503020204020204" pitchFamily="34" charset="-122"/>
              </a:rPr>
              <a:t>[</a:t>
            </a:r>
            <a:r>
              <a:rPr lang="zh-CN" altLang="en-US" sz="2000" b="1" dirty="0">
                <a:solidFill>
                  <a:srgbClr val="C00000"/>
                </a:solidFill>
                <a:ea typeface="微软雅黑" panose="020B0503020204020204" pitchFamily="34" charset="-122"/>
              </a:rPr>
              <a:t>元素下标</a:t>
            </a:r>
            <a:r>
              <a:rPr lang="en-US" altLang="zh-CN" sz="2000" b="1" dirty="0">
                <a:solidFill>
                  <a:srgbClr val="C00000"/>
                </a:solidFill>
                <a:ea typeface="微软雅黑" panose="020B0503020204020204" pitchFamily="34" charset="-122"/>
              </a:rPr>
              <a:t>]</a:t>
            </a:r>
            <a:r>
              <a:rPr lang="zh-CN" altLang="en-US" sz="2000" b="1" dirty="0">
                <a:solidFill>
                  <a:srgbClr val="C00000"/>
                </a:solidFill>
                <a:ea typeface="微软雅黑" panose="020B0503020204020204" pitchFamily="34" charset="-122"/>
              </a:rPr>
              <a:t>．结构体成员名</a:t>
            </a:r>
          </a:p>
        </p:txBody>
      </p:sp>
      <p:sp>
        <p:nvSpPr>
          <p:cNvPr id="8" name="矩形 7">
            <a:extLst>
              <a:ext uri="{FF2B5EF4-FFF2-40B4-BE49-F238E27FC236}">
                <a16:creationId xmlns:a16="http://schemas.microsoft.com/office/drawing/2014/main" xmlns="" id="{15CD521A-D122-4962-B63A-54E3E0BBDD33}"/>
              </a:ext>
            </a:extLst>
          </p:cNvPr>
          <p:cNvSpPr/>
          <p:nvPr/>
        </p:nvSpPr>
        <p:spPr>
          <a:xfrm>
            <a:off x="1613201" y="278371"/>
            <a:ext cx="5525872"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9.3.1  </a:t>
            </a:r>
            <a:r>
              <a:rPr lang="zh-CN" altLang="en-US" sz="3200" b="1" dirty="0">
                <a:solidFill>
                  <a:srgbClr val="229BBF"/>
                </a:solidFill>
                <a:latin typeface="微软雅黑" pitchFamily="34" charset="-122"/>
                <a:ea typeface="微软雅黑" pitchFamily="34" charset="-122"/>
              </a:rPr>
              <a:t>结构体类型数组的定义</a:t>
            </a:r>
          </a:p>
        </p:txBody>
      </p:sp>
      <p:grpSp>
        <p:nvGrpSpPr>
          <p:cNvPr id="2" name="组合 1"/>
          <p:cNvGrpSpPr/>
          <p:nvPr/>
        </p:nvGrpSpPr>
        <p:grpSpPr>
          <a:xfrm>
            <a:off x="4846461" y="2533889"/>
            <a:ext cx="6035792" cy="1059151"/>
            <a:chOff x="4846461" y="2533889"/>
            <a:chExt cx="6035792" cy="1059151"/>
          </a:xfrm>
        </p:grpSpPr>
        <p:sp>
          <p:nvSpPr>
            <p:cNvPr id="7" name="Text Box 3"/>
            <p:cNvSpPr txBox="1">
              <a:spLocks noChangeArrowheads="1"/>
            </p:cNvSpPr>
            <p:nvPr/>
          </p:nvSpPr>
          <p:spPr bwMode="auto">
            <a:xfrm>
              <a:off x="5512622" y="2836901"/>
              <a:ext cx="536963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200" dirty="0">
                  <a:solidFill>
                    <a:srgbClr val="000000"/>
                  </a:solidFill>
                  <a:ea typeface="微软雅黑" panose="020B0503020204020204" pitchFamily="34" charset="-122"/>
                </a:rPr>
                <a:t>应该如何访问结构体数组元素的成员呢？</a:t>
              </a:r>
            </a:p>
          </p:txBody>
        </p:sp>
        <p:pic>
          <p:nvPicPr>
            <p:cNvPr id="9" name="Picture 49" descr="3D人问号"/>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461" y="2533889"/>
              <a:ext cx="595841" cy="105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3640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237864" y="1234312"/>
            <a:ext cx="11716271" cy="4389379"/>
          </a:xfrm>
          <a:prstGeom prst="rect">
            <a:avLst/>
          </a:prstGeom>
          <a:solidFill>
            <a:schemeClr val="tx1">
              <a:alpha val="8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endParaRPr>
          </a:p>
        </p:txBody>
      </p:sp>
      <p:sp>
        <p:nvSpPr>
          <p:cNvPr id="6" name="文本框 5"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4454554" y="2887707"/>
            <a:ext cx="5217952" cy="830997"/>
          </a:xfrm>
          <a:prstGeom prst="rect">
            <a:avLst/>
          </a:prstGeom>
          <a:noFill/>
        </p:spPr>
        <p:txBody>
          <a:bodyPr wrap="square" rtlCol="0">
            <a:spAutoFit/>
          </a:bodyPr>
          <a:lstStyle/>
          <a:p>
            <a:pPr marL="0" lvl="1"/>
            <a:r>
              <a:rPr lang="zh-CN" altLang="en-US" sz="4800" b="1" dirty="0">
                <a:solidFill>
                  <a:schemeClr val="bg1"/>
                </a:solidFill>
                <a:latin typeface="微软雅黑" pitchFamily="34" charset="-122"/>
                <a:ea typeface="微软雅黑" pitchFamily="34" charset="-122"/>
              </a:rPr>
              <a:t>结构体类型的定义</a:t>
            </a:r>
          </a:p>
        </p:txBody>
      </p:sp>
      <p:sp>
        <p:nvSpPr>
          <p:cNvPr id="11" name="六边形 10"/>
          <p:cNvSpPr/>
          <p:nvPr/>
        </p:nvSpPr>
        <p:spPr>
          <a:xfrm rot="5400000">
            <a:off x="1538103" y="2328783"/>
            <a:ext cx="2552515" cy="2200444"/>
          </a:xfrm>
          <a:prstGeom prst="hexagon">
            <a:avLst/>
          </a:prstGeom>
          <a:solidFill>
            <a:srgbClr val="229BBF"/>
          </a:solidFill>
          <a:ln>
            <a:noFill/>
          </a:ln>
          <a:effectLst>
            <a:outerShdw blurRad="508000" dist="419100" dir="2700000" sx="95000" sy="95000" algn="tl" rotWithShape="0">
              <a:schemeClr val="tx1">
                <a:lumMod val="85000"/>
                <a:lumOff val="1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2182699" y="2887707"/>
            <a:ext cx="1263323" cy="1107996"/>
          </a:xfrm>
          <a:prstGeom prst="rect">
            <a:avLst/>
          </a:prstGeom>
          <a:noFill/>
          <a:ln>
            <a:noFill/>
          </a:ln>
        </p:spPr>
        <p:txBody>
          <a:bodyPr wrap="square" rtlCol="0" anchor="ctr" anchorCtr="0">
            <a:spAutoFit/>
          </a:bodyPr>
          <a:lstStyle>
            <a:defPPr>
              <a:defRPr lang="zh-CN"/>
            </a:defPPr>
            <a:lvl1pPr algn="dist">
              <a:defRPr sz="6600">
                <a:solidFill>
                  <a:schemeClr val="bg1"/>
                </a:solidFill>
                <a:latin typeface="+mj-lt"/>
              </a:defRPr>
            </a:lvl1pPr>
          </a:lstStyle>
          <a:p>
            <a:r>
              <a:rPr lang="en-US" altLang="zh-CN" dirty="0" smtClean="0">
                <a:solidFill>
                  <a:prstClr val="white"/>
                </a:solidFill>
                <a:latin typeface="Impact" panose="020B0806030902050204" pitchFamily="34" charset="0"/>
              </a:rPr>
              <a:t>9.1</a:t>
            </a:r>
            <a:endParaRPr lang="zh-CN" altLang="en-US" dirty="0">
              <a:solidFill>
                <a:prstClr val="white"/>
              </a:solidFill>
              <a:latin typeface="Impact" panose="020B0806030902050204" pitchFamily="34" charset="0"/>
            </a:endParaRPr>
          </a:p>
        </p:txBody>
      </p:sp>
      <p:sp>
        <p:nvSpPr>
          <p:cNvPr id="15" name="[动画大师]_Oval 7"/>
          <p:cNvSpPr/>
          <p:nvPr/>
        </p:nvSpPr>
        <p:spPr>
          <a:xfrm>
            <a:off x="108334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11382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14430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0178482" y="5930533"/>
            <a:ext cx="1412617" cy="636085"/>
            <a:chOff x="9690778" y="6000205"/>
            <a:chExt cx="1412617" cy="636085"/>
          </a:xfrm>
        </p:grpSpPr>
        <p:pic>
          <p:nvPicPr>
            <p:cNvPr id="2051" name="Picture 3" descr="E:\课件\C语言程序设计教程（第4版）（杨路明）\无标题.png">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0778" y="6000205"/>
              <a:ext cx="628847" cy="6360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hlinkClick r:id="rId4" action="ppaction://hlinksldjump"/>
            </p:cNvPr>
            <p:cNvSpPr txBox="1"/>
            <p:nvPr/>
          </p:nvSpPr>
          <p:spPr>
            <a:xfrm>
              <a:off x="10405768" y="6148252"/>
              <a:ext cx="697627" cy="400110"/>
            </a:xfrm>
            <a:prstGeom prst="rect">
              <a:avLst/>
            </a:prstGeom>
            <a:noFill/>
          </p:spPr>
          <p:txBody>
            <a:bodyPr wrap="none" rtlCol="0">
              <a:spAutoFit/>
            </a:bodyPr>
            <a:lstStyle/>
            <a:p>
              <a:r>
                <a:rPr lang="zh-CN" altLang="en-US" sz="2000" b="1" dirty="0" smtClean="0">
                  <a:solidFill>
                    <a:schemeClr val="bg1"/>
                  </a:solidFill>
                  <a:latin typeface="黑体" panose="02010609060101010101" pitchFamily="49" charset="-122"/>
                  <a:ea typeface="黑体" panose="02010609060101010101" pitchFamily="49" charset="-122"/>
                </a:rPr>
                <a:t>返回</a:t>
              </a:r>
              <a:endParaRPr lang="zh-CN" altLang="en-US" sz="2000" b="1"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685293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63" presetClass="path" presetSubtype="0" accel="50000" decel="50000" fill="hold" grpId="1" nodeType="withEffect">
                                  <p:stCondLst>
                                    <p:cond delay="0"/>
                                  </p:stCondLst>
                                  <p:childTnLst>
                                    <p:animMotion origin="layout" path="M 0.11424 0 L 0 0 E" pathEditMode="relative" ptsTypes="">
                                      <p:cBhvr>
                                        <p:cTn id="9" dur="1000" fill="hold"/>
                                        <p:tgtEl>
                                          <p:spTgt spid="4"/>
                                        </p:tgtEl>
                                        <p:attrNameLst>
                                          <p:attrName>ppt_x</p:attrName>
                                          <p:attrName>ppt_y</p:attrName>
                                        </p:attrNameLst>
                                      </p:cBhvr>
                                    </p:animMotion>
                                  </p:childTnLst>
                                </p:cTn>
                              </p:par>
                              <p:par>
                                <p:cTn id="10" presetID="6" presetClass="emph" presetSubtype="0" accel="50000" decel="50000" fill="hold" grpId="2" nodeType="withEffect">
                                  <p:stCondLst>
                                    <p:cond delay="0"/>
                                  </p:stCondLst>
                                  <p:childTnLst>
                                    <p:animScale>
                                      <p:cBhvr>
                                        <p:cTn id="11" dur="1000" fill="hold"/>
                                        <p:tgtEl>
                                          <p:spTgt spid="4"/>
                                        </p:tgtEl>
                                      </p:cBhvr>
                                      <p:by x="150000" y="150000"/>
                                      <p:from x="75825" y="138916"/>
                                      <p:to x="100000" y="100000"/>
                                    </p:animScale>
                                  </p:childTnLst>
                                </p:cTn>
                              </p:par>
                              <p:par>
                                <p:cTn id="12" presetID="22" presetClass="entr" presetSubtype="8" fill="hold" grpId="0" nodeType="with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childTnLst>
                                </p:cTn>
                              </p:par>
                              <p:par>
                                <p:cTn id="18" presetID="35" presetClass="path" presetSubtype="0" decel="33300" fill="hold" grpId="1" nodeType="withEffect">
                                  <p:stCondLst>
                                    <p:cond delay="1000"/>
                                  </p:stCondLst>
                                  <p:childTnLst>
                                    <p:animMotion origin="layout" path="M -2.08333E-6 0 L -0.07317 0 " pathEditMode="relative" rAng="0" ptsTypes="AA">
                                      <p:cBhvr>
                                        <p:cTn id="19" dur="750" spd="-100000" fill="hold"/>
                                        <p:tgtEl>
                                          <p:spTgt spid="11"/>
                                        </p:tgtEl>
                                        <p:attrNameLst>
                                          <p:attrName>ppt_x</p:attrName>
                                          <p:attrName>ppt_y</p:attrName>
                                        </p:attrNameLst>
                                      </p:cBhvr>
                                      <p:rCtr x="-3659" y="0"/>
                                    </p:animMotion>
                                  </p:childTnLst>
                                </p:cTn>
                              </p:par>
                              <p:par>
                                <p:cTn id="20" presetID="53" presetClass="entr" presetSubtype="16"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Effect transition="in" filter="fade">
                                      <p:cBhvr>
                                        <p:cTn id="24" dur="750"/>
                                        <p:tgtEl>
                                          <p:spTgt spid="12"/>
                                        </p:tgtEl>
                                      </p:cBhvr>
                                    </p:animEffect>
                                  </p:childTnLst>
                                </p:cTn>
                              </p:par>
                              <p:par>
                                <p:cTn id="25" presetID="10" presetClass="entr" presetSubtype="0" fill="hold" nodeType="withEffect">
                                  <p:stCondLst>
                                    <p:cond delay="1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par>
                                <p:cTn id="28" presetID="10" presetClass="entr" presetSubtype="0" repeatCount="indefinite" fill="hold" grpId="0" nodeType="withEffect">
                                  <p:stCondLst>
                                    <p:cond delay="1000"/>
                                  </p:stCondLst>
                                  <p:childTnLst>
                                    <p:set>
                                      <p:cBhvr>
                                        <p:cTn id="29" dur="1" fill="hold">
                                          <p:stCondLst>
                                            <p:cond delay="0"/>
                                          </p:stCondLst>
                                        </p:cTn>
                                        <p:tgtEl>
                                          <p:spTgt spid="15"/>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5"/>
                                        </p:tgtEl>
                                        <p:attrNameLst>
                                          <p:attrName>ppt_x</p:attrName>
                                          <p:attrName>ppt_y</p:attrName>
                                        </p:attrNameLst>
                                      </p:cBhvr>
                                    </p:animMotion>
                                    <p:set>
                                      <p:cBhvr additive="base">
                                        <p:cTn id="31" dur="750" fill="hold">
                                          <p:stCondLst>
                                            <p:cond delay="1500"/>
                                          </p:stCondLst>
                                        </p:cTn>
                                        <p:tgtEl>
                                          <p:spTgt spid="15"/>
                                        </p:tgtEl>
                                        <p:attrNameLst>
                                          <p:attrName>style.visibility</p:attrName>
                                        </p:attrNameLst>
                                      </p:cBhvr>
                                      <p:to>
                                        <p:strVal val="visible"/>
                                      </p:to>
                                    </p:set>
                                  </p:childTnLst>
                                </p:cTn>
                              </p:par>
                              <p:par>
                                <p:cTn id="32" presetID="10" presetClass="entr" presetSubtype="0" repeatCount="indefinite" fill="hold" grpId="0" nodeType="withEffect">
                                  <p:stCondLst>
                                    <p:cond delay="1150"/>
                                  </p:stCondLst>
                                  <p:childTnLst>
                                    <p:set>
                                      <p:cBhvr>
                                        <p:cTn id="33" dur="1" fill="hold">
                                          <p:stCondLst>
                                            <p:cond delay="0"/>
                                          </p:stCondLst>
                                        </p:cTn>
                                        <p:tgtEl>
                                          <p:spTgt spid="16"/>
                                        </p:tgtEl>
                                        <p:attrNameLst>
                                          <p:attrName>style.visibility</p:attrName>
                                        </p:attrNameLst>
                                      </p:cBhvr>
                                      <p:to>
                                        <p:strVal val="visible"/>
                                      </p:to>
                                    </p:set>
                                    <p:animMotion origin="layout" path="M 0 7.40741E-7 L 0 -0.03079 " pathEditMode="relative">
                                      <p:cBhvr additive="base">
                                        <p:cTn id="34" dur="750" autoRev="1" fill="hold">
                                          <p:stCondLst>
                                            <p:cond delay="0"/>
                                          </p:stCondLst>
                                        </p:cTn>
                                        <p:tgtEl>
                                          <p:spTgt spid="16"/>
                                        </p:tgtEl>
                                        <p:attrNameLst>
                                          <p:attrName>ppt_x</p:attrName>
                                          <p:attrName>ppt_y</p:attrName>
                                        </p:attrNameLst>
                                      </p:cBhvr>
                                    </p:animMotion>
                                    <p:set>
                                      <p:cBhvr additive="base">
                                        <p:cTn id="35" dur="750" fill="hold">
                                          <p:stCondLst>
                                            <p:cond delay="1500"/>
                                          </p:stCondLst>
                                        </p:cTn>
                                        <p:tgtEl>
                                          <p:spTgt spid="16"/>
                                        </p:tgtEl>
                                        <p:attrNameLst>
                                          <p:attrName>style.visibility</p:attrName>
                                        </p:attrNameLst>
                                      </p:cBhvr>
                                      <p:to>
                                        <p:strVal val="visible"/>
                                      </p:to>
                                    </p:set>
                                  </p:childTnLst>
                                </p:cTn>
                              </p:par>
                              <p:par>
                                <p:cTn id="36" presetID="10" presetClass="entr" presetSubtype="0" repeatCount="indefinite" fill="hold" grpId="0" nodeType="withEffect">
                                  <p:stCondLst>
                                    <p:cond delay="1300"/>
                                  </p:stCondLst>
                                  <p:childTnLst>
                                    <p:set>
                                      <p:cBhvr>
                                        <p:cTn id="37" dur="1" fill="hold">
                                          <p:stCondLst>
                                            <p:cond delay="0"/>
                                          </p:stCondLst>
                                        </p:cTn>
                                        <p:tgtEl>
                                          <p:spTgt spid="17"/>
                                        </p:tgtEl>
                                        <p:attrNameLst>
                                          <p:attrName>style.visibility</p:attrName>
                                        </p:attrNameLst>
                                      </p:cBhvr>
                                      <p:to>
                                        <p:strVal val="visible"/>
                                      </p:to>
                                    </p:set>
                                    <p:animMotion origin="layout" path="M 0 7.40741E-7 L 0 -0.03079 " pathEditMode="relative">
                                      <p:cBhvr additive="base">
                                        <p:cTn id="38" dur="750" autoRev="1" fill="hold">
                                          <p:stCondLst>
                                            <p:cond delay="0"/>
                                          </p:stCondLst>
                                        </p:cTn>
                                        <p:tgtEl>
                                          <p:spTgt spid="17"/>
                                        </p:tgtEl>
                                        <p:attrNameLst>
                                          <p:attrName>ppt_x</p:attrName>
                                          <p:attrName>ppt_y</p:attrName>
                                        </p:attrNameLst>
                                      </p:cBhvr>
                                    </p:animMotion>
                                    <p:set>
                                      <p:cBhvr additive="base">
                                        <p:cTn id="39" dur="750" fill="hold">
                                          <p:stCondLst>
                                            <p:cond delay="150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p:bldP spid="11" grpId="0" animBg="1"/>
      <p:bldP spid="11" grpId="1" animBg="1"/>
      <p:bldP spid="12" grpId="0"/>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1479297" y="1381443"/>
            <a:ext cx="58992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000" dirty="0">
                <a:solidFill>
                  <a:srgbClr val="000000"/>
                </a:solidFill>
                <a:ea typeface="微软雅黑" panose="020B0503020204020204" pitchFamily="34" charset="-122"/>
              </a:rPr>
              <a:t>例  </a:t>
            </a:r>
            <a:r>
              <a:rPr lang="zh-CN" altLang="en-US" sz="2000" dirty="0" smtClean="0">
                <a:solidFill>
                  <a:srgbClr val="000000"/>
                </a:solidFill>
                <a:ea typeface="微软雅黑" panose="020B0503020204020204" pitchFamily="34" charset="-122"/>
              </a:rPr>
              <a:t> </a:t>
            </a:r>
            <a:r>
              <a:rPr lang="en-US" altLang="zh-CN" sz="2000" dirty="0" smtClean="0">
                <a:solidFill>
                  <a:srgbClr val="000000"/>
                </a:solidFill>
                <a:ea typeface="微软雅黑" panose="020B0503020204020204" pitchFamily="34" charset="-122"/>
              </a:rPr>
              <a:t>struct  </a:t>
            </a:r>
            <a:r>
              <a:rPr lang="en-US" altLang="zh-CN" sz="2000" dirty="0">
                <a:solidFill>
                  <a:srgbClr val="000000"/>
                </a:solidFill>
                <a:ea typeface="微软雅黑" panose="020B0503020204020204" pitchFamily="34" charset="-122"/>
              </a:rPr>
              <a:t>student</a:t>
            </a: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     </a:t>
            </a:r>
            <a:r>
              <a:rPr lang="en-US" altLang="zh-CN" sz="2000" dirty="0" err="1">
                <a:solidFill>
                  <a:srgbClr val="000000"/>
                </a:solidFill>
                <a:ea typeface="微软雅黑" panose="020B0503020204020204" pitchFamily="34" charset="-122"/>
              </a:rPr>
              <a:t>int</a:t>
            </a: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num</a:t>
            </a:r>
            <a:r>
              <a:rPr lang="en-US" altLang="zh-CN" sz="2000" dirty="0">
                <a:solidFill>
                  <a:srgbClr val="000000"/>
                </a:solidFill>
                <a:ea typeface="微软雅黑" panose="020B0503020204020204" pitchFamily="34" charset="-122"/>
              </a:rPr>
              <a:t>;</a:t>
            </a: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char name[20];</a:t>
            </a: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char sex;</a:t>
            </a: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int</a:t>
            </a:r>
            <a:r>
              <a:rPr lang="en-US" altLang="zh-CN" sz="2000" dirty="0">
                <a:solidFill>
                  <a:srgbClr val="000000"/>
                </a:solidFill>
                <a:ea typeface="微软雅黑" panose="020B0503020204020204" pitchFamily="34" charset="-122"/>
              </a:rPr>
              <a:t> age;</a:t>
            </a:r>
          </a:p>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a:t>
            </a:r>
            <a:r>
              <a:rPr lang="en-US" altLang="zh-CN" sz="2000" dirty="0" err="1">
                <a:solidFill>
                  <a:srgbClr val="000000"/>
                </a:solidFill>
                <a:ea typeface="微软雅黑" panose="020B0503020204020204" pitchFamily="34" charset="-122"/>
              </a:rPr>
              <a:t>stu</a:t>
            </a:r>
            <a:r>
              <a:rPr lang="en-US" altLang="zh-CN" sz="2000" dirty="0">
                <a:solidFill>
                  <a:srgbClr val="000000"/>
                </a:solidFill>
                <a:ea typeface="微软雅黑" panose="020B0503020204020204" pitchFamily="34" charset="-122"/>
              </a:rPr>
              <a:t>[]={{……},{……},{……}};</a:t>
            </a:r>
          </a:p>
        </p:txBody>
      </p:sp>
      <p:sp>
        <p:nvSpPr>
          <p:cNvPr id="15" name="Text Box 3"/>
          <p:cNvSpPr txBox="1">
            <a:spLocks noChangeArrowheads="1"/>
          </p:cNvSpPr>
          <p:nvPr/>
        </p:nvSpPr>
        <p:spPr bwMode="auto">
          <a:xfrm>
            <a:off x="1661428" y="4489235"/>
            <a:ext cx="5335390" cy="54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200" dirty="0">
                <a:solidFill>
                  <a:srgbClr val="000000"/>
                </a:solidFill>
                <a:ea typeface="微软雅黑" panose="020B0503020204020204" pitchFamily="34" charset="-122"/>
              </a:rPr>
              <a:t>全部初始化时数组维数可以省略。</a:t>
            </a:r>
          </a:p>
        </p:txBody>
      </p:sp>
      <p:sp>
        <p:nvSpPr>
          <p:cNvPr id="7" name="矩形 6">
            <a:extLst>
              <a:ext uri="{FF2B5EF4-FFF2-40B4-BE49-F238E27FC236}">
                <a16:creationId xmlns:a16="http://schemas.microsoft.com/office/drawing/2014/main" xmlns="" id="{15CD521A-D122-4962-B63A-54E3E0BBDD33}"/>
              </a:ext>
            </a:extLst>
          </p:cNvPr>
          <p:cNvSpPr/>
          <p:nvPr/>
        </p:nvSpPr>
        <p:spPr>
          <a:xfrm>
            <a:off x="1479297" y="278371"/>
            <a:ext cx="6058069"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9.3.2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类型数组的初始化</a:t>
            </a:r>
          </a:p>
        </p:txBody>
      </p:sp>
    </p:spTree>
    <p:extLst>
      <p:ext uri="{BB962C8B-B14F-4D97-AF65-F5344CB8AC3E}">
        <p14:creationId xmlns:p14="http://schemas.microsoft.com/office/powerpoint/2010/main" val="4189058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883677" y="978762"/>
            <a:ext cx="93760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rPr>
              <a:t>        (</a:t>
            </a:r>
            <a:r>
              <a:rPr lang="en-US" altLang="zh-CN" sz="2000" dirty="0">
                <a:solidFill>
                  <a:srgbClr val="000000"/>
                </a:solidFill>
                <a:ea typeface="微软雅黑" panose="020B0503020204020204" pitchFamily="34" charset="-122"/>
              </a:rPr>
              <a:t>1) </a:t>
            </a:r>
            <a:r>
              <a:rPr lang="zh-CN" altLang="en-US" sz="2000" dirty="0">
                <a:solidFill>
                  <a:srgbClr val="000000"/>
                </a:solidFill>
                <a:ea typeface="微软雅黑" panose="020B0503020204020204" pitchFamily="34" charset="-122"/>
              </a:rPr>
              <a:t>引用某一元素的一个成员。例如：</a:t>
            </a:r>
          </a:p>
          <a:p>
            <a:pPr lvl="0"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rPr>
              <a:t>         students[</a:t>
            </a:r>
            <a:r>
              <a:rPr lang="en-US" altLang="zh-CN" sz="2000" dirty="0" err="1" smtClean="0">
                <a:solidFill>
                  <a:srgbClr val="000000"/>
                </a:solidFill>
                <a:ea typeface="微软雅黑" panose="020B0503020204020204" pitchFamily="34" charset="-122"/>
              </a:rPr>
              <a:t>i</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num</a:t>
            </a:r>
            <a:endParaRPr lang="en-US" altLang="zh-CN" sz="2000" dirty="0">
              <a:solidFill>
                <a:srgbClr val="000000"/>
              </a:solidFill>
              <a:ea typeface="微软雅黑" panose="020B0503020204020204" pitchFamily="34" charset="-122"/>
            </a:endParaRPr>
          </a:p>
          <a:p>
            <a:pPr lvl="0" eaLnBrk="1" fontAlgn="base" hangingPunct="1">
              <a:lnSpc>
                <a:spcPct val="150000"/>
              </a:lnSpc>
              <a:spcBef>
                <a:spcPct val="0"/>
              </a:spcBef>
              <a:spcAft>
                <a:spcPct val="0"/>
              </a:spcAft>
            </a:pPr>
            <a:r>
              <a:rPr lang="zh-CN" altLang="en-US" sz="2000" dirty="0" smtClean="0">
                <a:solidFill>
                  <a:srgbClr val="000000"/>
                </a:solidFill>
                <a:ea typeface="微软雅黑" panose="020B0503020204020204" pitchFamily="34" charset="-122"/>
              </a:rPr>
              <a:t>        这</a:t>
            </a:r>
            <a:r>
              <a:rPr lang="zh-CN" altLang="en-US" sz="2000" dirty="0">
                <a:solidFill>
                  <a:srgbClr val="000000"/>
                </a:solidFill>
                <a:ea typeface="微软雅黑" panose="020B0503020204020204" pitchFamily="34" charset="-122"/>
              </a:rPr>
              <a:t>是序号为</a:t>
            </a:r>
            <a:r>
              <a:rPr lang="en-US" altLang="zh-CN" sz="2000" dirty="0" err="1">
                <a:solidFill>
                  <a:srgbClr val="000000"/>
                </a:solidFill>
                <a:ea typeface="微软雅黑" panose="020B0503020204020204" pitchFamily="34" charset="-122"/>
              </a:rPr>
              <a:t>i</a:t>
            </a:r>
            <a:r>
              <a:rPr lang="zh-CN" altLang="en-US" sz="2000" dirty="0">
                <a:solidFill>
                  <a:srgbClr val="000000"/>
                </a:solidFill>
                <a:ea typeface="微软雅黑" panose="020B0503020204020204" pitchFamily="34" charset="-122"/>
              </a:rPr>
              <a:t>的数组元素中的</a:t>
            </a:r>
            <a:r>
              <a:rPr lang="en-US" altLang="zh-CN" sz="2000" dirty="0" err="1">
                <a:solidFill>
                  <a:srgbClr val="000000"/>
                </a:solidFill>
                <a:ea typeface="微软雅黑" panose="020B0503020204020204" pitchFamily="34" charset="-122"/>
              </a:rPr>
              <a:t>num</a:t>
            </a:r>
            <a:r>
              <a:rPr lang="zh-CN" altLang="en-US" sz="2000" dirty="0">
                <a:solidFill>
                  <a:srgbClr val="000000"/>
                </a:solidFill>
                <a:ea typeface="微软雅黑" panose="020B0503020204020204" pitchFamily="34" charset="-122"/>
              </a:rPr>
              <a:t>成员。如果数组已如上初始化，且</a:t>
            </a:r>
            <a:r>
              <a:rPr lang="en-US" altLang="zh-CN" sz="2000" dirty="0" err="1">
                <a:solidFill>
                  <a:srgbClr val="000000"/>
                </a:solidFill>
                <a:ea typeface="微软雅黑" panose="020B0503020204020204" pitchFamily="34" charset="-122"/>
              </a:rPr>
              <a:t>i</a:t>
            </a:r>
            <a:r>
              <a:rPr lang="en-US" altLang="zh-CN" sz="2000" dirty="0">
                <a:solidFill>
                  <a:srgbClr val="000000"/>
                </a:solidFill>
                <a:ea typeface="微软雅黑" panose="020B0503020204020204" pitchFamily="34" charset="-122"/>
              </a:rPr>
              <a:t>=2</a:t>
            </a:r>
            <a:r>
              <a:rPr lang="zh-CN" altLang="en-US" sz="2000" dirty="0">
                <a:solidFill>
                  <a:srgbClr val="000000"/>
                </a:solidFill>
                <a:ea typeface="微软雅黑" panose="020B0503020204020204" pitchFamily="34" charset="-122"/>
              </a:rPr>
              <a:t>，则相当于</a:t>
            </a:r>
            <a:r>
              <a:rPr lang="en-US" altLang="zh-CN" sz="2000" dirty="0">
                <a:solidFill>
                  <a:srgbClr val="000000"/>
                </a:solidFill>
                <a:ea typeface="微软雅黑" panose="020B0503020204020204" pitchFamily="34" charset="-122"/>
              </a:rPr>
              <a:t>students[2].</a:t>
            </a:r>
            <a:r>
              <a:rPr lang="en-US" altLang="zh-CN" sz="2000" dirty="0" err="1">
                <a:solidFill>
                  <a:srgbClr val="000000"/>
                </a:solidFill>
                <a:ea typeface="微软雅黑" panose="020B0503020204020204" pitchFamily="34" charset="-122"/>
              </a:rPr>
              <a:t>num</a:t>
            </a:r>
            <a:r>
              <a:rPr lang="zh-CN" altLang="en-US" sz="2000" dirty="0">
                <a:solidFill>
                  <a:srgbClr val="000000"/>
                </a:solidFill>
                <a:ea typeface="微软雅黑" panose="020B0503020204020204" pitchFamily="34" charset="-122"/>
              </a:rPr>
              <a:t>，其值为 ”</a:t>
            </a:r>
            <a:r>
              <a:rPr lang="en-US" altLang="zh-CN" sz="2000" dirty="0">
                <a:solidFill>
                  <a:srgbClr val="000000"/>
                </a:solidFill>
                <a:ea typeface="微软雅黑" panose="020B0503020204020204" pitchFamily="34" charset="-122"/>
              </a:rPr>
              <a:t>3021103”</a:t>
            </a:r>
            <a:r>
              <a:rPr lang="zh-CN" altLang="en-US" sz="2000" dirty="0">
                <a:solidFill>
                  <a:srgbClr val="000000"/>
                </a:solidFill>
                <a:ea typeface="微软雅黑" panose="020B0503020204020204" pitchFamily="34" charset="-122"/>
              </a:rPr>
              <a:t>。</a:t>
            </a:r>
          </a:p>
        </p:txBody>
      </p:sp>
      <p:sp>
        <p:nvSpPr>
          <p:cNvPr id="15" name="Text Box 3"/>
          <p:cNvSpPr txBox="1">
            <a:spLocks noChangeArrowheads="1"/>
          </p:cNvSpPr>
          <p:nvPr/>
        </p:nvSpPr>
        <p:spPr bwMode="auto">
          <a:xfrm>
            <a:off x="738231" y="2895327"/>
            <a:ext cx="10763075"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40000"/>
              </a:lnSpc>
              <a:spcBef>
                <a:spcPct val="0"/>
              </a:spcBef>
              <a:spcAft>
                <a:spcPct val="0"/>
              </a:spcAft>
            </a:pPr>
            <a:r>
              <a:rPr lang="en-US" altLang="zh-CN" sz="2200" dirty="0" smtClean="0">
                <a:solidFill>
                  <a:srgbClr val="000000"/>
                </a:solidFill>
                <a:ea typeface="微软雅黑" panose="020B0503020204020204" pitchFamily="34" charset="-122"/>
              </a:rPr>
              <a:t>        (</a:t>
            </a:r>
            <a:r>
              <a:rPr lang="en-US" altLang="zh-CN" sz="2200" dirty="0">
                <a:solidFill>
                  <a:srgbClr val="000000"/>
                </a:solidFill>
                <a:ea typeface="微软雅黑" panose="020B0503020204020204" pitchFamily="34" charset="-122"/>
              </a:rPr>
              <a:t>2) </a:t>
            </a:r>
            <a:r>
              <a:rPr lang="zh-CN" altLang="en-US" sz="2200" b="1" dirty="0">
                <a:solidFill>
                  <a:srgbClr val="FF0000"/>
                </a:solidFill>
                <a:ea typeface="微软雅黑" panose="020B0503020204020204" pitchFamily="34" charset="-122"/>
              </a:rPr>
              <a:t>可以将一个结构体数组元素赋给同一结构体类型数组中的另一个元素，或赋给同一类型的变量。</a:t>
            </a:r>
            <a:r>
              <a:rPr lang="zh-CN" altLang="en-US" sz="2200" dirty="0">
                <a:solidFill>
                  <a:srgbClr val="000000"/>
                </a:solidFill>
                <a:ea typeface="微软雅黑" panose="020B0503020204020204" pitchFamily="34" charset="-122"/>
              </a:rPr>
              <a:t>例如：</a:t>
            </a:r>
          </a:p>
          <a:p>
            <a:pPr lvl="0" eaLnBrk="1" fontAlgn="base" hangingPunct="1">
              <a:lnSpc>
                <a:spcPct val="140000"/>
              </a:lnSpc>
              <a:spcBef>
                <a:spcPct val="0"/>
              </a:spcBef>
              <a:spcAft>
                <a:spcPct val="0"/>
              </a:spcAft>
            </a:pPr>
            <a:r>
              <a:rPr lang="en-US" altLang="zh-CN" sz="2200" b="1" dirty="0">
                <a:solidFill>
                  <a:srgbClr val="FF0000"/>
                </a:solidFill>
                <a:ea typeface="微软雅黑" panose="020B0503020204020204" pitchFamily="34" charset="-122"/>
              </a:rPr>
              <a:t>struct student </a:t>
            </a:r>
            <a:r>
              <a:rPr lang="en-US" altLang="zh-CN" sz="2200" b="1" dirty="0">
                <a:solidFill>
                  <a:srgbClr val="00B050"/>
                </a:solidFill>
                <a:ea typeface="微软雅黑" panose="020B0503020204020204" pitchFamily="34" charset="-122"/>
              </a:rPr>
              <a:t>students</a:t>
            </a:r>
            <a:r>
              <a:rPr lang="en-US" altLang="zh-CN" sz="2200" b="1" dirty="0">
                <a:solidFill>
                  <a:srgbClr val="FF0000"/>
                </a:solidFill>
                <a:ea typeface="微软雅黑" panose="020B0503020204020204" pitchFamily="34" charset="-122"/>
              </a:rPr>
              <a:t>[3], </a:t>
            </a:r>
            <a:r>
              <a:rPr lang="en-US" altLang="zh-CN" sz="2200" b="1" dirty="0">
                <a:solidFill>
                  <a:schemeClr val="accent2">
                    <a:lumMod val="60000"/>
                    <a:lumOff val="40000"/>
                  </a:schemeClr>
                </a:solidFill>
                <a:ea typeface="微软雅黑" panose="020B0503020204020204" pitchFamily="34" charset="-122"/>
              </a:rPr>
              <a:t>student1</a:t>
            </a:r>
            <a:r>
              <a:rPr lang="zh-CN" altLang="en-US" sz="2200" dirty="0">
                <a:solidFill>
                  <a:srgbClr val="000000"/>
                </a:solidFill>
                <a:ea typeface="微软雅黑" panose="020B0503020204020204" pitchFamily="34" charset="-122"/>
              </a:rPr>
              <a:t>；</a:t>
            </a:r>
          </a:p>
          <a:p>
            <a:pPr lvl="0" eaLnBrk="1" fontAlgn="base" hangingPunct="1">
              <a:lnSpc>
                <a:spcPct val="140000"/>
              </a:lnSpc>
              <a:spcBef>
                <a:spcPct val="0"/>
              </a:spcBef>
              <a:spcAft>
                <a:spcPct val="0"/>
              </a:spcAft>
            </a:pPr>
            <a:r>
              <a:rPr lang="zh-CN" altLang="en-US" sz="2200" dirty="0" smtClean="0">
                <a:solidFill>
                  <a:srgbClr val="000000"/>
                </a:solidFill>
                <a:ea typeface="微软雅黑" panose="020B0503020204020204" pitchFamily="34" charset="-122"/>
              </a:rPr>
              <a:t>        现在</a:t>
            </a:r>
            <a:r>
              <a:rPr lang="zh-CN" altLang="en-US" sz="2200" dirty="0">
                <a:solidFill>
                  <a:srgbClr val="000000"/>
                </a:solidFill>
                <a:ea typeface="微软雅黑" panose="020B0503020204020204" pitchFamily="34" charset="-122"/>
              </a:rPr>
              <a:t>定义了一个结构体数组</a:t>
            </a:r>
            <a:r>
              <a:rPr lang="en-US" altLang="zh-CN" sz="2200" dirty="0">
                <a:solidFill>
                  <a:srgbClr val="000000"/>
                </a:solidFill>
                <a:ea typeface="微软雅黑" panose="020B0503020204020204" pitchFamily="34" charset="-122"/>
              </a:rPr>
              <a:t>students</a:t>
            </a:r>
            <a:r>
              <a:rPr lang="zh-CN" altLang="en-US" sz="2200" dirty="0">
                <a:solidFill>
                  <a:srgbClr val="000000"/>
                </a:solidFill>
                <a:ea typeface="微软雅黑" panose="020B0503020204020204" pitchFamily="34" charset="-122"/>
              </a:rPr>
              <a:t>，它有</a:t>
            </a:r>
            <a:r>
              <a:rPr lang="en-US" altLang="zh-CN" sz="2200" dirty="0">
                <a:solidFill>
                  <a:srgbClr val="000000"/>
                </a:solidFill>
                <a:ea typeface="微软雅黑" panose="020B0503020204020204" pitchFamily="34" charset="-122"/>
              </a:rPr>
              <a:t>3</a:t>
            </a:r>
            <a:r>
              <a:rPr lang="zh-CN" altLang="en-US" sz="2200" dirty="0">
                <a:solidFill>
                  <a:srgbClr val="000000"/>
                </a:solidFill>
                <a:ea typeface="微软雅黑" panose="020B0503020204020204" pitchFamily="34" charset="-122"/>
              </a:rPr>
              <a:t>个元素，又定义了一个结构体变量</a:t>
            </a:r>
            <a:r>
              <a:rPr lang="en-US" altLang="zh-CN" sz="2200" dirty="0">
                <a:solidFill>
                  <a:srgbClr val="000000"/>
                </a:solidFill>
                <a:ea typeface="微软雅黑" panose="020B0503020204020204" pitchFamily="34" charset="-122"/>
              </a:rPr>
              <a:t>student1</a:t>
            </a:r>
            <a:r>
              <a:rPr lang="zh-CN" altLang="en-US" sz="2200" dirty="0">
                <a:solidFill>
                  <a:srgbClr val="000000"/>
                </a:solidFill>
                <a:ea typeface="微软雅黑" panose="020B0503020204020204" pitchFamily="34" charset="-122"/>
              </a:rPr>
              <a:t>，则下面的赋值合法。</a:t>
            </a:r>
          </a:p>
          <a:p>
            <a:pPr lvl="0" eaLnBrk="1" fontAlgn="base" hangingPunct="1">
              <a:lnSpc>
                <a:spcPct val="140000"/>
              </a:lnSpc>
              <a:spcBef>
                <a:spcPct val="0"/>
              </a:spcBef>
              <a:spcAft>
                <a:spcPct val="0"/>
              </a:spcAft>
            </a:pPr>
            <a:r>
              <a:rPr lang="en-US" altLang="zh-CN" sz="2200" dirty="0">
                <a:solidFill>
                  <a:srgbClr val="000000"/>
                </a:solidFill>
                <a:ea typeface="微软雅黑" panose="020B0503020204020204" pitchFamily="34" charset="-122"/>
              </a:rPr>
              <a:t>student1=students[0];</a:t>
            </a:r>
          </a:p>
          <a:p>
            <a:pPr lvl="0" eaLnBrk="1" fontAlgn="base" hangingPunct="1">
              <a:lnSpc>
                <a:spcPct val="140000"/>
              </a:lnSpc>
              <a:spcBef>
                <a:spcPct val="0"/>
              </a:spcBef>
              <a:spcAft>
                <a:spcPct val="0"/>
              </a:spcAft>
            </a:pPr>
            <a:r>
              <a:rPr lang="en-US" altLang="zh-CN" sz="2200" dirty="0">
                <a:solidFill>
                  <a:srgbClr val="000000"/>
                </a:solidFill>
                <a:ea typeface="微软雅黑" panose="020B0503020204020204" pitchFamily="34" charset="-122"/>
              </a:rPr>
              <a:t>students[2]=students[1];</a:t>
            </a:r>
          </a:p>
          <a:p>
            <a:pPr lvl="0" eaLnBrk="1" fontAlgn="base" hangingPunct="1">
              <a:lnSpc>
                <a:spcPct val="140000"/>
              </a:lnSpc>
              <a:spcBef>
                <a:spcPct val="0"/>
              </a:spcBef>
              <a:spcAft>
                <a:spcPct val="0"/>
              </a:spcAft>
            </a:pPr>
            <a:r>
              <a:rPr lang="en-US" altLang="zh-CN" sz="2200" dirty="0">
                <a:solidFill>
                  <a:srgbClr val="000000"/>
                </a:solidFill>
                <a:ea typeface="微软雅黑" panose="020B0503020204020204" pitchFamily="34" charset="-122"/>
              </a:rPr>
              <a:t>students[1]=student1;</a:t>
            </a:r>
          </a:p>
        </p:txBody>
      </p:sp>
      <p:sp>
        <p:nvSpPr>
          <p:cNvPr id="7" name="矩形 6">
            <a:extLst>
              <a:ext uri="{FF2B5EF4-FFF2-40B4-BE49-F238E27FC236}">
                <a16:creationId xmlns:a16="http://schemas.microsoft.com/office/drawing/2014/main" xmlns="" id="{15CD521A-D122-4962-B63A-54E3E0BBDD33}"/>
              </a:ext>
            </a:extLst>
          </p:cNvPr>
          <p:cNvSpPr/>
          <p:nvPr/>
        </p:nvSpPr>
        <p:spPr>
          <a:xfrm>
            <a:off x="1479297" y="278371"/>
            <a:ext cx="4705134"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9.3.3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数组的使用</a:t>
            </a:r>
          </a:p>
        </p:txBody>
      </p:sp>
    </p:spTree>
    <p:extLst>
      <p:ext uri="{BB962C8B-B14F-4D97-AF65-F5344CB8AC3E}">
        <p14:creationId xmlns:p14="http://schemas.microsoft.com/office/powerpoint/2010/main" val="2815479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1059846" y="1272377"/>
            <a:ext cx="93760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en-US" altLang="zh-CN" sz="2000" dirty="0">
                <a:solidFill>
                  <a:srgbClr val="000000"/>
                </a:solidFill>
                <a:ea typeface="微软雅黑" panose="020B0503020204020204" pitchFamily="34" charset="-122"/>
              </a:rPr>
              <a:t>        (3) </a:t>
            </a:r>
            <a:r>
              <a:rPr lang="zh-CN" altLang="en-US" sz="2000" dirty="0">
                <a:solidFill>
                  <a:srgbClr val="000000"/>
                </a:solidFill>
                <a:ea typeface="微软雅黑" panose="020B0503020204020204" pitchFamily="34" charset="-122"/>
              </a:rPr>
              <a:t>不能把结构体数组元素作为一个整体直接进行输入或输出，只能以单个成员对象进行输入输出。例如：</a:t>
            </a:r>
          </a:p>
          <a:p>
            <a:pPr lvl="0"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rPr>
              <a:t>        </a:t>
            </a:r>
            <a:r>
              <a:rPr lang="en-US" altLang="zh-CN" sz="2000" dirty="0" err="1" smtClean="0">
                <a:solidFill>
                  <a:srgbClr val="000000"/>
                </a:solidFill>
                <a:ea typeface="微软雅黑" panose="020B0503020204020204" pitchFamily="34" charset="-122"/>
              </a:rPr>
              <a:t>scanf</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s”,students</a:t>
            </a:r>
            <a:r>
              <a:rPr lang="en-US" altLang="zh-CN" sz="2000" dirty="0">
                <a:solidFill>
                  <a:srgbClr val="000000"/>
                </a:solidFill>
                <a:ea typeface="微软雅黑" panose="020B0503020204020204" pitchFamily="34" charset="-122"/>
              </a:rPr>
              <a:t>[0].name);</a:t>
            </a:r>
          </a:p>
          <a:p>
            <a:pPr lvl="0"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rPr>
              <a:t>        </a:t>
            </a:r>
            <a:r>
              <a:rPr lang="en-US" altLang="zh-CN" sz="2000" dirty="0" err="1" smtClean="0">
                <a:solidFill>
                  <a:srgbClr val="000000"/>
                </a:solidFill>
                <a:ea typeface="微软雅黑" panose="020B0503020204020204" pitchFamily="34" charset="-122"/>
              </a:rPr>
              <a:t>printff</a:t>
            </a:r>
            <a:r>
              <a:rPr lang="en-US" altLang="zh-CN" sz="2000" dirty="0">
                <a:solidFill>
                  <a:srgbClr val="000000"/>
                </a:solidFill>
                <a:ea typeface="微软雅黑" panose="020B0503020204020204" pitchFamily="34" charset="-122"/>
              </a:rPr>
              <a:t>(“%</a:t>
            </a:r>
            <a:r>
              <a:rPr lang="en-US" altLang="zh-CN" sz="2000" dirty="0" err="1">
                <a:solidFill>
                  <a:srgbClr val="000000"/>
                </a:solidFill>
                <a:ea typeface="微软雅黑" panose="020B0503020204020204" pitchFamily="34" charset="-122"/>
              </a:rPr>
              <a:t>s”,&amp;students</a:t>
            </a:r>
            <a:r>
              <a:rPr lang="en-US" altLang="zh-CN" sz="2000" dirty="0">
                <a:solidFill>
                  <a:srgbClr val="000000"/>
                </a:solidFill>
                <a:ea typeface="微软雅黑" panose="020B0503020204020204" pitchFamily="34" charset="-122"/>
              </a:rPr>
              <a:t>[0].</a:t>
            </a:r>
            <a:r>
              <a:rPr lang="en-US" altLang="zh-CN" sz="2000" dirty="0" err="1">
                <a:solidFill>
                  <a:srgbClr val="000000"/>
                </a:solidFill>
                <a:ea typeface="微软雅黑" panose="020B0503020204020204" pitchFamily="34" charset="-122"/>
              </a:rPr>
              <a:t>num</a:t>
            </a:r>
            <a:r>
              <a:rPr lang="en-US" altLang="zh-CN" sz="2000" dirty="0">
                <a:solidFill>
                  <a:srgbClr val="000000"/>
                </a:solidFill>
                <a:ea typeface="微软雅黑" panose="020B0503020204020204" pitchFamily="34" charset="-122"/>
              </a:rPr>
              <a:t>);</a:t>
            </a:r>
          </a:p>
        </p:txBody>
      </p:sp>
      <p:sp>
        <p:nvSpPr>
          <p:cNvPr id="7" name="矩形 6">
            <a:extLst>
              <a:ext uri="{FF2B5EF4-FFF2-40B4-BE49-F238E27FC236}">
                <a16:creationId xmlns:a16="http://schemas.microsoft.com/office/drawing/2014/main" xmlns="" id="{15CD521A-D122-4962-B63A-54E3E0BBDD33}"/>
              </a:ext>
            </a:extLst>
          </p:cNvPr>
          <p:cNvSpPr/>
          <p:nvPr/>
        </p:nvSpPr>
        <p:spPr>
          <a:xfrm>
            <a:off x="1479297" y="278371"/>
            <a:ext cx="4705134"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9.3.3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数组的使用</a:t>
            </a:r>
          </a:p>
        </p:txBody>
      </p:sp>
    </p:spTree>
    <p:extLst>
      <p:ext uri="{BB962C8B-B14F-4D97-AF65-F5344CB8AC3E}">
        <p14:creationId xmlns:p14="http://schemas.microsoft.com/office/powerpoint/2010/main" val="1645361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4456669" cy="584775"/>
          </a:xfrm>
          <a:prstGeom prst="rect">
            <a:avLst/>
          </a:prstGeom>
        </p:spPr>
        <p:txBody>
          <a:bodyPr wrap="none">
            <a:spAutoFit/>
          </a:bodyPr>
          <a:lstStyle/>
          <a:p>
            <a:pPr marL="0" lvl="1"/>
            <a:r>
              <a:rPr lang="en-US" altLang="zh-CN" sz="3200" b="1" dirty="0" smtClean="0">
                <a:solidFill>
                  <a:srgbClr val="229BBF"/>
                </a:solidFill>
                <a:latin typeface="微软雅黑" pitchFamily="34" charset="-122"/>
                <a:ea typeface="微软雅黑" pitchFamily="34" charset="-122"/>
              </a:rPr>
              <a:t>9.1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类型的定义</a:t>
            </a:r>
          </a:p>
        </p:txBody>
      </p:sp>
      <p:sp>
        <p:nvSpPr>
          <p:cNvPr id="40" name="Text Box 3"/>
          <p:cNvSpPr txBox="1">
            <a:spLocks noChangeArrowheads="1"/>
          </p:cNvSpPr>
          <p:nvPr/>
        </p:nvSpPr>
        <p:spPr bwMode="auto">
          <a:xfrm>
            <a:off x="1052973" y="1936579"/>
            <a:ext cx="76044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spcBef>
                <a:spcPct val="50000"/>
              </a:spcBef>
              <a:spcAft>
                <a:spcPct val="0"/>
              </a:spcAft>
            </a:pPr>
            <a:r>
              <a:rPr lang="zh-CN" altLang="en-US" sz="2000" dirty="0">
                <a:solidFill>
                  <a:srgbClr val="000000"/>
                </a:solidFill>
                <a:ea typeface="微软雅黑" panose="020B0503020204020204" pitchFamily="34" charset="-122"/>
                <a:cs typeface="Times New Roman" panose="02020603050405020304" pitchFamily="18" charset="0"/>
              </a:rPr>
              <a:t>用途：</a:t>
            </a:r>
            <a:r>
              <a:rPr lang="zh-CN" altLang="en-US" sz="2000" b="1" dirty="0">
                <a:solidFill>
                  <a:srgbClr val="FF0000"/>
                </a:solidFill>
                <a:ea typeface="微软雅黑" panose="020B0503020204020204" pitchFamily="34" charset="-122"/>
                <a:cs typeface="Times New Roman" panose="02020603050405020304" pitchFamily="18" charset="0"/>
              </a:rPr>
              <a:t>把不同类型的数据组合成一个</a:t>
            </a:r>
            <a:r>
              <a:rPr lang="zh-CN" altLang="en-US" sz="2000" b="1" dirty="0" smtClean="0">
                <a:solidFill>
                  <a:srgbClr val="FF0000"/>
                </a:solidFill>
                <a:ea typeface="微软雅黑" panose="020B0503020204020204" pitchFamily="34" charset="-122"/>
                <a:cs typeface="Times New Roman" panose="02020603050405020304" pitchFamily="18" charset="0"/>
              </a:rPr>
              <a:t>整体</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自定义数据类型</a:t>
            </a:r>
            <a:r>
              <a:rPr lang="zh-CN" altLang="en-US" sz="2000" dirty="0">
                <a:solidFill>
                  <a:srgbClr val="000000"/>
                </a:solidFill>
                <a:ea typeface="微软雅黑" panose="020B0503020204020204" pitchFamily="34" charset="-122"/>
                <a:cs typeface="Times New Roman" panose="02020603050405020304" pitchFamily="18" charset="0"/>
              </a:rPr>
              <a:t>。</a:t>
            </a:r>
          </a:p>
        </p:txBody>
      </p:sp>
      <p:sp>
        <p:nvSpPr>
          <p:cNvPr id="12" name="Text Box 3"/>
          <p:cNvSpPr txBox="1">
            <a:spLocks noChangeArrowheads="1"/>
          </p:cNvSpPr>
          <p:nvPr/>
        </p:nvSpPr>
        <p:spPr bwMode="auto">
          <a:xfrm>
            <a:off x="1086530" y="1298366"/>
            <a:ext cx="43495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lnSpc>
                <a:spcPct val="150000"/>
              </a:lnSpc>
              <a:spcBef>
                <a:spcPct val="50000"/>
              </a:spcBef>
              <a:spcAft>
                <a:spcPct val="0"/>
              </a:spcAft>
            </a:pPr>
            <a:r>
              <a:rPr lang="zh-CN" altLang="en-US" sz="2000" dirty="0">
                <a:solidFill>
                  <a:srgbClr val="000000"/>
                </a:solidFill>
                <a:ea typeface="微软雅黑" panose="020B0503020204020204" pitchFamily="34" charset="-122"/>
                <a:cs typeface="Times New Roman" panose="02020603050405020304" pitchFamily="18" charset="0"/>
              </a:rPr>
              <a:t>结构体是一种构造数据类型。</a:t>
            </a:r>
          </a:p>
        </p:txBody>
      </p:sp>
      <p:sp>
        <p:nvSpPr>
          <p:cNvPr id="13" name="Text Box 3"/>
          <p:cNvSpPr txBox="1">
            <a:spLocks noChangeArrowheads="1"/>
          </p:cNvSpPr>
          <p:nvPr/>
        </p:nvSpPr>
        <p:spPr bwMode="auto">
          <a:xfrm>
            <a:off x="1052973" y="2563317"/>
            <a:ext cx="2709129"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pPr>
            <a:r>
              <a:rPr lang="zh-CN" altLang="en-US" sz="2000" b="1" dirty="0">
                <a:solidFill>
                  <a:srgbClr val="002060"/>
                </a:solidFill>
                <a:ea typeface="微软雅黑" panose="020B0503020204020204" pitchFamily="34" charset="-122"/>
                <a:cs typeface="Times New Roman" panose="02020603050405020304" pitchFamily="18" charset="0"/>
              </a:rPr>
              <a:t>结构体类型</a:t>
            </a:r>
            <a:r>
              <a:rPr lang="zh-CN" altLang="en-US" sz="2000" b="1" dirty="0" smtClean="0">
                <a:solidFill>
                  <a:srgbClr val="002060"/>
                </a:solidFill>
                <a:ea typeface="微软雅黑" panose="020B0503020204020204" pitchFamily="34" charset="-122"/>
                <a:cs typeface="Times New Roman" panose="02020603050405020304" pitchFamily="18" charset="0"/>
              </a:rPr>
              <a:t>定义：</a:t>
            </a:r>
            <a:endParaRPr lang="zh-CN" altLang="en-US" sz="2000" b="1" dirty="0">
              <a:solidFill>
                <a:srgbClr val="002060"/>
              </a:solidFill>
              <a:ea typeface="微软雅黑" panose="020B0503020204020204" pitchFamily="34" charset="-122"/>
              <a:cs typeface="Times New Roman" panose="02020603050405020304" pitchFamily="18" charset="0"/>
            </a:endParaRPr>
          </a:p>
        </p:txBody>
      </p:sp>
      <p:grpSp>
        <p:nvGrpSpPr>
          <p:cNvPr id="3" name="组合 2"/>
          <p:cNvGrpSpPr/>
          <p:nvPr/>
        </p:nvGrpSpPr>
        <p:grpSpPr>
          <a:xfrm>
            <a:off x="4150191" y="4147641"/>
            <a:ext cx="2571750" cy="1809980"/>
            <a:chOff x="4150191" y="4147641"/>
            <a:chExt cx="2571750" cy="1809980"/>
          </a:xfrm>
        </p:grpSpPr>
        <p:sp>
          <p:nvSpPr>
            <p:cNvPr id="15" name="矩形 12"/>
            <p:cNvSpPr>
              <a:spLocks noChangeArrowheads="1"/>
            </p:cNvSpPr>
            <p:nvPr/>
          </p:nvSpPr>
          <p:spPr bwMode="auto">
            <a:xfrm>
              <a:off x="4150191" y="4147641"/>
              <a:ext cx="2571750" cy="1599282"/>
            </a:xfrm>
            <a:prstGeom prst="rect">
              <a:avLst/>
            </a:prstGeom>
            <a:solidFill>
              <a:schemeClr val="bg1"/>
            </a:solidFill>
            <a:ln w="28575">
              <a:solidFill>
                <a:srgbClr val="00B0F0"/>
              </a:solidFill>
              <a:miter lim="800000"/>
              <a:headEnd/>
              <a:tailEnd/>
            </a:ln>
          </p:spPr>
          <p:txBody>
            <a:bodyPr lIns="64291" tIns="32146" rIns="64291" bIns="32146"/>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C00000"/>
                </a:solidFill>
                <a:effectLst/>
                <a:uLnTx/>
                <a:uFillTx/>
                <a:ea typeface="微软雅黑" panose="020B0503020204020204" pitchFamily="34" charset="-122"/>
                <a:cs typeface="Times New Roman" panose="02020603050405020304" pitchFamily="18" charset="0"/>
              </a:endParaRPr>
            </a:p>
          </p:txBody>
        </p:sp>
        <p:sp>
          <p:nvSpPr>
            <p:cNvPr id="16" name="TextBox 13"/>
            <p:cNvSpPr txBox="1">
              <a:spLocks noChangeArrowheads="1"/>
            </p:cNvSpPr>
            <p:nvPr/>
          </p:nvSpPr>
          <p:spPr bwMode="auto">
            <a:xfrm>
              <a:off x="4150191" y="4230708"/>
              <a:ext cx="2571750" cy="172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en-US" altLang="zh-CN" sz="1800" b="1" dirty="0" smtClean="0">
                  <a:solidFill>
                    <a:srgbClr val="C00000"/>
                  </a:solidFill>
                  <a:ea typeface="微软雅黑" panose="020B0503020204020204" pitchFamily="34" charset="-122"/>
                  <a:cs typeface="Times New Roman" panose="02020603050405020304" pitchFamily="18" charset="0"/>
                </a:rPr>
                <a:t>struct</a:t>
              </a:r>
              <a:r>
                <a:rPr lang="en-US" altLang="zh-CN" sz="1800" b="1" dirty="0" smtClean="0">
                  <a:solidFill>
                    <a:srgbClr val="002060"/>
                  </a:solidFill>
                  <a:ea typeface="微软雅黑" panose="020B0503020204020204" pitchFamily="34" charset="-122"/>
                  <a:cs typeface="Times New Roman" panose="02020603050405020304" pitchFamily="18" charset="0"/>
                </a:rPr>
                <a:t>     [</a:t>
              </a:r>
              <a:r>
                <a:rPr lang="zh-CN" altLang="en-US" sz="1800" b="1" dirty="0" smtClean="0">
                  <a:solidFill>
                    <a:srgbClr val="002060"/>
                  </a:solidFill>
                  <a:ea typeface="微软雅黑" panose="020B0503020204020204" pitchFamily="34" charset="-122"/>
                  <a:cs typeface="Times New Roman" panose="02020603050405020304" pitchFamily="18" charset="0"/>
                </a:rPr>
                <a:t>结构体类型名</a:t>
              </a:r>
              <a:r>
                <a:rPr lang="en-US" altLang="zh-CN" sz="1800" b="1" dirty="0" smtClean="0">
                  <a:solidFill>
                    <a:srgbClr val="002060"/>
                  </a:solidFill>
                  <a:ea typeface="微软雅黑" panose="020B0503020204020204" pitchFamily="34" charset="-122"/>
                  <a:cs typeface="Times New Roman" panose="02020603050405020304" pitchFamily="18" charset="0"/>
                </a:rPr>
                <a:t>]</a:t>
              </a:r>
            </a:p>
            <a:p>
              <a:pPr eaLnBrk="1" fontAlgn="base" hangingPunct="1">
                <a:spcBef>
                  <a:spcPct val="0"/>
                </a:spcBef>
                <a:spcAft>
                  <a:spcPct val="0"/>
                </a:spcAft>
              </a:pPr>
              <a:r>
                <a:rPr lang="en-US" altLang="zh-CN" sz="1800" b="1" dirty="0" smtClean="0">
                  <a:solidFill>
                    <a:srgbClr val="002060"/>
                  </a:solidFill>
                  <a:ea typeface="微软雅黑" panose="020B0503020204020204" pitchFamily="34" charset="-122"/>
                  <a:cs typeface="Times New Roman" panose="02020603050405020304" pitchFamily="18" charset="0"/>
                </a:rPr>
                <a:t>{</a:t>
              </a:r>
            </a:p>
            <a:p>
              <a:pPr eaLnBrk="1" fontAlgn="base" hangingPunct="1">
                <a:spcBef>
                  <a:spcPct val="0"/>
                </a:spcBef>
                <a:spcAft>
                  <a:spcPct val="0"/>
                </a:spcAft>
              </a:pPr>
              <a:r>
                <a:rPr lang="en-US" altLang="zh-CN" sz="1800" b="1" dirty="0" smtClean="0">
                  <a:solidFill>
                    <a:srgbClr val="002060"/>
                  </a:solidFill>
                  <a:ea typeface="微软雅黑" panose="020B0503020204020204" pitchFamily="34" charset="-122"/>
                  <a:cs typeface="Times New Roman" panose="02020603050405020304" pitchFamily="18" charset="0"/>
                </a:rPr>
                <a:t>       </a:t>
              </a:r>
              <a:r>
                <a:rPr lang="zh-CN" altLang="en-US" sz="1800" b="1" dirty="0" smtClean="0">
                  <a:solidFill>
                    <a:srgbClr val="002060"/>
                  </a:solidFill>
                  <a:ea typeface="微软雅黑" panose="020B0503020204020204" pitchFamily="34" charset="-122"/>
                  <a:cs typeface="Times New Roman" panose="02020603050405020304" pitchFamily="18" charset="0"/>
                </a:rPr>
                <a:t>成员说明列表：</a:t>
              </a:r>
              <a:endParaRPr lang="en-US" altLang="zh-CN" sz="1800" b="1" dirty="0" smtClean="0">
                <a:solidFill>
                  <a:srgbClr val="002060"/>
                </a:solidFill>
                <a:ea typeface="微软雅黑" panose="020B0503020204020204" pitchFamily="34" charset="-122"/>
                <a:cs typeface="Times New Roman" panose="02020603050405020304" pitchFamily="18" charset="0"/>
              </a:endParaRPr>
            </a:p>
            <a:p>
              <a:pPr eaLnBrk="1" fontAlgn="base" hangingPunct="1">
                <a:spcBef>
                  <a:spcPct val="0"/>
                </a:spcBef>
                <a:spcAft>
                  <a:spcPct val="0"/>
                </a:spcAft>
              </a:pPr>
              <a:r>
                <a:rPr lang="en-US" altLang="zh-CN" sz="1800" b="1" dirty="0" smtClean="0">
                  <a:solidFill>
                    <a:srgbClr val="002060"/>
                  </a:solidFill>
                  <a:ea typeface="微软雅黑" panose="020B0503020204020204" pitchFamily="34" charset="-122"/>
                  <a:cs typeface="Times New Roman" panose="02020603050405020304" pitchFamily="18" charset="0"/>
                </a:rPr>
                <a:t>       ……….</a:t>
              </a:r>
            </a:p>
            <a:p>
              <a:pPr eaLnBrk="1" fontAlgn="base" hangingPunct="1">
                <a:spcBef>
                  <a:spcPct val="0"/>
                </a:spcBef>
                <a:spcAft>
                  <a:spcPct val="0"/>
                </a:spcAft>
              </a:pPr>
              <a:r>
                <a:rPr lang="en-US" altLang="zh-CN" sz="1800" b="1" dirty="0" smtClean="0">
                  <a:solidFill>
                    <a:srgbClr val="002060"/>
                  </a:solidFill>
                  <a:ea typeface="微软雅黑" panose="020B0503020204020204" pitchFamily="34" charset="-122"/>
                  <a:cs typeface="Times New Roman" panose="02020603050405020304" pitchFamily="18" charset="0"/>
                </a:rPr>
                <a:t>}</a:t>
              </a:r>
              <a:r>
                <a:rPr lang="zh-CN" altLang="en-US" sz="1800" b="1" dirty="0" smtClean="0">
                  <a:solidFill>
                    <a:srgbClr val="002060"/>
                  </a:solidFill>
                  <a:ea typeface="微软雅黑" panose="020B0503020204020204" pitchFamily="34" charset="-122"/>
                  <a:cs typeface="Times New Roman" panose="02020603050405020304" pitchFamily="18" charset="0"/>
                </a:rPr>
                <a:t>；</a:t>
              </a:r>
              <a:endParaRPr lang="en-US" altLang="zh-CN" sz="1800" b="1" dirty="0" smtClean="0">
                <a:solidFill>
                  <a:srgbClr val="002060"/>
                </a:solidFill>
                <a:ea typeface="微软雅黑" panose="020B0503020204020204" pitchFamily="34" charset="-122"/>
                <a:cs typeface="Times New Roman" panose="02020603050405020304" pitchFamily="18" charset="0"/>
              </a:endParaRPr>
            </a:p>
            <a:p>
              <a:pPr algn="ctr" eaLnBrk="1" fontAlgn="base" hangingPunct="1">
                <a:spcBef>
                  <a:spcPct val="0"/>
                </a:spcBef>
                <a:spcAft>
                  <a:spcPct val="0"/>
                </a:spcAft>
              </a:pPr>
              <a:endParaRPr lang="zh-CN" altLang="en-US" sz="1800" dirty="0" smtClean="0">
                <a:solidFill>
                  <a:srgbClr val="000000"/>
                </a:solidFill>
                <a:ea typeface="微软雅黑" panose="020B0503020204020204" pitchFamily="34" charset="-122"/>
                <a:cs typeface="Times New Roman" panose="02020603050405020304" pitchFamily="18" charset="0"/>
              </a:endParaRPr>
            </a:p>
          </p:txBody>
        </p:sp>
      </p:grpSp>
      <p:grpSp>
        <p:nvGrpSpPr>
          <p:cNvPr id="2" name="组合 1"/>
          <p:cNvGrpSpPr/>
          <p:nvPr/>
        </p:nvGrpSpPr>
        <p:grpSpPr>
          <a:xfrm>
            <a:off x="1157681" y="4147641"/>
            <a:ext cx="2946473" cy="1012825"/>
            <a:chOff x="1157681" y="4147641"/>
            <a:chExt cx="2946473" cy="1012825"/>
          </a:xfrm>
        </p:grpSpPr>
        <p:sp>
          <p:nvSpPr>
            <p:cNvPr id="17" name="右箭头 16"/>
            <p:cNvSpPr>
              <a:spLocks noChangeArrowheads="1"/>
            </p:cNvSpPr>
            <p:nvPr/>
          </p:nvSpPr>
          <p:spPr bwMode="auto">
            <a:xfrm>
              <a:off x="1157681" y="4147641"/>
              <a:ext cx="2946473" cy="1012825"/>
            </a:xfrm>
            <a:prstGeom prst="rightArrow">
              <a:avLst>
                <a:gd name="adj1" fmla="val 50000"/>
                <a:gd name="adj2" fmla="val 49997"/>
              </a:avLst>
            </a:prstGeom>
            <a:solidFill>
              <a:schemeClr val="bg1"/>
            </a:solidFill>
            <a:ln w="28575">
              <a:solidFill>
                <a:srgbClr val="00B0F0"/>
              </a:solidFill>
              <a:miter lim="800000"/>
              <a:headEnd/>
              <a:tailEnd/>
            </a:ln>
          </p:spPr>
          <p:txBody>
            <a:bodyPr lIns="64291" tIns="32146" rIns="64291" bIns="32146"/>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18" name="TextBox 18"/>
            <p:cNvSpPr txBox="1">
              <a:spLocks noChangeArrowheads="1"/>
            </p:cNvSpPr>
            <p:nvPr/>
          </p:nvSpPr>
          <p:spPr bwMode="auto">
            <a:xfrm>
              <a:off x="1202141" y="4483093"/>
              <a:ext cx="2688876" cy="34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en-US" altLang="zh-CN" sz="1800" b="1" dirty="0" smtClean="0">
                  <a:solidFill>
                    <a:srgbClr val="FF0000"/>
                  </a:solidFill>
                  <a:ea typeface="微软雅黑" panose="020B0503020204020204" pitchFamily="34" charset="-122"/>
                  <a:cs typeface="Times New Roman" panose="02020603050405020304" pitchFamily="18" charset="0"/>
                </a:rPr>
                <a:t>struc</a:t>
              </a:r>
              <a:r>
                <a:rPr lang="en-US" altLang="zh-CN" sz="1800" b="1" dirty="0" smtClean="0">
                  <a:solidFill>
                    <a:srgbClr val="C00000"/>
                  </a:solidFill>
                  <a:ea typeface="微软雅黑" panose="020B0503020204020204" pitchFamily="34" charset="-122"/>
                  <a:cs typeface="Times New Roman" panose="02020603050405020304" pitchFamily="18" charset="0"/>
                </a:rPr>
                <a:t>t</a:t>
              </a:r>
              <a:r>
                <a:rPr lang="zh-CN" altLang="en-US" sz="1800" dirty="0" smtClean="0">
                  <a:solidFill>
                    <a:srgbClr val="000000"/>
                  </a:solidFill>
                  <a:ea typeface="微软雅黑" panose="020B0503020204020204" pitchFamily="34" charset="-122"/>
                  <a:cs typeface="Times New Roman" panose="02020603050405020304" pitchFamily="18" charset="0"/>
                </a:rPr>
                <a:t>是关键字</a:t>
              </a:r>
              <a:r>
                <a:rPr lang="en-US" altLang="zh-CN" sz="1800" dirty="0" smtClean="0">
                  <a:solidFill>
                    <a:srgbClr val="000000"/>
                  </a:solidFill>
                  <a:ea typeface="微软雅黑" panose="020B0503020204020204" pitchFamily="34" charset="-122"/>
                  <a:cs typeface="Times New Roman" panose="02020603050405020304" pitchFamily="18" charset="0"/>
                </a:rPr>
                <a:t>,</a:t>
              </a:r>
              <a:r>
                <a:rPr lang="zh-CN" altLang="en-US" sz="1800" dirty="0" smtClean="0">
                  <a:solidFill>
                    <a:srgbClr val="000000"/>
                  </a:solidFill>
                  <a:ea typeface="微软雅黑" panose="020B0503020204020204" pitchFamily="34" charset="-122"/>
                  <a:cs typeface="Times New Roman" panose="02020603050405020304" pitchFamily="18" charset="0"/>
                </a:rPr>
                <a:t>不能省略</a:t>
              </a:r>
            </a:p>
          </p:txBody>
        </p:sp>
      </p:grpSp>
      <p:grpSp>
        <p:nvGrpSpPr>
          <p:cNvPr id="4" name="组合 3"/>
          <p:cNvGrpSpPr/>
          <p:nvPr/>
        </p:nvGrpSpPr>
        <p:grpSpPr>
          <a:xfrm>
            <a:off x="6715626" y="3096790"/>
            <a:ext cx="1783043" cy="1012825"/>
            <a:chOff x="6715626" y="3096790"/>
            <a:chExt cx="1783043" cy="1012825"/>
          </a:xfrm>
        </p:grpSpPr>
        <p:sp>
          <p:nvSpPr>
            <p:cNvPr id="19" name="圆角矩形标注 19"/>
            <p:cNvSpPr>
              <a:spLocks noChangeArrowheads="1"/>
            </p:cNvSpPr>
            <p:nvPr/>
          </p:nvSpPr>
          <p:spPr bwMode="auto">
            <a:xfrm rot="849026">
              <a:off x="6715626" y="3096790"/>
              <a:ext cx="1783043" cy="1012825"/>
            </a:xfrm>
            <a:prstGeom prst="wedgeRoundRectCallout">
              <a:avLst>
                <a:gd name="adj1" fmla="val -20833"/>
                <a:gd name="adj2" fmla="val 62500"/>
                <a:gd name="adj3" fmla="val 16667"/>
              </a:avLst>
            </a:prstGeom>
            <a:solidFill>
              <a:schemeClr val="bg1"/>
            </a:solidFill>
            <a:ln w="19050">
              <a:solidFill>
                <a:srgbClr val="00B0F0"/>
              </a:solidFill>
              <a:miter lim="800000"/>
              <a:headEnd/>
              <a:tailEnd/>
            </a:ln>
          </p:spPr>
          <p:txBody>
            <a:bodyPr lIns="64291" tIns="32146" rIns="64291" bIns="32146"/>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0" name="TextBox 20"/>
            <p:cNvSpPr txBox="1">
              <a:spLocks noChangeArrowheads="1"/>
            </p:cNvSpPr>
            <p:nvPr/>
          </p:nvSpPr>
          <p:spPr bwMode="auto">
            <a:xfrm rot="321763">
              <a:off x="6842062" y="3155243"/>
              <a:ext cx="1530169" cy="89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lang="zh-CN" altLang="en-US" sz="1800" dirty="0" smtClean="0">
                  <a:solidFill>
                    <a:srgbClr val="000000"/>
                  </a:solidFill>
                  <a:ea typeface="微软雅黑" panose="020B0503020204020204" pitchFamily="34" charset="-122"/>
                  <a:cs typeface="Times New Roman" panose="02020603050405020304" pitchFamily="18" charset="0"/>
                </a:rPr>
                <a:t>合法标识符</a:t>
              </a:r>
            </a:p>
            <a:p>
              <a:pPr algn="ctr" eaLnBrk="1" fontAlgn="base" hangingPunct="1">
                <a:spcBef>
                  <a:spcPct val="0"/>
                </a:spcBef>
                <a:spcAft>
                  <a:spcPct val="0"/>
                </a:spcAft>
              </a:pPr>
              <a:r>
                <a:rPr lang="zh-CN" altLang="en-US" sz="1800" dirty="0" smtClean="0">
                  <a:solidFill>
                    <a:srgbClr val="000000"/>
                  </a:solidFill>
                  <a:ea typeface="微软雅黑" panose="020B0503020204020204" pitchFamily="34" charset="-122"/>
                  <a:cs typeface="Times New Roman" panose="02020603050405020304" pitchFamily="18" charset="0"/>
                </a:rPr>
                <a:t>可省</a:t>
              </a:r>
              <a:r>
                <a:rPr lang="en-US" altLang="zh-CN" sz="1800" dirty="0" smtClean="0">
                  <a:solidFill>
                    <a:srgbClr val="000000"/>
                  </a:solidFill>
                  <a:ea typeface="微软雅黑" panose="020B0503020204020204" pitchFamily="34" charset="-122"/>
                  <a:cs typeface="Times New Roman" panose="02020603050405020304" pitchFamily="18" charset="0"/>
                </a:rPr>
                <a:t>:</a:t>
              </a:r>
              <a:r>
                <a:rPr lang="zh-CN" altLang="en-US" sz="1800" dirty="0" smtClean="0">
                  <a:solidFill>
                    <a:srgbClr val="000000"/>
                  </a:solidFill>
                  <a:ea typeface="微软雅黑" panose="020B0503020204020204" pitchFamily="34" charset="-122"/>
                  <a:cs typeface="Times New Roman" panose="02020603050405020304" pitchFamily="18" charset="0"/>
                </a:rPr>
                <a:t>无名结构体</a:t>
              </a:r>
            </a:p>
          </p:txBody>
        </p:sp>
      </p:grpSp>
      <p:grpSp>
        <p:nvGrpSpPr>
          <p:cNvPr id="5" name="组合 4"/>
          <p:cNvGrpSpPr/>
          <p:nvPr/>
        </p:nvGrpSpPr>
        <p:grpSpPr>
          <a:xfrm>
            <a:off x="6888629" y="5174090"/>
            <a:ext cx="2221815" cy="846801"/>
            <a:chOff x="6888629" y="5174090"/>
            <a:chExt cx="2221815" cy="846801"/>
          </a:xfrm>
        </p:grpSpPr>
        <p:sp>
          <p:nvSpPr>
            <p:cNvPr id="21" name="矩形 23"/>
            <p:cNvSpPr>
              <a:spLocks noChangeArrowheads="1"/>
            </p:cNvSpPr>
            <p:nvPr/>
          </p:nvSpPr>
          <p:spPr bwMode="auto">
            <a:xfrm>
              <a:off x="6888629" y="5236666"/>
              <a:ext cx="2221815" cy="784225"/>
            </a:xfrm>
            <a:prstGeom prst="rect">
              <a:avLst/>
            </a:prstGeom>
            <a:solidFill>
              <a:schemeClr val="bg1"/>
            </a:solidFill>
            <a:ln w="28575">
              <a:solidFill>
                <a:srgbClr val="00B0F0"/>
              </a:solidFill>
              <a:miter lim="800000"/>
              <a:headEnd/>
              <a:tailEnd/>
            </a:ln>
          </p:spPr>
          <p:txBody>
            <a:bodyPr lIns="64291" tIns="32146" rIns="64291" bIns="32146"/>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18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2" name="TextBox 24"/>
            <p:cNvSpPr txBox="1">
              <a:spLocks noChangeArrowheads="1"/>
            </p:cNvSpPr>
            <p:nvPr/>
          </p:nvSpPr>
          <p:spPr bwMode="auto">
            <a:xfrm>
              <a:off x="6964829" y="5174090"/>
              <a:ext cx="2145615" cy="84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fontAlgn="base" hangingPunct="1">
                <a:lnSpc>
                  <a:spcPct val="150000"/>
                </a:lnSpc>
                <a:spcBef>
                  <a:spcPct val="0"/>
                </a:spcBef>
                <a:spcAft>
                  <a:spcPct val="0"/>
                </a:spcAft>
              </a:pPr>
              <a:r>
                <a:rPr lang="zh-CN" altLang="en-US" sz="1800" dirty="0" smtClean="0">
                  <a:solidFill>
                    <a:srgbClr val="000000"/>
                  </a:solidFill>
                  <a:ea typeface="微软雅黑" panose="020B0503020204020204" pitchFamily="34" charset="-122"/>
                  <a:cs typeface="Times New Roman" panose="02020603050405020304" pitchFamily="18" charset="0"/>
                </a:rPr>
                <a:t>成员类型可以是</a:t>
              </a:r>
            </a:p>
            <a:p>
              <a:pPr algn="ctr" eaLnBrk="1" fontAlgn="base" hangingPunct="1">
                <a:lnSpc>
                  <a:spcPct val="150000"/>
                </a:lnSpc>
                <a:spcBef>
                  <a:spcPct val="0"/>
                </a:spcBef>
                <a:spcAft>
                  <a:spcPct val="0"/>
                </a:spcAft>
              </a:pPr>
              <a:r>
                <a:rPr lang="zh-CN" altLang="en-US" sz="1800" dirty="0" smtClean="0">
                  <a:solidFill>
                    <a:srgbClr val="000000"/>
                  </a:solidFill>
                  <a:ea typeface="微软雅黑" panose="020B0503020204020204" pitchFamily="34" charset="-122"/>
                  <a:cs typeface="Times New Roman" panose="02020603050405020304" pitchFamily="18" charset="0"/>
                </a:rPr>
                <a:t>基本型或构造型</a:t>
              </a:r>
            </a:p>
          </p:txBody>
        </p:sp>
      </p:grpSp>
    </p:spTree>
    <p:extLst>
      <p:ext uri="{BB962C8B-B14F-4D97-AF65-F5344CB8AC3E}">
        <p14:creationId xmlns:p14="http://schemas.microsoft.com/office/powerpoint/2010/main" val="138396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utoUpdateAnimBg="0"/>
      <p:bldP spid="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4456669" cy="584775"/>
          </a:xfrm>
          <a:prstGeom prst="rect">
            <a:avLst/>
          </a:prstGeom>
        </p:spPr>
        <p:txBody>
          <a:bodyPr wrap="none">
            <a:spAutoFit/>
          </a:bodyPr>
          <a:lstStyle/>
          <a:p>
            <a:pPr marL="0" lvl="1"/>
            <a:r>
              <a:rPr lang="en-US" altLang="zh-CN" sz="3200" b="1" dirty="0" smtClean="0">
                <a:solidFill>
                  <a:srgbClr val="229BBF"/>
                </a:solidFill>
                <a:latin typeface="微软雅黑" pitchFamily="34" charset="-122"/>
                <a:ea typeface="微软雅黑" pitchFamily="34" charset="-122"/>
              </a:rPr>
              <a:t>9.1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类型的定义</a:t>
            </a:r>
          </a:p>
        </p:txBody>
      </p:sp>
      <p:sp>
        <p:nvSpPr>
          <p:cNvPr id="23" name="Shape 73"/>
          <p:cNvSpPr>
            <a:spLocks noChangeArrowheads="1"/>
          </p:cNvSpPr>
          <p:nvPr/>
        </p:nvSpPr>
        <p:spPr bwMode="auto">
          <a:xfrm>
            <a:off x="1372583" y="1310774"/>
            <a:ext cx="43601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spcBef>
                <a:spcPct val="0"/>
              </a:spcBef>
              <a:spcAft>
                <a:spcPct val="0"/>
              </a:spcAft>
            </a:pPr>
            <a:r>
              <a:rPr lang="zh-CN" altLang="en-US" sz="2000" b="1" kern="0" dirty="0">
                <a:solidFill>
                  <a:srgbClr val="7030A0"/>
                </a:solidFill>
                <a:ea typeface="微软雅黑" panose="020B0503020204020204" pitchFamily="34" charset="-122"/>
                <a:cs typeface="Times New Roman" panose="02020603050405020304" pitchFamily="18" charset="0"/>
              </a:rPr>
              <a:t>实例：定义结构体类型，描述下列</a:t>
            </a:r>
            <a:r>
              <a:rPr lang="zh-CN" altLang="en-US" sz="2000" b="1" kern="0" dirty="0" smtClean="0">
                <a:solidFill>
                  <a:srgbClr val="7030A0"/>
                </a:solidFill>
                <a:ea typeface="微软雅黑" panose="020B0503020204020204" pitchFamily="34" charset="-122"/>
                <a:cs typeface="Times New Roman" panose="02020603050405020304" pitchFamily="18" charset="0"/>
              </a:rPr>
              <a:t>数据</a:t>
            </a:r>
            <a:endParaRPr lang="zh-CN" altLang="en-US" sz="2000" b="1" kern="0" dirty="0">
              <a:solidFill>
                <a:srgbClr val="7030A0"/>
              </a:solidFill>
              <a:ea typeface="微软雅黑" panose="020B0503020204020204" pitchFamily="34" charset="-122"/>
              <a:cs typeface="Times New Roman" panose="02020603050405020304" pitchFamily="18" charset="0"/>
            </a:endParaRPr>
          </a:p>
        </p:txBody>
      </p:sp>
      <p:sp>
        <p:nvSpPr>
          <p:cNvPr id="24" name="Shape 74"/>
          <p:cNvSpPr>
            <a:spLocks noChangeArrowheads="1"/>
          </p:cNvSpPr>
          <p:nvPr/>
        </p:nvSpPr>
        <p:spPr bwMode="auto">
          <a:xfrm>
            <a:off x="1285917" y="1879927"/>
            <a:ext cx="9091263" cy="37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717" tIns="35717" rIns="35717" bIns="35717" anchor="ctr">
            <a:spAutoFit/>
          </a:bodyPr>
          <a:lstStyle>
            <a:lvl1pPr marL="320675" indent="-320675" eaLnBrk="0" hangingPunct="0">
              <a:tabLst>
                <a:tab pos="96838" algn="l"/>
                <a:tab pos="320675" algn="l"/>
              </a:tabLst>
              <a:defRPr kumimoji="1" sz="2400">
                <a:solidFill>
                  <a:schemeClr val="tx1"/>
                </a:solidFill>
                <a:latin typeface="Times New Roman" pitchFamily="18" charset="0"/>
                <a:ea typeface="宋体" pitchFamily="2" charset="-122"/>
              </a:defRPr>
            </a:lvl1pPr>
            <a:lvl2pPr marL="742950" indent="-285750" eaLnBrk="0" hangingPunct="0">
              <a:tabLst>
                <a:tab pos="96838" algn="l"/>
                <a:tab pos="320675" algn="l"/>
              </a:tabLst>
              <a:defRPr kumimoji="1" sz="2400">
                <a:solidFill>
                  <a:schemeClr val="tx1"/>
                </a:solidFill>
                <a:latin typeface="Times New Roman" pitchFamily="18" charset="0"/>
                <a:ea typeface="宋体" pitchFamily="2" charset="-122"/>
              </a:defRPr>
            </a:lvl2pPr>
            <a:lvl3pPr marL="1143000" indent="-228600" eaLnBrk="0" hangingPunct="0">
              <a:tabLst>
                <a:tab pos="96838" algn="l"/>
                <a:tab pos="320675" algn="l"/>
              </a:tabLst>
              <a:defRPr kumimoji="1" sz="2400">
                <a:solidFill>
                  <a:schemeClr val="tx1"/>
                </a:solidFill>
                <a:latin typeface="Times New Roman" pitchFamily="18" charset="0"/>
                <a:ea typeface="宋体" pitchFamily="2" charset="-122"/>
              </a:defRPr>
            </a:lvl3pPr>
            <a:lvl4pPr marL="1600200" indent="-228600" eaLnBrk="0" hangingPunct="0">
              <a:tabLst>
                <a:tab pos="96838" algn="l"/>
                <a:tab pos="320675" algn="l"/>
              </a:tabLst>
              <a:defRPr kumimoji="1" sz="2400">
                <a:solidFill>
                  <a:schemeClr val="tx1"/>
                </a:solidFill>
                <a:latin typeface="Times New Roman" pitchFamily="18" charset="0"/>
                <a:ea typeface="宋体" pitchFamily="2" charset="-122"/>
              </a:defRPr>
            </a:lvl4pPr>
            <a:lvl5pPr marL="2057400" indent="-228600" eaLnBrk="0" hangingPunct="0">
              <a:tabLst>
                <a:tab pos="96838" algn="l"/>
                <a:tab pos="320675"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2000" dirty="0" smtClean="0">
                <a:solidFill>
                  <a:srgbClr val="000000"/>
                </a:solidFill>
                <a:ea typeface="微软雅黑" panose="020B0503020204020204" pitchFamily="34" charset="-122"/>
                <a:cs typeface="Times New Roman" panose="02020603050405020304" pitchFamily="18" charset="0"/>
                <a:sym typeface="Verdana" pitchFamily="34" charset="0"/>
              </a:rPr>
              <a:t> </a:t>
            </a:r>
            <a:r>
              <a:rPr lang="en-US" altLang="zh-CN" sz="2000" dirty="0" smtClean="0">
                <a:ea typeface="微软雅黑" panose="020B0503020204020204" pitchFamily="34" charset="-122"/>
                <a:cs typeface="Times New Roman" panose="02020603050405020304" pitchFamily="18" charset="0"/>
                <a:sym typeface="Verdana" pitchFamily="34" charset="0"/>
              </a:rPr>
              <a:t>(1) </a:t>
            </a:r>
            <a:r>
              <a:rPr lang="zh-CN" altLang="en-US" sz="2000" b="1" dirty="0" smtClean="0">
                <a:solidFill>
                  <a:srgbClr val="7030A0"/>
                </a:solidFill>
                <a:ea typeface="微软雅黑" panose="020B0503020204020204" pitchFamily="34" charset="-122"/>
                <a:cs typeface="Times New Roman" panose="02020603050405020304" pitchFamily="18" charset="0"/>
                <a:sym typeface="Verdana" pitchFamily="34" charset="0"/>
              </a:rPr>
              <a:t>学生情况</a:t>
            </a:r>
            <a:r>
              <a:rPr lang="en-US" altLang="zh-CN" sz="2000" b="1" dirty="0" smtClean="0">
                <a:solidFill>
                  <a:srgbClr val="7030A0"/>
                </a:solidFill>
                <a:ea typeface="微软雅黑" panose="020B0503020204020204" pitchFamily="34" charset="-122"/>
                <a:cs typeface="Times New Roman" panose="02020603050405020304" pitchFamily="18" charset="0"/>
                <a:sym typeface="Verdana" pitchFamily="34" charset="0"/>
              </a:rPr>
              <a:t>: </a:t>
            </a:r>
            <a:r>
              <a:rPr lang="zh-CN" altLang="en-US" sz="2000" dirty="0" smtClean="0">
                <a:ea typeface="微软雅黑" panose="020B0503020204020204" pitchFamily="34" charset="-122"/>
                <a:cs typeface="Times New Roman" panose="02020603050405020304" pitchFamily="18" charset="0"/>
                <a:sym typeface="Verdana" pitchFamily="34" charset="0"/>
              </a:rPr>
              <a:t>包含学生的学号、 姓名、 性别、 年龄、</a:t>
            </a:r>
            <a:r>
              <a:rPr lang="en-US" altLang="zh-CN" sz="2000" dirty="0" smtClean="0">
                <a:ea typeface="微软雅黑" panose="020B0503020204020204" pitchFamily="34" charset="-122"/>
                <a:cs typeface="Times New Roman" panose="02020603050405020304" pitchFamily="18" charset="0"/>
                <a:sym typeface="Verdana" pitchFamily="34" charset="0"/>
              </a:rPr>
              <a:t>C</a:t>
            </a:r>
            <a:r>
              <a:rPr lang="zh-CN" altLang="en-US" sz="2000" dirty="0" smtClean="0">
                <a:ea typeface="微软雅黑" panose="020B0503020204020204" pitchFamily="34" charset="-122"/>
                <a:cs typeface="Times New Roman" panose="02020603050405020304" pitchFamily="18" charset="0"/>
                <a:sym typeface="Verdana" pitchFamily="34" charset="0"/>
              </a:rPr>
              <a:t>语言课程成绩</a:t>
            </a:r>
            <a:r>
              <a:rPr lang="zh-CN" altLang="en-US" sz="2000" dirty="0">
                <a:ea typeface="微软雅黑" panose="020B0503020204020204" pitchFamily="34" charset="-122"/>
                <a:cs typeface="Times New Roman" panose="02020603050405020304" pitchFamily="18" charset="0"/>
                <a:sym typeface="Verdana" pitchFamily="34" charset="0"/>
              </a:rPr>
              <a:t>、</a:t>
            </a:r>
            <a:r>
              <a:rPr lang="zh-CN" altLang="en-US" sz="2000" dirty="0" smtClean="0">
                <a:ea typeface="微软雅黑" panose="020B0503020204020204" pitchFamily="34" charset="-122"/>
                <a:cs typeface="Times New Roman" panose="02020603050405020304" pitchFamily="18" charset="0"/>
                <a:sym typeface="Verdana" pitchFamily="34" charset="0"/>
              </a:rPr>
              <a:t>地址</a:t>
            </a:r>
            <a:r>
              <a:rPr lang="en-US" altLang="zh-CN" sz="2000" dirty="0" smtClean="0">
                <a:ea typeface="微软雅黑" panose="020B0503020204020204" pitchFamily="34" charset="-122"/>
                <a:cs typeface="Times New Roman" panose="02020603050405020304" pitchFamily="18" charset="0"/>
                <a:sym typeface="Verdana" pitchFamily="34" charset="0"/>
              </a:rPr>
              <a:t>:</a:t>
            </a:r>
          </a:p>
        </p:txBody>
      </p:sp>
      <p:sp>
        <p:nvSpPr>
          <p:cNvPr id="25" name="Shape 75"/>
          <p:cNvSpPr>
            <a:spLocks noChangeArrowheads="1"/>
          </p:cNvSpPr>
          <p:nvPr/>
        </p:nvSpPr>
        <p:spPr bwMode="auto">
          <a:xfrm>
            <a:off x="1516062" y="2808003"/>
            <a:ext cx="136252" cy="37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17" tIns="35717" rIns="35717" bIns="35717" anchor="ctr">
            <a:spAutoFit/>
          </a:bodyPr>
          <a:lstStyle>
            <a:lvl1pPr marL="320675" indent="-320675" eaLnBrk="0" hangingPunct="0">
              <a:tabLst>
                <a:tab pos="96838" algn="l"/>
                <a:tab pos="320675" algn="l"/>
              </a:tabLst>
              <a:defRPr kumimoji="1" sz="2400">
                <a:solidFill>
                  <a:schemeClr val="tx1"/>
                </a:solidFill>
                <a:latin typeface="Times New Roman" pitchFamily="18" charset="0"/>
                <a:ea typeface="宋体" pitchFamily="2" charset="-122"/>
              </a:defRPr>
            </a:lvl1pPr>
            <a:lvl2pPr marL="742950" indent="-285750" eaLnBrk="0" hangingPunct="0">
              <a:tabLst>
                <a:tab pos="96838" algn="l"/>
                <a:tab pos="320675" algn="l"/>
              </a:tabLst>
              <a:defRPr kumimoji="1" sz="2400">
                <a:solidFill>
                  <a:schemeClr val="tx1"/>
                </a:solidFill>
                <a:latin typeface="Times New Roman" pitchFamily="18" charset="0"/>
                <a:ea typeface="宋体" pitchFamily="2" charset="-122"/>
              </a:defRPr>
            </a:lvl2pPr>
            <a:lvl3pPr marL="1143000" indent="-228600" eaLnBrk="0" hangingPunct="0">
              <a:tabLst>
                <a:tab pos="96838" algn="l"/>
                <a:tab pos="320675" algn="l"/>
              </a:tabLst>
              <a:defRPr kumimoji="1" sz="2400">
                <a:solidFill>
                  <a:schemeClr val="tx1"/>
                </a:solidFill>
                <a:latin typeface="Times New Roman" pitchFamily="18" charset="0"/>
                <a:ea typeface="宋体" pitchFamily="2" charset="-122"/>
              </a:defRPr>
            </a:lvl3pPr>
            <a:lvl4pPr marL="1600200" indent="-228600" eaLnBrk="0" hangingPunct="0">
              <a:tabLst>
                <a:tab pos="96838" algn="l"/>
                <a:tab pos="320675" algn="l"/>
              </a:tabLst>
              <a:defRPr kumimoji="1" sz="2400">
                <a:solidFill>
                  <a:schemeClr val="tx1"/>
                </a:solidFill>
                <a:latin typeface="Times New Roman" pitchFamily="18" charset="0"/>
                <a:ea typeface="宋体" pitchFamily="2" charset="-122"/>
              </a:defRPr>
            </a:lvl4pPr>
            <a:lvl5pPr marL="2057400" indent="-228600" eaLnBrk="0" hangingPunct="0">
              <a:tabLst>
                <a:tab pos="96838" algn="l"/>
                <a:tab pos="320675"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9pPr>
          </a:lstStyle>
          <a:p>
            <a:pPr marL="320675" marR="0" lvl="0" indent="-320675" defTabSz="914400" eaLnBrk="1" fontAlgn="base" latinLnBrk="0" hangingPunct="1">
              <a:lnSpc>
                <a:spcPct val="100000"/>
              </a:lnSpc>
              <a:spcBef>
                <a:spcPct val="0"/>
              </a:spcBef>
              <a:spcAft>
                <a:spcPct val="0"/>
              </a:spcAft>
              <a:buClrTx/>
              <a:buSzTx/>
              <a:buFontTx/>
              <a:buNone/>
              <a:tabLst>
                <a:tab pos="96838" algn="l"/>
                <a:tab pos="320675" algn="l"/>
              </a:tabLst>
              <a:defRPr/>
            </a:pPr>
            <a:r>
              <a:rPr kumimoji="1" lang="zh-CN" altLang="en-US" sz="20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sym typeface="Verdana" pitchFamily="34" charset="0"/>
              </a:rPr>
              <a:t> </a:t>
            </a:r>
            <a:endParaRPr kumimoji="1" lang="zh-CN" altLang="en-US" sz="20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6" name="Shape 76"/>
          <p:cNvSpPr>
            <a:spLocks noChangeArrowheads="1"/>
          </p:cNvSpPr>
          <p:nvPr/>
        </p:nvSpPr>
        <p:spPr bwMode="auto">
          <a:xfrm>
            <a:off x="1543050" y="3768440"/>
            <a:ext cx="136252" cy="37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17" tIns="35717" rIns="35717" bIns="35717" anchor="ctr">
            <a:spAutoFit/>
          </a:bodyPr>
          <a:lstStyle>
            <a:lvl1pPr marL="320675" indent="-320675" eaLnBrk="0" hangingPunct="0">
              <a:tabLst>
                <a:tab pos="96838" algn="l"/>
                <a:tab pos="320675" algn="l"/>
              </a:tabLst>
              <a:defRPr kumimoji="1" sz="2400">
                <a:solidFill>
                  <a:schemeClr val="tx1"/>
                </a:solidFill>
                <a:latin typeface="Times New Roman" pitchFamily="18" charset="0"/>
                <a:ea typeface="宋体" pitchFamily="2" charset="-122"/>
              </a:defRPr>
            </a:lvl1pPr>
            <a:lvl2pPr marL="742950" indent="-285750" eaLnBrk="0" hangingPunct="0">
              <a:tabLst>
                <a:tab pos="96838" algn="l"/>
                <a:tab pos="320675" algn="l"/>
              </a:tabLst>
              <a:defRPr kumimoji="1" sz="2400">
                <a:solidFill>
                  <a:schemeClr val="tx1"/>
                </a:solidFill>
                <a:latin typeface="Times New Roman" pitchFamily="18" charset="0"/>
                <a:ea typeface="宋体" pitchFamily="2" charset="-122"/>
              </a:defRPr>
            </a:lvl2pPr>
            <a:lvl3pPr marL="1143000" indent="-228600" eaLnBrk="0" hangingPunct="0">
              <a:tabLst>
                <a:tab pos="96838" algn="l"/>
                <a:tab pos="320675" algn="l"/>
              </a:tabLst>
              <a:defRPr kumimoji="1" sz="2400">
                <a:solidFill>
                  <a:schemeClr val="tx1"/>
                </a:solidFill>
                <a:latin typeface="Times New Roman" pitchFamily="18" charset="0"/>
                <a:ea typeface="宋体" pitchFamily="2" charset="-122"/>
              </a:defRPr>
            </a:lvl3pPr>
            <a:lvl4pPr marL="1600200" indent="-228600" eaLnBrk="0" hangingPunct="0">
              <a:tabLst>
                <a:tab pos="96838" algn="l"/>
                <a:tab pos="320675" algn="l"/>
              </a:tabLst>
              <a:defRPr kumimoji="1" sz="2400">
                <a:solidFill>
                  <a:schemeClr val="tx1"/>
                </a:solidFill>
                <a:latin typeface="Times New Roman" pitchFamily="18" charset="0"/>
                <a:ea typeface="宋体" pitchFamily="2" charset="-122"/>
              </a:defRPr>
            </a:lvl4pPr>
            <a:lvl5pPr marL="2057400" indent="-228600" eaLnBrk="0" hangingPunct="0">
              <a:tabLst>
                <a:tab pos="96838" algn="l"/>
                <a:tab pos="320675"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96838" algn="l"/>
                <a:tab pos="320675" algn="l"/>
              </a:tabLst>
              <a:defRPr kumimoji="1" sz="2400">
                <a:solidFill>
                  <a:schemeClr val="tx1"/>
                </a:solidFill>
                <a:latin typeface="Times New Roman" pitchFamily="18" charset="0"/>
                <a:ea typeface="宋体" pitchFamily="2" charset="-122"/>
              </a:defRPr>
            </a:lvl9pPr>
          </a:lstStyle>
          <a:p>
            <a:pPr marL="320675" marR="0" lvl="0" indent="-320675" defTabSz="914400" eaLnBrk="1" fontAlgn="base" latinLnBrk="0" hangingPunct="1">
              <a:lnSpc>
                <a:spcPct val="100000"/>
              </a:lnSpc>
              <a:spcBef>
                <a:spcPct val="0"/>
              </a:spcBef>
              <a:spcAft>
                <a:spcPct val="0"/>
              </a:spcAft>
              <a:buClrTx/>
              <a:buSzTx/>
              <a:buFontTx/>
              <a:buNone/>
              <a:tabLst>
                <a:tab pos="96838" algn="l"/>
                <a:tab pos="320675" algn="l"/>
              </a:tabLst>
              <a:defRPr/>
            </a:pPr>
            <a:r>
              <a:rPr kumimoji="1" lang="zh-CN" altLang="en-US" sz="20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sym typeface="Verdana" pitchFamily="34" charset="0"/>
              </a:rPr>
              <a:t> </a:t>
            </a:r>
            <a:endParaRPr kumimoji="1" lang="zh-CN" altLang="en-US" sz="20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8" name="TextBox 23"/>
          <p:cNvSpPr txBox="1">
            <a:spLocks noChangeArrowheads="1"/>
          </p:cNvSpPr>
          <p:nvPr/>
        </p:nvSpPr>
        <p:spPr bwMode="auto">
          <a:xfrm>
            <a:off x="1156137" y="2561297"/>
            <a:ext cx="5141912" cy="375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lnSpc>
                <a:spcPct val="150000"/>
              </a:lnSpc>
              <a:spcBef>
                <a:spcPct val="0"/>
              </a:spcBef>
              <a:spcAft>
                <a:spcPct val="0"/>
              </a:spcAft>
            </a:pPr>
            <a:r>
              <a:rPr lang="en-US" altLang="zh-CN" sz="2000" b="1" dirty="0" smtClean="0">
                <a:solidFill>
                  <a:srgbClr val="002060"/>
                </a:solidFill>
                <a:ea typeface="微软雅黑" panose="020B0503020204020204" pitchFamily="34" charset="-122"/>
                <a:cs typeface="Times New Roman" panose="02020603050405020304" pitchFamily="18" charset="0"/>
              </a:rPr>
              <a:t>         </a:t>
            </a:r>
            <a:r>
              <a:rPr lang="en-US" altLang="zh-CN" sz="2000" b="1" dirty="0" err="1" smtClean="0">
                <a:solidFill>
                  <a:srgbClr val="FF0000"/>
                </a:solidFill>
                <a:ea typeface="微软雅黑" panose="020B0503020204020204" pitchFamily="34" charset="-122"/>
                <a:cs typeface="Times New Roman" panose="02020603050405020304" pitchFamily="18" charset="0"/>
              </a:rPr>
              <a:t>struct</a:t>
            </a:r>
            <a:r>
              <a:rPr lang="en-US" altLang="zh-CN" sz="2000" b="1" dirty="0" smtClean="0">
                <a:solidFill>
                  <a:srgbClr val="002060"/>
                </a:solidFill>
                <a:ea typeface="微软雅黑" panose="020B0503020204020204" pitchFamily="34" charset="-122"/>
                <a:cs typeface="Times New Roman" panose="02020603050405020304" pitchFamily="18" charset="0"/>
              </a:rPr>
              <a:t>  student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a:t>
            </a:r>
            <a:r>
              <a:rPr lang="en-US" altLang="zh-CN" sz="2000" dirty="0" err="1" smtClean="0">
                <a:solidFill>
                  <a:srgbClr val="000000"/>
                </a:solidFill>
                <a:ea typeface="微软雅黑" panose="020B0503020204020204" pitchFamily="34" charset="-122"/>
                <a:cs typeface="Times New Roman" panose="02020603050405020304" pitchFamily="18" charset="0"/>
              </a:rPr>
              <a:t>int</a:t>
            </a:r>
            <a:r>
              <a:rPr lang="en-US" altLang="zh-CN" sz="2000" dirty="0" smtClean="0">
                <a:solidFill>
                  <a:srgbClr val="000000"/>
                </a:solidFill>
                <a:ea typeface="微软雅黑" panose="020B0503020204020204" pitchFamily="34" charset="-122"/>
                <a:cs typeface="Times New Roman" panose="02020603050405020304" pitchFamily="18" charset="0"/>
              </a:rPr>
              <a:t> </a:t>
            </a:r>
            <a:r>
              <a:rPr lang="en-US" altLang="zh-CN" sz="2000" dirty="0" err="1" smtClean="0">
                <a:solidFill>
                  <a:srgbClr val="000000"/>
                </a:solidFill>
                <a:ea typeface="微软雅黑" panose="020B0503020204020204" pitchFamily="34" charset="-122"/>
                <a:cs typeface="Times New Roman" panose="02020603050405020304" pitchFamily="18" charset="0"/>
              </a:rPr>
              <a:t>num</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学号*</a:t>
            </a:r>
            <a:r>
              <a:rPr lang="en-US" altLang="zh-CN" sz="2000" dirty="0" smtClean="0">
                <a:solidFill>
                  <a:srgbClr val="000000"/>
                </a:solidFill>
                <a:ea typeface="微软雅黑" panose="020B0503020204020204" pitchFamily="34" charset="-122"/>
                <a:cs typeface="Times New Roman" panose="02020603050405020304" pitchFamily="18" charset="0"/>
              </a:rPr>
              <a: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char  name</a:t>
            </a:r>
            <a:r>
              <a:rPr lang="zh-CN" altLang="en-US" sz="2000" dirty="0" smtClean="0">
                <a:solidFill>
                  <a:srgbClr val="000000"/>
                </a:solidFill>
                <a:ea typeface="微软雅黑" panose="020B0503020204020204" pitchFamily="34" charset="-122"/>
                <a:cs typeface="Times New Roman" panose="02020603050405020304" pitchFamily="18" charset="0"/>
              </a:rPr>
              <a:t>［</a:t>
            </a:r>
            <a:r>
              <a:rPr lang="en-US" altLang="zh-CN" sz="2000" dirty="0" smtClean="0">
                <a:solidFill>
                  <a:srgbClr val="000000"/>
                </a:solidFill>
                <a:ea typeface="微软雅黑" panose="020B0503020204020204" pitchFamily="34" charset="-122"/>
                <a:cs typeface="Times New Roman" panose="02020603050405020304" pitchFamily="18" charset="0"/>
              </a:rPr>
              <a:t>20</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姓名*</a:t>
            </a:r>
            <a:r>
              <a:rPr lang="en-US" altLang="zh-CN" sz="2000" dirty="0" smtClean="0">
                <a:solidFill>
                  <a:srgbClr val="000000"/>
                </a:solidFill>
                <a:ea typeface="微软雅黑" panose="020B0503020204020204" pitchFamily="34" charset="-122"/>
                <a:cs typeface="Times New Roman" panose="02020603050405020304" pitchFamily="18" charset="0"/>
              </a:rPr>
              <a: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char sex</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性别*</a:t>
            </a:r>
            <a:r>
              <a:rPr lang="en-US" altLang="zh-CN" sz="2000" dirty="0" smtClean="0">
                <a:solidFill>
                  <a:srgbClr val="000000"/>
                </a:solidFill>
                <a:ea typeface="微软雅黑" panose="020B0503020204020204" pitchFamily="34" charset="-122"/>
                <a:cs typeface="Times New Roman" panose="02020603050405020304" pitchFamily="18" charset="0"/>
              </a:rPr>
              <a: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a:t>
            </a:r>
            <a:r>
              <a:rPr lang="en-US" altLang="zh-CN" sz="2000" dirty="0" err="1" smtClean="0">
                <a:solidFill>
                  <a:srgbClr val="000000"/>
                </a:solidFill>
                <a:ea typeface="微软雅黑" panose="020B0503020204020204" pitchFamily="34" charset="-122"/>
                <a:cs typeface="Times New Roman" panose="02020603050405020304" pitchFamily="18" charset="0"/>
              </a:rPr>
              <a:t>int</a:t>
            </a:r>
            <a:r>
              <a:rPr lang="en-US" altLang="zh-CN" sz="2000" dirty="0" smtClean="0">
                <a:solidFill>
                  <a:srgbClr val="000000"/>
                </a:solidFill>
                <a:ea typeface="微软雅黑" panose="020B0503020204020204" pitchFamily="34" charset="-122"/>
                <a:cs typeface="Times New Roman" panose="02020603050405020304" pitchFamily="18" charset="0"/>
              </a:rPr>
              <a:t> age</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年龄*</a:t>
            </a:r>
            <a:r>
              <a:rPr lang="en-US" altLang="zh-CN" sz="2000" dirty="0" smtClean="0">
                <a:solidFill>
                  <a:srgbClr val="000000"/>
                </a:solidFill>
                <a:ea typeface="微软雅黑" panose="020B0503020204020204" pitchFamily="34" charset="-122"/>
                <a:cs typeface="Times New Roman" panose="02020603050405020304" pitchFamily="18" charset="0"/>
              </a:rPr>
              <a: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float  score</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/*C</a:t>
            </a:r>
            <a:r>
              <a:rPr lang="zh-CN" altLang="en-US" sz="2000" dirty="0" smtClean="0">
                <a:solidFill>
                  <a:srgbClr val="000000"/>
                </a:solidFill>
                <a:ea typeface="微软雅黑" panose="020B0503020204020204" pitchFamily="34" charset="-122"/>
                <a:cs typeface="Times New Roman" panose="02020603050405020304" pitchFamily="18" charset="0"/>
              </a:rPr>
              <a:t>成绩*</a:t>
            </a:r>
            <a:r>
              <a:rPr lang="en-US" altLang="zh-CN" sz="2000" dirty="0" smtClean="0">
                <a:solidFill>
                  <a:srgbClr val="000000"/>
                </a:solidFill>
                <a:ea typeface="微软雅黑" panose="020B0503020204020204" pitchFamily="34" charset="-122"/>
                <a:cs typeface="Times New Roman" panose="02020603050405020304" pitchFamily="18" charset="0"/>
              </a:rPr>
              <a:t>/</a:t>
            </a:r>
          </a:p>
          <a:p>
            <a:pP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char </a:t>
            </a:r>
            <a:r>
              <a:rPr lang="en-US" altLang="zh-CN" sz="2000" dirty="0" err="1" smtClean="0">
                <a:solidFill>
                  <a:srgbClr val="000000"/>
                </a:solidFill>
                <a:ea typeface="微软雅黑" panose="020B0503020204020204" pitchFamily="34" charset="-122"/>
                <a:cs typeface="Times New Roman" panose="02020603050405020304" pitchFamily="18" charset="0"/>
              </a:rPr>
              <a:t>addr</a:t>
            </a:r>
            <a:r>
              <a:rPr lang="en-US" altLang="zh-CN" sz="2000" dirty="0" smtClean="0">
                <a:solidFill>
                  <a:srgbClr val="000000"/>
                </a:solidFill>
                <a:ea typeface="微软雅黑" panose="020B0503020204020204" pitchFamily="34" charset="-122"/>
                <a:cs typeface="Times New Roman" panose="02020603050405020304" pitchFamily="18" charset="0"/>
              </a:rPr>
              <a:t>[40];              /*</a:t>
            </a:r>
            <a:r>
              <a:rPr lang="zh-CN" altLang="en-US" sz="2000" dirty="0" smtClean="0">
                <a:solidFill>
                  <a:srgbClr val="000000"/>
                </a:solidFill>
                <a:ea typeface="微软雅黑" panose="020B0503020204020204" pitchFamily="34" charset="-122"/>
                <a:cs typeface="Times New Roman" panose="02020603050405020304" pitchFamily="18" charset="0"/>
              </a:rPr>
              <a:t>地址</a:t>
            </a:r>
            <a:r>
              <a:rPr lang="en-US" altLang="zh-CN" sz="2000" dirty="0" smtClean="0">
                <a:solidFill>
                  <a:srgbClr val="000000"/>
                </a:solidFill>
                <a:ea typeface="微软雅黑" panose="020B0503020204020204" pitchFamily="34" charset="-122"/>
                <a:cs typeface="Times New Roman" panose="02020603050405020304" pitchFamily="18" charset="0"/>
              </a:rPr>
              <a:t>*/</a:t>
            </a:r>
          </a:p>
          <a:p>
            <a:pPr algn="ctr" eaLnBrk="1" fontAlgn="base" hangingPunct="1">
              <a:lnSpc>
                <a:spcPct val="150000"/>
              </a:lnSpc>
              <a:spcBef>
                <a:spcPct val="0"/>
              </a:spcBef>
              <a:spcAft>
                <a:spcPct val="0"/>
              </a:spcAft>
            </a:pPr>
            <a:r>
              <a:rPr lang="en-US" altLang="zh-CN" sz="2000" dirty="0" smtClean="0">
                <a:solidFill>
                  <a:srgbClr val="000000"/>
                </a:solidFill>
                <a:ea typeface="微软雅黑" panose="020B0503020204020204" pitchFamily="34" charset="-122"/>
                <a:cs typeface="Times New Roman" panose="02020603050405020304" pitchFamily="18" charset="0"/>
              </a:rPr>
              <a:t> }</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en-US" altLang="zh-CN" sz="2000" dirty="0" smtClean="0">
                <a:solidFill>
                  <a:srgbClr val="000000"/>
                </a:solidFill>
                <a:ea typeface="微软雅黑" panose="020B0503020204020204" pitchFamily="34" charset="-122"/>
                <a:cs typeface="Times New Roman" panose="02020603050405020304" pitchFamily="18" charset="0"/>
              </a:rPr>
              <a:t>//</a:t>
            </a:r>
            <a:r>
              <a:rPr lang="zh-CN" altLang="en-US" sz="2000" dirty="0" smtClean="0">
                <a:solidFill>
                  <a:srgbClr val="000000"/>
                </a:solidFill>
                <a:ea typeface="微软雅黑" panose="020B0503020204020204" pitchFamily="34" charset="-122"/>
                <a:cs typeface="Times New Roman" panose="02020603050405020304" pitchFamily="18" charset="0"/>
              </a:rPr>
              <a:t>    </a:t>
            </a:r>
            <a:r>
              <a:rPr lang="zh-CN" altLang="en-US" sz="2000" dirty="0" smtClean="0">
                <a:solidFill>
                  <a:srgbClr val="FF0000"/>
                </a:solidFill>
                <a:ea typeface="微软雅黑" panose="020B0503020204020204" pitchFamily="34" charset="-122"/>
                <a:cs typeface="Times New Roman" panose="02020603050405020304" pitchFamily="18" charset="0"/>
              </a:rPr>
              <a:t>注：‘；’不能省</a:t>
            </a:r>
          </a:p>
        </p:txBody>
      </p:sp>
      <p:grpSp>
        <p:nvGrpSpPr>
          <p:cNvPr id="2" name="组合 1"/>
          <p:cNvGrpSpPr/>
          <p:nvPr/>
        </p:nvGrpSpPr>
        <p:grpSpPr>
          <a:xfrm>
            <a:off x="6751055" y="4270521"/>
            <a:ext cx="3307346" cy="1081918"/>
            <a:chOff x="6574886" y="4505413"/>
            <a:chExt cx="3493219" cy="1081918"/>
          </a:xfrm>
        </p:grpSpPr>
        <p:sp>
          <p:nvSpPr>
            <p:cNvPr id="14" name="圆角矩形 25"/>
            <p:cNvSpPr>
              <a:spLocks noChangeArrowheads="1"/>
            </p:cNvSpPr>
            <p:nvPr/>
          </p:nvSpPr>
          <p:spPr bwMode="auto">
            <a:xfrm>
              <a:off x="6574886" y="4505413"/>
              <a:ext cx="3493219" cy="1081918"/>
            </a:xfrm>
            <a:prstGeom prst="roundRect">
              <a:avLst>
                <a:gd name="adj" fmla="val 16667"/>
              </a:avLst>
            </a:prstGeom>
            <a:solidFill>
              <a:schemeClr val="bg1"/>
            </a:solidFill>
            <a:ln w="28575">
              <a:solidFill>
                <a:srgbClr val="00B0F0"/>
              </a:solidFill>
              <a:round/>
              <a:headEnd/>
              <a:tailEnd/>
            </a:ln>
          </p:spPr>
          <p:txBody>
            <a:bodyPr lIns="64291" tIns="32146" rIns="64291" bIns="32146"/>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000" b="0" i="0" u="none" strike="noStrike" kern="0" cap="none" spc="0" normalizeH="0" baseline="0" noProof="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9" name="TextBox 24"/>
            <p:cNvSpPr txBox="1">
              <a:spLocks noChangeArrowheads="1"/>
            </p:cNvSpPr>
            <p:nvPr/>
          </p:nvSpPr>
          <p:spPr bwMode="auto">
            <a:xfrm>
              <a:off x="6608441" y="4552247"/>
              <a:ext cx="3340902" cy="93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fontAlgn="base" hangingPunct="1">
                <a:lnSpc>
                  <a:spcPct val="150000"/>
                </a:lnSpc>
                <a:spcBef>
                  <a:spcPct val="0"/>
                </a:spcBef>
                <a:spcAft>
                  <a:spcPct val="0"/>
                </a:spcAft>
              </a:pPr>
              <a:r>
                <a:rPr lang="zh-CN" altLang="en-US" sz="2000" dirty="0" smtClean="0">
                  <a:ea typeface="微软雅黑" panose="020B0503020204020204" pitchFamily="34" charset="-122"/>
                  <a:cs typeface="Times New Roman" panose="02020603050405020304" pitchFamily="18" charset="0"/>
                </a:rPr>
                <a:t>结构体类型定义描述结构的组织形式</a:t>
              </a:r>
              <a:r>
                <a:rPr lang="en-US" altLang="zh-CN" sz="2000" dirty="0" smtClean="0">
                  <a:ea typeface="微软雅黑" panose="020B0503020204020204" pitchFamily="34" charset="-122"/>
                  <a:cs typeface="Times New Roman" panose="02020603050405020304" pitchFamily="18" charset="0"/>
                </a:rPr>
                <a:t>,</a:t>
              </a:r>
              <a:r>
                <a:rPr lang="zh-CN" altLang="en-US" sz="2000" dirty="0" smtClean="0">
                  <a:ea typeface="微软雅黑" panose="020B0503020204020204" pitchFamily="34" charset="-122"/>
                  <a:cs typeface="Times New Roman" panose="02020603050405020304" pitchFamily="18" charset="0"/>
                </a:rPr>
                <a:t>不分配内存</a:t>
              </a:r>
            </a:p>
          </p:txBody>
        </p:sp>
      </p:grpSp>
    </p:spTree>
    <p:extLst>
      <p:ext uri="{BB962C8B-B14F-4D97-AF65-F5344CB8AC3E}">
        <p14:creationId xmlns:p14="http://schemas.microsoft.com/office/powerpoint/2010/main" val="3055954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4456669" cy="584775"/>
          </a:xfrm>
          <a:prstGeom prst="rect">
            <a:avLst/>
          </a:prstGeom>
        </p:spPr>
        <p:txBody>
          <a:bodyPr wrap="none">
            <a:spAutoFit/>
          </a:bodyPr>
          <a:lstStyle/>
          <a:p>
            <a:pPr marL="0" lvl="1"/>
            <a:r>
              <a:rPr lang="en-US" altLang="zh-CN" sz="3200" b="1" dirty="0" smtClean="0">
                <a:solidFill>
                  <a:srgbClr val="229BBF"/>
                </a:solidFill>
                <a:latin typeface="微软雅黑" pitchFamily="34" charset="-122"/>
                <a:ea typeface="微软雅黑" pitchFamily="34" charset="-122"/>
              </a:rPr>
              <a:t>9.1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类型的定义</a:t>
            </a:r>
          </a:p>
        </p:txBody>
      </p:sp>
      <p:sp>
        <p:nvSpPr>
          <p:cNvPr id="3" name="Shape 87"/>
          <p:cNvSpPr>
            <a:spLocks noChangeArrowheads="1"/>
          </p:cNvSpPr>
          <p:nvPr/>
        </p:nvSpPr>
        <p:spPr bwMode="auto">
          <a:xfrm>
            <a:off x="1146434" y="1508323"/>
            <a:ext cx="75725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例如，考虑</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10</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门课程成绩， 加上总成绩与平均成绩，可作如下定义</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endPar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endParaRPr>
          </a:p>
        </p:txBody>
      </p:sp>
      <p:sp>
        <p:nvSpPr>
          <p:cNvPr id="4" name="矩形 54"/>
          <p:cNvSpPr>
            <a:spLocks noChangeArrowheads="1"/>
          </p:cNvSpPr>
          <p:nvPr/>
        </p:nvSpPr>
        <p:spPr bwMode="auto">
          <a:xfrm>
            <a:off x="1146434" y="2126071"/>
            <a:ext cx="7712075" cy="375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err="1" smtClean="0">
                <a:ln>
                  <a:noFill/>
                </a:ln>
                <a:solidFill>
                  <a:srgbClr val="FF0000"/>
                </a:solidFill>
                <a:effectLst/>
                <a:uLnTx/>
                <a:uFillTx/>
                <a:ea typeface="微软雅黑" panose="020B0503020204020204" pitchFamily="34" charset="-122"/>
                <a:cs typeface="Times New Roman" panose="02020603050405020304" pitchFamily="18" charset="0"/>
              </a:rPr>
              <a:t>struct</a:t>
            </a:r>
            <a:r>
              <a:rPr kumimoji="1" lang="en-US" altLang="zh-CN" sz="2000" b="1" i="0" u="none" strike="noStrike" kern="0" cap="none" spc="0" normalizeH="0" baseline="0" noProof="0" dirty="0" smtClean="0">
                <a:ln>
                  <a:noFill/>
                </a:ln>
                <a:solidFill>
                  <a:srgbClr val="002060"/>
                </a:solidFill>
                <a:effectLst/>
                <a:uLnTx/>
                <a:uFillTx/>
                <a:ea typeface="微软雅黑" panose="020B0503020204020204" pitchFamily="34" charset="-122"/>
                <a:cs typeface="Times New Roman" panose="02020603050405020304" pitchFamily="18" charset="0"/>
              </a:rPr>
              <a:t>  student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int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num</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学号*</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char  name</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20</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姓名*</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char sex</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性别*</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int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age</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年龄*</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float  score</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10</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/*10</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门课程成绩*</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float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tcj</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acj</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总成绩， 平均成绩*</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lang="en-US" altLang="zh-CN" sz="2000" kern="0" dirty="0">
                <a:solidFill>
                  <a:srgbClr val="000000"/>
                </a:solidFill>
                <a:ea typeface="微软雅黑" panose="020B0503020204020204" pitchFamily="34" charset="-122"/>
                <a:cs typeface="Times New Roman" panose="02020603050405020304" pitchFamily="18" charset="0"/>
              </a:rPr>
              <a:t> </a:t>
            </a:r>
            <a:r>
              <a:rPr lang="en-US" altLang="zh-CN" sz="2000" kern="0" dirty="0" smtClean="0">
                <a:solidFill>
                  <a:srgbClr val="000000"/>
                </a:solidFill>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333383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4456669" cy="584775"/>
          </a:xfrm>
          <a:prstGeom prst="rect">
            <a:avLst/>
          </a:prstGeom>
        </p:spPr>
        <p:txBody>
          <a:bodyPr wrap="none">
            <a:spAutoFit/>
          </a:bodyPr>
          <a:lstStyle/>
          <a:p>
            <a:pPr marL="0" lvl="1"/>
            <a:r>
              <a:rPr lang="en-US" altLang="zh-CN" sz="3200" b="1" dirty="0" smtClean="0">
                <a:solidFill>
                  <a:srgbClr val="229BBF"/>
                </a:solidFill>
                <a:latin typeface="微软雅黑" pitchFamily="34" charset="-122"/>
                <a:ea typeface="微软雅黑" pitchFamily="34" charset="-122"/>
              </a:rPr>
              <a:t>9.1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类型的定义</a:t>
            </a:r>
          </a:p>
        </p:txBody>
      </p:sp>
      <p:sp>
        <p:nvSpPr>
          <p:cNvPr id="3" name="Shape 133"/>
          <p:cNvSpPr>
            <a:spLocks noChangeArrowheads="1"/>
          </p:cNvSpPr>
          <p:nvPr/>
        </p:nvSpPr>
        <p:spPr bwMode="auto">
          <a:xfrm>
            <a:off x="1347336" y="1496182"/>
            <a:ext cx="64071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(2)</a:t>
            </a:r>
            <a:r>
              <a:rPr kumimoji="1" lang="zh-CN" altLang="en-US" sz="2000" b="1" i="0" u="none" strike="noStrike" kern="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rPr>
              <a:t>个人数据</a:t>
            </a:r>
            <a:r>
              <a:rPr kumimoji="1" lang="en-US" altLang="zh-CN" sz="2000" b="1" i="0" u="none" strike="noStrike" kern="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rPr>
              <a:t>: </a:t>
            </a:r>
            <a:r>
              <a:rPr kumimoji="1" lang="zh-CN" altLang="en-US" sz="2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包含姓名、性别、年龄、身高、体重、住址</a:t>
            </a:r>
            <a:r>
              <a:rPr kumimoji="1" lang="en-US" altLang="zh-CN" sz="21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a:t>
            </a:r>
          </a:p>
        </p:txBody>
      </p:sp>
      <p:sp>
        <p:nvSpPr>
          <p:cNvPr id="4" name="矩形 38"/>
          <p:cNvSpPr>
            <a:spLocks noChangeArrowheads="1"/>
          </p:cNvSpPr>
          <p:nvPr/>
        </p:nvSpPr>
        <p:spPr bwMode="auto">
          <a:xfrm>
            <a:off x="1519645" y="2143212"/>
            <a:ext cx="5342550" cy="3758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lang="en-US" altLang="zh-CN" sz="2000" b="1" kern="0" dirty="0" smtClean="0">
                <a:solidFill>
                  <a:srgbClr val="FF0000"/>
                </a:solidFill>
              </a:rPr>
              <a:t>              s</a:t>
            </a:r>
            <a:r>
              <a:rPr kumimoji="1" lang="en-US" altLang="zh-CN" sz="2000" b="1" i="0" u="none" strike="noStrike" kern="0" cap="none" spc="0" normalizeH="0" baseline="0" noProof="0" dirty="0" err="1" smtClean="0">
                <a:ln>
                  <a:noFill/>
                </a:ln>
                <a:solidFill>
                  <a:srgbClr val="FF0000"/>
                </a:solidFill>
                <a:effectLst/>
                <a:uLnTx/>
                <a:uFillTx/>
                <a:latin typeface="Times New Roman" pitchFamily="18" charset="0"/>
                <a:ea typeface="宋体" pitchFamily="2" charset="-122"/>
              </a:rPr>
              <a:t>truct</a:t>
            </a:r>
            <a:r>
              <a:rPr kumimoji="1" lang="en-US" altLang="zh-CN" sz="20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 </a:t>
            </a:r>
            <a:r>
              <a:rPr kumimoji="1"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1" i="0" u="none" strike="noStrike" kern="0" cap="none" spc="0" normalizeH="0" baseline="0" noProof="0" dirty="0" smtClean="0">
                <a:ln>
                  <a:noFill/>
                </a:ln>
                <a:solidFill>
                  <a:srgbClr val="002060"/>
                </a:solidFill>
                <a:effectLst/>
                <a:uLnTx/>
                <a:uFillTx/>
                <a:latin typeface="Times New Roman" pitchFamily="18" charset="0"/>
                <a:ea typeface="宋体" pitchFamily="2" charset="-122"/>
              </a:rPr>
              <a:t>person</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 char name</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20</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姓名*</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sex</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性别*</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int</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age</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年龄*</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float height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身高*</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float weight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体重*</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algn="ctr"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char </a:t>
            </a:r>
            <a:r>
              <a:rPr kumimoji="1" lang="en-US" altLang="zh-CN" sz="2000" b="0" i="0" u="none" strike="noStrike" kern="0" cap="none" spc="0" normalizeH="0" baseline="0" noProof="0" dirty="0" err="1" smtClean="0">
                <a:ln>
                  <a:noFill/>
                </a:ln>
                <a:solidFill>
                  <a:srgbClr val="000000"/>
                </a:solidFill>
                <a:effectLst/>
                <a:uLnTx/>
                <a:uFillTx/>
                <a:latin typeface="Times New Roman" pitchFamily="18" charset="0"/>
                <a:ea typeface="宋体" pitchFamily="2" charset="-122"/>
              </a:rPr>
              <a:t>addr</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50</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住址*</a:t>
            </a: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r>
              <a:rPr kumimoji="1" lang="zh-CN" altLang="en-US" sz="2000" b="0" i="0" u="none" strike="noStrike" kern="0" cap="none" spc="0" normalizeH="0" baseline="0" noProof="0" dirty="0" smtClean="0">
                <a:ln>
                  <a:noFill/>
                </a:ln>
                <a:solidFill>
                  <a:srgbClr val="000000"/>
                </a:solidFill>
                <a:effectLst/>
                <a:uLnTx/>
                <a:uFillTx/>
                <a:latin typeface="Times New Roman" pitchFamily="18" charset="0"/>
                <a:ea typeface="宋体" pitchFamily="2" charset="-122"/>
              </a:rPr>
              <a:t>； </a:t>
            </a:r>
          </a:p>
        </p:txBody>
      </p:sp>
    </p:spTree>
    <p:extLst>
      <p:ext uri="{BB962C8B-B14F-4D97-AF65-F5344CB8AC3E}">
        <p14:creationId xmlns:p14="http://schemas.microsoft.com/office/powerpoint/2010/main" val="1689685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613201" y="278371"/>
            <a:ext cx="4456669" cy="584775"/>
          </a:xfrm>
          <a:prstGeom prst="rect">
            <a:avLst/>
          </a:prstGeom>
        </p:spPr>
        <p:txBody>
          <a:bodyPr wrap="none">
            <a:spAutoFit/>
          </a:bodyPr>
          <a:lstStyle/>
          <a:p>
            <a:pPr marL="0" lvl="1"/>
            <a:r>
              <a:rPr lang="en-US" altLang="zh-CN" sz="3200" b="1" dirty="0" smtClean="0">
                <a:solidFill>
                  <a:srgbClr val="229BBF"/>
                </a:solidFill>
                <a:latin typeface="微软雅黑" pitchFamily="34" charset="-122"/>
                <a:ea typeface="微软雅黑" pitchFamily="34" charset="-122"/>
              </a:rPr>
              <a:t>9.1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类型的定义</a:t>
            </a:r>
          </a:p>
        </p:txBody>
      </p:sp>
      <p:sp>
        <p:nvSpPr>
          <p:cNvPr id="5" name="矩形 28"/>
          <p:cNvSpPr>
            <a:spLocks noChangeArrowheads="1"/>
          </p:cNvSpPr>
          <p:nvPr/>
        </p:nvSpPr>
        <p:spPr bwMode="auto">
          <a:xfrm>
            <a:off x="1082180" y="1740452"/>
            <a:ext cx="4546833" cy="283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en-US" altLang="zh-CN"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3</a:t>
            </a: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smtClean="0">
                <a:ln>
                  <a:noFill/>
                </a:ln>
                <a:solidFill>
                  <a:srgbClr val="7030A0"/>
                </a:solidFill>
                <a:effectLst/>
                <a:uLnTx/>
                <a:uFillTx/>
                <a:ea typeface="微软雅黑" panose="020B0503020204020204" pitchFamily="34" charset="-122"/>
                <a:cs typeface="Times New Roman" panose="02020603050405020304" pitchFamily="18" charset="0"/>
              </a:rPr>
              <a:t>日期</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结构体类型包括年、月、日</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微软雅黑" panose="020B0503020204020204" pitchFamily="34" charset="-122"/>
                <a:cs typeface="Times New Roman" panose="02020603050405020304" pitchFamily="18" charset="0"/>
              </a:rPr>
              <a:t>struct  date</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int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year</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年*</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int</a:t>
            </a:r>
            <a:r>
              <a:rPr kumimoji="1" lang="en-US" altLang="zh-CN" sz="2000" b="0" i="0" u="none" strike="noStrike" kern="0" cap="none" spc="0" normalizeH="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month</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月*</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int</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day</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日*</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p:txBody>
      </p:sp>
      <p:sp>
        <p:nvSpPr>
          <p:cNvPr id="6" name="矩形 29"/>
          <p:cNvSpPr>
            <a:spLocks noChangeArrowheads="1"/>
          </p:cNvSpPr>
          <p:nvPr/>
        </p:nvSpPr>
        <p:spPr bwMode="auto">
          <a:xfrm>
            <a:off x="6266577" y="1572672"/>
            <a:ext cx="4572000" cy="421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91" tIns="32146" rIns="64291" bIns="3214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(4)  </a:t>
            </a:r>
            <a:r>
              <a:rPr kumimoji="1" lang="zh-CN" altLang="en-US" sz="2000" b="1" i="0" u="none" strike="noStrike" kern="0" cap="none" spc="0" normalizeH="0" baseline="0" noProof="0" dirty="0" smtClean="0">
                <a:ln>
                  <a:noFill/>
                </a:ln>
                <a:solidFill>
                  <a:srgbClr val="7030A0"/>
                </a:solidFill>
                <a:effectLst/>
                <a:uLnTx/>
                <a:uFillTx/>
                <a:ea typeface="微软雅黑" panose="020B0503020204020204" pitchFamily="34" charset="-122"/>
                <a:cs typeface="Times New Roman" panose="02020603050405020304" pitchFamily="18" charset="0"/>
              </a:rPr>
              <a:t>职工信息</a:t>
            </a:r>
            <a:r>
              <a:rPr kumimoji="1" lang="zh-CN" altLang="en-US"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结构体类型</a:t>
            </a:r>
            <a:r>
              <a:rPr kumimoji="1" lang="en-US" altLang="zh-CN" sz="2000" b="0" i="0" u="none" strike="noStrike" kern="0" cap="none" spc="0" normalizeH="0" baseline="0" noProof="0" dirty="0" smtClean="0">
                <a:ln>
                  <a:noFill/>
                </a:ln>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2060"/>
                </a:solidFill>
                <a:effectLst/>
                <a:uLnTx/>
                <a:uFillTx/>
                <a:ea typeface="微软雅黑" panose="020B0503020204020204" pitchFamily="34" charset="-122"/>
                <a:cs typeface="Times New Roman" panose="02020603050405020304" pitchFamily="18" charset="0"/>
              </a:rPr>
              <a:t>struct person</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char name[20];          /*</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姓名*</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char address[40];      /*</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地址*</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float salary;               /*</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工资*</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float cost;                   /*</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扣款*</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struct date </a:t>
            </a:r>
            <a:r>
              <a:rPr kumimoji="1" lang="en-US" altLang="zh-CN" sz="2000" b="0" i="0" u="none" strike="noStrike" kern="0" cap="none" spc="0" normalizeH="0" baseline="0" noProof="0" dirty="0" err="1" smtClean="0">
                <a:ln>
                  <a:noFill/>
                </a:ln>
                <a:solidFill>
                  <a:srgbClr val="000000"/>
                </a:solidFill>
                <a:effectLst/>
                <a:uLnTx/>
                <a:uFillTx/>
                <a:ea typeface="微软雅黑" panose="020B0503020204020204" pitchFamily="34" charset="-122"/>
                <a:cs typeface="Times New Roman" panose="02020603050405020304" pitchFamily="18" charset="0"/>
              </a:rPr>
              <a:t>hiredate</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聘任日期*</a:t>
            </a: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409695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237864" y="1234312"/>
            <a:ext cx="11716271" cy="4389379"/>
          </a:xfrm>
          <a:prstGeom prst="rect">
            <a:avLst/>
          </a:prstGeom>
          <a:solidFill>
            <a:schemeClr val="tx1">
              <a:alpha val="8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prstClr val="white"/>
              </a:solidFill>
            </a:endParaRPr>
          </a:p>
        </p:txBody>
      </p:sp>
      <p:sp>
        <p:nvSpPr>
          <p:cNvPr id="6" name="文本框 5"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4620798" y="3021931"/>
            <a:ext cx="4573536" cy="830997"/>
          </a:xfrm>
          <a:prstGeom prst="rect">
            <a:avLst/>
          </a:prstGeom>
          <a:noFill/>
        </p:spPr>
        <p:txBody>
          <a:bodyPr wrap="square" rtlCol="0">
            <a:spAutoFit/>
          </a:bodyPr>
          <a:lstStyle/>
          <a:p>
            <a:pPr marL="0" lvl="1"/>
            <a:r>
              <a:rPr lang="zh-CN" altLang="en-US" sz="4800" b="1" dirty="0">
                <a:solidFill>
                  <a:srgbClr val="FFFFFF"/>
                </a:solidFill>
                <a:latin typeface="微软雅黑" pitchFamily="34" charset="-122"/>
                <a:ea typeface="微软雅黑" pitchFamily="34" charset="-122"/>
              </a:rPr>
              <a:t>结构体类型变量</a:t>
            </a:r>
            <a:endParaRPr lang="en-US" altLang="zh-CN" sz="4800" b="1" dirty="0">
              <a:solidFill>
                <a:srgbClr val="FFFFFF"/>
              </a:solidFill>
              <a:latin typeface="微软雅黑" pitchFamily="34" charset="-122"/>
              <a:ea typeface="微软雅黑" pitchFamily="34" charset="-122"/>
            </a:endParaRPr>
          </a:p>
        </p:txBody>
      </p:sp>
      <p:sp>
        <p:nvSpPr>
          <p:cNvPr id="11" name="六边形 10"/>
          <p:cNvSpPr/>
          <p:nvPr/>
        </p:nvSpPr>
        <p:spPr>
          <a:xfrm rot="5400000">
            <a:off x="1538103" y="2328783"/>
            <a:ext cx="2552515" cy="2200444"/>
          </a:xfrm>
          <a:prstGeom prst="hexagon">
            <a:avLst/>
          </a:prstGeom>
          <a:solidFill>
            <a:srgbClr val="229BBF"/>
          </a:solidFill>
          <a:ln>
            <a:noFill/>
          </a:ln>
          <a:effectLst>
            <a:outerShdw blurRad="508000" dist="419100" dir="2700000" sx="95000" sy="95000" algn="tl" rotWithShape="0">
              <a:schemeClr val="tx1">
                <a:lumMod val="85000"/>
                <a:lumOff val="1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descr="e7d195523061f1c0d3ba7f298e59d031c9c3f97027ed136f882110EF8F17BAD1F2C348D17C7856EF46CB4678CC9E44EE1ABA681E3133328A7B4D22AAF822B2429426B2355AA8CC4431B8568D2CF3B73ADF5964BB9916C1AAFCE9EA833C7DDC8425D8BA88DB0599F6A00A20541FA24F913707B9AB8618371F45B8F4E26F5A89A2851711534E8E3A97"/>
          <p:cNvSpPr txBox="1"/>
          <p:nvPr/>
        </p:nvSpPr>
        <p:spPr>
          <a:xfrm>
            <a:off x="2182699" y="2887707"/>
            <a:ext cx="1263323" cy="1107996"/>
          </a:xfrm>
          <a:prstGeom prst="rect">
            <a:avLst/>
          </a:prstGeom>
          <a:noFill/>
          <a:ln>
            <a:noFill/>
          </a:ln>
        </p:spPr>
        <p:txBody>
          <a:bodyPr wrap="square" rtlCol="0" anchor="ctr" anchorCtr="0">
            <a:spAutoFit/>
          </a:bodyPr>
          <a:lstStyle>
            <a:defPPr>
              <a:defRPr lang="zh-CN"/>
            </a:defPPr>
            <a:lvl1pPr algn="dist">
              <a:defRPr sz="6600">
                <a:solidFill>
                  <a:schemeClr val="bg1"/>
                </a:solidFill>
                <a:latin typeface="+mj-lt"/>
              </a:defRPr>
            </a:lvl1pPr>
          </a:lstStyle>
          <a:p>
            <a:r>
              <a:rPr lang="en-US" altLang="zh-CN" dirty="0" smtClean="0">
                <a:solidFill>
                  <a:prstClr val="white"/>
                </a:solidFill>
                <a:latin typeface="Impact" panose="020B0806030902050204" pitchFamily="34" charset="0"/>
              </a:rPr>
              <a:t>9.2</a:t>
            </a:r>
            <a:endParaRPr lang="zh-CN" altLang="en-US" dirty="0">
              <a:solidFill>
                <a:prstClr val="white"/>
              </a:solidFill>
              <a:latin typeface="Impact" panose="020B0806030902050204" pitchFamily="34" charset="0"/>
            </a:endParaRPr>
          </a:p>
        </p:txBody>
      </p:sp>
      <p:sp>
        <p:nvSpPr>
          <p:cNvPr id="15" name="[动画大师]_Oval 7"/>
          <p:cNvSpPr/>
          <p:nvPr/>
        </p:nvSpPr>
        <p:spPr>
          <a:xfrm>
            <a:off x="108334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a:off x="111382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a:off x="11443032" y="1535604"/>
            <a:ext cx="114300" cy="114300"/>
          </a:xfrm>
          <a:prstGeom prst="ellipse">
            <a:avLst/>
          </a:prstGeom>
          <a:solidFill>
            <a:srgbClr val="229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10" name="组合 9"/>
          <p:cNvGrpSpPr/>
          <p:nvPr/>
        </p:nvGrpSpPr>
        <p:grpSpPr>
          <a:xfrm>
            <a:off x="10178482" y="5930533"/>
            <a:ext cx="1412617" cy="636085"/>
            <a:chOff x="9690778" y="6000205"/>
            <a:chExt cx="1412617" cy="636085"/>
          </a:xfrm>
        </p:grpSpPr>
        <p:pic>
          <p:nvPicPr>
            <p:cNvPr id="13" name="Picture 3" descr="E:\课件\C语言程序设计教程（第4版）（杨路明）\无标题.png">
              <a:hlinkClick r:id="rId4" action="ppaction://hlinksldjump"/>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90778" y="6000205"/>
              <a:ext cx="628847" cy="63608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hlinkClick r:id="rId4" action="ppaction://hlinksldjump"/>
            </p:cNvPr>
            <p:cNvSpPr txBox="1"/>
            <p:nvPr/>
          </p:nvSpPr>
          <p:spPr>
            <a:xfrm>
              <a:off x="10405768" y="6148252"/>
              <a:ext cx="697627" cy="400110"/>
            </a:xfrm>
            <a:prstGeom prst="rect">
              <a:avLst/>
            </a:prstGeom>
            <a:noFill/>
          </p:spPr>
          <p:txBody>
            <a:bodyPr wrap="none" rtlCol="0">
              <a:spAutoFit/>
            </a:bodyPr>
            <a:lstStyle/>
            <a:p>
              <a:r>
                <a:rPr lang="zh-CN" altLang="en-US" sz="2000" b="1" dirty="0" smtClean="0">
                  <a:solidFill>
                    <a:schemeClr val="bg1"/>
                  </a:solidFill>
                  <a:latin typeface="黑体" panose="02010609060101010101" pitchFamily="49" charset="-122"/>
                  <a:ea typeface="黑体" panose="02010609060101010101" pitchFamily="49" charset="-122"/>
                </a:rPr>
                <a:t>返回</a:t>
              </a:r>
              <a:endParaRPr lang="zh-CN" altLang="en-US" sz="2000" b="1" dirty="0">
                <a:solidFill>
                  <a:schemeClr val="bg1"/>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58326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63" presetClass="path" presetSubtype="0" accel="50000" decel="50000" fill="hold" grpId="1" nodeType="withEffect">
                                  <p:stCondLst>
                                    <p:cond delay="0"/>
                                  </p:stCondLst>
                                  <p:childTnLst>
                                    <p:animMotion origin="layout" path="M 0.11424 0 L 0 0 E" pathEditMode="relative" ptsTypes="">
                                      <p:cBhvr>
                                        <p:cTn id="9" dur="1000" fill="hold"/>
                                        <p:tgtEl>
                                          <p:spTgt spid="4"/>
                                        </p:tgtEl>
                                        <p:attrNameLst>
                                          <p:attrName>ppt_x</p:attrName>
                                          <p:attrName>ppt_y</p:attrName>
                                        </p:attrNameLst>
                                      </p:cBhvr>
                                    </p:animMotion>
                                  </p:childTnLst>
                                </p:cTn>
                              </p:par>
                              <p:par>
                                <p:cTn id="10" presetID="6" presetClass="emph" presetSubtype="0" accel="50000" decel="50000" fill="hold" grpId="2" nodeType="withEffect">
                                  <p:stCondLst>
                                    <p:cond delay="0"/>
                                  </p:stCondLst>
                                  <p:childTnLst>
                                    <p:animScale>
                                      <p:cBhvr>
                                        <p:cTn id="11" dur="1000" fill="hold"/>
                                        <p:tgtEl>
                                          <p:spTgt spid="4"/>
                                        </p:tgtEl>
                                      </p:cBhvr>
                                      <p:by x="150000" y="150000"/>
                                      <p:from x="75825" y="138916"/>
                                      <p:to x="100000" y="100000"/>
                                    </p:animScale>
                                  </p:childTnLst>
                                </p:cTn>
                              </p:par>
                              <p:par>
                                <p:cTn id="12" presetID="22" presetClass="entr" presetSubtype="8" fill="hold" grpId="0" nodeType="with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750"/>
                                        <p:tgtEl>
                                          <p:spTgt spid="11"/>
                                        </p:tgtEl>
                                      </p:cBhvr>
                                    </p:animEffect>
                                  </p:childTnLst>
                                </p:cTn>
                              </p:par>
                              <p:par>
                                <p:cTn id="18" presetID="35" presetClass="path" presetSubtype="0" decel="33300" fill="hold" grpId="1" nodeType="withEffect">
                                  <p:stCondLst>
                                    <p:cond delay="1000"/>
                                  </p:stCondLst>
                                  <p:childTnLst>
                                    <p:animMotion origin="layout" path="M 6.25E-7 -3.01874E-6 L -0.07318 -3.01874E-6 " pathEditMode="relative" rAng="0" ptsTypes="AA">
                                      <p:cBhvr>
                                        <p:cTn id="19" dur="750" spd="-100000" fill="hold"/>
                                        <p:tgtEl>
                                          <p:spTgt spid="11"/>
                                        </p:tgtEl>
                                        <p:attrNameLst>
                                          <p:attrName>ppt_x</p:attrName>
                                          <p:attrName>ppt_y</p:attrName>
                                        </p:attrNameLst>
                                      </p:cBhvr>
                                      <p:rCtr x="-3659" y="0"/>
                                    </p:animMotion>
                                  </p:childTnLst>
                                </p:cTn>
                              </p:par>
                              <p:par>
                                <p:cTn id="20" presetID="53" presetClass="entr" presetSubtype="16"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750" fill="hold"/>
                                        <p:tgtEl>
                                          <p:spTgt spid="12"/>
                                        </p:tgtEl>
                                        <p:attrNameLst>
                                          <p:attrName>ppt_w</p:attrName>
                                        </p:attrNameLst>
                                      </p:cBhvr>
                                      <p:tavLst>
                                        <p:tav tm="0">
                                          <p:val>
                                            <p:fltVal val="0"/>
                                          </p:val>
                                        </p:tav>
                                        <p:tav tm="100000">
                                          <p:val>
                                            <p:strVal val="#ppt_w"/>
                                          </p:val>
                                        </p:tav>
                                      </p:tavLst>
                                    </p:anim>
                                    <p:anim calcmode="lin" valueType="num">
                                      <p:cBhvr>
                                        <p:cTn id="23" dur="750" fill="hold"/>
                                        <p:tgtEl>
                                          <p:spTgt spid="12"/>
                                        </p:tgtEl>
                                        <p:attrNameLst>
                                          <p:attrName>ppt_h</p:attrName>
                                        </p:attrNameLst>
                                      </p:cBhvr>
                                      <p:tavLst>
                                        <p:tav tm="0">
                                          <p:val>
                                            <p:fltVal val="0"/>
                                          </p:val>
                                        </p:tav>
                                        <p:tav tm="100000">
                                          <p:val>
                                            <p:strVal val="#ppt_h"/>
                                          </p:val>
                                        </p:tav>
                                      </p:tavLst>
                                    </p:anim>
                                    <p:animEffect transition="in" filter="fade">
                                      <p:cBhvr>
                                        <p:cTn id="24" dur="750"/>
                                        <p:tgtEl>
                                          <p:spTgt spid="12"/>
                                        </p:tgtEl>
                                      </p:cBhvr>
                                    </p:animEffect>
                                  </p:childTnLst>
                                </p:cTn>
                              </p:par>
                              <p:par>
                                <p:cTn id="25" presetID="10" presetClass="entr" presetSubtype="0" fill="hold" nodeType="withEffect">
                                  <p:stCondLst>
                                    <p:cond delay="1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childTnLst>
                                </p:cTn>
                              </p:par>
                              <p:par>
                                <p:cTn id="28" presetID="10" presetClass="entr" presetSubtype="0" repeatCount="indefinite" fill="hold" grpId="0" nodeType="withEffect">
                                  <p:stCondLst>
                                    <p:cond delay="1000"/>
                                  </p:stCondLst>
                                  <p:childTnLst>
                                    <p:set>
                                      <p:cBhvr>
                                        <p:cTn id="29" dur="1" fill="hold">
                                          <p:stCondLst>
                                            <p:cond delay="0"/>
                                          </p:stCondLst>
                                        </p:cTn>
                                        <p:tgtEl>
                                          <p:spTgt spid="15"/>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5"/>
                                        </p:tgtEl>
                                        <p:attrNameLst>
                                          <p:attrName>ppt_x</p:attrName>
                                          <p:attrName>ppt_y</p:attrName>
                                        </p:attrNameLst>
                                      </p:cBhvr>
                                    </p:animMotion>
                                    <p:set>
                                      <p:cBhvr additive="base">
                                        <p:cTn id="31" dur="750" fill="hold">
                                          <p:stCondLst>
                                            <p:cond delay="1500"/>
                                          </p:stCondLst>
                                        </p:cTn>
                                        <p:tgtEl>
                                          <p:spTgt spid="15"/>
                                        </p:tgtEl>
                                        <p:attrNameLst>
                                          <p:attrName>style.visibility</p:attrName>
                                        </p:attrNameLst>
                                      </p:cBhvr>
                                      <p:to>
                                        <p:strVal val="visible"/>
                                      </p:to>
                                    </p:set>
                                  </p:childTnLst>
                                </p:cTn>
                              </p:par>
                              <p:par>
                                <p:cTn id="32" presetID="10" presetClass="entr" presetSubtype="0" repeatCount="indefinite" fill="hold" grpId="0" nodeType="withEffect">
                                  <p:stCondLst>
                                    <p:cond delay="1150"/>
                                  </p:stCondLst>
                                  <p:childTnLst>
                                    <p:set>
                                      <p:cBhvr>
                                        <p:cTn id="33" dur="1" fill="hold">
                                          <p:stCondLst>
                                            <p:cond delay="0"/>
                                          </p:stCondLst>
                                        </p:cTn>
                                        <p:tgtEl>
                                          <p:spTgt spid="16"/>
                                        </p:tgtEl>
                                        <p:attrNameLst>
                                          <p:attrName>style.visibility</p:attrName>
                                        </p:attrNameLst>
                                      </p:cBhvr>
                                      <p:to>
                                        <p:strVal val="visible"/>
                                      </p:to>
                                    </p:set>
                                    <p:animMotion origin="layout" path="M 0 7.40741E-7 L 0 -0.03079 " pathEditMode="relative">
                                      <p:cBhvr additive="base">
                                        <p:cTn id="34" dur="750" autoRev="1" fill="hold">
                                          <p:stCondLst>
                                            <p:cond delay="0"/>
                                          </p:stCondLst>
                                        </p:cTn>
                                        <p:tgtEl>
                                          <p:spTgt spid="16"/>
                                        </p:tgtEl>
                                        <p:attrNameLst>
                                          <p:attrName>ppt_x</p:attrName>
                                          <p:attrName>ppt_y</p:attrName>
                                        </p:attrNameLst>
                                      </p:cBhvr>
                                    </p:animMotion>
                                    <p:set>
                                      <p:cBhvr additive="base">
                                        <p:cTn id="35" dur="750" fill="hold">
                                          <p:stCondLst>
                                            <p:cond delay="1500"/>
                                          </p:stCondLst>
                                        </p:cTn>
                                        <p:tgtEl>
                                          <p:spTgt spid="16"/>
                                        </p:tgtEl>
                                        <p:attrNameLst>
                                          <p:attrName>style.visibility</p:attrName>
                                        </p:attrNameLst>
                                      </p:cBhvr>
                                      <p:to>
                                        <p:strVal val="visible"/>
                                      </p:to>
                                    </p:set>
                                  </p:childTnLst>
                                </p:cTn>
                              </p:par>
                              <p:par>
                                <p:cTn id="36" presetID="10" presetClass="entr" presetSubtype="0" repeatCount="indefinite" fill="hold" grpId="0" nodeType="withEffect">
                                  <p:stCondLst>
                                    <p:cond delay="1300"/>
                                  </p:stCondLst>
                                  <p:childTnLst>
                                    <p:set>
                                      <p:cBhvr>
                                        <p:cTn id="37" dur="1" fill="hold">
                                          <p:stCondLst>
                                            <p:cond delay="0"/>
                                          </p:stCondLst>
                                        </p:cTn>
                                        <p:tgtEl>
                                          <p:spTgt spid="17"/>
                                        </p:tgtEl>
                                        <p:attrNameLst>
                                          <p:attrName>style.visibility</p:attrName>
                                        </p:attrNameLst>
                                      </p:cBhvr>
                                      <p:to>
                                        <p:strVal val="visible"/>
                                      </p:to>
                                    </p:set>
                                    <p:animMotion origin="layout" path="M 0 7.40741E-7 L 0 -0.03079 " pathEditMode="relative">
                                      <p:cBhvr additive="base">
                                        <p:cTn id="38" dur="750" autoRev="1" fill="hold">
                                          <p:stCondLst>
                                            <p:cond delay="0"/>
                                          </p:stCondLst>
                                        </p:cTn>
                                        <p:tgtEl>
                                          <p:spTgt spid="17"/>
                                        </p:tgtEl>
                                        <p:attrNameLst>
                                          <p:attrName>ppt_x</p:attrName>
                                          <p:attrName>ppt_y</p:attrName>
                                        </p:attrNameLst>
                                      </p:cBhvr>
                                    </p:animMotion>
                                    <p:set>
                                      <p:cBhvr additive="base">
                                        <p:cTn id="39" dur="750" fill="hold">
                                          <p:stCondLst>
                                            <p:cond delay="150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p:bldP spid="11" grpId="0" animBg="1"/>
      <p:bldP spid="11" grpId="1" animBg="1"/>
      <p:bldP spid="12" grpId="0"/>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a:extLst>
              <a:ext uri="{FF2B5EF4-FFF2-40B4-BE49-F238E27FC236}">
                <a16:creationId xmlns:a16="http://schemas.microsoft.com/office/drawing/2014/main" xmlns="" id="{15CD521A-D122-4962-B63A-54E3E0BBDD33}"/>
              </a:ext>
            </a:extLst>
          </p:cNvPr>
          <p:cNvSpPr/>
          <p:nvPr/>
        </p:nvSpPr>
        <p:spPr>
          <a:xfrm>
            <a:off x="1479297" y="278371"/>
            <a:ext cx="5647700" cy="584775"/>
          </a:xfrm>
          <a:prstGeom prst="rect">
            <a:avLst/>
          </a:prstGeom>
        </p:spPr>
        <p:txBody>
          <a:bodyPr wrap="none">
            <a:spAutoFit/>
          </a:bodyPr>
          <a:lstStyle/>
          <a:p>
            <a:pPr marL="0" lvl="1"/>
            <a:r>
              <a:rPr lang="en-US" altLang="zh-CN" sz="3200" b="1" dirty="0">
                <a:solidFill>
                  <a:srgbClr val="229BBF"/>
                </a:solidFill>
                <a:latin typeface="微软雅黑" pitchFamily="34" charset="-122"/>
                <a:ea typeface="微软雅黑" pitchFamily="34" charset="-122"/>
              </a:rPr>
              <a:t>9.2.1  </a:t>
            </a:r>
            <a:r>
              <a:rPr lang="en-US" altLang="zh-CN" sz="3200" b="1" dirty="0" smtClean="0">
                <a:solidFill>
                  <a:srgbClr val="229BBF"/>
                </a:solidFill>
                <a:latin typeface="微软雅黑" pitchFamily="34" charset="-122"/>
                <a:ea typeface="微软雅黑" pitchFamily="34" charset="-122"/>
              </a:rPr>
              <a:t> </a:t>
            </a:r>
            <a:r>
              <a:rPr lang="zh-CN" altLang="en-US" sz="3200" b="1" dirty="0" smtClean="0">
                <a:solidFill>
                  <a:srgbClr val="229BBF"/>
                </a:solidFill>
                <a:latin typeface="微软雅黑" pitchFamily="34" charset="-122"/>
                <a:ea typeface="微软雅黑" pitchFamily="34" charset="-122"/>
              </a:rPr>
              <a:t>结构体</a:t>
            </a:r>
            <a:r>
              <a:rPr lang="zh-CN" altLang="en-US" sz="3200" b="1" dirty="0">
                <a:solidFill>
                  <a:srgbClr val="229BBF"/>
                </a:solidFill>
                <a:latin typeface="微软雅黑" pitchFamily="34" charset="-122"/>
                <a:ea typeface="微软雅黑" pitchFamily="34" charset="-122"/>
              </a:rPr>
              <a:t>类型变量的定义</a:t>
            </a:r>
          </a:p>
        </p:txBody>
      </p:sp>
      <p:grpSp>
        <p:nvGrpSpPr>
          <p:cNvPr id="6" name="组合 24"/>
          <p:cNvGrpSpPr>
            <a:grpSpLocks/>
          </p:cNvGrpSpPr>
          <p:nvPr/>
        </p:nvGrpSpPr>
        <p:grpSpPr bwMode="auto">
          <a:xfrm>
            <a:off x="597062" y="1195958"/>
            <a:ext cx="6441300" cy="554038"/>
            <a:chOff x="1620099" y="1340762"/>
            <a:chExt cx="6440086" cy="553853"/>
          </a:xfrm>
        </p:grpSpPr>
        <p:grpSp>
          <p:nvGrpSpPr>
            <p:cNvPr id="7" name="组合 49"/>
            <p:cNvGrpSpPr>
              <a:grpSpLocks/>
            </p:cNvGrpSpPr>
            <p:nvPr/>
          </p:nvGrpSpPr>
          <p:grpSpPr bwMode="auto">
            <a:xfrm>
              <a:off x="1620099" y="1340762"/>
              <a:ext cx="6297500" cy="553853"/>
              <a:chOff x="467941" y="1291611"/>
              <a:chExt cx="6298394" cy="553816"/>
            </a:xfrm>
          </p:grpSpPr>
          <p:sp>
            <p:nvSpPr>
              <p:cNvPr id="9" name="对角圆角矩形 8"/>
              <p:cNvSpPr/>
              <p:nvPr/>
            </p:nvSpPr>
            <p:spPr>
              <a:xfrm>
                <a:off x="467941" y="1340804"/>
                <a:ext cx="6298394" cy="504623"/>
              </a:xfrm>
              <a:prstGeom prst="round2DiagRect">
                <a:avLst>
                  <a:gd name="adj1" fmla="val 30205"/>
                  <a:gd name="adj2" fmla="val 0"/>
                </a:avLst>
              </a:prstGeom>
              <a:solidFill>
                <a:schemeClr val="accent3">
                  <a:lumMod val="75000"/>
                </a:schemeClr>
              </a:solidFill>
              <a:ln w="25400" cap="flat" cmpd="sng" algn="ctr">
                <a:noFill/>
                <a:prstDash val="solid"/>
              </a:ln>
              <a:effectLst>
                <a:outerShdw blurRad="50800" dist="38100" dir="5400000" algn="t" rotWithShape="0">
                  <a:prstClr val="black">
                    <a:alpha val="40000"/>
                  </a:prstClr>
                </a:outerShdw>
              </a:effectLst>
            </p:spPr>
            <p:txBody>
              <a:bodyPr lIns="121711" tIns="60857" rIns="121711" bIns="60857" anchor="ctr"/>
              <a:lstStyle/>
              <a:p>
                <a:pPr algn="ctr" fontAlgn="base">
                  <a:spcBef>
                    <a:spcPct val="0"/>
                  </a:spcBef>
                  <a:spcAft>
                    <a:spcPct val="0"/>
                  </a:spcAft>
                  <a:defRPr/>
                </a:pPr>
                <a:r>
                  <a:rPr lang="en-US" altLang="zh-CN" sz="2400" b="1" kern="0">
                    <a:solidFill>
                      <a:srgbClr val="F2F2F2"/>
                    </a:solidFill>
                    <a:latin typeface="Calibri"/>
                    <a:ea typeface="宋体"/>
                  </a:rPr>
                  <a:t>  </a:t>
                </a:r>
                <a:endParaRPr lang="zh-CN" altLang="en-US" sz="2400" b="1" kern="0">
                  <a:solidFill>
                    <a:srgbClr val="F2F2F2"/>
                  </a:solidFill>
                  <a:latin typeface="Calibri"/>
                  <a:ea typeface="宋体"/>
                </a:endParaRPr>
              </a:p>
            </p:txBody>
          </p:sp>
          <p:grpSp>
            <p:nvGrpSpPr>
              <p:cNvPr id="10" name="组合 48"/>
              <p:cNvGrpSpPr>
                <a:grpSpLocks noChangeAspect="1"/>
              </p:cNvGrpSpPr>
              <p:nvPr/>
            </p:nvGrpSpPr>
            <p:grpSpPr bwMode="auto">
              <a:xfrm>
                <a:off x="683833" y="1291611"/>
                <a:ext cx="549715" cy="523008"/>
                <a:chOff x="2700010" y="3789834"/>
                <a:chExt cx="458095" cy="435841"/>
              </a:xfrm>
            </p:grpSpPr>
            <p:sp>
              <p:nvSpPr>
                <p:cNvPr id="11" name="椭圆 10"/>
                <p:cNvSpPr/>
                <p:nvPr/>
              </p:nvSpPr>
              <p:spPr>
                <a:xfrm>
                  <a:off x="2700009" y="3789834"/>
                  <a:ext cx="431250" cy="432422"/>
                </a:xfrm>
                <a:prstGeom prst="ellipse">
                  <a:avLst/>
                </a:prstGeom>
                <a:solidFill>
                  <a:srgbClr val="FFFFFF"/>
                </a:solidFill>
                <a:ln w="25400" cap="flat" cmpd="sng" algn="ctr">
                  <a:solidFill>
                    <a:srgbClr val="00B0F0"/>
                  </a:solidFill>
                  <a:prstDash val="solid"/>
                </a:ln>
                <a:effectLst/>
              </p:spPr>
              <p:txBody>
                <a:bodyPr anchor="ctr"/>
                <a:lstStyle/>
                <a:p>
                  <a:pPr algn="ctr">
                    <a:defRPr/>
                  </a:pPr>
                  <a:endParaRPr lang="zh-CN" altLang="en-US" kern="0">
                    <a:solidFill>
                      <a:srgbClr val="FFFFFF"/>
                    </a:solidFill>
                    <a:latin typeface="Calibri"/>
                    <a:ea typeface="宋体"/>
                  </a:endParaRPr>
                </a:p>
              </p:txBody>
            </p:sp>
            <p:sp>
              <p:nvSpPr>
                <p:cNvPr id="12" name="TextBox 47"/>
                <p:cNvSpPr txBox="1">
                  <a:spLocks noChangeArrowheads="1"/>
                </p:cNvSpPr>
                <p:nvPr/>
              </p:nvSpPr>
              <p:spPr bwMode="auto">
                <a:xfrm>
                  <a:off x="2771800" y="3789834"/>
                  <a:ext cx="386305" cy="435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defRPr/>
                  </a:pPr>
                  <a:r>
                    <a:rPr lang="en-US" altLang="zh-CN" sz="2800" b="1" kern="0" dirty="0" smtClean="0">
                      <a:solidFill>
                        <a:srgbClr val="000000"/>
                      </a:solidFill>
                      <a:latin typeface="Times New Roman" panose="02020603050405020304" pitchFamily="18" charset="0"/>
                      <a:cs typeface="Times New Roman" panose="02020603050405020304" pitchFamily="18" charset="0"/>
                    </a:rPr>
                    <a:t>1.</a:t>
                  </a:r>
                  <a:endParaRPr lang="zh-CN" altLang="en-US" sz="2800" b="1" kern="0" dirty="0" smtClean="0">
                    <a:solidFill>
                      <a:srgbClr val="000000"/>
                    </a:solidFill>
                    <a:latin typeface="Times New Roman" panose="02020603050405020304" pitchFamily="18" charset="0"/>
                    <a:cs typeface="Times New Roman" panose="02020603050405020304" pitchFamily="18" charset="0"/>
                  </a:endParaRPr>
                </a:p>
              </p:txBody>
            </p:sp>
          </p:grpSp>
        </p:grpSp>
        <p:sp>
          <p:nvSpPr>
            <p:cNvPr id="8" name="TextBox 15"/>
            <p:cNvSpPr txBox="1">
              <a:spLocks noChangeArrowheads="1"/>
            </p:cNvSpPr>
            <p:nvPr/>
          </p:nvSpPr>
          <p:spPr bwMode="auto">
            <a:xfrm>
              <a:off x="2339750" y="1412776"/>
              <a:ext cx="5720435" cy="46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None/>
                <a:defRPr/>
              </a:pPr>
              <a:r>
                <a:rPr lang="zh-CN" altLang="en-US" sz="2400" b="1" kern="0" dirty="0">
                  <a:solidFill>
                    <a:srgbClr val="FFFFFF"/>
                  </a:solidFill>
                </a:rPr>
                <a:t>先定义结构体类型，再定义结构体变量</a:t>
              </a:r>
            </a:p>
          </p:txBody>
        </p:sp>
      </p:grpSp>
      <p:sp>
        <p:nvSpPr>
          <p:cNvPr id="22" name="Text Box 3"/>
          <p:cNvSpPr txBox="1">
            <a:spLocks noChangeArrowheads="1"/>
          </p:cNvSpPr>
          <p:nvPr/>
        </p:nvSpPr>
        <p:spPr bwMode="auto">
          <a:xfrm>
            <a:off x="1010764" y="1980259"/>
            <a:ext cx="167995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0" eaLnBrk="1" fontAlgn="base" hangingPunct="1">
              <a:lnSpc>
                <a:spcPct val="150000"/>
              </a:lnSpc>
              <a:spcBef>
                <a:spcPct val="0"/>
              </a:spcBef>
              <a:spcAft>
                <a:spcPct val="0"/>
              </a:spcAft>
            </a:pPr>
            <a:r>
              <a:rPr lang="zh-CN" altLang="en-US" sz="2200" dirty="0">
                <a:solidFill>
                  <a:srgbClr val="000000"/>
                </a:solidFill>
                <a:ea typeface="微软雅黑" panose="020B0503020204020204" pitchFamily="34" charset="-122"/>
              </a:rPr>
              <a:t>一般形式：</a:t>
            </a:r>
          </a:p>
        </p:txBody>
      </p:sp>
      <p:grpSp>
        <p:nvGrpSpPr>
          <p:cNvPr id="23" name="Group 38"/>
          <p:cNvGrpSpPr>
            <a:grpSpLocks/>
          </p:cNvGrpSpPr>
          <p:nvPr/>
        </p:nvGrpSpPr>
        <p:grpSpPr bwMode="auto">
          <a:xfrm>
            <a:off x="2016009" y="2767898"/>
            <a:ext cx="7968884" cy="2313122"/>
            <a:chOff x="64" y="1806"/>
            <a:chExt cx="7140" cy="2072"/>
          </a:xfrm>
        </p:grpSpPr>
        <p:sp>
          <p:nvSpPr>
            <p:cNvPr id="24" name="Text Box 5"/>
            <p:cNvSpPr txBox="1">
              <a:spLocks noChangeArrowheads="1"/>
            </p:cNvSpPr>
            <p:nvPr/>
          </p:nvSpPr>
          <p:spPr bwMode="auto">
            <a:xfrm>
              <a:off x="1728" y="2417"/>
              <a:ext cx="2557" cy="1461"/>
            </a:xfrm>
            <a:prstGeom prst="rect">
              <a:avLst/>
            </a:prstGeom>
            <a:noFill/>
            <a:ln w="2857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defTabSz="641350" eaLnBrk="0" hangingPunct="0">
                <a:defRPr kumimoji="1" sz="2400">
                  <a:solidFill>
                    <a:schemeClr val="tx1"/>
                  </a:solidFill>
                  <a:latin typeface="Times New Roman" pitchFamily="18" charset="0"/>
                  <a:ea typeface="宋体" pitchFamily="2" charset="-122"/>
                </a:defRPr>
              </a:lvl1pPr>
              <a:lvl2pPr marL="742950" indent="-285750" defTabSz="641350" eaLnBrk="0" hangingPunct="0">
                <a:defRPr kumimoji="1" sz="2400">
                  <a:solidFill>
                    <a:schemeClr val="tx1"/>
                  </a:solidFill>
                  <a:latin typeface="Times New Roman" pitchFamily="18" charset="0"/>
                  <a:ea typeface="宋体" pitchFamily="2" charset="-122"/>
                </a:defRPr>
              </a:lvl2pPr>
              <a:lvl3pPr marL="1143000" indent="-228600" defTabSz="641350" eaLnBrk="0" hangingPunct="0">
                <a:defRPr kumimoji="1" sz="2400">
                  <a:solidFill>
                    <a:schemeClr val="tx1"/>
                  </a:solidFill>
                  <a:latin typeface="Times New Roman" pitchFamily="18" charset="0"/>
                  <a:ea typeface="宋体" pitchFamily="2" charset="-122"/>
                </a:defRPr>
              </a:lvl3pPr>
              <a:lvl4pPr marL="1600200" indent="-228600" defTabSz="641350" eaLnBrk="0" hangingPunct="0">
                <a:defRPr kumimoji="1" sz="2400">
                  <a:solidFill>
                    <a:schemeClr val="tx1"/>
                  </a:solidFill>
                  <a:latin typeface="Times New Roman" pitchFamily="18" charset="0"/>
                  <a:ea typeface="宋体" pitchFamily="2" charset="-122"/>
                </a:defRPr>
              </a:lvl4pPr>
              <a:lvl5pPr marL="2057400" indent="-228600" defTabSz="641350" eaLnBrk="0" hangingPunct="0">
                <a:defRPr kumimoji="1" sz="2400">
                  <a:solidFill>
                    <a:schemeClr val="tx1"/>
                  </a:solidFill>
                  <a:latin typeface="Times New Roman" pitchFamily="18" charset="0"/>
                  <a:ea typeface="宋体" pitchFamily="2" charset="-122"/>
                </a:defRPr>
              </a:lvl5pPr>
              <a:lvl6pPr marL="25146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64135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struct</a:t>
              </a:r>
              <a:r>
                <a:rPr kumimoji="1" lang="en-US" altLang="zh-CN"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smtClean="0">
                  <a:ln>
                    <a:noFill/>
                  </a:ln>
                  <a:solidFill>
                    <a:srgbClr val="808080"/>
                  </a:solidFill>
                  <a:effectLst/>
                  <a:uLnTx/>
                  <a:uFillTx/>
                  <a:ea typeface="微软雅黑" panose="020B0503020204020204" pitchFamily="34" charset="-122"/>
                  <a:cs typeface="Times New Roman" panose="02020603050405020304" pitchFamily="18" charset="0"/>
                </a:rPr>
                <a:t> [</a:t>
              </a:r>
              <a:r>
                <a:rPr kumimoji="1" lang="zh-CN" altLang="zh-CN" sz="2000" b="1"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结构体</a:t>
              </a:r>
              <a:r>
                <a:rPr kumimoji="1" lang="zh-CN" altLang="en-US" sz="2000" b="1"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类型</a:t>
              </a:r>
              <a:r>
                <a:rPr kumimoji="1" lang="zh-CN" altLang="zh-CN" sz="2000" b="1"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名</a:t>
              </a:r>
              <a:r>
                <a:rPr kumimoji="1" lang="zh-CN" altLang="zh-CN" sz="2000" b="1" i="0" u="none" strike="noStrike" kern="0" cap="none" spc="0" normalizeH="0" baseline="0" noProof="0" dirty="0" smtClean="0">
                  <a:ln>
                    <a:noFill/>
                  </a:ln>
                  <a:solidFill>
                    <a:srgbClr val="808080"/>
                  </a:solidFill>
                  <a:effectLst/>
                  <a:uLnTx/>
                  <a:uFillTx/>
                  <a:ea typeface="微软雅黑" panose="020B0503020204020204" pitchFamily="34" charset="-122"/>
                  <a:cs typeface="Times New Roman" panose="02020603050405020304" pitchFamily="18" charset="0"/>
                </a:rPr>
                <a:t>]</a:t>
              </a:r>
              <a:endParaRPr kumimoji="1" lang="zh-CN" altLang="zh-CN"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defTabSz="64135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3366"/>
                  </a:solidFill>
                  <a:effectLst/>
                  <a:uLnTx/>
                  <a:uFillTx/>
                  <a:ea typeface="微软雅黑" panose="020B0503020204020204" pitchFamily="34" charset="-122"/>
                  <a:cs typeface="Times New Roman" panose="02020603050405020304" pitchFamily="18" charset="0"/>
                </a:rPr>
                <a:t>{</a:t>
              </a:r>
              <a:endParaRPr kumimoji="1" lang="en-US" altLang="zh-CN"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defTabSz="64135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zh-CN" altLang="en-US" sz="2000" b="1" i="0" u="none" strike="noStrike" kern="0" cap="none" spc="0" normalizeH="0" baseline="0" noProof="0" dirty="0" smtClean="0">
                  <a:ln>
                    <a:noFill/>
                  </a:ln>
                  <a:solidFill>
                    <a:srgbClr val="339933"/>
                  </a:solidFill>
                  <a:effectLst/>
                  <a:uLnTx/>
                  <a:uFillTx/>
                  <a:ea typeface="微软雅黑" panose="020B0503020204020204" pitchFamily="34" charset="-122"/>
                  <a:cs typeface="Times New Roman" panose="02020603050405020304" pitchFamily="18" charset="0"/>
                </a:rPr>
                <a:t>成员说明列表；</a:t>
              </a:r>
              <a:endParaRPr kumimoji="1" lang="zh-CN" altLang="en-US"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a:p>
              <a:pPr marL="0" marR="0" lvl="0" indent="0" defTabSz="641350" eaLnBrk="1" fontAlgn="base" latinLnBrk="0" hangingPunct="1">
                <a:lnSpc>
                  <a:spcPct val="100000"/>
                </a:lnSpc>
                <a:spcBef>
                  <a:spcPct val="0"/>
                </a:spcBef>
                <a:spcAft>
                  <a:spcPct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         </a:t>
              </a:r>
              <a:r>
                <a:rPr kumimoji="1" lang="en-US" altLang="zh-CN" sz="2000" b="1" i="0" u="none" strike="noStrike" kern="0" cap="none" spc="0" normalizeH="0" baseline="0" noProof="0" dirty="0" smtClean="0">
                  <a:ln>
                    <a:noFill/>
                  </a:ln>
                  <a:solidFill>
                    <a:srgbClr val="339933"/>
                  </a:solidFill>
                  <a:effectLst/>
                  <a:uLnTx/>
                  <a:uFillTx/>
                  <a:ea typeface="微软雅黑" panose="020B0503020204020204" pitchFamily="34" charset="-122"/>
                  <a:cs typeface="Times New Roman" panose="02020603050405020304" pitchFamily="18" charset="0"/>
                </a:rPr>
                <a:t>…………….</a:t>
              </a:r>
            </a:p>
            <a:p>
              <a:pPr marL="0" marR="0" lvl="0" indent="0" defTabSz="64135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3366"/>
                  </a:solidFill>
                  <a:effectLst/>
                  <a:uLnTx/>
                  <a:uFillTx/>
                  <a:ea typeface="微软雅黑" panose="020B0503020204020204" pitchFamily="34" charset="-122"/>
                  <a:cs typeface="Times New Roman" panose="02020603050405020304" pitchFamily="18" charset="0"/>
                </a:rPr>
                <a:t>}</a:t>
              </a:r>
              <a:r>
                <a:rPr kumimoji="1" lang="zh-CN" altLang="en-US" sz="2000" b="1" i="0" u="none" strike="noStrike" kern="0" cap="none" spc="0" normalizeH="0" baseline="0" noProof="0" dirty="0" smtClean="0">
                  <a:ln>
                    <a:noFill/>
                  </a:ln>
                  <a:solidFill>
                    <a:srgbClr val="003366"/>
                  </a:solidFill>
                  <a:effectLst/>
                  <a:uLnTx/>
                  <a:uFillTx/>
                  <a:ea typeface="微软雅黑" panose="020B0503020204020204" pitchFamily="34" charset="-122"/>
                  <a:cs typeface="Times New Roman" panose="02020603050405020304" pitchFamily="18" charset="0"/>
                </a:rPr>
                <a:t>；</a:t>
              </a:r>
              <a:endParaRPr kumimoji="1" lang="zh-CN" altLang="en-US" sz="2000" b="1"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5" name="AutoShape 6"/>
            <p:cNvSpPr>
              <a:spLocks noChangeArrowheads="1"/>
            </p:cNvSpPr>
            <p:nvPr/>
          </p:nvSpPr>
          <p:spPr bwMode="auto">
            <a:xfrm>
              <a:off x="4436" y="2917"/>
              <a:ext cx="1771" cy="863"/>
            </a:xfrm>
            <a:prstGeom prst="wedgeRectCallout">
              <a:avLst>
                <a:gd name="adj1" fmla="val -85727"/>
                <a:gd name="adj2" fmla="val -16606"/>
              </a:avLst>
            </a:prstGeom>
            <a:solidFill>
              <a:srgbClr val="FFFFFF"/>
            </a:solidFill>
            <a:ln w="2857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defTabSz="641350" eaLnBrk="0" hangingPunct="0">
                <a:defRPr kumimoji="1" sz="2400">
                  <a:solidFill>
                    <a:schemeClr val="tx1"/>
                  </a:solidFill>
                  <a:latin typeface="Times New Roman" pitchFamily="18" charset="0"/>
                  <a:ea typeface="宋体" pitchFamily="2" charset="-122"/>
                </a:defRPr>
              </a:lvl1pPr>
              <a:lvl2pPr marL="742950" indent="-285750" defTabSz="641350" eaLnBrk="0" hangingPunct="0">
                <a:defRPr kumimoji="1" sz="2400">
                  <a:solidFill>
                    <a:schemeClr val="tx1"/>
                  </a:solidFill>
                  <a:latin typeface="Times New Roman" pitchFamily="18" charset="0"/>
                  <a:ea typeface="宋体" pitchFamily="2" charset="-122"/>
                </a:defRPr>
              </a:lvl2pPr>
              <a:lvl3pPr marL="1143000" indent="-228600" defTabSz="641350" eaLnBrk="0" hangingPunct="0">
                <a:defRPr kumimoji="1" sz="2400">
                  <a:solidFill>
                    <a:schemeClr val="tx1"/>
                  </a:solidFill>
                  <a:latin typeface="Times New Roman" pitchFamily="18" charset="0"/>
                  <a:ea typeface="宋体" pitchFamily="2" charset="-122"/>
                </a:defRPr>
              </a:lvl3pPr>
              <a:lvl4pPr marL="1600200" indent="-228600" defTabSz="641350" eaLnBrk="0" hangingPunct="0">
                <a:defRPr kumimoji="1" sz="2400">
                  <a:solidFill>
                    <a:schemeClr val="tx1"/>
                  </a:solidFill>
                  <a:latin typeface="Times New Roman" pitchFamily="18" charset="0"/>
                  <a:ea typeface="宋体" pitchFamily="2" charset="-122"/>
                </a:defRPr>
              </a:lvl4pPr>
              <a:lvl5pPr marL="2057400" indent="-228600" defTabSz="641350" eaLnBrk="0" hangingPunct="0">
                <a:defRPr kumimoji="1" sz="2400">
                  <a:solidFill>
                    <a:schemeClr val="tx1"/>
                  </a:solidFill>
                  <a:latin typeface="Times New Roman" pitchFamily="18" charset="0"/>
                  <a:ea typeface="宋体" pitchFamily="2" charset="-122"/>
                </a:defRPr>
              </a:lvl5pPr>
              <a:lvl6pPr marL="25146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641350" eaLnBrk="1" fontAlgn="base" latinLnBrk="0" hangingPunct="1">
                <a:lnSpc>
                  <a:spcPct val="150000"/>
                </a:lnSpc>
                <a:spcBef>
                  <a:spcPct val="0"/>
                </a:spcBef>
                <a:spcAft>
                  <a:spcPct val="0"/>
                </a:spcAft>
                <a:buClrTx/>
                <a:buSzTx/>
                <a:buFontTx/>
                <a:buNone/>
                <a:tabLst/>
                <a:defRPr/>
              </a:pP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成员类型可以是</a:t>
              </a:r>
            </a:p>
            <a:p>
              <a:pPr marL="0" marR="0" lvl="0" indent="0" defTabSz="641350" eaLnBrk="1" fontAlgn="base" latinLnBrk="0" hangingPunct="1">
                <a:lnSpc>
                  <a:spcPct val="150000"/>
                </a:lnSpc>
                <a:spcBef>
                  <a:spcPct val="0"/>
                </a:spcBef>
                <a:spcAft>
                  <a:spcPct val="0"/>
                </a:spcAft>
                <a:buClrTx/>
                <a:buSzTx/>
                <a:buFontTx/>
                <a:buNone/>
                <a:tabLst/>
                <a:defRPr/>
              </a:pP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基本型或构造型</a:t>
              </a:r>
            </a:p>
          </p:txBody>
        </p:sp>
        <p:sp>
          <p:nvSpPr>
            <p:cNvPr id="26" name="AutoShape 7"/>
            <p:cNvSpPr>
              <a:spLocks noChangeArrowheads="1"/>
            </p:cNvSpPr>
            <p:nvPr/>
          </p:nvSpPr>
          <p:spPr bwMode="auto">
            <a:xfrm>
              <a:off x="64" y="2933"/>
              <a:ext cx="1428" cy="863"/>
            </a:xfrm>
            <a:prstGeom prst="wedgeRectCallout">
              <a:avLst>
                <a:gd name="adj1" fmla="val 67599"/>
                <a:gd name="adj2" fmla="val -81155"/>
              </a:avLst>
            </a:prstGeom>
            <a:solidFill>
              <a:srgbClr val="FFFFFF"/>
            </a:solidFill>
            <a:ln w="2857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defTabSz="641350" eaLnBrk="0" hangingPunct="0">
                <a:defRPr kumimoji="1" sz="2400">
                  <a:solidFill>
                    <a:schemeClr val="tx1"/>
                  </a:solidFill>
                  <a:latin typeface="Times New Roman" pitchFamily="18" charset="0"/>
                  <a:ea typeface="宋体" pitchFamily="2" charset="-122"/>
                </a:defRPr>
              </a:lvl1pPr>
              <a:lvl2pPr marL="742950" indent="-285750" defTabSz="641350" eaLnBrk="0" hangingPunct="0">
                <a:defRPr kumimoji="1" sz="2400">
                  <a:solidFill>
                    <a:schemeClr val="tx1"/>
                  </a:solidFill>
                  <a:latin typeface="Times New Roman" pitchFamily="18" charset="0"/>
                  <a:ea typeface="宋体" pitchFamily="2" charset="-122"/>
                </a:defRPr>
              </a:lvl2pPr>
              <a:lvl3pPr marL="1143000" indent="-228600" defTabSz="641350" eaLnBrk="0" hangingPunct="0">
                <a:defRPr kumimoji="1" sz="2400">
                  <a:solidFill>
                    <a:schemeClr val="tx1"/>
                  </a:solidFill>
                  <a:latin typeface="Times New Roman" pitchFamily="18" charset="0"/>
                  <a:ea typeface="宋体" pitchFamily="2" charset="-122"/>
                </a:defRPr>
              </a:lvl3pPr>
              <a:lvl4pPr marL="1600200" indent="-228600" defTabSz="641350" eaLnBrk="0" hangingPunct="0">
                <a:defRPr kumimoji="1" sz="2400">
                  <a:solidFill>
                    <a:schemeClr val="tx1"/>
                  </a:solidFill>
                  <a:latin typeface="Times New Roman" pitchFamily="18" charset="0"/>
                  <a:ea typeface="宋体" pitchFamily="2" charset="-122"/>
                </a:defRPr>
              </a:lvl4pPr>
              <a:lvl5pPr marL="2057400" indent="-228600" defTabSz="641350" eaLnBrk="0" hangingPunct="0">
                <a:defRPr kumimoji="1" sz="2400">
                  <a:solidFill>
                    <a:schemeClr val="tx1"/>
                  </a:solidFill>
                  <a:latin typeface="Times New Roman" pitchFamily="18" charset="0"/>
                  <a:ea typeface="宋体" pitchFamily="2" charset="-122"/>
                </a:defRPr>
              </a:lvl5pPr>
              <a:lvl6pPr marL="25146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641350" eaLnBrk="1" fontAlgn="base" latinLnBrk="0" hangingPunct="1">
                <a:lnSpc>
                  <a:spcPct val="150000"/>
                </a:lnSpc>
                <a:spcBef>
                  <a:spcPct val="0"/>
                </a:spcBef>
                <a:spcAft>
                  <a:spcPct val="0"/>
                </a:spcAft>
                <a:buClrTx/>
                <a:buSzTx/>
                <a:buFontTx/>
                <a:buNone/>
                <a:tabLst/>
                <a:defRPr/>
              </a:pPr>
              <a:r>
                <a:rPr kumimoji="1" lang="en-US" altLang="zh-CN" sz="2000" i="0" u="none" strike="noStrike" kern="0" cap="none" spc="0" normalizeH="0" baseline="0" noProof="0" dirty="0" smtClean="0">
                  <a:ln>
                    <a:noFill/>
                  </a:ln>
                  <a:solidFill>
                    <a:srgbClr val="FF0000"/>
                  </a:solidFill>
                  <a:effectLst/>
                  <a:uLnTx/>
                  <a:uFillTx/>
                  <a:ea typeface="微软雅黑" panose="020B0503020204020204" pitchFamily="34" charset="-122"/>
                  <a:cs typeface="Times New Roman" panose="02020603050405020304" pitchFamily="18" charset="0"/>
                </a:rPr>
                <a:t>struct</a:t>
              </a:r>
              <a:r>
                <a:rPr kumimoji="1" lang="zh-CN" altLang="zh-CN"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是关键字,不能省略</a:t>
              </a:r>
              <a:endPar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p:txBody>
        </p:sp>
        <p:sp>
          <p:nvSpPr>
            <p:cNvPr id="27" name="AutoShape 8"/>
            <p:cNvSpPr>
              <a:spLocks noChangeArrowheads="1"/>
            </p:cNvSpPr>
            <p:nvPr/>
          </p:nvSpPr>
          <p:spPr bwMode="auto">
            <a:xfrm>
              <a:off x="5369" y="1806"/>
              <a:ext cx="1835" cy="863"/>
            </a:xfrm>
            <a:prstGeom prst="wedgeRectCallout">
              <a:avLst>
                <a:gd name="adj1" fmla="val -115037"/>
                <a:gd name="adj2" fmla="val 45940"/>
              </a:avLst>
            </a:prstGeom>
            <a:solidFill>
              <a:srgbClr val="FFFFFF"/>
            </a:solidFill>
            <a:ln w="2857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defTabSz="641350" eaLnBrk="0" hangingPunct="0">
                <a:defRPr kumimoji="1" sz="2400">
                  <a:solidFill>
                    <a:schemeClr val="tx1"/>
                  </a:solidFill>
                  <a:latin typeface="Times New Roman" pitchFamily="18" charset="0"/>
                  <a:ea typeface="宋体" pitchFamily="2" charset="-122"/>
                </a:defRPr>
              </a:lvl1pPr>
              <a:lvl2pPr marL="742950" indent="-285750" defTabSz="641350" eaLnBrk="0" hangingPunct="0">
                <a:defRPr kumimoji="1" sz="2400">
                  <a:solidFill>
                    <a:schemeClr val="tx1"/>
                  </a:solidFill>
                  <a:latin typeface="Times New Roman" pitchFamily="18" charset="0"/>
                  <a:ea typeface="宋体" pitchFamily="2" charset="-122"/>
                </a:defRPr>
              </a:lvl2pPr>
              <a:lvl3pPr marL="1143000" indent="-228600" defTabSz="641350" eaLnBrk="0" hangingPunct="0">
                <a:defRPr kumimoji="1" sz="2400">
                  <a:solidFill>
                    <a:schemeClr val="tx1"/>
                  </a:solidFill>
                  <a:latin typeface="Times New Roman" pitchFamily="18" charset="0"/>
                  <a:ea typeface="宋体" pitchFamily="2" charset="-122"/>
                </a:defRPr>
              </a:lvl3pPr>
              <a:lvl4pPr marL="1600200" indent="-228600" defTabSz="641350" eaLnBrk="0" hangingPunct="0">
                <a:defRPr kumimoji="1" sz="2400">
                  <a:solidFill>
                    <a:schemeClr val="tx1"/>
                  </a:solidFill>
                  <a:latin typeface="Times New Roman" pitchFamily="18" charset="0"/>
                  <a:ea typeface="宋体" pitchFamily="2" charset="-122"/>
                </a:defRPr>
              </a:lvl4pPr>
              <a:lvl5pPr marL="2057400" indent="-228600" defTabSz="641350" eaLnBrk="0" hangingPunct="0">
                <a:defRPr kumimoji="1" sz="2400">
                  <a:solidFill>
                    <a:schemeClr val="tx1"/>
                  </a:solidFill>
                  <a:latin typeface="Times New Roman" pitchFamily="18" charset="0"/>
                  <a:ea typeface="宋体" pitchFamily="2" charset="-122"/>
                </a:defRPr>
              </a:lvl5pPr>
              <a:lvl6pPr marL="25146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64135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641350" eaLnBrk="1" fontAlgn="base" latinLnBrk="0" hangingPunct="1">
                <a:lnSpc>
                  <a:spcPct val="150000"/>
                </a:lnSpc>
                <a:spcBef>
                  <a:spcPct val="0"/>
                </a:spcBef>
                <a:spcAft>
                  <a:spcPct val="0"/>
                </a:spcAft>
                <a:buClrTx/>
                <a:buSzTx/>
                <a:buFontTx/>
                <a:buNone/>
                <a:tabLst/>
                <a:defRPr/>
              </a:pP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合法标识符</a:t>
              </a:r>
            </a:p>
            <a:p>
              <a:pPr marL="0" marR="0" lvl="0" indent="0" defTabSz="641350" eaLnBrk="1" fontAlgn="base" latinLnBrk="0" hangingPunct="1">
                <a:lnSpc>
                  <a:spcPct val="150000"/>
                </a:lnSpc>
                <a:spcBef>
                  <a:spcPct val="0"/>
                </a:spcBef>
                <a:spcAft>
                  <a:spcPct val="0"/>
                </a:spcAft>
                <a:buClrTx/>
                <a:buSzTx/>
                <a:buFontTx/>
                <a:buNone/>
                <a:tabLst/>
                <a:defRPr/>
              </a:pPr>
              <a:r>
                <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可省</a:t>
              </a:r>
              <a:r>
                <a:rPr kumimoji="1" lang="en-US" altLang="zh-CN"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rPr>
                <a:t>:</a:t>
              </a:r>
              <a:r>
                <a:rPr kumimoji="1" lang="zh-CN" altLang="en-US" sz="2000" i="0" u="none" strike="noStrike" kern="0" cap="none" spc="0" normalizeH="0" baseline="0" noProof="0" dirty="0" smtClean="0">
                  <a:ln>
                    <a:noFill/>
                  </a:ln>
                  <a:solidFill>
                    <a:srgbClr val="009900"/>
                  </a:solidFill>
                  <a:effectLst/>
                  <a:uLnTx/>
                  <a:uFillTx/>
                  <a:ea typeface="微软雅黑" panose="020B0503020204020204" pitchFamily="34" charset="-122"/>
                  <a:cs typeface="Times New Roman" panose="02020603050405020304" pitchFamily="18" charset="0"/>
                </a:rPr>
                <a:t>无名结构体</a:t>
              </a:r>
              <a:endParaRPr kumimoji="1" lang="zh-CN" altLang="en-US" sz="2000" i="0" u="none" strike="noStrike" kern="0" cap="none" spc="0" normalizeH="0" baseline="0" noProof="0" dirty="0" smtClean="0">
                <a:ln>
                  <a:noFill/>
                </a:ln>
                <a:solidFill>
                  <a:srgbClr val="000000"/>
                </a:solidFill>
                <a:effectLst/>
                <a:uLnTx/>
                <a:uFillTx/>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924022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587.pptx"/>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229BBF"/>
      </a:accent1>
      <a:accent2>
        <a:srgbClr val="104D60"/>
      </a:accent2>
      <a:accent3>
        <a:srgbClr val="2DCFFF"/>
      </a:accent3>
      <a:accent4>
        <a:srgbClr val="1A7F9C"/>
      </a:accent4>
      <a:accent5>
        <a:srgbClr val="8E846C"/>
      </a:accent5>
      <a:accent6>
        <a:srgbClr val="BFBFBF"/>
      </a:accent6>
      <a:hlink>
        <a:srgbClr val="229BBF"/>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29BBF"/>
    </a:accent1>
    <a:accent2>
      <a:srgbClr val="104D60"/>
    </a:accent2>
    <a:accent3>
      <a:srgbClr val="2DCFFF"/>
    </a:accent3>
    <a:accent4>
      <a:srgbClr val="1A7F9C"/>
    </a:accent4>
    <a:accent5>
      <a:srgbClr val="8E846C"/>
    </a:accent5>
    <a:accent6>
      <a:srgbClr val="BFBFBF"/>
    </a:accent6>
    <a:hlink>
      <a:srgbClr val="229BBF"/>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自定义</PresentationFormat>
  <Paragraphs>264</Paragraphs>
  <Slides>22</Slides>
  <Notes>22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6587.pptx</dc:title>
  <dc:creator/>
  <cp:lastModifiedBy/>
  <cp:revision>1</cp:revision>
  <dcterms:created xsi:type="dcterms:W3CDTF">2017-05-15T10:36:06Z</dcterms:created>
  <dcterms:modified xsi:type="dcterms:W3CDTF">2021-05-07T01:01:36Z</dcterms:modified>
</cp:coreProperties>
</file>