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78"/>
  </p:notesMasterIdLst>
  <p:sldIdLst>
    <p:sldId id="257" r:id="rId3"/>
    <p:sldId id="300" r:id="rId4"/>
    <p:sldId id="423" r:id="rId5"/>
    <p:sldId id="462" r:id="rId6"/>
    <p:sldId id="315" r:id="rId7"/>
    <p:sldId id="464" r:id="rId8"/>
    <p:sldId id="463" r:id="rId9"/>
    <p:sldId id="465" r:id="rId10"/>
    <p:sldId id="466" r:id="rId11"/>
    <p:sldId id="372" r:id="rId12"/>
    <p:sldId id="429" r:id="rId13"/>
    <p:sldId id="426" r:id="rId14"/>
    <p:sldId id="351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316" r:id="rId25"/>
    <p:sldId id="476" r:id="rId26"/>
    <p:sldId id="477" r:id="rId27"/>
    <p:sldId id="478" r:id="rId28"/>
    <p:sldId id="479" r:id="rId29"/>
    <p:sldId id="430" r:id="rId30"/>
    <p:sldId id="480" r:id="rId31"/>
    <p:sldId id="366" r:id="rId32"/>
    <p:sldId id="431" r:id="rId33"/>
    <p:sldId id="481" r:id="rId34"/>
    <p:sldId id="324" r:id="rId35"/>
    <p:sldId id="31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424" r:id="rId57"/>
    <p:sldId id="502" r:id="rId58"/>
    <p:sldId id="503" r:id="rId59"/>
    <p:sldId id="504" r:id="rId60"/>
    <p:sldId id="505" r:id="rId61"/>
    <p:sldId id="425" r:id="rId62"/>
    <p:sldId id="428" r:id="rId63"/>
    <p:sldId id="506" r:id="rId64"/>
    <p:sldId id="507" r:id="rId65"/>
    <p:sldId id="427" r:id="rId66"/>
    <p:sldId id="509" r:id="rId67"/>
    <p:sldId id="508" r:id="rId68"/>
    <p:sldId id="511" r:id="rId69"/>
    <p:sldId id="510" r:id="rId70"/>
    <p:sldId id="512" r:id="rId71"/>
    <p:sldId id="513" r:id="rId72"/>
    <p:sldId id="373" r:id="rId73"/>
    <p:sldId id="515" r:id="rId74"/>
    <p:sldId id="514" r:id="rId75"/>
    <p:sldId id="349" r:id="rId76"/>
    <p:sldId id="306" r:id="rId77"/>
  </p:sldIdLst>
  <p:sldSz cx="12192000" cy="6858000"/>
  <p:notesSz cx="6858000" cy="9144000"/>
  <p:custDataLst>
    <p:tags r:id="rId7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D60"/>
    <a:srgbClr val="229BBF"/>
    <a:srgbClr val="00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1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2873-3F4A-4E5D-ACE2-1D3B091564F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1C0FC-93B3-42CD-AA0C-9FFE556AA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8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69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7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80A57E-365C-4E7F-AA6B-E34ACBCE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7B1F0F0-38D2-447C-83EA-158E179E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5F18C3-7C86-4BFD-8610-23FD552E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DEFA76-425D-4DD1-A72B-D683D5F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79EAA2-647F-40B9-B3B8-54F2799F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E3AC3F-0A09-4B3E-A790-B619F17A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A04933-1C41-48B1-995B-9113C884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16D0290-B749-49CB-B63F-EDB30DFB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3BD9F-A02E-4934-9796-2E88A5D3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421EF3-B8FD-40AC-A511-92A424E8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C6C98A4-E592-4521-86CE-A08CD91B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03EA9B7-FB53-40CF-8998-DD8C25C1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110A22B-C2E6-4997-84C4-DA68E639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37D1C4-7335-458D-974E-0C2FF22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AF6B4F4-7A52-4CF5-A79A-8E77BC2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-5341937" y="1973943"/>
            <a:ext cx="5022850" cy="32654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0A57E-365C-4E7F-AA6B-E34ACBCE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7B1F0F0-38D2-447C-83EA-158E179E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5F18C3-7C86-4BFD-8610-23FD552E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DEFA76-425D-4DD1-A72B-D683D5F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779EAA2-647F-40B9-B3B8-54F2799F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B5CC9C9-07BC-4707-90C5-5B2085007611}"/>
              </a:ext>
            </a:extLst>
          </p:cNvPr>
          <p:cNvSpPr/>
          <p:nvPr userDrawn="1"/>
        </p:nvSpPr>
        <p:spPr>
          <a:xfrm>
            <a:off x="-1" y="-22631"/>
            <a:ext cx="12191999" cy="90020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9F80BC-A5A9-436B-9268-A1EE9A2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BAB6CF-2A67-487A-A1D9-341A3D29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E9F8CF-3A7E-4C7F-B83E-82BB7B2A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C7F105E-AB4F-41CE-8D45-46BDACD2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F2A703-6836-460E-A1AB-F1DB4C8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F7820DE-5D33-4C7D-914C-A65846362EED}"/>
              </a:ext>
            </a:extLst>
          </p:cNvPr>
          <p:cNvGrpSpPr/>
          <p:nvPr userDrawn="1"/>
        </p:nvGrpSpPr>
        <p:grpSpPr>
          <a:xfrm>
            <a:off x="315742" y="3205"/>
            <a:ext cx="999853" cy="947419"/>
            <a:chOff x="282847" y="3205"/>
            <a:chExt cx="999853" cy="94741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FB29D0D1-BC09-4308-B411-A8C1C5687F7D}"/>
                </a:ext>
              </a:extLst>
            </p:cNvPr>
            <p:cNvSpPr/>
            <p:nvPr/>
          </p:nvSpPr>
          <p:spPr>
            <a:xfrm>
              <a:off x="282847" y="3205"/>
              <a:ext cx="999853" cy="899962"/>
            </a:xfrm>
            <a:prstGeom prst="rect">
              <a:avLst/>
            </a:prstGeom>
            <a:solidFill>
              <a:srgbClr val="229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A6233A1B-4D1F-45C4-983D-EC8F88A07E0D}"/>
                </a:ext>
              </a:extLst>
            </p:cNvPr>
            <p:cNvSpPr/>
            <p:nvPr/>
          </p:nvSpPr>
          <p:spPr>
            <a:xfrm>
              <a:off x="282847" y="903167"/>
              <a:ext cx="999853" cy="47457"/>
            </a:xfrm>
            <a:prstGeom prst="rect">
              <a:avLst/>
            </a:prstGeom>
            <a:solidFill>
              <a:srgbClr val="10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5150B757-EFF0-4912-92E2-C706A8A79F31}"/>
                </a:ext>
              </a:extLst>
            </p:cNvPr>
            <p:cNvGrpSpPr/>
            <p:nvPr/>
          </p:nvGrpSpPr>
          <p:grpSpPr>
            <a:xfrm>
              <a:off x="546849" y="253163"/>
              <a:ext cx="471847" cy="471847"/>
              <a:chOff x="546849" y="253163"/>
              <a:chExt cx="471847" cy="471847"/>
            </a:xfrm>
          </p:grpSpPr>
          <p:sp>
            <p:nvSpPr>
              <p:cNvPr id="12" name="圆角矩形 26">
                <a:extLst>
                  <a:ext uri="{FF2B5EF4-FFF2-40B4-BE49-F238E27FC236}">
                    <a16:creationId xmlns:a16="http://schemas.microsoft.com/office/drawing/2014/main" xmlns="" id="{46BC7B50-238E-463C-9940-D5FA49E51988}"/>
                  </a:ext>
                </a:extLst>
              </p:cNvPr>
              <p:cNvSpPr/>
              <p:nvPr/>
            </p:nvSpPr>
            <p:spPr>
              <a:xfrm>
                <a:off x="546849" y="253163"/>
                <a:ext cx="471847" cy="471847"/>
              </a:xfrm>
              <a:prstGeom prst="roundRect">
                <a:avLst>
                  <a:gd name="adj" fmla="val 9467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xmlns="" id="{4F9A10AA-967D-4FEB-A3BE-B87DF3ED38EF}"/>
                  </a:ext>
                </a:extLst>
              </p:cNvPr>
              <p:cNvGrpSpPr/>
              <p:nvPr/>
            </p:nvGrpSpPr>
            <p:grpSpPr>
              <a:xfrm>
                <a:off x="649475" y="376135"/>
                <a:ext cx="266595" cy="225904"/>
                <a:chOff x="5552622" y="2014381"/>
                <a:chExt cx="325770" cy="276046"/>
              </a:xfrm>
              <a:solidFill>
                <a:schemeClr val="bg1"/>
              </a:solidFill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xmlns="" id="{AC04714D-DB6E-40C2-B26A-E008BE266478}"/>
                    </a:ext>
                  </a:extLst>
                </p:cNvPr>
                <p:cNvGrpSpPr/>
                <p:nvPr/>
              </p:nvGrpSpPr>
              <p:grpSpPr>
                <a:xfrm>
                  <a:off x="5552622" y="2014381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xmlns="" id="{7765B5C5-8396-4F2F-8D9A-3E51065D8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xmlns="" id="{97837B98-DCF7-4358-AF10-7318EBB8E753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xmlns="" id="{3ED7EE01-9F55-4650-B0A7-2F348EFD0579}"/>
                    </a:ext>
                  </a:extLst>
                </p:cNvPr>
                <p:cNvGrpSpPr/>
                <p:nvPr/>
              </p:nvGrpSpPr>
              <p:grpSpPr>
                <a:xfrm>
                  <a:off x="5552622" y="2125404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xmlns="" id="{0489623F-995B-4351-94E3-9A3C774B73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xmlns="" id="{22B6AC65-5DBA-4E7B-9B98-4AA64890651A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xmlns="" id="{529BFB83-A011-4BA2-8E75-183F1A36CB89}"/>
                    </a:ext>
                  </a:extLst>
                </p:cNvPr>
                <p:cNvGrpSpPr/>
                <p:nvPr/>
              </p:nvGrpSpPr>
              <p:grpSpPr>
                <a:xfrm>
                  <a:off x="5552622" y="2236427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xmlns="" id="{983BC2FE-0BAE-41CC-BBBC-F8966375B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xmlns="" id="{2B4D2E39-C6DE-4C44-BFB1-09DE5939BE41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C9CC880E-9053-46B0-9309-80D992566904}"/>
              </a:ext>
            </a:extLst>
          </p:cNvPr>
          <p:cNvSpPr/>
          <p:nvPr userDrawn="1"/>
        </p:nvSpPr>
        <p:spPr>
          <a:xfrm>
            <a:off x="0" y="904905"/>
            <a:ext cx="1219199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636BA-0CFC-4C93-8E43-C6E73C8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074DA2C-3A98-4D21-A452-7742D836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FE0DAA-015D-41AF-A447-7326DA5B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4124FB-7F62-4513-A4F3-4F0D9DD4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D04063-E3F4-4CF6-AC1D-7DD7118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0F6E56-4424-4ACA-80F6-9EF09308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39B6AB-7C36-4804-A789-56E588C66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972586D-D35A-4BC3-8EFE-A98AFF1C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DCB11F9-1F74-446A-B5B0-94F3B54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BCAD99B-90D0-4614-9FB0-8922628E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570335-4841-46C0-8377-EF4620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1E60AA-1BD4-4B6D-9DE9-1DE6E2F8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86A92E-2D00-455C-800A-7731BA5D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3E0CE4B-A1A1-4643-887B-51829FA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60F2E18-C544-4479-BF86-D9EA1EAB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718C516-7D20-4E09-8DB3-075F8384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DC52AFD-BAA2-4CCF-B262-E6960CCC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D71663D-56AD-4A9A-92EA-28890F7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1CEFC45-1D2B-4303-B962-DAFB7BD5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62B435-89C6-447B-927A-BFE7663C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AD16333-C26C-4CCB-BAD3-10499876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6DE67ED-3763-46D2-BB0A-6B4257D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A91C24D-1FC1-4E5C-A448-E8ECD3AA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1AE9AEB-F47E-42ED-AFC3-28B583A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300EAF8-5FFB-44F7-934E-7508B44A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6479F5A-59AC-424E-93FE-A8915A27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5CC9C9-07BC-4707-90C5-5B2085007611}"/>
              </a:ext>
            </a:extLst>
          </p:cNvPr>
          <p:cNvSpPr/>
          <p:nvPr userDrawn="1"/>
        </p:nvSpPr>
        <p:spPr>
          <a:xfrm>
            <a:off x="-1" y="-22631"/>
            <a:ext cx="12191999" cy="90020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9F80BC-A5A9-436B-9268-A1EE9A2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BAB6CF-2A67-487A-A1D9-341A3D29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AE9F8CF-3A7E-4C7F-B83E-82BB7B2A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7F105E-AB4F-41CE-8D45-46BDACD2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F2A703-6836-460E-A1AB-F1DB4C8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1F7820DE-5D33-4C7D-914C-A65846362EED}"/>
              </a:ext>
            </a:extLst>
          </p:cNvPr>
          <p:cNvGrpSpPr/>
          <p:nvPr userDrawn="1"/>
        </p:nvGrpSpPr>
        <p:grpSpPr>
          <a:xfrm>
            <a:off x="315742" y="3205"/>
            <a:ext cx="999853" cy="947419"/>
            <a:chOff x="282847" y="3205"/>
            <a:chExt cx="999853" cy="947419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B29D0D1-BC09-4308-B411-A8C1C5687F7D}"/>
                </a:ext>
              </a:extLst>
            </p:cNvPr>
            <p:cNvSpPr/>
            <p:nvPr/>
          </p:nvSpPr>
          <p:spPr>
            <a:xfrm>
              <a:off x="282847" y="3205"/>
              <a:ext cx="999853" cy="899962"/>
            </a:xfrm>
            <a:prstGeom prst="rect">
              <a:avLst/>
            </a:prstGeom>
            <a:solidFill>
              <a:srgbClr val="229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A6233A1B-4D1F-45C4-983D-EC8F88A07E0D}"/>
                </a:ext>
              </a:extLst>
            </p:cNvPr>
            <p:cNvSpPr/>
            <p:nvPr/>
          </p:nvSpPr>
          <p:spPr>
            <a:xfrm>
              <a:off x="282847" y="903167"/>
              <a:ext cx="999853" cy="47457"/>
            </a:xfrm>
            <a:prstGeom prst="rect">
              <a:avLst/>
            </a:prstGeom>
            <a:solidFill>
              <a:srgbClr val="10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5150B757-EFF0-4912-92E2-C706A8A79F31}"/>
                </a:ext>
              </a:extLst>
            </p:cNvPr>
            <p:cNvGrpSpPr/>
            <p:nvPr/>
          </p:nvGrpSpPr>
          <p:grpSpPr>
            <a:xfrm>
              <a:off x="546849" y="253163"/>
              <a:ext cx="471847" cy="471847"/>
              <a:chOff x="546849" y="253163"/>
              <a:chExt cx="471847" cy="471847"/>
            </a:xfrm>
          </p:grpSpPr>
          <p:sp>
            <p:nvSpPr>
              <p:cNvPr id="12" name="圆角矩形 26">
                <a:extLst>
                  <a:ext uri="{FF2B5EF4-FFF2-40B4-BE49-F238E27FC236}">
                    <a16:creationId xmlns="" xmlns:a16="http://schemas.microsoft.com/office/drawing/2014/main" id="{46BC7B50-238E-463C-9940-D5FA49E51988}"/>
                  </a:ext>
                </a:extLst>
              </p:cNvPr>
              <p:cNvSpPr/>
              <p:nvPr/>
            </p:nvSpPr>
            <p:spPr>
              <a:xfrm>
                <a:off x="546849" y="253163"/>
                <a:ext cx="471847" cy="471847"/>
              </a:xfrm>
              <a:prstGeom prst="roundRect">
                <a:avLst>
                  <a:gd name="adj" fmla="val 9467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4F9A10AA-967D-4FEB-A3BE-B87DF3ED38EF}"/>
                  </a:ext>
                </a:extLst>
              </p:cNvPr>
              <p:cNvGrpSpPr/>
              <p:nvPr/>
            </p:nvGrpSpPr>
            <p:grpSpPr>
              <a:xfrm>
                <a:off x="649475" y="376135"/>
                <a:ext cx="266595" cy="225904"/>
                <a:chOff x="5552622" y="2014381"/>
                <a:chExt cx="325770" cy="276046"/>
              </a:xfrm>
              <a:solidFill>
                <a:schemeClr val="bg1"/>
              </a:solidFill>
            </p:grpSpPr>
            <p:grpSp>
              <p:nvGrpSpPr>
                <p:cNvPr id="14" name="组合 13">
                  <a:extLst>
                    <a:ext uri="{FF2B5EF4-FFF2-40B4-BE49-F238E27FC236}">
                      <a16:creationId xmlns="" xmlns:a16="http://schemas.microsoft.com/office/drawing/2014/main" id="{AC04714D-DB6E-40C2-B26A-E008BE266478}"/>
                    </a:ext>
                  </a:extLst>
                </p:cNvPr>
                <p:cNvGrpSpPr/>
                <p:nvPr/>
              </p:nvGrpSpPr>
              <p:grpSpPr>
                <a:xfrm>
                  <a:off x="5552622" y="2014381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21" name="椭圆 20">
                    <a:extLst>
                      <a:ext uri="{FF2B5EF4-FFF2-40B4-BE49-F238E27FC236}">
                        <a16:creationId xmlns="" xmlns:a16="http://schemas.microsoft.com/office/drawing/2014/main" id="{7765B5C5-8396-4F2F-8D9A-3E51065D8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="" xmlns:a16="http://schemas.microsoft.com/office/drawing/2014/main" id="{97837B98-DCF7-4358-AF10-7318EBB8E753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="" xmlns:a16="http://schemas.microsoft.com/office/drawing/2014/main" id="{3ED7EE01-9F55-4650-B0A7-2F348EFD0579}"/>
                    </a:ext>
                  </a:extLst>
                </p:cNvPr>
                <p:cNvGrpSpPr/>
                <p:nvPr/>
              </p:nvGrpSpPr>
              <p:grpSpPr>
                <a:xfrm>
                  <a:off x="5552622" y="2125404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="" xmlns:a16="http://schemas.microsoft.com/office/drawing/2014/main" id="{0489623F-995B-4351-94E3-9A3C774B73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="" xmlns:a16="http://schemas.microsoft.com/office/drawing/2014/main" id="{22B6AC65-5DBA-4E7B-9B98-4AA64890651A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="" xmlns:a16="http://schemas.microsoft.com/office/drawing/2014/main" id="{529BFB83-A011-4BA2-8E75-183F1A36CB89}"/>
                    </a:ext>
                  </a:extLst>
                </p:cNvPr>
                <p:cNvGrpSpPr/>
                <p:nvPr/>
              </p:nvGrpSpPr>
              <p:grpSpPr>
                <a:xfrm>
                  <a:off x="5552622" y="2236427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7" name="椭圆 16">
                    <a:extLst>
                      <a:ext uri="{FF2B5EF4-FFF2-40B4-BE49-F238E27FC236}">
                        <a16:creationId xmlns="" xmlns:a16="http://schemas.microsoft.com/office/drawing/2014/main" id="{983BC2FE-0BAE-41CC-BBBC-F8966375B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="" xmlns:a16="http://schemas.microsoft.com/office/drawing/2014/main" id="{2B4D2E39-C6DE-4C44-BFB1-09DE5939BE41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C9CC880E-9053-46B0-9309-80D992566904}"/>
              </a:ext>
            </a:extLst>
          </p:cNvPr>
          <p:cNvSpPr/>
          <p:nvPr userDrawn="1"/>
        </p:nvSpPr>
        <p:spPr>
          <a:xfrm>
            <a:off x="0" y="904905"/>
            <a:ext cx="1219199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FCE9D0-632C-46AF-B534-3B27D81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A7E580-3A75-430C-BB1D-970977C3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CCA16D-058B-4A51-BC01-11EDF88B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E1FBB0-F3AE-4FAF-822F-802549D3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FD7FDCD-0E49-4E00-BCBE-02B491C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D425A45-0F9D-4C0E-8623-BA9A74D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C02006-1489-4FD1-AA97-8397A8BF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85D971-9538-418E-8A25-87D69D00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D517A11-6376-40AF-8435-144C52D2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7AB5BB3-2295-4655-8DE2-A0AF19A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251DD2-7310-4E4F-83B3-691E0A05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F6B0C78-53E1-4627-BA2A-E1DF925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E3AC3F-0A09-4B3E-A790-B619F17A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A04933-1C41-48B1-995B-9113C884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6D0290-B749-49CB-B63F-EDB30DFB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3BD9F-A02E-4934-9796-2E88A5D3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421EF3-B8FD-40AC-A511-92A424E8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C6C98A4-E592-4521-86CE-A08CD91B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03EA9B7-FB53-40CF-8998-DD8C25C1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10A22B-C2E6-4997-84C4-DA68E639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37D1C4-7335-458D-974E-0C2FF22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F6B4F4-7A52-4CF5-A79A-8E77BC2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-5341937" y="1973943"/>
            <a:ext cx="5022850" cy="32654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636BA-0CFC-4C93-8E43-C6E73C8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074DA2C-3A98-4D21-A452-7742D836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FE0DAA-015D-41AF-A447-7326DA5B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4124FB-7F62-4513-A4F3-4F0D9DD4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D04063-E3F4-4CF6-AC1D-7DD7118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0F6E56-4424-4ACA-80F6-9EF09308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39B6AB-7C36-4804-A789-56E588C66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72586D-D35A-4BC3-8EFE-A98AFF1C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DCB11F9-1F74-446A-B5B0-94F3B54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CAD99B-90D0-4614-9FB0-8922628E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570335-4841-46C0-8377-EF4620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1E60AA-1BD4-4B6D-9DE9-1DE6E2F8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86A92E-2D00-455C-800A-7731BA5D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E0CE4B-A1A1-4643-887B-51829FA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0F2E18-C544-4479-BF86-D9EA1EAB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718C516-7D20-4E09-8DB3-075F8384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DC52AFD-BAA2-4CCF-B262-E6960CCC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D71663D-56AD-4A9A-92EA-28890F7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1CEFC45-1D2B-4303-B962-DAFB7BD5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2B435-89C6-447B-927A-BFE7663C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AD16333-C26C-4CCB-BAD3-10499876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6DE67ED-3763-46D2-BB0A-6B4257D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A91C24D-1FC1-4E5C-A448-E8ECD3AA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1AE9AEB-F47E-42ED-AFC3-28B583A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300EAF8-5FFB-44F7-934E-7508B44A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6479F5A-59AC-424E-93FE-A8915A27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FCE9D0-632C-46AF-B534-3B27D81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A7E580-3A75-430C-BB1D-970977C3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8CCA16D-058B-4A51-BC01-11EDF88B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7E1FBB0-F3AE-4FAF-822F-802549D3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FD7FDCD-0E49-4E00-BCBE-02B491C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D425A45-0F9D-4C0E-8623-BA9A74D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C02006-1489-4FD1-AA97-8397A8BF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85D971-9538-418E-8A25-87D69D00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D517A11-6376-40AF-8435-144C52D2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7AB5BB3-2295-4655-8DE2-A0AF19A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8251DD2-7310-4E4F-83B3-691E0A05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F6B0C78-53E1-4627-BA2A-E1DF925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0A0EE7A-B434-41D8-9CA4-CEFE1AC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CFFEC6-F5BB-4CA3-9F38-FC82A992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7927BD0-9290-4327-A35D-E1DC49AA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C3B70-DA00-475B-8DB7-46092DC5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FEEEFD-38F7-4786-84A6-1630AB85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0A0EE7A-B434-41D8-9CA4-CEFE1AC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CFFEC6-F5BB-4CA3-9F38-FC82A992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927BD0-9290-4327-A35D-E1DC49AA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34A-FEC9-4BB9-8BB5-977D197AF4C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2021/5/7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7C3B70-DA00-475B-8DB7-46092DC5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FEEEFD-38F7-4786-84A6-1630AB85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097-ED0D-470B-A309-C09CEA0909C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notesSlide" Target="../notesSlides/notesSlide1.xml"/><Relationship Id="rId7" Type="http://schemas.openxmlformats.org/officeDocument/2006/relationships/slide" Target="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23.xml"/><Relationship Id="rId5" Type="http://schemas.openxmlformats.org/officeDocument/2006/relationships/slide" Target="slide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333D364-DE45-4FA2-AB85-ACFE84ADE2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2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DF990C3-1AE6-401B-9F0D-9D52F3C16684}"/>
              </a:ext>
            </a:extLst>
          </p:cNvPr>
          <p:cNvSpPr txBox="1"/>
          <p:nvPr/>
        </p:nvSpPr>
        <p:spPr>
          <a:xfrm>
            <a:off x="5584821" y="1931254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229B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229B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D7E3B53-7969-4E37-B13E-B4918737D564}"/>
              </a:ext>
            </a:extLst>
          </p:cNvPr>
          <p:cNvSpPr txBox="1"/>
          <p:nvPr/>
        </p:nvSpPr>
        <p:spPr>
          <a:xfrm>
            <a:off x="5584821" y="2728462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B75137C-F83C-40AF-83FD-6611F5E5F8FE}"/>
              </a:ext>
            </a:extLst>
          </p:cNvPr>
          <p:cNvSpPr txBox="1"/>
          <p:nvPr/>
        </p:nvSpPr>
        <p:spPr>
          <a:xfrm>
            <a:off x="5584821" y="3512226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229B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229B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5C1E4A5-5384-465D-95A8-295D1041645E}"/>
              </a:ext>
            </a:extLst>
          </p:cNvPr>
          <p:cNvSpPr txBox="1"/>
          <p:nvPr/>
        </p:nvSpPr>
        <p:spPr>
          <a:xfrm>
            <a:off x="5584821" y="4304921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8CF554D6-1147-44C8-9F6C-51C0F44CFB54}"/>
              </a:ext>
            </a:extLst>
          </p:cNvPr>
          <p:cNvSpPr txBox="1"/>
          <p:nvPr/>
        </p:nvSpPr>
        <p:spPr>
          <a:xfrm>
            <a:off x="6096000" y="1919908"/>
            <a:ext cx="281286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指针与指针变量</a:t>
            </a:r>
          </a:p>
        </p:txBody>
      </p:sp>
      <p:sp>
        <p:nvSpPr>
          <p:cNvPr id="20" name="文本框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B6F26534-5F12-40A3-BF61-477FC4461DB4}"/>
              </a:ext>
            </a:extLst>
          </p:cNvPr>
          <p:cNvSpPr txBox="1"/>
          <p:nvPr/>
        </p:nvSpPr>
        <p:spPr>
          <a:xfrm>
            <a:off x="6096000" y="2708629"/>
            <a:ext cx="325356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指针与函数</a:t>
            </a:r>
          </a:p>
        </p:txBody>
      </p:sp>
      <p:sp>
        <p:nvSpPr>
          <p:cNvPr id="21" name="文本框 9">
            <a:hlinkClick r:id="rId7" action="ppaction://hlinksldjump"/>
            <a:extLst>
              <a:ext uri="{FF2B5EF4-FFF2-40B4-BE49-F238E27FC236}">
                <a16:creationId xmlns="" xmlns:a16="http://schemas.microsoft.com/office/drawing/2014/main" id="{8E4314CC-22A5-4F22-AC5B-8902B6CD5F85}"/>
              </a:ext>
            </a:extLst>
          </p:cNvPr>
          <p:cNvSpPr txBox="1"/>
          <p:nvPr/>
        </p:nvSpPr>
        <p:spPr>
          <a:xfrm>
            <a:off x="6096000" y="3505613"/>
            <a:ext cx="2551611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22" name="文本框 9">
            <a:hlinkClick r:id="rId8" action="ppaction://hlinksldjump"/>
            <a:extLst>
              <a:ext uri="{FF2B5EF4-FFF2-40B4-BE49-F238E27FC236}">
                <a16:creationId xmlns="" xmlns:a16="http://schemas.microsoft.com/office/drawing/2014/main" id="{F6238BAA-8D50-49F7-8489-FEED448C5BC1}"/>
              </a:ext>
            </a:extLst>
          </p:cNvPr>
          <p:cNvSpPr txBox="1"/>
          <p:nvPr/>
        </p:nvSpPr>
        <p:spPr>
          <a:xfrm>
            <a:off x="6096000" y="4286958"/>
            <a:ext cx="298927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指针与字符串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="" xmlns:a16="http://schemas.microsoft.com/office/drawing/2014/main" id="{9D41CA91-F885-45A7-8AF2-1ABF71A27C13}"/>
              </a:ext>
            </a:extLst>
          </p:cNvPr>
          <p:cNvSpPr txBox="1"/>
          <p:nvPr/>
        </p:nvSpPr>
        <p:spPr>
          <a:xfrm>
            <a:off x="1881060" y="460748"/>
            <a:ext cx="792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4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4400" b="1" spc="30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 </a:t>
            </a:r>
            <a:r>
              <a:rPr lang="zh-CN" altLang="en-US" sz="4400" b="1" spc="30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指    </a:t>
            </a:r>
            <a:r>
              <a:rPr lang="zh-CN" altLang="en-US" sz="4400" b="1" spc="3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  <a:endParaRPr lang="zh-CN" altLang="en-US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9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6058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变量的定义与初始化</a:t>
            </a:r>
          </a:p>
        </p:txBody>
      </p:sp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3" y="1120457"/>
            <a:ext cx="3269543" cy="554038"/>
            <a:chOff x="1620100" y="1340762"/>
            <a:chExt cx="3268927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100" y="1340762"/>
              <a:ext cx="3268927" cy="553853"/>
              <a:chOff x="467942" y="1291611"/>
              <a:chExt cx="3269391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2" y="1340804"/>
                <a:ext cx="3269391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2418673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指针变量的定义</a:t>
              </a: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71724" y="1836555"/>
            <a:ext cx="62434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指针变量的定义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一般形式：  </a:t>
            </a:r>
            <a:r>
              <a:rPr lang="en-US" altLang="zh-CN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存储类型</a:t>
            </a:r>
            <a:r>
              <a:rPr lang="en-US" altLang="zh-CN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    </a:t>
            </a:r>
            <a:r>
              <a:rPr lang="zh-CN" altLang="en-US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数据类型 *指针变量名；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66522" y="2853778"/>
            <a:ext cx="3632767" cy="141577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*p1,*p2;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float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*q ;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static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char  *name;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0924" y="4067193"/>
            <a:ext cx="6835168" cy="2712430"/>
            <a:chOff x="1223188" y="2973401"/>
            <a:chExt cx="6835168" cy="2712430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23188" y="3712696"/>
              <a:ext cx="6835168" cy="197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0" defTabSz="914400" eaLnBrk="1" fontAlgn="base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 smtClean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int   </a:t>
              </a:r>
              <a:r>
                <a:rPr lang="zh-CN" altLang="en-US" sz="20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*p1, *p2;   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与   </a:t>
              </a:r>
              <a:r>
                <a:rPr lang="zh-CN" altLang="en-US" sz="20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int   p1, p2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;  不同。</a:t>
              </a:r>
            </a:p>
            <a:p>
              <a:pPr lvl="0" defTabSz="914400" eaLnBrk="1" fontAlgn="base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变量名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 p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1,p2 ,不是*p1,*p2 。</a:t>
              </a:r>
            </a:p>
            <a:p>
              <a:pPr lvl="0" defTabSz="914400" eaLnBrk="1" fontAlgn="base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 smtClean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zh-CN" altLang="en-US" sz="200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变量只能指向定义时所规定类型的变量 </a:t>
              </a:r>
              <a:r>
                <a: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lvl="0" defTabSz="914400" eaLnBrk="1" fontAlgn="base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变量定义后，</a:t>
              </a:r>
              <a:r>
                <a:rPr lang="zh-CN" altLang="en-US" sz="2000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变量值不确定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，应用前必须先赋值。</a:t>
              </a:r>
            </a:p>
          </p:txBody>
        </p:sp>
        <p:grpSp>
          <p:nvGrpSpPr>
            <p:cNvPr id="17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  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20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40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89409" y="1154941"/>
            <a:ext cx="8905024" cy="20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指针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变量的类型决定了它所能指向的变量的类型。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指针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变量存放的是所指向的某个变量的地址值，而普通变量保存的是该变量本身的值。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指针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变量并不固定指向一个变量，可指向同类型的不同变量。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62096" y="3400269"/>
            <a:ext cx="53353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指针变量的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类型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=5;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float   j=2.5;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 *point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point = &amp;</a:t>
            </a:r>
            <a:r>
              <a:rPr lang="en-US" altLang="zh-CN" sz="22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;     (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语法正确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point = &amp;j ;     (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语法错误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6058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变量的定义与初始化</a:t>
            </a:r>
          </a:p>
        </p:txBody>
      </p:sp>
    </p:spTree>
    <p:extLst>
      <p:ext uri="{BB962C8B-B14F-4D97-AF65-F5344CB8AC3E}">
        <p14:creationId xmlns:p14="http://schemas.microsoft.com/office/powerpoint/2010/main" val="41890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4" y="1241618"/>
            <a:ext cx="5054798" cy="554038"/>
            <a:chOff x="1620101" y="1340762"/>
            <a:chExt cx="5053846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101" y="1340762"/>
              <a:ext cx="4487897" cy="553853"/>
              <a:chOff x="467943" y="1291611"/>
              <a:chExt cx="4488534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3" y="1340804"/>
                <a:ext cx="4488534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0" y="1412776"/>
              <a:ext cx="4334197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指针运算符与地址运算符</a:t>
              </a: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175831" y="2114369"/>
            <a:ext cx="1087076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两个指针运算符：</a:t>
            </a: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  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&amp; :   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取变量的地址   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= &amp;</a:t>
            </a:r>
            <a:r>
              <a:rPr lang="en-US" altLang="zh-CN" sz="2000" b="1" dirty="0" err="1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;    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让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 :   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取指针所指向的内容     </a:t>
            </a: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= *p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//  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间接引用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里面存放的数据（把它赋值给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		</a:t>
            </a:r>
            <a:r>
              <a:rPr lang="en-US" altLang="zh-CN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//  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类似于 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j=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(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直接应用</a:t>
            </a:r>
            <a:r>
              <a:rPr lang="en-US" altLang="zh-CN" sz="2000" b="1" dirty="0" err="1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里面存放的数据</a:t>
            </a:r>
            <a:r>
              <a:rPr lang="en-US" altLang="zh-CN" sz="20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000" b="1" dirty="0" smtClean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62704" y="4760426"/>
            <a:ext cx="531703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指针指向的对象可以表示为如下形式：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*指针变量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6058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变量的定义与初始化</a:t>
            </a:r>
          </a:p>
        </p:txBody>
      </p:sp>
    </p:spTree>
    <p:extLst>
      <p:ext uri="{BB962C8B-B14F-4D97-AF65-F5344CB8AC3E}">
        <p14:creationId xmlns:p14="http://schemas.microsoft.com/office/powerpoint/2010/main" val="20158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5371" descr="NY[F3K6@Q5~~]LMWI]3D0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2" y="1332411"/>
            <a:ext cx="7532741" cy="52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6058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变量的定义与初始化</a:t>
            </a:r>
          </a:p>
        </p:txBody>
      </p:sp>
    </p:spTree>
    <p:extLst>
      <p:ext uri="{BB962C8B-B14F-4D97-AF65-F5344CB8AC3E}">
        <p14:creationId xmlns:p14="http://schemas.microsoft.com/office/powerpoint/2010/main" val="2977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3" y="1224965"/>
            <a:ext cx="3609178" cy="554038"/>
            <a:chOff x="1620100" y="1340762"/>
            <a:chExt cx="3608499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100" y="1340762"/>
              <a:ext cx="3608499" cy="553853"/>
              <a:chOff x="467942" y="1291611"/>
              <a:chExt cx="3609010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2" y="1340804"/>
                <a:ext cx="3609010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0" y="1412776"/>
              <a:ext cx="2784365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指针变量的初始化</a:t>
              </a: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27022" y="2070709"/>
            <a:ext cx="6872152" cy="10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一般形式：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存储类型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数据类型  *指针名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初始地址值；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55001" y="3352554"/>
            <a:ext cx="3134516" cy="10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  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*p=</a:t>
            </a:r>
            <a:r>
              <a:rPr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en-US" altLang="zh-CN" sz="2200" kern="0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25862" y="4685379"/>
            <a:ext cx="3134516" cy="158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  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*p=</a:t>
            </a:r>
            <a:r>
              <a:rPr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en-US" altLang="zh-CN" sz="2200" kern="0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*q=</a:t>
            </a:r>
            <a:r>
              <a:rPr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6058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变量的定义与初始化</a:t>
            </a:r>
          </a:p>
        </p:txBody>
      </p:sp>
    </p:spTree>
    <p:extLst>
      <p:ext uri="{BB962C8B-B14F-4D97-AF65-F5344CB8AC3E}">
        <p14:creationId xmlns:p14="http://schemas.microsoft.com/office/powerpoint/2010/main" val="25102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2" y="1249172"/>
            <a:ext cx="3226001" cy="554038"/>
            <a:chOff x="1620099" y="1340762"/>
            <a:chExt cx="3225394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9" y="1340762"/>
              <a:ext cx="3225394" cy="553853"/>
              <a:chOff x="467941" y="1291611"/>
              <a:chExt cx="3225851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1" y="1340804"/>
                <a:ext cx="3225851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2375138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指针的赋值运算</a:t>
              </a: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75930" y="2064724"/>
            <a:ext cx="9378561" cy="158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将变量地址值赋给指针变量，使指针指向该变量。设有如下定义：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,*pa,*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pb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float *pf;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85940" y="3386850"/>
            <a:ext cx="4581525" cy="2766539"/>
            <a:chOff x="3985940" y="3383280"/>
            <a:chExt cx="4581525" cy="2766539"/>
          </a:xfrm>
        </p:grpSpPr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3985940" y="3383280"/>
              <a:ext cx="4581525" cy="2255520"/>
              <a:chOff x="0" y="0"/>
              <a:chExt cx="7215" cy="3552"/>
            </a:xfrm>
          </p:grpSpPr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945" cy="46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45" cy="46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0" y="3084"/>
                <a:ext cx="945" cy="46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0" y="2184"/>
                <a:ext cx="945" cy="46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41"/>
              <p:cNvGrpSpPr>
                <a:grpSpLocks/>
              </p:cNvGrpSpPr>
              <p:nvPr/>
            </p:nvGrpSpPr>
            <p:grpSpPr bwMode="auto">
              <a:xfrm>
                <a:off x="1906" y="384"/>
                <a:ext cx="2387" cy="2652"/>
                <a:chOff x="-134" y="0"/>
                <a:chExt cx="2387" cy="2652"/>
              </a:xfrm>
            </p:grpSpPr>
            <p:grpSp>
              <p:nvGrpSpPr>
                <p:cNvPr id="31" name="Group 42"/>
                <p:cNvGrpSpPr>
                  <a:grpSpLocks/>
                </p:cNvGrpSpPr>
                <p:nvPr/>
              </p:nvGrpSpPr>
              <p:grpSpPr bwMode="auto">
                <a:xfrm>
                  <a:off x="-134" y="0"/>
                  <a:ext cx="2387" cy="474"/>
                  <a:chOff x="-134" y="0"/>
                  <a:chExt cx="2387" cy="474"/>
                </a:xfrm>
              </p:grpSpPr>
              <p:sp>
                <p:nvSpPr>
                  <p:cNvPr id="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-134" y="6"/>
                    <a:ext cx="89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&amp;a</a:t>
                    </a:r>
                    <a:endParaRPr kumimoji="0" lang="zh-CN" alt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395" y="0"/>
                    <a:ext cx="858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lvl="0" indent="66675" algn="just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12</a:t>
                    </a:r>
                    <a:endParaRPr kumimoji="0" lang="zh-CN" alt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Line 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5" y="222"/>
                    <a:ext cx="63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2" name="Rectangle 46"/>
                <p:cNvSpPr>
                  <a:spLocks noChangeArrowheads="1"/>
                </p:cNvSpPr>
                <p:nvPr/>
              </p:nvSpPr>
              <p:spPr bwMode="auto">
                <a:xfrm>
                  <a:off x="-134" y="2184"/>
                  <a:ext cx="869" cy="4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&amp;b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47"/>
                <p:cNvSpPr>
                  <a:spLocks noChangeArrowheads="1"/>
                </p:cNvSpPr>
                <p:nvPr/>
              </p:nvSpPr>
              <p:spPr bwMode="auto">
                <a:xfrm>
                  <a:off x="1365" y="2184"/>
                  <a:ext cx="888" cy="4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66675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18</a:t>
                  </a:r>
                  <a:endParaRPr kumimoji="0" lang="zh-CN" altLang="en-US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Line 48"/>
                <p:cNvCxnSpPr>
                  <a:cxnSpLocks noChangeShapeType="1"/>
                </p:cNvCxnSpPr>
                <p:nvPr/>
              </p:nvCxnSpPr>
              <p:spPr bwMode="auto">
                <a:xfrm>
                  <a:off x="735" y="2400"/>
                  <a:ext cx="630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085" y="384"/>
                <a:ext cx="2130" cy="2652"/>
                <a:chOff x="0" y="0"/>
                <a:chExt cx="2130" cy="2652"/>
              </a:xfrm>
            </p:grpSpPr>
            <p:grpSp>
              <p:nvGrpSpPr>
                <p:cNvPr id="24" name="Group 5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130" cy="474"/>
                  <a:chOff x="0" y="0"/>
                  <a:chExt cx="2130" cy="474"/>
                </a:xfrm>
              </p:grpSpPr>
              <p:sp>
                <p:nvSpPr>
                  <p:cNvPr id="2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765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lvl="0" indent="0" algn="just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&amp;a</a:t>
                    </a:r>
                    <a:endParaRPr kumimoji="0" lang="zh-CN" altLang="en-US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95" y="0"/>
                    <a:ext cx="735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12</a:t>
                    </a:r>
                    <a:endParaRPr kumimoji="0" lang="zh-CN" altLang="en-US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0" name="Line 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65" y="222"/>
                    <a:ext cx="63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184"/>
                  <a:ext cx="735" cy="4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&amp;a</a:t>
                  </a:r>
                  <a:endParaRPr kumimoji="0" lang="zh-CN" altLang="en-US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55"/>
                <p:cNvSpPr>
                  <a:spLocks noChangeArrowheads="1"/>
                </p:cNvSpPr>
                <p:nvPr/>
              </p:nvSpPr>
              <p:spPr bwMode="auto">
                <a:xfrm>
                  <a:off x="1365" y="2184"/>
                  <a:ext cx="735" cy="4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18</a:t>
                  </a:r>
                  <a:endParaRPr kumimoji="0" lang="zh-CN" altLang="en-US" b="0" i="0" u="none" strike="noStrike" kern="1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Line 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5" y="312"/>
                  <a:ext cx="630" cy="20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5207700" y="5749709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指针地址赋值示意图</a:t>
              </a:r>
              <a:endPara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0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38" name="Shape 73"/>
          <p:cNvSpPr>
            <a:spLocks noChangeArrowheads="1"/>
          </p:cNvSpPr>
          <p:nvPr/>
        </p:nvSpPr>
        <p:spPr bwMode="auto">
          <a:xfrm>
            <a:off x="1482735" y="1295502"/>
            <a:ext cx="27844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36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指针的赋值运算举例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18434" descr="{(%P{[OXT[EQI5HKJ%VXL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28" y="2147659"/>
            <a:ext cx="5154613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05349" y="1610152"/>
            <a:ext cx="5092700" cy="3883666"/>
            <a:chOff x="2805349" y="1610152"/>
            <a:chExt cx="5092700" cy="3883666"/>
          </a:xfrm>
        </p:grpSpPr>
        <p:sp>
          <p:nvSpPr>
            <p:cNvPr id="38" name="Shape 73"/>
            <p:cNvSpPr>
              <a:spLocks noChangeArrowheads="1"/>
            </p:cNvSpPr>
            <p:nvPr/>
          </p:nvSpPr>
          <p:spPr bwMode="auto">
            <a:xfrm>
              <a:off x="4124953" y="5186041"/>
              <a:ext cx="23083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365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指针的赋值运算举例</a:t>
              </a:r>
              <a:endPara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" name="图片 19458" descr="P6I)7@S[_5DK2}A`[`C5UV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349" y="1610152"/>
              <a:ext cx="5092700" cy="362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36296" y="5053440"/>
            <a:ext cx="10693556" cy="1665989"/>
            <a:chOff x="1223186" y="2973401"/>
            <a:chExt cx="10693556" cy="1665989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23186" y="3712696"/>
              <a:ext cx="10693556" cy="92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0" defTabSz="914400" eaLnBrk="1" fontAlgn="base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只有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相同类型的指针变量才能相互赋值，如</a:t>
              </a:r>
              <a:r>
                <a:rPr lang="en-US" altLang="zh-CN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pf=pa;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是不允许的。因为</a:t>
              </a:r>
              <a:r>
                <a:rPr lang="en-US" altLang="zh-CN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pa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是整型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en-US" altLang="zh-CN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,pf</a:t>
              </a:r>
              <a:r>
                <a: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是浮点型</a:t>
              </a:r>
              <a:r>
                <a:rPr lang="zh-CN" altLang="en-US" sz="200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指针。</a:t>
              </a:r>
              <a:endPara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  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11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1793" y="1037401"/>
            <a:ext cx="6382813" cy="5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相同类型的指针变量间的赋值。</a:t>
            </a:r>
            <a:endParaRPr lang="en-US" altLang="zh-CN" sz="22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1794" y="1037401"/>
            <a:ext cx="4423384" cy="5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(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给指针变量赋“空”值。</a:t>
            </a:r>
            <a:endParaRPr lang="en-US" altLang="zh-CN" sz="22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46981" y="1690549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1588" indent="455613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lvl="2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零指针：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空指针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lvl="3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定义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指针变量值为零</a:t>
            </a:r>
          </a:p>
          <a:p>
            <a:pPr lvl="3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表示：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int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* p=0; </a:t>
            </a:r>
          </a:p>
        </p:txBody>
      </p:sp>
      <p:sp>
        <p:nvSpPr>
          <p:cNvPr id="15" name="文本框 20484"/>
          <p:cNvSpPr txBox="1">
            <a:spLocks noChangeArrowheads="1"/>
          </p:cNvSpPr>
          <p:nvPr/>
        </p:nvSpPr>
        <p:spPr bwMode="auto">
          <a:xfrm>
            <a:off x="5768085" y="2035395"/>
            <a:ext cx="2293041" cy="771623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  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*p=NULL: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289844" y="3160666"/>
            <a:ext cx="5611812" cy="151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lvl="3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p=NULL与未对p赋值不同</a:t>
            </a:r>
          </a:p>
          <a:p>
            <a:pPr lvl="3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用途:   </a:t>
            </a:r>
          </a:p>
          <a:p>
            <a:pPr lvl="4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避免指针变量的非法引用</a:t>
            </a:r>
          </a:p>
          <a:p>
            <a:pPr lvl="4" eaLnBrk="1" fontAlgn="base" hangingPunct="1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在程序中常作为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状态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比较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464372" y="4833937"/>
            <a:ext cx="8607425" cy="155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lvl="2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void  *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类型指针</a:t>
            </a:r>
          </a:p>
          <a:p>
            <a:pPr lvl="3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表示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:  void  *p; </a:t>
            </a:r>
          </a:p>
          <a:p>
            <a:pPr lvl="3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使用时要进行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强制类型转换</a:t>
            </a: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6317456" y="4955857"/>
            <a:ext cx="3340100" cy="771525"/>
          </a:xfrm>
          <a:prstGeom prst="wedgeRectCallout">
            <a:avLst>
              <a:gd name="adj1" fmla="val -82523"/>
              <a:gd name="adj2" fmla="val 32287"/>
            </a:avLst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表示不指定p是指向哪一种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类型数据的指针变量</a:t>
            </a:r>
          </a:p>
        </p:txBody>
      </p:sp>
    </p:spTree>
    <p:extLst>
      <p:ext uri="{BB962C8B-B14F-4D97-AF65-F5344CB8AC3E}">
        <p14:creationId xmlns:p14="http://schemas.microsoft.com/office/powerpoint/2010/main" val="29527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  <p:bldP spid="15" grpId="0" bldLvl="0" animBg="1"/>
      <p:bldP spid="17" grpId="0" build="p" bldLvl="5"/>
      <p:bldP spid="18" grpId="0" build="p" bldLvl="5"/>
      <p:bldP spid="1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2" y="1249172"/>
            <a:ext cx="3226001" cy="554038"/>
            <a:chOff x="1620099" y="1340762"/>
            <a:chExt cx="3225394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9" y="1340762"/>
              <a:ext cx="3225394" cy="553853"/>
              <a:chOff x="467941" y="1291611"/>
              <a:chExt cx="3225851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1" y="1340804"/>
                <a:ext cx="3225851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2375138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</a:t>
              </a:r>
              <a:r>
                <a:rPr lang="zh-CN" altLang="en-US" sz="2400" b="1" kern="0" dirty="0" smtClean="0">
                  <a:solidFill>
                    <a:srgbClr val="FFFFFF"/>
                  </a:solidFill>
                </a:rPr>
                <a:t>的算术运算</a:t>
              </a:r>
              <a:endParaRPr lang="zh-CN" altLang="en-US" sz="2400" b="1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9116" y="2064724"/>
            <a:ext cx="10317524" cy="209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加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减运算</a:t>
            </a: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：一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个指针可以加、减一个整数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，其结果与指针所指对象的数据类型有关。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指针变量的值（地址）增加或减少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“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n×sizeof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（指针类型）” </a:t>
            </a:r>
            <a:endParaRPr lang="en-US" altLang="zh-CN" sz="22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36102" y="4402075"/>
            <a:ext cx="10367029" cy="158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，有下列定义：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p,a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=2,b=4,c=6;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假设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三个变量被分配在一个连续的内存区，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的起始地址为</a:t>
            </a:r>
            <a:r>
              <a:rPr lang="en-US" altLang="zh-CN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4000</a:t>
            </a: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454554" y="2887707"/>
            <a:ext cx="485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指针与指针变量</a:t>
            </a: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8.1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2051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171318" y="1006807"/>
            <a:ext cx="6476295" cy="2325348"/>
            <a:chOff x="2171318" y="1006807"/>
            <a:chExt cx="6476295" cy="2325348"/>
          </a:xfrm>
        </p:grpSpPr>
        <p:grpSp>
          <p:nvGrpSpPr>
            <p:cNvPr id="4" name="组合 3"/>
            <p:cNvGrpSpPr/>
            <p:nvPr/>
          </p:nvGrpSpPr>
          <p:grpSpPr>
            <a:xfrm>
              <a:off x="2171318" y="1006807"/>
              <a:ext cx="6476295" cy="2162751"/>
              <a:chOff x="2145191" y="1172278"/>
              <a:chExt cx="6476295" cy="2162751"/>
            </a:xfrm>
          </p:grpSpPr>
          <p:grpSp>
            <p:nvGrpSpPr>
              <p:cNvPr id="14" name="Group 81"/>
              <p:cNvGrpSpPr>
                <a:grpSpLocks/>
              </p:cNvGrpSpPr>
              <p:nvPr/>
            </p:nvGrpSpPr>
            <p:grpSpPr bwMode="auto">
              <a:xfrm>
                <a:off x="3197235" y="1611086"/>
                <a:ext cx="5424251" cy="1441268"/>
                <a:chOff x="0" y="0"/>
                <a:chExt cx="7455" cy="1872"/>
              </a:xfrm>
            </p:grpSpPr>
            <p:grpSp>
              <p:nvGrpSpPr>
                <p:cNvPr id="15" name="Group 8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30" cy="1872"/>
                  <a:chOff x="0" y="0"/>
                  <a:chExt cx="630" cy="1872"/>
                </a:xfrm>
              </p:grpSpPr>
              <p:sp>
                <p:nvSpPr>
                  <p:cNvPr id="2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30" cy="1872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2</a:t>
                    </a: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en-US" kern="100" dirty="0" smtClean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4</a:t>
                    </a: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en-US" kern="100" dirty="0" smtClean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6</a:t>
                    </a: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0" name="Line 8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1248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" name="Line 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624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7" name="Group 86"/>
                <p:cNvGrpSpPr>
                  <a:grpSpLocks/>
                </p:cNvGrpSpPr>
                <p:nvPr/>
              </p:nvGrpSpPr>
              <p:grpSpPr bwMode="auto">
                <a:xfrm>
                  <a:off x="3360" y="0"/>
                  <a:ext cx="630" cy="1872"/>
                  <a:chOff x="0" y="0"/>
                  <a:chExt cx="630" cy="1872"/>
                </a:xfrm>
              </p:grpSpPr>
              <p:sp>
                <p:nvSpPr>
                  <p:cNvPr id="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30" cy="1872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2</a:t>
                    </a:r>
                    <a:endParaRPr lang="zh-CN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zh-CN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4</a:t>
                    </a:r>
                    <a:endParaRPr lang="zh-CN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zh-CN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6</a:t>
                    </a:r>
                    <a:endParaRPr lang="zh-CN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" name="Line 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1248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" name="Line 8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624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8" name="Rectangle 90"/>
                <p:cNvSpPr>
                  <a:spLocks noChangeArrowheads="1"/>
                </p:cNvSpPr>
                <p:nvPr/>
              </p:nvSpPr>
              <p:spPr bwMode="auto">
                <a:xfrm>
                  <a:off x="1375" y="0"/>
                  <a:ext cx="1040" cy="62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4000</a:t>
                  </a:r>
                  <a:endParaRPr lang="zh-CN" kern="100" dirty="0">
                    <a:effectLst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" name="Line 9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310" y="166"/>
                  <a:ext cx="1094" cy="14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0" name="Group 92"/>
                <p:cNvGrpSpPr>
                  <a:grpSpLocks/>
                </p:cNvGrpSpPr>
                <p:nvPr/>
              </p:nvGrpSpPr>
              <p:grpSpPr bwMode="auto">
                <a:xfrm>
                  <a:off x="6825" y="0"/>
                  <a:ext cx="630" cy="1872"/>
                  <a:chOff x="0" y="0"/>
                  <a:chExt cx="630" cy="1872"/>
                </a:xfrm>
              </p:grpSpPr>
              <p:sp>
                <p:nvSpPr>
                  <p:cNvPr id="2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30" cy="1872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B0F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2</a:t>
                    </a: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4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 </a:t>
                    </a:r>
                    <a:endParaRPr lang="en-US" kern="100" dirty="0" smtClean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en-US" kern="100" dirty="0" smtClean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rPr>
                      <a:t>6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endParaRPr lang="zh-CN" kern="100" dirty="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" name="Line 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1248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" name="Line 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624"/>
                    <a:ext cx="63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B0F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1" name="Rectangle 96"/>
                <p:cNvSpPr>
                  <a:spLocks noChangeArrowheads="1"/>
                </p:cNvSpPr>
                <p:nvPr/>
              </p:nvSpPr>
              <p:spPr bwMode="auto">
                <a:xfrm>
                  <a:off x="4894" y="1248"/>
                  <a:ext cx="986" cy="62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Times New Roman" panose="02020603050405020304" pitchFamily="18" charset="0"/>
                      <a:ea typeface="宋体"/>
                      <a:cs typeface="Times New Roman" panose="02020603050405020304" pitchFamily="18" charset="0"/>
                    </a:rPr>
                    <a:t>4008</a:t>
                  </a:r>
                  <a:endParaRPr lang="zh-CN" kern="100">
                    <a:effectLst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Line 9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75" y="1365"/>
                  <a:ext cx="1042" cy="19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0" name="Text Box 3"/>
              <p:cNvSpPr txBox="1">
                <a:spLocks noChangeArrowheads="1"/>
              </p:cNvSpPr>
              <p:nvPr/>
            </p:nvSpPr>
            <p:spPr bwMode="auto">
              <a:xfrm>
                <a:off x="2145191" y="1537511"/>
                <a:ext cx="99860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a(4000)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 Box 3"/>
              <p:cNvSpPr txBox="1">
                <a:spLocks noChangeArrowheads="1"/>
              </p:cNvSpPr>
              <p:nvPr/>
            </p:nvSpPr>
            <p:spPr bwMode="auto">
              <a:xfrm>
                <a:off x="2153900" y="2091509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b(4004)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 Box 3"/>
              <p:cNvSpPr txBox="1">
                <a:spLocks noChangeArrowheads="1"/>
              </p:cNvSpPr>
              <p:nvPr/>
            </p:nvSpPr>
            <p:spPr bwMode="auto">
              <a:xfrm>
                <a:off x="2153900" y="2601962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c(4008)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 Box 3"/>
              <p:cNvSpPr txBox="1">
                <a:spLocks noChangeArrowheads="1"/>
              </p:cNvSpPr>
              <p:nvPr/>
            </p:nvSpPr>
            <p:spPr bwMode="auto">
              <a:xfrm>
                <a:off x="4872553" y="1172278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a(4000) 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 Box 3"/>
              <p:cNvSpPr txBox="1">
                <a:spLocks noChangeArrowheads="1"/>
              </p:cNvSpPr>
              <p:nvPr/>
            </p:nvSpPr>
            <p:spPr bwMode="auto">
              <a:xfrm>
                <a:off x="4675374" y="2073268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b(4004)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 Box 3"/>
              <p:cNvSpPr txBox="1">
                <a:spLocks noChangeArrowheads="1"/>
              </p:cNvSpPr>
              <p:nvPr/>
            </p:nvSpPr>
            <p:spPr bwMode="auto">
              <a:xfrm>
                <a:off x="4686905" y="2562811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c(4008)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7116811" y="1537511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a(4000) 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7158670" y="2057301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b(4004)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296313" y="2836366"/>
                <a:ext cx="998608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lvl="0" eaLnBrk="1" fontAlgn="base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c(4008)</a:t>
                </a:r>
                <a:endParaRPr lang="zh-CN" altLang="en-US" sz="2000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Shape 73"/>
            <p:cNvSpPr>
              <a:spLocks noChangeArrowheads="1"/>
            </p:cNvSpPr>
            <p:nvPr/>
          </p:nvSpPr>
          <p:spPr bwMode="auto">
            <a:xfrm>
              <a:off x="4597490" y="3024378"/>
              <a:ext cx="180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365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指针移动示意图</a:t>
              </a:r>
              <a:endPara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888604" y="3392070"/>
            <a:ext cx="9558982" cy="156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加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减运算常用于数组的处理。对指向一般数据的指针，加减运算无实际意义。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a[10]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x;x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=p+3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实际上是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加上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3*2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个字节赋给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指向数组的第三个分量*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888604" y="5031708"/>
            <a:ext cx="10735224" cy="164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对于不同基类型的指针，指针变量“加上”或“减去”一个整数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所移动的字节数是不同的。</a:t>
            </a:r>
          </a:p>
          <a:p>
            <a:pPr algn="just"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float  a[10]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p=p+3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实际上是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加上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3*4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个字节赋给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依然指向数组的第三个分量*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987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  <p:bldP spid="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2" y="1249172"/>
            <a:ext cx="3226001" cy="554038"/>
            <a:chOff x="1620099" y="1340762"/>
            <a:chExt cx="3225394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9" y="1340762"/>
              <a:ext cx="3225394" cy="553853"/>
              <a:chOff x="467941" y="1291611"/>
              <a:chExt cx="3225851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1" y="1340804"/>
                <a:ext cx="3225851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2375138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指针的关系运算</a:t>
              </a: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9116" y="2064724"/>
            <a:ext cx="7513364" cy="10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和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基本类型变量一样，指针能进行关系运算。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例如：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&gt;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q,p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q,p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q,p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!=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q,p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&gt;= q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58023" y="3395481"/>
            <a:ext cx="10279945" cy="158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指针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的关系运算在指向数组的指针中广泛的运用，假设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是指向同一数组的两个指针，执行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的运算，其含义为，若表达式结果为真（非０值），则说明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所指元素在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所指元素之后。或者说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所指元素离数组第一个元素更近些。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58023" y="5160942"/>
            <a:ext cx="10915668" cy="5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指针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进行关系运算之前，指针必须初始化，</a:t>
            </a: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另外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，只有同类型的指针才能进行</a:t>
            </a: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比较。</a:t>
            </a:r>
            <a:endParaRPr lang="zh-CN" altLang="en-US" sz="22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9115" y="1246118"/>
            <a:ext cx="9847262" cy="10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指针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变量自增、自减运算具有上述运算的特点，但有前置后置、先用后用的考虑，务请小心。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743733" y="2529016"/>
            <a:ext cx="10316153" cy="36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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a[10]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*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 *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x=p++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x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第一个元素分量，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指向第二个元素*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x=++p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x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均指向数组的第二个分量*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* p++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相当于*（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 +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*（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p++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）与（*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 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含义不同，前者表示</a:t>
            </a:r>
            <a:r>
              <a:rPr lang="zh-CN" altLang="en-US" sz="2200" b="1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地址自增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，后者表示当前</a:t>
            </a:r>
            <a:r>
              <a:rPr lang="zh-CN" altLang="en-US" sz="2200" b="1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所指向的数据自增</a:t>
            </a:r>
            <a:r>
              <a:rPr lang="zh-CN" altLang="en-US" sz="22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82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620798" y="3021931"/>
            <a:ext cx="349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指针与函数</a:t>
            </a:r>
            <a:endParaRPr lang="en-US" altLang="zh-CN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8.2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3.01874E-6 L -0.07318 -3.01874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4826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</a:p>
        </p:txBody>
      </p:sp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59" y="1233674"/>
            <a:ext cx="6404631" cy="554038"/>
            <a:chOff x="1620096" y="1340762"/>
            <a:chExt cx="6403426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6" y="1340762"/>
              <a:ext cx="6403426" cy="553853"/>
              <a:chOff x="467938" y="1291611"/>
              <a:chExt cx="6404334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38" y="1340804"/>
                <a:ext cx="6404334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0" y="1412776"/>
              <a:ext cx="5474010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函数形参为指针变量，指针变量为实参</a:t>
              </a:r>
              <a:endParaRPr lang="en-US" altLang="zh-CN" sz="2400" b="1" kern="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99116" y="2929034"/>
            <a:ext cx="8149090" cy="331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#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main()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	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*pa,*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void swap(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*p1,int *p2);       /*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函数声明*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577422" y="2167983"/>
            <a:ext cx="8428929" cy="47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编写一个交换两个变量的函数，在主程序中调用，实现两个变量值的交换。</a:t>
            </a:r>
          </a:p>
        </p:txBody>
      </p:sp>
      <p:grpSp>
        <p:nvGrpSpPr>
          <p:cNvPr id="15" name="组合 8"/>
          <p:cNvGrpSpPr>
            <a:grpSpLocks/>
          </p:cNvGrpSpPr>
          <p:nvPr/>
        </p:nvGrpSpPr>
        <p:grpSpPr bwMode="auto">
          <a:xfrm>
            <a:off x="899116" y="2049981"/>
            <a:ext cx="1530350" cy="708025"/>
            <a:chOff x="1388679" y="1973253"/>
            <a:chExt cx="1696237" cy="735667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1893679" y="2133252"/>
              <a:ext cx="1191237" cy="503091"/>
              <a:chOff x="2115629" y="1673436"/>
              <a:chExt cx="1191163" cy="503016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191163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999381" cy="47992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8.3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17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19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4826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03619" y="1088361"/>
            <a:ext cx="7922667" cy="5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scanf("%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d%d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",&amp;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a,&amp;b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pa=&amp;a;                            /* pa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指向变量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 */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=&amp;b;                            /*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pb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指向变量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b  */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swap(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pa,pb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na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d,b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=%d\n",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system("pause");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swap(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*p1,int *p2)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temp;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temp=*p1;                         /*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交换指针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所指的变量的值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*p1=*p2;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*p2=temp;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7325000" y="3207435"/>
            <a:ext cx="2846613" cy="141577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  22↙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输出：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a=22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b=12</a:t>
            </a:r>
          </a:p>
        </p:txBody>
      </p:sp>
    </p:spTree>
    <p:extLst>
      <p:ext uri="{BB962C8B-B14F-4D97-AF65-F5344CB8AC3E}">
        <p14:creationId xmlns:p14="http://schemas.microsoft.com/office/powerpoint/2010/main" val="27366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4826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</a:p>
        </p:txBody>
      </p:sp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59" y="1233674"/>
            <a:ext cx="6404631" cy="554038"/>
            <a:chOff x="1620096" y="1340762"/>
            <a:chExt cx="6403426" cy="553853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6" y="1340762"/>
              <a:ext cx="6403426" cy="553853"/>
              <a:chOff x="467938" y="1291611"/>
              <a:chExt cx="6404334" cy="553816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38" y="1340804"/>
                <a:ext cx="6404334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0" y="1412776"/>
              <a:ext cx="5474010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函数形参为指针变量，变量地址为实参</a:t>
              </a:r>
              <a:endParaRPr lang="en-US" altLang="zh-CN" sz="2400" b="1" kern="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68885" y="2717850"/>
            <a:ext cx="5337374" cy="412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main()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void swap(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*p1,int *p2);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scanf("%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d%d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",&amp;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a,&amp;b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swap(&amp;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a,&amp;b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实参为地址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na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d,b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=%d\n",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system("pause");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577422" y="2133147"/>
            <a:ext cx="5181915" cy="5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将例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8.3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中函数调用改为用变量地址作实参。</a:t>
            </a:r>
          </a:p>
        </p:txBody>
      </p:sp>
      <p:grpSp>
        <p:nvGrpSpPr>
          <p:cNvPr id="15" name="组合 8"/>
          <p:cNvGrpSpPr>
            <a:grpSpLocks/>
          </p:cNvGrpSpPr>
          <p:nvPr/>
        </p:nvGrpSpPr>
        <p:grpSpPr bwMode="auto">
          <a:xfrm>
            <a:off x="899116" y="2006436"/>
            <a:ext cx="1530350" cy="708025"/>
            <a:chOff x="1388679" y="1973253"/>
            <a:chExt cx="1696237" cy="735667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1893679" y="2133252"/>
              <a:ext cx="1191237" cy="503091"/>
              <a:chOff x="2115629" y="1673436"/>
              <a:chExt cx="1191163" cy="503016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191163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999381" cy="47992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8.4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17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498828" y="2808227"/>
            <a:ext cx="3272188" cy="28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void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swap(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*p1,int *p2)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temp;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temp=*p1; 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*p1=*p2;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*p2=temp;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513173" y="4779216"/>
            <a:ext cx="2846613" cy="141577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  22↙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输出：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a=22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b=12</a:t>
            </a:r>
          </a:p>
        </p:txBody>
      </p:sp>
    </p:spTree>
    <p:extLst>
      <p:ext uri="{BB962C8B-B14F-4D97-AF65-F5344CB8AC3E}">
        <p14:creationId xmlns:p14="http://schemas.microsoft.com/office/powerpoint/2010/main" val="2922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0" grpId="0" autoUpdateAnimBg="0"/>
      <p:bldP spid="2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21910" y="1120458"/>
            <a:ext cx="5002967" cy="37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指针函数是指函数的返回值为指针的函数。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00668" y="1535378"/>
            <a:ext cx="5208842" cy="98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指针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函数的定义形式为：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类型标识符  *函数名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形式参数表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79297" y="2571631"/>
            <a:ext cx="4146399" cy="22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*fun(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a,int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b)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{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函数体语句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3185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57303" y="4390396"/>
            <a:ext cx="7855132" cy="221935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函数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fun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即是一个指针函数，要求返回值为一个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型指针，这就要求在函数体中有返回指针或地址的语句，形如：</a:t>
            </a:r>
          </a:p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return  (&amp;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   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return  (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指针变量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79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82566" y="278371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函数的指针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28020" y="1191687"/>
            <a:ext cx="1038891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一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个函数包括一组指令序列存储在某一段内存中，这段内存空间的起始地址称为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函数的入口地址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28019" y="2317101"/>
            <a:ext cx="871159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称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函数入口地址为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函数的指针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函数名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代表函数的入口地址。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28019" y="2953048"/>
            <a:ext cx="103018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可以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定义一个指针变量，其值等于该函数的入口地址，指向这个函数，这样通过这个指针变量也能调用这个函数。这种指针变量称为指向函数的指针变量。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28019" y="4139425"/>
            <a:ext cx="8621078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指向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函数的指针变量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 定义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：数据类型  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(*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指针变量名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)( ) 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     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如： </a:t>
            </a:r>
            <a:r>
              <a:rPr lang="en-US" altLang="zh-CN" sz="22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(*p)( );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28019" y="5828709"/>
            <a:ext cx="684453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用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指针调用函数的形式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:(*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指针变量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)(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实参表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06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7" grpId="0" autoUpdateAnimBg="0"/>
      <p:bldP spid="8" grpId="0" autoUpdateAnimBg="0"/>
      <p:bldP spid="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82566" y="278371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函数的指针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28020" y="1172883"/>
            <a:ext cx="450192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指向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函数的指针的使用步骤 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97687" y="1764490"/>
            <a:ext cx="8711598" cy="10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定义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一个指向函数的指针变量，形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如</a:t>
            </a:r>
            <a:endParaRPr lang="en-US" altLang="zh-CN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		     float (*p)()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97687" y="2821251"/>
            <a:ext cx="79418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为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函数指针赋值，格式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如下。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＝函数名；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28019" y="4156841"/>
            <a:ext cx="640910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注意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：赋值时只需给出函数名，不要带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参数。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28020" y="5053646"/>
            <a:ext cx="6844530" cy="104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通过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函数指针调用函数，函数格式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如下。</a:t>
            </a:r>
            <a:endParaRPr lang="en-US" altLang="zh-CN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        s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＝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(*p)(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实参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3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7" grpId="0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052974" y="1936579"/>
            <a:ext cx="309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地址：</a:t>
            </a:r>
            <a:r>
              <a:rPr lang="zh-CN" altLang="en-US" sz="20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内存单元的编号</a:t>
            </a:r>
            <a:endParaRPr lang="en-US" altLang="zh-CN" sz="2000" b="1" dirty="0">
              <a:solidFill>
                <a:srgbClr val="00206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52974" y="1046696"/>
            <a:ext cx="58092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地址 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52974" y="2965990"/>
            <a:ext cx="719340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数据在内存中的存储 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定义变量  </a:t>
            </a:r>
            <a:r>
              <a:rPr lang="en-US" altLang="zh-CN" sz="20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--&gt; </a:t>
            </a:r>
            <a:r>
              <a:rPr lang="zh-CN" altLang="en-US" sz="20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分配内存单元</a:t>
            </a:r>
            <a:r>
              <a:rPr lang="en-US" altLang="zh-CN" sz="20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B0F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将变量名转换为地址</a:t>
            </a:r>
            <a:r>
              <a:rPr lang="en-US" altLang="zh-CN" sz="20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)--&gt; </a:t>
            </a:r>
            <a:r>
              <a:rPr lang="zh-CN" altLang="en-US" sz="20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赋值 </a:t>
            </a:r>
            <a:endParaRPr lang="zh-CN" altLang="en-US" sz="2000" b="1" dirty="0">
              <a:solidFill>
                <a:srgbClr val="00206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397748" y="1012458"/>
            <a:ext cx="8287667" cy="98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maximum ()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用来求一维数组的元素的最大值，在主调函数中用函数名调用该函数与用函数指针调用该函数来实现。</a:t>
            </a:r>
          </a:p>
        </p:txBody>
      </p: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715952" y="1082381"/>
            <a:ext cx="1530350" cy="708025"/>
            <a:chOff x="1388679" y="1973253"/>
            <a:chExt cx="1696237" cy="735667"/>
          </a:xfrm>
        </p:grpSpPr>
        <p:grpSp>
          <p:nvGrpSpPr>
            <p:cNvPr id="8" name="组合 12"/>
            <p:cNvGrpSpPr>
              <a:grpSpLocks/>
            </p:cNvGrpSpPr>
            <p:nvPr/>
          </p:nvGrpSpPr>
          <p:grpSpPr bwMode="auto">
            <a:xfrm>
              <a:off x="1893679" y="2133252"/>
              <a:ext cx="1191237" cy="503091"/>
              <a:chOff x="2115629" y="1673436"/>
              <a:chExt cx="1191163" cy="503016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191163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999381" cy="47992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8.7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9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98172" y="1998445"/>
            <a:ext cx="898321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#define M 8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main()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{float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sumf,sump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float a[M]={11,2,-3,4.5,5,69,7,80};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float (*p)(float a[],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n);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定义指向函数的指针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*/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float maximum(float a[],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n);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函数声明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  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p=maximum;           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函数名（函数入口地址）赋给指针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 */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sump=(*p)(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a,M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     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用指针方式调用函数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("sump=%.2f\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n",sump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system("pause");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82566" y="278371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函数的指针</a:t>
            </a:r>
          </a:p>
        </p:txBody>
      </p:sp>
    </p:spTree>
    <p:extLst>
      <p:ext uri="{BB962C8B-B14F-4D97-AF65-F5344CB8AC3E}">
        <p14:creationId xmlns:p14="http://schemas.microsoft.com/office/powerpoint/2010/main" val="24391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390054" y="1251170"/>
            <a:ext cx="410505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float maximum(float a[],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n)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k;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float x;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x=a[0];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for (k=0;k&lt;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n;k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if (x&lt;a[k]) x=a[k];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return x;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01593" y="4012005"/>
            <a:ext cx="3632767" cy="40709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程序运行结果：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sump=80.00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82566" y="278371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函数的指针</a:t>
            </a:r>
          </a:p>
        </p:txBody>
      </p:sp>
    </p:spTree>
    <p:extLst>
      <p:ext uri="{BB962C8B-B14F-4D97-AF65-F5344CB8AC3E}">
        <p14:creationId xmlns:p14="http://schemas.microsoft.com/office/powerpoint/2010/main" val="38204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3548" y="1577853"/>
            <a:ext cx="9866224" cy="3093456"/>
            <a:chOff x="905240" y="2973401"/>
            <a:chExt cx="9866224" cy="3093456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905240" y="3748179"/>
              <a:ext cx="9866224" cy="2318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用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函数指针调用函数是间接调用，没有参数类型说明，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编译系统也无法进行类型检查，因此，在使用这种形式调用函数时要特别小心。实参一定要和指针所指函数的形参类型一致。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函数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指针可以作为函数参数，此时，当函数指针每次指向不同的函数时，可执行不同的函数来完成不同的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功能。</a:t>
              </a:r>
              <a:endPara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b="1" kern="0" dirty="0" smtClean="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10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82566" y="278371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函数的指针</a:t>
            </a:r>
          </a:p>
        </p:txBody>
      </p:sp>
    </p:spTree>
    <p:extLst>
      <p:ext uri="{BB962C8B-B14F-4D97-AF65-F5344CB8AC3E}">
        <p14:creationId xmlns:p14="http://schemas.microsoft.com/office/powerpoint/2010/main" val="1231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559844" y="3026206"/>
            <a:ext cx="476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指针与数组</a:t>
            </a: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8.3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4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899116" y="1330949"/>
            <a:ext cx="10073684" cy="111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数组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名是一个常量指针，它的值为该数组的首地址 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指向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数组的指针的定义方法与指向基本类型变量的指针的定义方法相同，例如：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539233" y="2689124"/>
            <a:ext cx="68665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｛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1,3,5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p=&amp;a[2];     (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把数组元素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a[2]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的地址赋给指针变量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p)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p=a;         (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把数组的首地址赋给指针变量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p)</a:t>
            </a:r>
          </a:p>
        </p:txBody>
      </p:sp>
    </p:spTree>
    <p:extLst>
      <p:ext uri="{BB962C8B-B14F-4D97-AF65-F5344CB8AC3E}">
        <p14:creationId xmlns:p14="http://schemas.microsoft.com/office/powerpoint/2010/main" val="40863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899116" y="1330949"/>
            <a:ext cx="895898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由于数组名代表数组首地址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是一个地址常量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。因此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，下面两个语句等价：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p=&amp;a[0];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p=a;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789890" y="3202930"/>
            <a:ext cx="6298887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在定义指针变量的同时可赋初值：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a[10],  *p=&amp;a[0];  (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*p=a;)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等价于：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*p;  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p=&amp;a[0]; 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7151532" y="2833107"/>
            <a:ext cx="3032315" cy="2427038"/>
            <a:chOff x="0" y="0"/>
            <a:chExt cx="4165" cy="3263"/>
          </a:xfrm>
        </p:grpSpPr>
        <p:grpSp>
          <p:nvGrpSpPr>
            <p:cNvPr id="6" name="Group 104"/>
            <p:cNvGrpSpPr>
              <a:grpSpLocks/>
            </p:cNvGrpSpPr>
            <p:nvPr/>
          </p:nvGrpSpPr>
          <p:grpSpPr bwMode="auto">
            <a:xfrm>
              <a:off x="630" y="374"/>
              <a:ext cx="2730" cy="2889"/>
              <a:chOff x="0" y="0"/>
              <a:chExt cx="2730" cy="2889"/>
            </a:xfrm>
          </p:grpSpPr>
          <p:grpSp>
            <p:nvGrpSpPr>
              <p:cNvPr id="10" name="Group 105"/>
              <p:cNvGrpSpPr>
                <a:grpSpLocks/>
              </p:cNvGrpSpPr>
              <p:nvPr/>
            </p:nvGrpSpPr>
            <p:grpSpPr bwMode="auto">
              <a:xfrm>
                <a:off x="1785" y="0"/>
                <a:ext cx="945" cy="2889"/>
                <a:chOff x="0" y="0"/>
                <a:chExt cx="945" cy="2889"/>
              </a:xfrm>
            </p:grpSpPr>
            <p:sp>
              <p:nvSpPr>
                <p:cNvPr id="14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45" cy="2889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B0F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宋体"/>
                    </a:rPr>
                    <a:t>1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宋体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宋体"/>
                    </a:rPr>
                    <a:t>3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宋体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宋体"/>
                    </a:rPr>
                    <a:t>5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宋体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宋体"/>
                    </a:rPr>
                    <a:t>7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宋体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ea typeface="宋体"/>
                    </a:rPr>
                    <a:t>9</a:t>
                  </a:r>
                  <a:endParaRPr kumimoji="0" lang="zh-CN" altLang="en-US" b="0" i="0" u="none" strike="noStrike" kern="1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宋体"/>
                  </a:endParaRPr>
                </a:p>
              </p:txBody>
            </p:sp>
            <p:cxnSp>
              <p:nvCxnSpPr>
                <p:cNvPr id="15" name="Line 107"/>
                <p:cNvCxnSpPr>
                  <a:cxnSpLocks noChangeShapeType="1"/>
                </p:cNvCxnSpPr>
                <p:nvPr/>
              </p:nvCxnSpPr>
              <p:spPr bwMode="auto">
                <a:xfrm>
                  <a:off x="0" y="624"/>
                  <a:ext cx="945" cy="0"/>
                </a:xfrm>
                <a:prstGeom prst="line">
                  <a:avLst/>
                </a:prstGeom>
                <a:noFill/>
                <a:ln w="19050">
                  <a:solidFill>
                    <a:srgbClr val="00B0F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Line 108"/>
                <p:cNvCxnSpPr>
                  <a:cxnSpLocks noChangeShapeType="1"/>
                </p:cNvCxnSpPr>
                <p:nvPr/>
              </p:nvCxnSpPr>
              <p:spPr bwMode="auto">
                <a:xfrm>
                  <a:off x="0" y="1170"/>
                  <a:ext cx="945" cy="0"/>
                </a:xfrm>
                <a:prstGeom prst="line">
                  <a:avLst/>
                </a:prstGeom>
                <a:noFill/>
                <a:ln w="19050">
                  <a:solidFill>
                    <a:srgbClr val="00B0F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Line 109"/>
                <p:cNvCxnSpPr>
                  <a:cxnSpLocks noChangeShapeType="1"/>
                </p:cNvCxnSpPr>
                <p:nvPr/>
              </p:nvCxnSpPr>
              <p:spPr bwMode="auto">
                <a:xfrm>
                  <a:off x="0" y="1709"/>
                  <a:ext cx="945" cy="0"/>
                </a:xfrm>
                <a:prstGeom prst="line">
                  <a:avLst/>
                </a:prstGeom>
                <a:noFill/>
                <a:ln w="19050">
                  <a:solidFill>
                    <a:srgbClr val="00B0F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Line 110"/>
                <p:cNvCxnSpPr>
                  <a:cxnSpLocks noChangeShapeType="1"/>
                </p:cNvCxnSpPr>
                <p:nvPr/>
              </p:nvCxnSpPr>
              <p:spPr bwMode="auto">
                <a:xfrm>
                  <a:off x="0" y="2271"/>
                  <a:ext cx="945" cy="0"/>
                </a:xfrm>
                <a:prstGeom prst="line">
                  <a:avLst/>
                </a:prstGeom>
                <a:noFill/>
                <a:ln w="19050">
                  <a:solidFill>
                    <a:srgbClr val="00B0F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" name="Line 111"/>
              <p:cNvCxnSpPr>
                <a:cxnSpLocks noChangeShapeType="1"/>
              </p:cNvCxnSpPr>
              <p:nvPr/>
            </p:nvCxnSpPr>
            <p:spPr bwMode="auto">
              <a:xfrm>
                <a:off x="840" y="0"/>
                <a:ext cx="94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ectangle 112"/>
              <p:cNvSpPr>
                <a:spLocks noChangeArrowheads="1"/>
              </p:cNvSpPr>
              <p:nvPr/>
            </p:nvSpPr>
            <p:spPr bwMode="auto">
              <a:xfrm>
                <a:off x="0" y="156"/>
                <a:ext cx="840" cy="46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3" name="Line 113"/>
              <p:cNvCxnSpPr>
                <a:cxnSpLocks noChangeShapeType="1"/>
              </p:cNvCxnSpPr>
              <p:nvPr/>
            </p:nvCxnSpPr>
            <p:spPr bwMode="auto">
              <a:xfrm flipV="1">
                <a:off x="735" y="156"/>
                <a:ext cx="1050" cy="1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Rectangle 114"/>
            <p:cNvSpPr>
              <a:spLocks noChangeArrowheads="1"/>
            </p:cNvSpPr>
            <p:nvPr/>
          </p:nvSpPr>
          <p:spPr bwMode="auto">
            <a:xfrm>
              <a:off x="0" y="468"/>
              <a:ext cx="52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p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</p:txBody>
        </p:sp>
        <p:sp>
          <p:nvSpPr>
            <p:cNvPr id="8" name="Rectangle 115"/>
            <p:cNvSpPr>
              <a:spLocks noChangeArrowheads="1"/>
            </p:cNvSpPr>
            <p:nvPr/>
          </p:nvSpPr>
          <p:spPr bwMode="auto">
            <a:xfrm>
              <a:off x="3535" y="387"/>
              <a:ext cx="630" cy="24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a[0]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a[1]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a[2]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a[3]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a[4]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</p:txBody>
        </p:sp>
        <p:sp>
          <p:nvSpPr>
            <p:cNvPr id="9" name="Rectangle 116"/>
            <p:cNvSpPr>
              <a:spLocks noChangeArrowheads="1"/>
            </p:cNvSpPr>
            <p:nvPr/>
          </p:nvSpPr>
          <p:spPr bwMode="auto">
            <a:xfrm>
              <a:off x="1785" y="0"/>
              <a:ext cx="315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宋体"/>
                </a:rPr>
                <a:t>a</a:t>
              </a:r>
              <a:endParaRPr kumimoji="0" lang="zh-CN" altLang="en-US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/>
              </a:endParaRPr>
            </a:p>
          </p:txBody>
        </p:sp>
      </p:grpSp>
      <p:sp>
        <p:nvSpPr>
          <p:cNvPr id="19" name="Shape 73"/>
          <p:cNvSpPr>
            <a:spLocks noChangeArrowheads="1"/>
          </p:cNvSpPr>
          <p:nvPr/>
        </p:nvSpPr>
        <p:spPr bwMode="auto">
          <a:xfrm>
            <a:off x="8350474" y="5427764"/>
            <a:ext cx="18065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36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数组指针示意图</a:t>
            </a:r>
            <a:endParaRPr lang="zh-CN" altLang="en-US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899116" y="1156777"/>
            <a:ext cx="10073684" cy="28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通过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指针引用数组元素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p=5;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表示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当前所指的数组元素赋以一个值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C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规定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:p+1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指向数组的下一元素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而不是将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值简单地加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意味着使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的原值（地址）加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个字节（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为一个数组元素所占的字节数）。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990593" y="4128169"/>
            <a:ext cx="960773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如果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的初值为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&amp;a[0],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的地址，或者说它们指向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数组的第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*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所指向的数组元素，即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指向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数组的指针变量也可以带下标，如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2078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71052" y="1320007"/>
            <a:ext cx="2767013" cy="5084762"/>
            <a:chOff x="0" y="0"/>
            <a:chExt cx="1743" cy="3203"/>
          </a:xfrm>
        </p:grpSpPr>
        <p:sp>
          <p:nvSpPr>
            <p:cNvPr id="6" name="矩形 39939"/>
            <p:cNvSpPr>
              <a:spLocks noChangeArrowheads="1"/>
            </p:cNvSpPr>
            <p:nvPr/>
          </p:nvSpPr>
          <p:spPr bwMode="auto">
            <a:xfrm>
              <a:off x="816" y="323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39940"/>
            <p:cNvSpPr>
              <a:spLocks noChangeArrowheads="1"/>
            </p:cNvSpPr>
            <p:nvPr/>
          </p:nvSpPr>
          <p:spPr bwMode="auto">
            <a:xfrm>
              <a:off x="816" y="611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39941"/>
            <p:cNvSpPr>
              <a:spLocks noChangeArrowheads="1"/>
            </p:cNvSpPr>
            <p:nvPr/>
          </p:nvSpPr>
          <p:spPr bwMode="auto">
            <a:xfrm>
              <a:off x="816" y="899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39942"/>
            <p:cNvSpPr>
              <a:spLocks noChangeArrowheads="1"/>
            </p:cNvSpPr>
            <p:nvPr/>
          </p:nvSpPr>
          <p:spPr bwMode="auto">
            <a:xfrm>
              <a:off x="816" y="1187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39943"/>
            <p:cNvSpPr>
              <a:spLocks noChangeArrowheads="1"/>
            </p:cNvSpPr>
            <p:nvPr/>
          </p:nvSpPr>
          <p:spPr bwMode="auto">
            <a:xfrm>
              <a:off x="816" y="1475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39944"/>
            <p:cNvSpPr>
              <a:spLocks noChangeArrowheads="1"/>
            </p:cNvSpPr>
            <p:nvPr/>
          </p:nvSpPr>
          <p:spPr bwMode="auto">
            <a:xfrm>
              <a:off x="816" y="1763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*(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p+i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矩形 39945"/>
            <p:cNvSpPr>
              <a:spLocks noChangeArrowheads="1"/>
            </p:cNvSpPr>
            <p:nvPr/>
          </p:nvSpPr>
          <p:spPr bwMode="auto">
            <a:xfrm>
              <a:off x="816" y="2051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39946"/>
            <p:cNvSpPr>
              <a:spLocks noChangeArrowheads="1"/>
            </p:cNvSpPr>
            <p:nvPr/>
          </p:nvSpPr>
          <p:spPr bwMode="auto">
            <a:xfrm>
              <a:off x="816" y="2339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39947"/>
            <p:cNvSpPr>
              <a:spLocks noChangeArrowheads="1"/>
            </p:cNvSpPr>
            <p:nvPr/>
          </p:nvSpPr>
          <p:spPr bwMode="auto">
            <a:xfrm>
              <a:off x="816" y="2627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39948"/>
            <p:cNvSpPr>
              <a:spLocks noChangeArrowheads="1"/>
            </p:cNvSpPr>
            <p:nvPr/>
          </p:nvSpPr>
          <p:spPr bwMode="auto">
            <a:xfrm>
              <a:off x="816" y="2915"/>
              <a:ext cx="576" cy="28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39949"/>
            <p:cNvSpPr txBox="1">
              <a:spLocks noChangeArrowheads="1"/>
            </p:cNvSpPr>
            <p:nvPr/>
          </p:nvSpPr>
          <p:spPr bwMode="auto">
            <a:xfrm>
              <a:off x="816" y="70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</a:p>
          </p:txBody>
        </p:sp>
        <p:sp>
          <p:nvSpPr>
            <p:cNvPr id="17" name="文本框 39950"/>
            <p:cNvSpPr txBox="1">
              <a:spLocks noChangeArrowheads="1"/>
            </p:cNvSpPr>
            <p:nvPr/>
          </p:nvSpPr>
          <p:spPr bwMode="auto">
            <a:xfrm>
              <a:off x="1344" y="310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</a:p>
          </p:txBody>
        </p:sp>
        <p:sp>
          <p:nvSpPr>
            <p:cNvPr id="18" name="文本框 39951"/>
            <p:cNvSpPr txBox="1">
              <a:spLocks noChangeArrowheads="1"/>
            </p:cNvSpPr>
            <p:nvPr/>
          </p:nvSpPr>
          <p:spPr bwMode="auto">
            <a:xfrm>
              <a:off x="1344" y="598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</a:p>
          </p:txBody>
        </p:sp>
        <p:sp>
          <p:nvSpPr>
            <p:cNvPr id="19" name="文本框 39952"/>
            <p:cNvSpPr txBox="1">
              <a:spLocks noChangeArrowheads="1"/>
            </p:cNvSpPr>
            <p:nvPr/>
          </p:nvSpPr>
          <p:spPr bwMode="auto">
            <a:xfrm>
              <a:off x="1344" y="886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</a:p>
          </p:txBody>
        </p:sp>
        <p:sp>
          <p:nvSpPr>
            <p:cNvPr id="20" name="文本框 39953"/>
            <p:cNvSpPr txBox="1">
              <a:spLocks noChangeArrowheads="1"/>
            </p:cNvSpPr>
            <p:nvPr/>
          </p:nvSpPr>
          <p:spPr bwMode="auto">
            <a:xfrm>
              <a:off x="1392" y="1750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1" name="文本框 39954"/>
            <p:cNvSpPr txBox="1">
              <a:spLocks noChangeArrowheads="1"/>
            </p:cNvSpPr>
            <p:nvPr/>
          </p:nvSpPr>
          <p:spPr bwMode="auto">
            <a:xfrm>
              <a:off x="1392" y="2902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a[9]</a:t>
              </a:r>
            </a:p>
          </p:txBody>
        </p:sp>
        <p:sp>
          <p:nvSpPr>
            <p:cNvPr id="22" name="直接连接符 39955"/>
            <p:cNvSpPr>
              <a:spLocks noChangeShapeType="1"/>
            </p:cNvSpPr>
            <p:nvPr/>
          </p:nvSpPr>
          <p:spPr bwMode="auto">
            <a:xfrm>
              <a:off x="144" y="323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直接连接符 39956"/>
            <p:cNvSpPr>
              <a:spLocks noChangeShapeType="1"/>
            </p:cNvSpPr>
            <p:nvPr/>
          </p:nvSpPr>
          <p:spPr bwMode="auto">
            <a:xfrm>
              <a:off x="192" y="611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直接连接符 39957"/>
            <p:cNvSpPr>
              <a:spLocks noChangeShapeType="1"/>
            </p:cNvSpPr>
            <p:nvPr/>
          </p:nvSpPr>
          <p:spPr bwMode="auto">
            <a:xfrm>
              <a:off x="48" y="1763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直接连接符 39958"/>
            <p:cNvSpPr>
              <a:spLocks noChangeShapeType="1"/>
            </p:cNvSpPr>
            <p:nvPr/>
          </p:nvSpPr>
          <p:spPr bwMode="auto">
            <a:xfrm flipV="1">
              <a:off x="48" y="2915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39959"/>
            <p:cNvSpPr txBox="1">
              <a:spLocks noChangeArrowheads="1"/>
            </p:cNvSpPr>
            <p:nvPr/>
          </p:nvSpPr>
          <p:spPr bwMode="auto">
            <a:xfrm>
              <a:off x="134" y="0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R="0" lvl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7" name="文本框 39960"/>
            <p:cNvSpPr txBox="1">
              <a:spLocks noChangeArrowheads="1"/>
            </p:cNvSpPr>
            <p:nvPr/>
          </p:nvSpPr>
          <p:spPr bwMode="auto">
            <a:xfrm>
              <a:off x="48" y="358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p+1,a+1</a:t>
              </a:r>
            </a:p>
          </p:txBody>
        </p:sp>
        <p:sp>
          <p:nvSpPr>
            <p:cNvPr id="28" name="文本框 39961"/>
            <p:cNvSpPr txBox="1">
              <a:spLocks noChangeArrowheads="1"/>
            </p:cNvSpPr>
            <p:nvPr/>
          </p:nvSpPr>
          <p:spPr bwMode="auto">
            <a:xfrm>
              <a:off x="0" y="1462"/>
              <a:ext cx="5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p+i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a+i</a:t>
              </a:r>
              <a:endPara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39962"/>
            <p:cNvSpPr txBox="1">
              <a:spLocks noChangeArrowheads="1"/>
            </p:cNvSpPr>
            <p:nvPr/>
          </p:nvSpPr>
          <p:spPr bwMode="auto">
            <a:xfrm>
              <a:off x="0" y="2614"/>
              <a:ext cx="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p+9, a+9</a:t>
              </a:r>
            </a:p>
          </p:txBody>
        </p:sp>
      </p:grpSp>
      <p:sp>
        <p:nvSpPr>
          <p:cNvPr id="30" name="矩形 29"/>
          <p:cNvSpPr>
            <a:spLocks noGrp="1" noChangeArrowheads="1"/>
          </p:cNvSpPr>
          <p:nvPr/>
        </p:nvSpPr>
        <p:spPr bwMode="auto">
          <a:xfrm>
            <a:off x="4931454" y="3189141"/>
            <a:ext cx="6415813" cy="25719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2286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       综上所述，引用一个数组元素有二法：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        （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）下标法：如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a[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i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]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形式；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        （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2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）指针法：如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*(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a+i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)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或 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*(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p+i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)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其中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是数组名，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p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是指向数组的指针变量，其初值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p=a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36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131133" y="1152388"/>
            <a:ext cx="47440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 用三种方法输出数组全部元素。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131133" y="1719791"/>
            <a:ext cx="571069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下标法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a[10];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=0;i&lt;10;i++)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scanf("%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d",&amp;a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("\n");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=0;i&lt;10;i++)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("%d",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) 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3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131132" y="1152388"/>
            <a:ext cx="59402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通过数组名计算数组元素地址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输出元素的值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131133" y="1798168"/>
            <a:ext cx="571069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a[10];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=0;i&lt;10;i++)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scanf("%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d",&amp;a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("\n");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=0;i&lt;10;i++)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("%d", *(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392572" y="278371"/>
            <a:ext cx="10628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概念   上海海事大学    海港大道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1550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hape 66"/>
          <p:cNvSpPr>
            <a:spLocks noChangeArrowheads="1"/>
          </p:cNvSpPr>
          <p:nvPr/>
        </p:nvSpPr>
        <p:spPr bwMode="auto">
          <a:xfrm>
            <a:off x="3477207" y="1135621"/>
            <a:ext cx="16525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2600" i="1" smtClean="0">
                <a:solidFill>
                  <a:srgbClr val="FFFFFF"/>
                </a:solidFill>
                <a:latin typeface="Verdana" pitchFamily="34" charset="0"/>
                <a:sym typeface="Helvetica" pitchFamily="34" charset="0"/>
              </a:rPr>
              <a:t>C</a:t>
            </a:r>
            <a:r>
              <a:rPr lang="zh-CN" altLang="en-US" sz="2600" i="1" smtClean="0">
                <a:solidFill>
                  <a:srgbClr val="FFFFFF"/>
                </a:solidFill>
                <a:latin typeface="Verdana" pitchFamily="34" charset="0"/>
                <a:sym typeface="Helvetica" pitchFamily="34" charset="0"/>
              </a:rPr>
              <a:t>语言高级</a:t>
            </a:r>
          </a:p>
        </p:txBody>
      </p:sp>
      <p:sp>
        <p:nvSpPr>
          <p:cNvPr id="4" name="Shape 68"/>
          <p:cNvSpPr>
            <a:spLocks noChangeArrowheads="1"/>
          </p:cNvSpPr>
          <p:nvPr/>
        </p:nvSpPr>
        <p:spPr bwMode="auto">
          <a:xfrm>
            <a:off x="5256795" y="1310246"/>
            <a:ext cx="863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000" smtClean="0">
                <a:solidFill>
                  <a:srgbClr val="FFFFFF"/>
                </a:solidFill>
                <a:latin typeface="Verdana" pitchFamily="34" charset="0"/>
              </a:rPr>
              <a:t>—指针</a:t>
            </a:r>
          </a:p>
        </p:txBody>
      </p:sp>
      <p:sp>
        <p:nvSpPr>
          <p:cNvPr id="5" name="Shape 69"/>
          <p:cNvSpPr>
            <a:spLocks noChangeArrowheads="1"/>
          </p:cNvSpPr>
          <p:nvPr/>
        </p:nvSpPr>
        <p:spPr bwMode="auto">
          <a:xfrm>
            <a:off x="7407857" y="1259446"/>
            <a:ext cx="8763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zh-CN" altLang="en-US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Shape 70"/>
          <p:cNvSpPr>
            <a:spLocks noChangeArrowheads="1"/>
          </p:cNvSpPr>
          <p:nvPr/>
        </p:nvSpPr>
        <p:spPr bwMode="auto">
          <a:xfrm>
            <a:off x="8454020" y="1259446"/>
            <a:ext cx="87471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zh-CN" altLang="en-US" smtClean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图片 5129" descr="BYUMFE1T}6HMNM$}`)W]F7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01" y="1111129"/>
            <a:ext cx="6749875" cy="53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9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131132" y="1152388"/>
            <a:ext cx="38762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用指针变量指向数组元素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131133" y="1798168"/>
            <a:ext cx="571069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a[10];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p,i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=0;i&lt;10;i++)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scanf("%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d",&amp;a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("\n");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for (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a;p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&lt;(a+10);p++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("%d",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); 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>
            <a:spLocks noGrp="1" noChangeArrowheads="1"/>
          </p:cNvSpPr>
          <p:nvPr/>
        </p:nvSpPr>
        <p:spPr bwMode="auto">
          <a:xfrm>
            <a:off x="6777670" y="3635083"/>
            <a:ext cx="4412844" cy="233899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2286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lv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三种方法的比较：</a:t>
            </a:r>
          </a:p>
          <a:p>
            <a:pPr marL="0" lv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用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下标法比较直观，</a:t>
            </a:r>
          </a:p>
          <a:p>
            <a:pPr marL="0" lv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能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直接知道是第几个元素；</a:t>
            </a:r>
          </a:p>
          <a:p>
            <a:pPr marL="0" lv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而使用指针法则执行效率更高</a:t>
            </a:r>
          </a:p>
        </p:txBody>
      </p:sp>
    </p:spTree>
    <p:extLst>
      <p:ext uri="{BB962C8B-B14F-4D97-AF65-F5344CB8AC3E}">
        <p14:creationId xmlns:p14="http://schemas.microsoft.com/office/powerpoint/2010/main" val="21766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6" name="Shape 73"/>
          <p:cNvSpPr>
            <a:spLocks noChangeArrowheads="1"/>
          </p:cNvSpPr>
          <p:nvPr/>
        </p:nvSpPr>
        <p:spPr bwMode="auto">
          <a:xfrm>
            <a:off x="2147888" y="2126069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zh-CN" altLang="en-US" sz="1800" b="0" smtClean="0">
              <a:solidFill>
                <a:srgbClr val="0365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566819" y="2019300"/>
            <a:ext cx="3176631" cy="4619625"/>
            <a:chOff x="45" y="26"/>
            <a:chExt cx="2002" cy="2910"/>
          </a:xfrm>
        </p:grpSpPr>
        <p:grpSp>
          <p:nvGrpSpPr>
            <p:cNvPr id="8" name="组合 4403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47" name="折角形 440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rgbClr val="FFFFFF"/>
              </a:solidFill>
              <a:ln w="3810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直接连接符 4403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直接连接符 4403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直接连接符 4403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直接连接符 4404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直接连接符 4404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直接连接符 4404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直接连接符 4404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直接连接符 4404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直接连接符 4404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4404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38" name="直接连接符 440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直接连接符 4404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直接连接符 4404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直接连接符 4405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直接连接符 4405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直接连接符 4405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直接连接符 4405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4405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31" name="直接连接符 4405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直接连接符 4405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直接连接符 4405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直接连接符 4405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直接连接符 4405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直接连接符 4406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直接连接符 4406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44062"/>
            <p:cNvGrpSpPr>
              <a:grpSpLocks/>
            </p:cNvGrpSpPr>
            <p:nvPr/>
          </p:nvGrpSpPr>
          <p:grpSpPr bwMode="auto">
            <a:xfrm>
              <a:off x="547" y="542"/>
              <a:ext cx="732" cy="1374"/>
              <a:chOff x="0" y="26"/>
              <a:chExt cx="732" cy="1374"/>
            </a:xfrm>
          </p:grpSpPr>
          <p:sp>
            <p:nvSpPr>
              <p:cNvPr id="26" name="文本框 44063"/>
              <p:cNvSpPr txBox="1">
                <a:spLocks noChangeArrowheads="1"/>
              </p:cNvSpPr>
              <p:nvPr/>
            </p:nvSpPr>
            <p:spPr bwMode="auto">
              <a:xfrm>
                <a:off x="191" y="26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27" name="文本框 44064"/>
              <p:cNvSpPr txBox="1">
                <a:spLocks noChangeArrowheads="1"/>
              </p:cNvSpPr>
              <p:nvPr/>
            </p:nvSpPr>
            <p:spPr bwMode="auto">
              <a:xfrm>
                <a:off x="191" y="252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28" name="文本框 44065"/>
              <p:cNvSpPr txBox="1">
                <a:spLocks noChangeArrowheads="1"/>
              </p:cNvSpPr>
              <p:nvPr/>
            </p:nvSpPr>
            <p:spPr bwMode="auto">
              <a:xfrm>
                <a:off x="191" y="478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29" name="文本框 44066"/>
              <p:cNvSpPr txBox="1">
                <a:spLocks noChangeArrowheads="1"/>
              </p:cNvSpPr>
              <p:nvPr/>
            </p:nvSpPr>
            <p:spPr bwMode="auto">
              <a:xfrm>
                <a:off x="191" y="704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a[3]</a:t>
                </a:r>
              </a:p>
            </p:txBody>
          </p:sp>
          <p:sp>
            <p:nvSpPr>
              <p:cNvPr id="30" name="文本框 44067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  <p:sp>
          <p:nvSpPr>
            <p:cNvPr id="12" name="文本框 44068"/>
            <p:cNvSpPr txBox="1">
              <a:spLocks noChangeArrowheads="1"/>
            </p:cNvSpPr>
            <p:nvPr/>
          </p:nvSpPr>
          <p:spPr bwMode="auto">
            <a:xfrm>
              <a:off x="792" y="1537"/>
              <a:ext cx="2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3" name="文本框 44069"/>
            <p:cNvSpPr txBox="1">
              <a:spLocks noChangeArrowheads="1"/>
            </p:cNvSpPr>
            <p:nvPr/>
          </p:nvSpPr>
          <p:spPr bwMode="auto">
            <a:xfrm>
              <a:off x="263" y="518"/>
              <a:ext cx="17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44070"/>
            <p:cNvSpPr txBox="1">
              <a:spLocks noChangeArrowheads="1"/>
            </p:cNvSpPr>
            <p:nvPr/>
          </p:nvSpPr>
          <p:spPr bwMode="auto">
            <a:xfrm>
              <a:off x="83" y="1694"/>
              <a:ext cx="33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a+9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44071"/>
            <p:cNvSpPr txBox="1">
              <a:spLocks noChangeArrowheads="1"/>
            </p:cNvSpPr>
            <p:nvPr/>
          </p:nvSpPr>
          <p:spPr bwMode="auto">
            <a:xfrm>
              <a:off x="83" y="782"/>
              <a:ext cx="33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a+1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44072"/>
            <p:cNvSpPr txBox="1">
              <a:spLocks noChangeArrowheads="1"/>
            </p:cNvSpPr>
            <p:nvPr/>
          </p:nvSpPr>
          <p:spPr bwMode="auto">
            <a:xfrm>
              <a:off x="83" y="1010"/>
              <a:ext cx="33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a+2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44073"/>
            <p:cNvSpPr txBox="1">
              <a:spLocks noChangeArrowheads="1"/>
            </p:cNvSpPr>
            <p:nvPr/>
          </p:nvSpPr>
          <p:spPr bwMode="auto">
            <a:xfrm>
              <a:off x="45" y="26"/>
              <a:ext cx="4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地址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44074"/>
            <p:cNvSpPr txBox="1">
              <a:spLocks noChangeArrowheads="1"/>
            </p:cNvSpPr>
            <p:nvPr/>
          </p:nvSpPr>
          <p:spPr bwMode="auto">
            <a:xfrm>
              <a:off x="1485" y="62"/>
              <a:ext cx="4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</a:p>
          </p:txBody>
        </p:sp>
        <p:sp>
          <p:nvSpPr>
            <p:cNvPr id="19" name="文本框 44075"/>
            <p:cNvSpPr txBox="1">
              <a:spLocks noChangeArrowheads="1"/>
            </p:cNvSpPr>
            <p:nvPr/>
          </p:nvSpPr>
          <p:spPr bwMode="auto">
            <a:xfrm>
              <a:off x="632" y="2702"/>
              <a:ext cx="5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下标法</a:t>
              </a:r>
            </a:p>
          </p:txBody>
        </p:sp>
        <p:grpSp>
          <p:nvGrpSpPr>
            <p:cNvPr id="20" name="组合 44076"/>
            <p:cNvGrpSpPr>
              <a:grpSpLocks/>
            </p:cNvGrpSpPr>
            <p:nvPr/>
          </p:nvGrpSpPr>
          <p:grpSpPr bwMode="auto">
            <a:xfrm>
              <a:off x="1315" y="554"/>
              <a:ext cx="732" cy="1374"/>
              <a:chOff x="0" y="26"/>
              <a:chExt cx="732" cy="1374"/>
            </a:xfrm>
          </p:grpSpPr>
          <p:sp>
            <p:nvSpPr>
              <p:cNvPr id="21" name="文本框 44077"/>
              <p:cNvSpPr txBox="1">
                <a:spLocks noChangeArrowheads="1"/>
              </p:cNvSpPr>
              <p:nvPr/>
            </p:nvSpPr>
            <p:spPr bwMode="auto">
              <a:xfrm>
                <a:off x="191" y="26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22" name="文本框 44078"/>
              <p:cNvSpPr txBox="1">
                <a:spLocks noChangeArrowheads="1"/>
              </p:cNvSpPr>
              <p:nvPr/>
            </p:nvSpPr>
            <p:spPr bwMode="auto">
              <a:xfrm>
                <a:off x="191" y="252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23" name="文本框 44079"/>
              <p:cNvSpPr txBox="1">
                <a:spLocks noChangeArrowheads="1"/>
              </p:cNvSpPr>
              <p:nvPr/>
            </p:nvSpPr>
            <p:spPr bwMode="auto">
              <a:xfrm>
                <a:off x="191" y="478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24" name="文本框 44080"/>
              <p:cNvSpPr txBox="1">
                <a:spLocks noChangeArrowheads="1"/>
              </p:cNvSpPr>
              <p:nvPr/>
            </p:nvSpPr>
            <p:spPr bwMode="auto">
              <a:xfrm>
                <a:off x="308" y="704"/>
                <a:ext cx="1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44081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5735681" y="2090738"/>
            <a:ext cx="3179699" cy="4619625"/>
            <a:chOff x="45" y="26"/>
            <a:chExt cx="2002" cy="2910"/>
          </a:xfrm>
        </p:grpSpPr>
        <p:grpSp>
          <p:nvGrpSpPr>
            <p:cNvPr id="58" name="组合 44083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96" name="折角形 440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rgbClr val="FFFFFF"/>
              </a:solidFill>
              <a:ln w="3810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直接连接符 44085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直接连接符 44086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直接连接符 44087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直接连接符 44088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直接连接符 44089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直接连接符 44090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直接连接符 44091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直接连接符 44092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直接连接符 44093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44094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89" name="直接连接符 4409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直接连接符 4409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直接连接符 4409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直接连接符 4409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直接连接符 4409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直接连接符 4410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直接连接符 4410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44102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82" name="直接连接符 4410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直接连接符 44104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直接连接符 44105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直接连接符 44106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直接连接符 44107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直接连接符 44108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直接连接符 44109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组合 44110"/>
            <p:cNvGrpSpPr>
              <a:grpSpLocks/>
            </p:cNvGrpSpPr>
            <p:nvPr/>
          </p:nvGrpSpPr>
          <p:grpSpPr bwMode="auto">
            <a:xfrm>
              <a:off x="547" y="542"/>
              <a:ext cx="732" cy="1374"/>
              <a:chOff x="0" y="26"/>
              <a:chExt cx="732" cy="1374"/>
            </a:xfrm>
          </p:grpSpPr>
          <p:sp>
            <p:nvSpPr>
              <p:cNvPr id="77" name="文本框 44111"/>
              <p:cNvSpPr txBox="1">
                <a:spLocks noChangeArrowheads="1"/>
              </p:cNvSpPr>
              <p:nvPr/>
            </p:nvSpPr>
            <p:spPr bwMode="auto">
              <a:xfrm>
                <a:off x="192" y="26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78" name="文本框 44112"/>
              <p:cNvSpPr txBox="1">
                <a:spLocks noChangeArrowheads="1"/>
              </p:cNvSpPr>
              <p:nvPr/>
            </p:nvSpPr>
            <p:spPr bwMode="auto">
              <a:xfrm>
                <a:off x="192" y="252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79" name="文本框 44113"/>
              <p:cNvSpPr txBox="1">
                <a:spLocks noChangeArrowheads="1"/>
              </p:cNvSpPr>
              <p:nvPr/>
            </p:nvSpPr>
            <p:spPr bwMode="auto">
              <a:xfrm>
                <a:off x="192" y="478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a[2]</a:t>
                </a:r>
              </a:p>
            </p:txBody>
          </p:sp>
          <p:sp>
            <p:nvSpPr>
              <p:cNvPr id="80" name="文本框 44114"/>
              <p:cNvSpPr txBox="1">
                <a:spLocks noChangeArrowheads="1"/>
              </p:cNvSpPr>
              <p:nvPr/>
            </p:nvSpPr>
            <p:spPr bwMode="auto">
              <a:xfrm>
                <a:off x="192" y="704"/>
                <a:ext cx="349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a[3]</a:t>
                </a:r>
              </a:p>
            </p:txBody>
          </p:sp>
          <p:sp>
            <p:nvSpPr>
              <p:cNvPr id="81" name="文本框 44115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a[9]</a:t>
                </a:r>
              </a:p>
            </p:txBody>
          </p:sp>
        </p:grpSp>
        <p:sp>
          <p:nvSpPr>
            <p:cNvPr id="62" name="文本框 44116"/>
            <p:cNvSpPr txBox="1">
              <a:spLocks noChangeArrowheads="1"/>
            </p:cNvSpPr>
            <p:nvPr/>
          </p:nvSpPr>
          <p:spPr bwMode="auto">
            <a:xfrm>
              <a:off x="792" y="1537"/>
              <a:ext cx="2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63" name="文本框 44117"/>
            <p:cNvSpPr txBox="1">
              <a:spLocks noChangeArrowheads="1"/>
            </p:cNvSpPr>
            <p:nvPr/>
          </p:nvSpPr>
          <p:spPr bwMode="auto">
            <a:xfrm>
              <a:off x="257" y="518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44118"/>
            <p:cNvSpPr txBox="1">
              <a:spLocks noChangeArrowheads="1"/>
            </p:cNvSpPr>
            <p:nvPr/>
          </p:nvSpPr>
          <p:spPr bwMode="auto">
            <a:xfrm>
              <a:off x="79" y="1694"/>
              <a:ext cx="3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p+9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44119"/>
            <p:cNvSpPr txBox="1">
              <a:spLocks noChangeArrowheads="1"/>
            </p:cNvSpPr>
            <p:nvPr/>
          </p:nvSpPr>
          <p:spPr bwMode="auto">
            <a:xfrm>
              <a:off x="79" y="782"/>
              <a:ext cx="3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p+1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44120"/>
            <p:cNvSpPr txBox="1">
              <a:spLocks noChangeArrowheads="1"/>
            </p:cNvSpPr>
            <p:nvPr/>
          </p:nvSpPr>
          <p:spPr bwMode="auto">
            <a:xfrm>
              <a:off x="79" y="1010"/>
              <a:ext cx="3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p+2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44121"/>
            <p:cNvSpPr txBox="1">
              <a:spLocks noChangeArrowheads="1"/>
            </p:cNvSpPr>
            <p:nvPr/>
          </p:nvSpPr>
          <p:spPr bwMode="auto">
            <a:xfrm>
              <a:off x="45" y="26"/>
              <a:ext cx="4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地址</a:t>
              </a: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44122"/>
            <p:cNvSpPr txBox="1">
              <a:spLocks noChangeArrowheads="1"/>
            </p:cNvSpPr>
            <p:nvPr/>
          </p:nvSpPr>
          <p:spPr bwMode="auto">
            <a:xfrm>
              <a:off x="1485" y="62"/>
              <a:ext cx="4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</a:p>
          </p:txBody>
        </p:sp>
        <p:sp>
          <p:nvSpPr>
            <p:cNvPr id="69" name="文本框 44123"/>
            <p:cNvSpPr txBox="1">
              <a:spLocks noChangeArrowheads="1"/>
            </p:cNvSpPr>
            <p:nvPr/>
          </p:nvSpPr>
          <p:spPr bwMode="auto">
            <a:xfrm>
              <a:off x="633" y="2702"/>
              <a:ext cx="55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指针法</a:t>
              </a:r>
            </a:p>
          </p:txBody>
        </p:sp>
        <p:grpSp>
          <p:nvGrpSpPr>
            <p:cNvPr id="70" name="组合 44124"/>
            <p:cNvGrpSpPr>
              <a:grpSpLocks/>
            </p:cNvGrpSpPr>
            <p:nvPr/>
          </p:nvGrpSpPr>
          <p:grpSpPr bwMode="auto">
            <a:xfrm>
              <a:off x="1315" y="554"/>
              <a:ext cx="732" cy="1374"/>
              <a:chOff x="0" y="26"/>
              <a:chExt cx="732" cy="1374"/>
            </a:xfrm>
          </p:grpSpPr>
          <p:sp>
            <p:nvSpPr>
              <p:cNvPr id="71" name="文本框 44125"/>
              <p:cNvSpPr txBox="1">
                <a:spLocks noChangeArrowheads="1"/>
              </p:cNvSpPr>
              <p:nvPr/>
            </p:nvSpPr>
            <p:spPr bwMode="auto">
              <a:xfrm>
                <a:off x="234" y="26"/>
                <a:ext cx="26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72" name="文本框 44126"/>
              <p:cNvSpPr txBox="1">
                <a:spLocks noChangeArrowheads="1"/>
              </p:cNvSpPr>
              <p:nvPr/>
            </p:nvSpPr>
            <p:spPr bwMode="auto">
              <a:xfrm>
                <a:off x="109" y="252"/>
                <a:ext cx="51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*(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p+1)</a:t>
                </a:r>
              </a:p>
            </p:txBody>
          </p:sp>
          <p:sp>
            <p:nvSpPr>
              <p:cNvPr id="73" name="文本框 44127"/>
              <p:cNvSpPr txBox="1">
                <a:spLocks noChangeArrowheads="1"/>
              </p:cNvSpPr>
              <p:nvPr/>
            </p:nvSpPr>
            <p:spPr bwMode="auto">
              <a:xfrm>
                <a:off x="109" y="478"/>
                <a:ext cx="51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*(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p+2)</a:t>
                </a:r>
              </a:p>
            </p:txBody>
          </p:sp>
          <p:sp>
            <p:nvSpPr>
              <p:cNvPr id="75" name="文本框 44128"/>
              <p:cNvSpPr txBox="1">
                <a:spLocks noChangeArrowheads="1"/>
              </p:cNvSpPr>
              <p:nvPr/>
            </p:nvSpPr>
            <p:spPr bwMode="auto">
              <a:xfrm>
                <a:off x="308" y="704"/>
                <a:ext cx="11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44129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73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*(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p+9)</a:t>
                </a:r>
              </a:p>
            </p:txBody>
          </p:sp>
        </p:grp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4522788" y="2392363"/>
            <a:ext cx="1162050" cy="2181225"/>
            <a:chOff x="0" y="26"/>
            <a:chExt cx="732" cy="1374"/>
          </a:xfrm>
        </p:grpSpPr>
        <p:sp>
          <p:nvSpPr>
            <p:cNvPr id="107" name="文本框 44131"/>
            <p:cNvSpPr txBox="1">
              <a:spLocks noChangeArrowheads="1"/>
            </p:cNvSpPr>
            <p:nvPr/>
          </p:nvSpPr>
          <p:spPr bwMode="auto">
            <a:xfrm>
              <a:off x="239" y="26"/>
              <a:ext cx="25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8" name="文本框 44132"/>
            <p:cNvSpPr txBox="1">
              <a:spLocks noChangeArrowheads="1"/>
            </p:cNvSpPr>
            <p:nvPr/>
          </p:nvSpPr>
          <p:spPr bwMode="auto">
            <a:xfrm>
              <a:off x="114" y="252"/>
              <a:ext cx="50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*(</a:t>
              </a:r>
              <a:r>
                <a:rPr lang="zh-CN" altLang="en-US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a+1)</a:t>
              </a:r>
            </a:p>
          </p:txBody>
        </p:sp>
        <p:sp>
          <p:nvSpPr>
            <p:cNvPr id="109" name="文本框 44133"/>
            <p:cNvSpPr txBox="1">
              <a:spLocks noChangeArrowheads="1"/>
            </p:cNvSpPr>
            <p:nvPr/>
          </p:nvSpPr>
          <p:spPr bwMode="auto">
            <a:xfrm>
              <a:off x="114" y="478"/>
              <a:ext cx="50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*(</a:t>
              </a:r>
              <a:r>
                <a:rPr lang="zh-CN" altLang="en-US" sz="18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a+2)</a:t>
              </a:r>
            </a:p>
          </p:txBody>
        </p:sp>
        <p:sp>
          <p:nvSpPr>
            <p:cNvPr id="110" name="文本框 44134"/>
            <p:cNvSpPr txBox="1">
              <a:spLocks noChangeArrowheads="1"/>
            </p:cNvSpPr>
            <p:nvPr/>
          </p:nvSpPr>
          <p:spPr bwMode="auto">
            <a:xfrm>
              <a:off x="308" y="704"/>
              <a:ext cx="11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zh-CN" altLang="en-US" sz="1800" b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44135"/>
            <p:cNvSpPr txBox="1">
              <a:spLocks noChangeArrowheads="1"/>
            </p:cNvSpPr>
            <p:nvPr/>
          </p:nvSpPr>
          <p:spPr bwMode="auto">
            <a:xfrm>
              <a:off x="0" y="1166"/>
              <a:ext cx="7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*(</a:t>
              </a:r>
              <a:r>
                <a:rPr lang="zh-CN" altLang="en-US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a+9)</a:t>
              </a:r>
            </a:p>
          </p:txBody>
        </p:sp>
      </p:grp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3422743" y="6394431"/>
            <a:ext cx="2990219" cy="3715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p[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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*(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p+i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*(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a+i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113" name="组合 112"/>
          <p:cNvGrpSpPr>
            <a:grpSpLocks/>
          </p:cNvGrpSpPr>
          <p:nvPr/>
        </p:nvGrpSpPr>
        <p:grpSpPr bwMode="auto">
          <a:xfrm>
            <a:off x="8778875" y="2967038"/>
            <a:ext cx="1162050" cy="2181225"/>
            <a:chOff x="0" y="26"/>
            <a:chExt cx="732" cy="1374"/>
          </a:xfrm>
        </p:grpSpPr>
        <p:sp>
          <p:nvSpPr>
            <p:cNvPr id="114" name="文本框 44138"/>
            <p:cNvSpPr txBox="1">
              <a:spLocks noChangeArrowheads="1"/>
            </p:cNvSpPr>
            <p:nvPr/>
          </p:nvSpPr>
          <p:spPr bwMode="auto">
            <a:xfrm>
              <a:off x="186" y="26"/>
              <a:ext cx="35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p[0]</a:t>
              </a:r>
            </a:p>
          </p:txBody>
        </p:sp>
        <p:sp>
          <p:nvSpPr>
            <p:cNvPr id="115" name="文本框 44139"/>
            <p:cNvSpPr txBox="1">
              <a:spLocks noChangeArrowheads="1"/>
            </p:cNvSpPr>
            <p:nvPr/>
          </p:nvSpPr>
          <p:spPr bwMode="auto">
            <a:xfrm>
              <a:off x="186" y="252"/>
              <a:ext cx="35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p[1]</a:t>
              </a:r>
            </a:p>
          </p:txBody>
        </p:sp>
        <p:sp>
          <p:nvSpPr>
            <p:cNvPr id="116" name="文本框 44140"/>
            <p:cNvSpPr txBox="1">
              <a:spLocks noChangeArrowheads="1"/>
            </p:cNvSpPr>
            <p:nvPr/>
          </p:nvSpPr>
          <p:spPr bwMode="auto">
            <a:xfrm>
              <a:off x="186" y="478"/>
              <a:ext cx="35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p[2]</a:t>
              </a:r>
            </a:p>
          </p:txBody>
        </p:sp>
        <p:sp>
          <p:nvSpPr>
            <p:cNvPr id="117" name="文本框 44141"/>
            <p:cNvSpPr txBox="1">
              <a:spLocks noChangeArrowheads="1"/>
            </p:cNvSpPr>
            <p:nvPr/>
          </p:nvSpPr>
          <p:spPr bwMode="auto">
            <a:xfrm>
              <a:off x="308" y="704"/>
              <a:ext cx="11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zh-CN" altLang="en-US" sz="1800" b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44142"/>
            <p:cNvSpPr txBox="1">
              <a:spLocks noChangeArrowheads="1"/>
            </p:cNvSpPr>
            <p:nvPr/>
          </p:nvSpPr>
          <p:spPr bwMode="auto">
            <a:xfrm>
              <a:off x="0" y="1166"/>
              <a:ext cx="7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p[9]</a:t>
              </a:r>
            </a:p>
          </p:txBody>
        </p:sp>
      </p:grpSp>
      <p:sp>
        <p:nvSpPr>
          <p:cNvPr id="119" name="矩形标注 118"/>
          <p:cNvSpPr>
            <a:spLocks noChangeArrowheads="1"/>
          </p:cNvSpPr>
          <p:nvPr/>
        </p:nvSpPr>
        <p:spPr bwMode="auto">
          <a:xfrm>
            <a:off x="4766066" y="1006151"/>
            <a:ext cx="1661330" cy="703912"/>
          </a:xfrm>
          <a:prstGeom prst="wedgeRectCallout">
            <a:avLst>
              <a:gd name="adj1" fmla="val -68231"/>
              <a:gd name="adj2" fmla="val 125278"/>
            </a:avLst>
          </a:prstGeom>
          <a:solidFill>
            <a:srgbClr val="FFFFFF"/>
          </a:solidFill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[] 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变址运算符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</a:t>
            </a:r>
            <a:r>
              <a:rPr kumimoji="1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a+i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017921" y="1056593"/>
            <a:ext cx="1051222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使用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指针变量时，应注意：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变量可实现使本身的值改变。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合法；但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a++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不合法（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是数组名，代表数组首地址，在程序运行中是固定不变的。）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注意指针变量的当前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924503" y="3133725"/>
            <a:ext cx="4918075" cy="3724275"/>
            <a:chOff x="0" y="0"/>
            <a:chExt cx="3098" cy="2346"/>
          </a:xfrm>
        </p:grpSpPr>
        <p:sp>
          <p:nvSpPr>
            <p:cNvPr id="7" name="文本框 45061"/>
            <p:cNvSpPr txBox="1">
              <a:spLocks noChangeArrowheads="1"/>
            </p:cNvSpPr>
            <p:nvPr/>
          </p:nvSpPr>
          <p:spPr bwMode="auto">
            <a:xfrm>
              <a:off x="0" y="0"/>
              <a:ext cx="2016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main()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a[10];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*p, </a:t>
              </a: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p=a;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  ;p&lt;a+10;p++)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scanf("%</a:t>
              </a: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d",</a:t>
              </a: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("\n");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  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;p&lt;(a+10);p++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("%d", 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*p 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); </a:t>
              </a:r>
            </a:p>
            <a:p>
              <a:pPr marL="0" marR="0" lvl="0" indent="0" defTabSz="914400" eaLnBrk="1" fontAlgn="base" latinLnBrk="0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" name="圆角矩形标注 45062"/>
            <p:cNvSpPr>
              <a:spLocks noChangeArrowheads="1"/>
            </p:cNvSpPr>
            <p:nvPr/>
          </p:nvSpPr>
          <p:spPr bwMode="auto">
            <a:xfrm>
              <a:off x="1910" y="894"/>
              <a:ext cx="712" cy="295"/>
            </a:xfrm>
            <a:prstGeom prst="wedgeRoundRectCallout">
              <a:avLst>
                <a:gd name="adj1" fmla="val -126410"/>
                <a:gd name="adj2" fmla="val 67126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不能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&amp;p</a:t>
              </a:r>
            </a:p>
          </p:txBody>
        </p:sp>
        <p:sp>
          <p:nvSpPr>
            <p:cNvPr id="9" name="圆角矩形标注 45063"/>
            <p:cNvSpPr>
              <a:spLocks noChangeArrowheads="1"/>
            </p:cNvSpPr>
            <p:nvPr/>
          </p:nvSpPr>
          <p:spPr bwMode="auto">
            <a:xfrm>
              <a:off x="2001" y="1445"/>
              <a:ext cx="1097" cy="295"/>
            </a:xfrm>
            <a:prstGeom prst="wedgeRoundRectCallout">
              <a:avLst>
                <a:gd name="adj1" fmla="val -94791"/>
                <a:gd name="adj2" fmla="val 43147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增加</a:t>
              </a: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p=a</a:t>
              </a: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9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131132" y="1333459"/>
            <a:ext cx="8474421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相当于*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(p++)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，因为*与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优先级相同，且结合方向从右向左，其作用是先获得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指向变量的值，然后执行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p=p+1;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280727" y="2527881"/>
            <a:ext cx="931760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）*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p++)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(++p)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意义不同，后者是先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p=p+1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，再获得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指向的变量值。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若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，则输出*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(p++)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是先输出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］，再让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［１］；输出*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(++p)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是先使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［１］，再输出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所指的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［１］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11059" y="4469895"/>
            <a:ext cx="64960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(*p)++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表示的是将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指向的变量值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１ 。</a:t>
            </a:r>
          </a:p>
        </p:txBody>
      </p:sp>
    </p:spTree>
    <p:extLst>
      <p:ext uri="{BB962C8B-B14F-4D97-AF65-F5344CB8AC3E}">
        <p14:creationId xmlns:p14="http://schemas.microsoft.com/office/powerpoint/2010/main" val="6943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6" name="Shape 74"/>
          <p:cNvSpPr>
            <a:spLocks noChangeArrowheads="1"/>
          </p:cNvSpPr>
          <p:nvPr/>
        </p:nvSpPr>
        <p:spPr bwMode="auto">
          <a:xfrm>
            <a:off x="1460047" y="1783670"/>
            <a:ext cx="625171" cy="8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indent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Verdana" pitchFamily="34" charset="0"/>
              </a:rPr>
              <a:t> </a:t>
            </a:r>
            <a:r>
              <a:rPr lang="zh-CN" altLang="en-US" sz="2200" b="0" dirty="0" smtClean="0">
                <a:solidFill>
                  <a:srgbClr val="3757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Verdana" pitchFamily="34" charset="0"/>
              </a:rPr>
              <a:t>•</a:t>
            </a: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Verdana" pitchFamily="34" charset="0"/>
              </a:rPr>
              <a:t>例</a:t>
            </a:r>
            <a:r>
              <a:rPr lang="zh-CN" altLang="en-US" sz="2200" b="0" dirty="0" smtClean="0">
                <a:solidFill>
                  <a:srgbClr val="3757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Verdana" pitchFamily="34" charset="0"/>
              </a:rPr>
              <a:t> </a:t>
            </a:r>
            <a:endParaRPr lang="zh-CN" altLang="en-US" sz="22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0" dirty="0" smtClean="0">
                <a:solidFill>
                  <a:srgbClr val="00245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" pitchFamily="18" charset="0"/>
              </a:rPr>
              <a:t>    </a:t>
            </a:r>
            <a:endParaRPr lang="zh-CN" altLang="en-US" sz="22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47107"/>
          <p:cNvSpPr txBox="1">
            <a:spLocks noChangeArrowheads="1"/>
          </p:cNvSpPr>
          <p:nvPr/>
        </p:nvSpPr>
        <p:spPr bwMode="auto">
          <a:xfrm>
            <a:off x="1652890" y="1661750"/>
            <a:ext cx="8737600" cy="162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int  a[]={1,2,3,4,5,6,7,8,9,10},*p=a,i;      </a:t>
            </a: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数组元素地址的正确表示：</a:t>
            </a:r>
            <a:b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（A）&amp;(a+1)      （B）a++      （C）&amp;p      （D）&amp;p[i]</a:t>
            </a: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3146198" y="3830116"/>
            <a:ext cx="2454816" cy="1651863"/>
          </a:xfrm>
          <a:prstGeom prst="wedgeRectCallout">
            <a:avLst>
              <a:gd name="adj1" fmla="val 14338"/>
              <a:gd name="adj2" fmla="val -118065"/>
            </a:avLst>
          </a:prstGeom>
          <a:solidFill>
            <a:srgbClr val="FFFFFF"/>
          </a:solidFill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数组名是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地址常量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p++,p--   (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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a++,a--    (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a+1, *(a+2)    (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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4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2" y="1248269"/>
            <a:ext cx="3278253" cy="554035"/>
            <a:chOff x="1620099" y="1340762"/>
            <a:chExt cx="3277636" cy="553850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9" y="1340762"/>
              <a:ext cx="3277636" cy="553850"/>
              <a:chOff x="467941" y="1291611"/>
              <a:chExt cx="3278100" cy="553813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1" y="1340802"/>
                <a:ext cx="3278100" cy="504622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2373860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二维数组的地址 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485658384"/>
              </p:ext>
            </p:extLst>
          </p:nvPr>
        </p:nvGraphicFramePr>
        <p:xfrm>
          <a:off x="2406599" y="4010887"/>
          <a:ext cx="1008062" cy="20240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08062"/>
              </a:tblGrid>
              <a:tr h="674688">
                <a:tc>
                  <a:txBody>
                    <a:bodyPr/>
                    <a:lstStyle>
                      <a:lvl1pPr marL="22860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a[0]</a:t>
                      </a:r>
                      <a:endParaRPr lang="en-US" altLang="zh-CN" sz="2000" b="0" dirty="0">
                        <a:latin typeface="Times New Roman" panose="02020603050405020304" pitchFamily="18" charset="0"/>
                        <a:ea typeface="Verdana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74687">
                <a:tc>
                  <a:txBody>
                    <a:bodyPr/>
                    <a:lstStyle>
                      <a:lvl1pPr marL="22860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a[1]</a:t>
                      </a:r>
                      <a:endParaRPr lang="en-US" altLang="zh-CN" sz="2000" b="0" dirty="0">
                        <a:latin typeface="Times New Roman" panose="02020603050405020304" pitchFamily="18" charset="0"/>
                        <a:ea typeface="Verdana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74688">
                <a:tc>
                  <a:txBody>
                    <a:bodyPr/>
                    <a:lstStyle>
                      <a:lvl1pPr marL="228600" lvl="0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a[2]</a:t>
                      </a:r>
                      <a:endParaRPr lang="en-US" altLang="zh-CN" sz="2000" b="0" dirty="0">
                        <a:latin typeface="Times New Roman" panose="02020603050405020304" pitchFamily="18" charset="0"/>
                        <a:ea typeface="Verdana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254074" y="4072800"/>
            <a:ext cx="1116012" cy="400050"/>
            <a:chOff x="0" y="0"/>
            <a:chExt cx="703" cy="252"/>
          </a:xfrm>
        </p:grpSpPr>
        <p:sp>
          <p:nvSpPr>
            <p:cNvPr id="20" name="直接连接符 48142"/>
            <p:cNvSpPr>
              <a:spLocks noChangeShapeType="1"/>
            </p:cNvSpPr>
            <p:nvPr/>
          </p:nvSpPr>
          <p:spPr bwMode="auto">
            <a:xfrm>
              <a:off x="250" y="176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48143"/>
            <p:cNvSpPr txBox="1">
              <a:spLocks noChangeArrowheads="1"/>
            </p:cNvSpPr>
            <p:nvPr/>
          </p:nvSpPr>
          <p:spPr bwMode="auto">
            <a:xfrm>
              <a:off x="0" y="0"/>
              <a:ext cx="270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822274" y="4787175"/>
            <a:ext cx="1547812" cy="400050"/>
            <a:chOff x="0" y="0"/>
            <a:chExt cx="975" cy="252"/>
          </a:xfrm>
        </p:grpSpPr>
        <p:sp>
          <p:nvSpPr>
            <p:cNvPr id="23" name="直接连接符 48145"/>
            <p:cNvSpPr>
              <a:spLocks noChangeShapeType="1"/>
            </p:cNvSpPr>
            <p:nvPr/>
          </p:nvSpPr>
          <p:spPr bwMode="auto">
            <a:xfrm>
              <a:off x="522" y="176"/>
              <a:ext cx="453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48146"/>
            <p:cNvSpPr txBox="1">
              <a:spLocks noChangeArrowheads="1"/>
            </p:cNvSpPr>
            <p:nvPr/>
          </p:nvSpPr>
          <p:spPr bwMode="auto">
            <a:xfrm>
              <a:off x="0" y="0"/>
              <a:ext cx="54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a+1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822274" y="5412650"/>
            <a:ext cx="1547812" cy="400050"/>
            <a:chOff x="0" y="0"/>
            <a:chExt cx="975" cy="252"/>
          </a:xfrm>
        </p:grpSpPr>
        <p:sp>
          <p:nvSpPr>
            <p:cNvPr id="26" name="直接连接符 48148"/>
            <p:cNvSpPr>
              <a:spLocks noChangeShapeType="1"/>
            </p:cNvSpPr>
            <p:nvPr/>
          </p:nvSpPr>
          <p:spPr bwMode="auto">
            <a:xfrm>
              <a:off x="522" y="176"/>
              <a:ext cx="453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48149"/>
            <p:cNvSpPr txBox="1">
              <a:spLocks noChangeArrowheads="1"/>
            </p:cNvSpPr>
            <p:nvPr/>
          </p:nvSpPr>
          <p:spPr bwMode="auto">
            <a:xfrm>
              <a:off x="0" y="0"/>
              <a:ext cx="54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a+2</a:t>
              </a:r>
            </a:p>
          </p:txBody>
        </p:sp>
      </p:grpSp>
      <p:sp>
        <p:nvSpPr>
          <p:cNvPr id="28" name="文本框 48150"/>
          <p:cNvSpPr txBox="1">
            <a:spLocks noChangeArrowheads="1"/>
          </p:cNvSpPr>
          <p:nvPr/>
        </p:nvSpPr>
        <p:spPr bwMode="auto">
          <a:xfrm>
            <a:off x="1111199" y="2325422"/>
            <a:ext cx="1534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 a[3] [4];</a:t>
            </a:r>
          </a:p>
        </p:txBody>
      </p:sp>
      <p:sp>
        <p:nvSpPr>
          <p:cNvPr id="29" name="文本框 48151"/>
          <p:cNvSpPr txBox="1">
            <a:spLocks noChangeArrowheads="1"/>
          </p:cNvSpPr>
          <p:nvPr/>
        </p:nvSpPr>
        <p:spPr bwMode="auto">
          <a:xfrm>
            <a:off x="3417836" y="4082325"/>
            <a:ext cx="860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*a</a:t>
            </a:r>
          </a:p>
        </p:txBody>
      </p:sp>
      <p:sp>
        <p:nvSpPr>
          <p:cNvPr id="30" name="文本框 48152"/>
          <p:cNvSpPr txBox="1">
            <a:spLocks noChangeArrowheads="1"/>
          </p:cNvSpPr>
          <p:nvPr/>
        </p:nvSpPr>
        <p:spPr bwMode="auto">
          <a:xfrm>
            <a:off x="3414661" y="4787175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*(a+1)</a:t>
            </a:r>
          </a:p>
        </p:txBody>
      </p:sp>
      <p:sp>
        <p:nvSpPr>
          <p:cNvPr id="31" name="文本框 48153"/>
          <p:cNvSpPr txBox="1">
            <a:spLocks noChangeArrowheads="1"/>
          </p:cNvSpPr>
          <p:nvPr/>
        </p:nvSpPr>
        <p:spPr bwMode="auto">
          <a:xfrm>
            <a:off x="3414661" y="5434875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*(a+2)</a:t>
            </a:r>
          </a:p>
        </p:txBody>
      </p:sp>
      <p:sp>
        <p:nvSpPr>
          <p:cNvPr id="35" name="文本框 48157"/>
          <p:cNvSpPr txBox="1">
            <a:spLocks noChangeArrowheads="1"/>
          </p:cNvSpPr>
          <p:nvPr/>
        </p:nvSpPr>
        <p:spPr bwMode="auto">
          <a:xfrm>
            <a:off x="5318073" y="4149000"/>
            <a:ext cx="5001583" cy="15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a+1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a+2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都是指针，它们是长度为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的字符数组，它们与下面定义的指针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</a:t>
            </a:r>
          </a:p>
          <a:p>
            <a:pPr algn="ctr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 (*p)[4];</a:t>
            </a:r>
          </a:p>
        </p:txBody>
      </p:sp>
      <p:sp>
        <p:nvSpPr>
          <p:cNvPr id="39" name="圆角矩形标注 45062"/>
          <p:cNvSpPr>
            <a:spLocks noChangeArrowheads="1"/>
          </p:cNvSpPr>
          <p:nvPr/>
        </p:nvSpPr>
        <p:spPr bwMode="auto">
          <a:xfrm>
            <a:off x="3593776" y="2186084"/>
            <a:ext cx="3146658" cy="468313"/>
          </a:xfrm>
          <a:prstGeom prst="wedgeRoundRectCallout">
            <a:avLst>
              <a:gd name="adj1" fmla="val -75764"/>
              <a:gd name="adj2" fmla="val 29935"/>
              <a:gd name="adj3" fmla="val 16667"/>
            </a:avLst>
          </a:prstGeom>
          <a:solidFill>
            <a:schemeClr val="bg1"/>
          </a:solidFill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是一个长度为</a:t>
            </a:r>
            <a:r>
              <a:rPr lang="en-US" altLang="zh-CN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的数组</a:t>
            </a:r>
          </a:p>
        </p:txBody>
      </p:sp>
      <p:sp>
        <p:nvSpPr>
          <p:cNvPr id="40" name="圆角矩形标注 45062"/>
          <p:cNvSpPr>
            <a:spLocks noChangeArrowheads="1"/>
          </p:cNvSpPr>
          <p:nvPr/>
        </p:nvSpPr>
        <p:spPr bwMode="auto">
          <a:xfrm>
            <a:off x="3593776" y="2812848"/>
            <a:ext cx="3451458" cy="468313"/>
          </a:xfrm>
          <a:prstGeom prst="wedgeRoundRectCallout">
            <a:avLst>
              <a:gd name="adj1" fmla="val -73070"/>
              <a:gd name="adj2" fmla="val 5760"/>
              <a:gd name="adj3" fmla="val 16667"/>
            </a:avLst>
          </a:prstGeom>
          <a:solidFill>
            <a:schemeClr val="bg1"/>
          </a:solidFill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数组元素是长度为</a:t>
            </a:r>
            <a:r>
              <a:rPr lang="en-US" altLang="zh-CN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的数组</a:t>
            </a:r>
          </a:p>
        </p:txBody>
      </p:sp>
    </p:spTree>
    <p:extLst>
      <p:ext uri="{BB962C8B-B14F-4D97-AF65-F5344CB8AC3E}">
        <p14:creationId xmlns:p14="http://schemas.microsoft.com/office/powerpoint/2010/main" val="18392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一维数组的指针</a:t>
            </a:r>
          </a:p>
        </p:txBody>
      </p:sp>
      <p:sp>
        <p:nvSpPr>
          <p:cNvPr id="9" name="文本框 49153"/>
          <p:cNvSpPr txBox="1">
            <a:spLocks noChangeArrowheads="1"/>
          </p:cNvSpPr>
          <p:nvPr/>
        </p:nvSpPr>
        <p:spPr bwMode="auto">
          <a:xfrm>
            <a:off x="7483475" y="2586480"/>
            <a:ext cx="2844891" cy="33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对于二维数组：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（1）a是数组名，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包含三个元素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a[0],a[1],a[2]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zh-CN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（2）每个元素a[i]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又是一个一维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数组，包含4个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元素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216025" y="1476092"/>
            <a:ext cx="577850" cy="3625850"/>
            <a:chOff x="0" y="0"/>
            <a:chExt cx="364" cy="2284"/>
          </a:xfrm>
        </p:grpSpPr>
        <p:sp>
          <p:nvSpPr>
            <p:cNvPr id="11" name="文本框 49155"/>
            <p:cNvSpPr txBox="1">
              <a:spLocks noChangeArrowheads="1"/>
            </p:cNvSpPr>
            <p:nvPr/>
          </p:nvSpPr>
          <p:spPr bwMode="auto">
            <a:xfrm>
              <a:off x="133" y="0"/>
              <a:ext cx="1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文本框 49156"/>
            <p:cNvSpPr txBox="1">
              <a:spLocks noChangeArrowheads="1"/>
            </p:cNvSpPr>
            <p:nvPr/>
          </p:nvSpPr>
          <p:spPr bwMode="auto">
            <a:xfrm>
              <a:off x="0" y="1089"/>
              <a:ext cx="3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13" name="文本框 49157"/>
            <p:cNvSpPr txBox="1">
              <a:spLocks noChangeArrowheads="1"/>
            </p:cNvSpPr>
            <p:nvPr/>
          </p:nvSpPr>
          <p:spPr bwMode="auto">
            <a:xfrm>
              <a:off x="29" y="2051"/>
              <a:ext cx="3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800" b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a+2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086600" y="925512"/>
            <a:ext cx="1841500" cy="1492250"/>
            <a:chOff x="0" y="0"/>
            <a:chExt cx="1160" cy="940"/>
          </a:xfrm>
        </p:grpSpPr>
        <p:grpSp>
          <p:nvGrpSpPr>
            <p:cNvPr id="15" name="组合 49159"/>
            <p:cNvGrpSpPr>
              <a:grpSpLocks/>
            </p:cNvGrpSpPr>
            <p:nvPr/>
          </p:nvGrpSpPr>
          <p:grpSpPr bwMode="auto">
            <a:xfrm>
              <a:off x="0" y="266"/>
              <a:ext cx="1160" cy="674"/>
              <a:chOff x="0" y="0"/>
              <a:chExt cx="1160" cy="674"/>
            </a:xfrm>
          </p:grpSpPr>
          <p:sp>
            <p:nvSpPr>
              <p:cNvPr id="17" name="文本框 49160"/>
              <p:cNvSpPr txBox="1">
                <a:spLocks noChangeArrowheads="1"/>
              </p:cNvSpPr>
              <p:nvPr/>
            </p:nvSpPr>
            <p:spPr bwMode="auto">
              <a:xfrm>
                <a:off x="331" y="0"/>
                <a:ext cx="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*(*(a+0)+1)</a:t>
                </a:r>
              </a:p>
            </p:txBody>
          </p:sp>
          <p:sp>
            <p:nvSpPr>
              <p:cNvPr id="18" name="直接连接符 49161"/>
              <p:cNvSpPr>
                <a:spLocks noChangeShapeType="1"/>
              </p:cNvSpPr>
              <p:nvPr/>
            </p:nvSpPr>
            <p:spPr bwMode="auto">
              <a:xfrm flipH="1">
                <a:off x="0" y="230"/>
                <a:ext cx="500" cy="4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文本框 49162"/>
            <p:cNvSpPr txBox="1">
              <a:spLocks noChangeArrowheads="1"/>
            </p:cNvSpPr>
            <p:nvPr/>
          </p:nvSpPr>
          <p:spPr bwMode="auto">
            <a:xfrm>
              <a:off x="408" y="0"/>
              <a:ext cx="6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*(a[0]+1)</a:t>
              </a:r>
            </a:p>
          </p:txBody>
        </p:sp>
      </p:grpSp>
      <p:sp>
        <p:nvSpPr>
          <p:cNvPr id="19" name="文本框 49163"/>
          <p:cNvSpPr txBox="1">
            <a:spLocks noChangeArrowheads="1"/>
          </p:cNvSpPr>
          <p:nvPr/>
        </p:nvSpPr>
        <p:spPr bwMode="auto">
          <a:xfrm>
            <a:off x="4127500" y="1076324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b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a[3][4];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81188" y="1304642"/>
            <a:ext cx="1914525" cy="5527675"/>
            <a:chOff x="0" y="0"/>
            <a:chExt cx="1206" cy="3482"/>
          </a:xfrm>
        </p:grpSpPr>
        <p:sp>
          <p:nvSpPr>
            <p:cNvPr id="21" name="直接连接符 49165"/>
            <p:cNvSpPr>
              <a:spLocks noChangeShapeType="1"/>
            </p:cNvSpPr>
            <p:nvPr/>
          </p:nvSpPr>
          <p:spPr bwMode="auto">
            <a:xfrm>
              <a:off x="506" y="1330"/>
              <a:ext cx="68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直接连接符 49166"/>
            <p:cNvSpPr>
              <a:spLocks noChangeShapeType="1"/>
            </p:cNvSpPr>
            <p:nvPr/>
          </p:nvSpPr>
          <p:spPr bwMode="auto">
            <a:xfrm>
              <a:off x="520" y="2341"/>
              <a:ext cx="68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49167"/>
            <p:cNvGrpSpPr>
              <a:grpSpLocks/>
            </p:cNvGrpSpPr>
            <p:nvPr/>
          </p:nvGrpSpPr>
          <p:grpSpPr bwMode="auto">
            <a:xfrm>
              <a:off x="506" y="212"/>
              <a:ext cx="686" cy="3270"/>
              <a:chOff x="0" y="0"/>
              <a:chExt cx="686" cy="3270"/>
            </a:xfrm>
          </p:grpSpPr>
          <p:sp>
            <p:nvSpPr>
              <p:cNvPr id="30" name="矩形 4916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686" cy="326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49169"/>
              <p:cNvSpPr txBox="1">
                <a:spLocks noChangeArrowheads="1"/>
              </p:cNvSpPr>
              <p:nvPr/>
            </p:nvSpPr>
            <p:spPr bwMode="auto">
              <a:xfrm>
                <a:off x="199" y="0"/>
                <a:ext cx="3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a[0]</a:t>
                </a:r>
              </a:p>
            </p:txBody>
          </p:sp>
          <p:sp>
            <p:nvSpPr>
              <p:cNvPr id="32" name="文本框 49170"/>
              <p:cNvSpPr txBox="1">
                <a:spLocks noChangeArrowheads="1"/>
              </p:cNvSpPr>
              <p:nvPr/>
            </p:nvSpPr>
            <p:spPr bwMode="auto">
              <a:xfrm>
                <a:off x="182" y="1085"/>
                <a:ext cx="3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a[1]</a:t>
                </a:r>
              </a:p>
            </p:txBody>
          </p:sp>
          <p:sp>
            <p:nvSpPr>
              <p:cNvPr id="33" name="文本框 49171"/>
              <p:cNvSpPr txBox="1">
                <a:spLocks noChangeArrowheads="1"/>
              </p:cNvSpPr>
              <p:nvPr/>
            </p:nvSpPr>
            <p:spPr bwMode="auto">
              <a:xfrm>
                <a:off x="147" y="2107"/>
                <a:ext cx="3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a[2]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直接连接符 49172"/>
            <p:cNvSpPr>
              <a:spLocks noChangeShapeType="1"/>
            </p:cNvSpPr>
            <p:nvPr/>
          </p:nvSpPr>
          <p:spPr bwMode="auto">
            <a:xfrm>
              <a:off x="84" y="230"/>
              <a:ext cx="4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直接连接符 49173"/>
            <p:cNvSpPr>
              <a:spLocks noChangeShapeType="1"/>
            </p:cNvSpPr>
            <p:nvPr/>
          </p:nvSpPr>
          <p:spPr bwMode="auto">
            <a:xfrm>
              <a:off x="69" y="1326"/>
              <a:ext cx="4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直接连接符 49174"/>
            <p:cNvSpPr>
              <a:spLocks noChangeShapeType="1"/>
            </p:cNvSpPr>
            <p:nvPr/>
          </p:nvSpPr>
          <p:spPr bwMode="auto">
            <a:xfrm>
              <a:off x="69" y="2337"/>
              <a:ext cx="4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49175"/>
            <p:cNvSpPr txBox="1">
              <a:spLocks noChangeArrowheads="1"/>
            </p:cNvSpPr>
            <p:nvPr/>
          </p:nvSpPr>
          <p:spPr bwMode="auto">
            <a:xfrm>
              <a:off x="93" y="0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sp>
          <p:nvSpPr>
            <p:cNvPr id="28" name="文本框 49176"/>
            <p:cNvSpPr txBox="1">
              <a:spLocks noChangeArrowheads="1"/>
            </p:cNvSpPr>
            <p:nvPr/>
          </p:nvSpPr>
          <p:spPr bwMode="auto">
            <a:xfrm>
              <a:off x="0" y="1108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2008</a:t>
              </a:r>
            </a:p>
          </p:txBody>
        </p:sp>
        <p:sp>
          <p:nvSpPr>
            <p:cNvPr id="29" name="文本框 49177"/>
            <p:cNvSpPr txBox="1">
              <a:spLocks noChangeArrowheads="1"/>
            </p:cNvSpPr>
            <p:nvPr/>
          </p:nvSpPr>
          <p:spPr bwMode="auto">
            <a:xfrm>
              <a:off x="56" y="2106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2016</a:t>
              </a: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754438" y="1476092"/>
            <a:ext cx="3368675" cy="5340350"/>
            <a:chOff x="0" y="0"/>
            <a:chExt cx="2122" cy="3364"/>
          </a:xfrm>
        </p:grpSpPr>
        <p:sp>
          <p:nvSpPr>
            <p:cNvPr id="35" name="直接连接符 49179"/>
            <p:cNvSpPr>
              <a:spLocks noChangeShapeType="1"/>
            </p:cNvSpPr>
            <p:nvPr/>
          </p:nvSpPr>
          <p:spPr bwMode="auto">
            <a:xfrm>
              <a:off x="26" y="245"/>
              <a:ext cx="13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直接连接符 49180"/>
            <p:cNvSpPr>
              <a:spLocks noChangeShapeType="1"/>
            </p:cNvSpPr>
            <p:nvPr/>
          </p:nvSpPr>
          <p:spPr bwMode="auto">
            <a:xfrm>
              <a:off x="986" y="479"/>
              <a:ext cx="3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49181"/>
            <p:cNvSpPr txBox="1">
              <a:spLocks noChangeArrowheads="1"/>
            </p:cNvSpPr>
            <p:nvPr/>
          </p:nvSpPr>
          <p:spPr bwMode="auto">
            <a:xfrm>
              <a:off x="962" y="0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</a:p>
          </p:txBody>
        </p:sp>
        <p:sp>
          <p:nvSpPr>
            <p:cNvPr id="38" name="文本框 49182"/>
            <p:cNvSpPr txBox="1">
              <a:spLocks noChangeArrowheads="1"/>
            </p:cNvSpPr>
            <p:nvPr/>
          </p:nvSpPr>
          <p:spPr bwMode="auto">
            <a:xfrm>
              <a:off x="962" y="24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2002</a:t>
              </a:r>
            </a:p>
          </p:txBody>
        </p:sp>
        <p:sp>
          <p:nvSpPr>
            <p:cNvPr id="39" name="直接连接符 49183"/>
            <p:cNvSpPr>
              <a:spLocks noChangeShapeType="1"/>
            </p:cNvSpPr>
            <p:nvPr/>
          </p:nvSpPr>
          <p:spPr bwMode="auto">
            <a:xfrm>
              <a:off x="16" y="1334"/>
              <a:ext cx="13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直接连接符 49184"/>
            <p:cNvSpPr>
              <a:spLocks noChangeShapeType="1"/>
            </p:cNvSpPr>
            <p:nvPr/>
          </p:nvSpPr>
          <p:spPr bwMode="auto">
            <a:xfrm flipV="1">
              <a:off x="996" y="1578"/>
              <a:ext cx="33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直接连接符 49185"/>
            <p:cNvSpPr>
              <a:spLocks noChangeShapeType="1"/>
            </p:cNvSpPr>
            <p:nvPr/>
          </p:nvSpPr>
          <p:spPr bwMode="auto">
            <a:xfrm>
              <a:off x="0" y="2377"/>
              <a:ext cx="13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直接连接符 49186"/>
            <p:cNvSpPr>
              <a:spLocks noChangeShapeType="1"/>
            </p:cNvSpPr>
            <p:nvPr/>
          </p:nvSpPr>
          <p:spPr bwMode="auto">
            <a:xfrm>
              <a:off x="975" y="2623"/>
              <a:ext cx="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9187"/>
            <p:cNvSpPr txBox="1">
              <a:spLocks noChangeArrowheads="1"/>
            </p:cNvSpPr>
            <p:nvPr/>
          </p:nvSpPr>
          <p:spPr bwMode="auto">
            <a:xfrm>
              <a:off x="950" y="1107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2008</a:t>
              </a:r>
            </a:p>
          </p:txBody>
        </p:sp>
        <p:sp>
          <p:nvSpPr>
            <p:cNvPr id="44" name="文本框 49188"/>
            <p:cNvSpPr txBox="1">
              <a:spLocks noChangeArrowheads="1"/>
            </p:cNvSpPr>
            <p:nvPr/>
          </p:nvSpPr>
          <p:spPr bwMode="auto">
            <a:xfrm>
              <a:off x="950" y="132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</a:p>
          </p:txBody>
        </p:sp>
        <p:sp>
          <p:nvSpPr>
            <p:cNvPr id="45" name="文本框 49189"/>
            <p:cNvSpPr txBox="1">
              <a:spLocks noChangeArrowheads="1"/>
            </p:cNvSpPr>
            <p:nvPr/>
          </p:nvSpPr>
          <p:spPr bwMode="auto">
            <a:xfrm>
              <a:off x="959" y="2152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2016</a:t>
              </a:r>
            </a:p>
          </p:txBody>
        </p:sp>
        <p:sp>
          <p:nvSpPr>
            <p:cNvPr id="46" name="文本框 49190"/>
            <p:cNvSpPr txBox="1">
              <a:spLocks noChangeArrowheads="1"/>
            </p:cNvSpPr>
            <p:nvPr/>
          </p:nvSpPr>
          <p:spPr bwMode="auto">
            <a:xfrm>
              <a:off x="960" y="2396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2018</a:t>
              </a:r>
            </a:p>
          </p:txBody>
        </p:sp>
        <p:sp>
          <p:nvSpPr>
            <p:cNvPr id="47" name="矩形 49191"/>
            <p:cNvSpPr>
              <a:spLocks noChangeArrowheads="1"/>
            </p:cNvSpPr>
            <p:nvPr/>
          </p:nvSpPr>
          <p:spPr bwMode="auto">
            <a:xfrm>
              <a:off x="1361" y="131"/>
              <a:ext cx="747" cy="323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直接连接符 49192"/>
            <p:cNvSpPr>
              <a:spLocks noChangeShapeType="1"/>
            </p:cNvSpPr>
            <p:nvPr/>
          </p:nvSpPr>
          <p:spPr bwMode="auto">
            <a:xfrm>
              <a:off x="1376" y="381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直接连接符 49193"/>
            <p:cNvSpPr>
              <a:spLocks noChangeShapeType="1"/>
            </p:cNvSpPr>
            <p:nvPr/>
          </p:nvSpPr>
          <p:spPr bwMode="auto">
            <a:xfrm>
              <a:off x="1364" y="656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直接连接符 49194"/>
            <p:cNvSpPr>
              <a:spLocks noChangeShapeType="1"/>
            </p:cNvSpPr>
            <p:nvPr/>
          </p:nvSpPr>
          <p:spPr bwMode="auto">
            <a:xfrm>
              <a:off x="1364" y="1206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直接连接符 49195"/>
            <p:cNvSpPr>
              <a:spLocks noChangeShapeType="1"/>
            </p:cNvSpPr>
            <p:nvPr/>
          </p:nvSpPr>
          <p:spPr bwMode="auto">
            <a:xfrm>
              <a:off x="1364" y="1482"/>
              <a:ext cx="73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直接连接符 49196"/>
            <p:cNvSpPr>
              <a:spLocks noChangeShapeType="1"/>
            </p:cNvSpPr>
            <p:nvPr/>
          </p:nvSpPr>
          <p:spPr bwMode="auto">
            <a:xfrm>
              <a:off x="1364" y="1757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直接连接符 49197"/>
            <p:cNvSpPr>
              <a:spLocks noChangeShapeType="1"/>
            </p:cNvSpPr>
            <p:nvPr/>
          </p:nvSpPr>
          <p:spPr bwMode="auto">
            <a:xfrm>
              <a:off x="1364" y="2308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直接连接符 49198"/>
            <p:cNvSpPr>
              <a:spLocks noChangeShapeType="1"/>
            </p:cNvSpPr>
            <p:nvPr/>
          </p:nvSpPr>
          <p:spPr bwMode="auto">
            <a:xfrm flipV="1">
              <a:off x="1364" y="2583"/>
              <a:ext cx="754" cy="1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直接连接符 49199"/>
            <p:cNvSpPr>
              <a:spLocks noChangeShapeType="1"/>
            </p:cNvSpPr>
            <p:nvPr/>
          </p:nvSpPr>
          <p:spPr bwMode="auto">
            <a:xfrm>
              <a:off x="1364" y="2859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49200"/>
            <p:cNvSpPr txBox="1">
              <a:spLocks noChangeArrowheads="1"/>
            </p:cNvSpPr>
            <p:nvPr/>
          </p:nvSpPr>
          <p:spPr bwMode="auto">
            <a:xfrm>
              <a:off x="1489" y="130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57" name="文本框 49201"/>
            <p:cNvSpPr txBox="1">
              <a:spLocks noChangeArrowheads="1"/>
            </p:cNvSpPr>
            <p:nvPr/>
          </p:nvSpPr>
          <p:spPr bwMode="auto">
            <a:xfrm>
              <a:off x="1489" y="400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a[0][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1]</a:t>
              </a:r>
            </a:p>
          </p:txBody>
        </p:sp>
        <p:sp>
          <p:nvSpPr>
            <p:cNvPr id="58" name="文本框 49202"/>
            <p:cNvSpPr txBox="1">
              <a:spLocks noChangeArrowheads="1"/>
            </p:cNvSpPr>
            <p:nvPr/>
          </p:nvSpPr>
          <p:spPr bwMode="auto">
            <a:xfrm>
              <a:off x="1489" y="1211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59" name="文本框 49203"/>
            <p:cNvSpPr txBox="1">
              <a:spLocks noChangeArrowheads="1"/>
            </p:cNvSpPr>
            <p:nvPr/>
          </p:nvSpPr>
          <p:spPr bwMode="auto">
            <a:xfrm>
              <a:off x="1489" y="1481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60" name="文本框 49204"/>
            <p:cNvSpPr txBox="1">
              <a:spLocks noChangeArrowheads="1"/>
            </p:cNvSpPr>
            <p:nvPr/>
          </p:nvSpPr>
          <p:spPr bwMode="auto">
            <a:xfrm>
              <a:off x="1489" y="2292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61" name="文本框 49205"/>
            <p:cNvSpPr txBox="1">
              <a:spLocks noChangeArrowheads="1"/>
            </p:cNvSpPr>
            <p:nvPr/>
          </p:nvSpPr>
          <p:spPr bwMode="auto">
            <a:xfrm>
              <a:off x="1489" y="2563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62" name="直接连接符 49206"/>
            <p:cNvSpPr>
              <a:spLocks noChangeShapeType="1"/>
            </p:cNvSpPr>
            <p:nvPr/>
          </p:nvSpPr>
          <p:spPr bwMode="auto">
            <a:xfrm>
              <a:off x="1364" y="931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直接连接符 49207"/>
            <p:cNvSpPr>
              <a:spLocks noChangeShapeType="1"/>
            </p:cNvSpPr>
            <p:nvPr/>
          </p:nvSpPr>
          <p:spPr bwMode="auto">
            <a:xfrm>
              <a:off x="1364" y="2032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直接连接符 49208"/>
            <p:cNvSpPr>
              <a:spLocks noChangeShapeType="1"/>
            </p:cNvSpPr>
            <p:nvPr/>
          </p:nvSpPr>
          <p:spPr bwMode="auto">
            <a:xfrm>
              <a:off x="1376" y="3135"/>
              <a:ext cx="74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49209"/>
            <p:cNvSpPr txBox="1">
              <a:spLocks noChangeArrowheads="1"/>
            </p:cNvSpPr>
            <p:nvPr/>
          </p:nvSpPr>
          <p:spPr bwMode="auto">
            <a:xfrm>
              <a:off x="1489" y="670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a[0][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2]</a:t>
              </a:r>
            </a:p>
          </p:txBody>
        </p:sp>
        <p:sp>
          <p:nvSpPr>
            <p:cNvPr id="66" name="文本框 49210"/>
            <p:cNvSpPr txBox="1">
              <a:spLocks noChangeArrowheads="1"/>
            </p:cNvSpPr>
            <p:nvPr/>
          </p:nvSpPr>
          <p:spPr bwMode="auto">
            <a:xfrm>
              <a:off x="1489" y="941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a[0][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</a:p>
          </p:txBody>
        </p:sp>
        <p:sp>
          <p:nvSpPr>
            <p:cNvPr id="67" name="文本框 49211"/>
            <p:cNvSpPr txBox="1">
              <a:spLocks noChangeArrowheads="1"/>
            </p:cNvSpPr>
            <p:nvPr/>
          </p:nvSpPr>
          <p:spPr bwMode="auto">
            <a:xfrm>
              <a:off x="1489" y="1752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68" name="文本框 49212"/>
            <p:cNvSpPr txBox="1">
              <a:spLocks noChangeArrowheads="1"/>
            </p:cNvSpPr>
            <p:nvPr/>
          </p:nvSpPr>
          <p:spPr bwMode="auto">
            <a:xfrm>
              <a:off x="1489" y="2022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69" name="文本框 49213"/>
            <p:cNvSpPr txBox="1">
              <a:spLocks noChangeArrowheads="1"/>
            </p:cNvSpPr>
            <p:nvPr/>
          </p:nvSpPr>
          <p:spPr bwMode="auto">
            <a:xfrm>
              <a:off x="1489" y="2833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70" name="文本框 49214"/>
            <p:cNvSpPr txBox="1">
              <a:spLocks noChangeArrowheads="1"/>
            </p:cNvSpPr>
            <p:nvPr/>
          </p:nvSpPr>
          <p:spPr bwMode="auto">
            <a:xfrm>
              <a:off x="1489" y="3104"/>
              <a:ext cx="5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</a:p>
          </p:txBody>
        </p:sp>
      </p:grpSp>
      <p:sp>
        <p:nvSpPr>
          <p:cNvPr id="71" name="爆炸形 2 70"/>
          <p:cNvSpPr>
            <a:spLocks noChangeArrowheads="1"/>
          </p:cNvSpPr>
          <p:nvPr/>
        </p:nvSpPr>
        <p:spPr bwMode="auto">
          <a:xfrm>
            <a:off x="890588" y="5975067"/>
            <a:ext cx="2209026" cy="899279"/>
          </a:xfrm>
          <a:prstGeom prst="irregularSeal2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基类型</a:t>
            </a:r>
          </a:p>
        </p:txBody>
      </p:sp>
      <p:sp>
        <p:nvSpPr>
          <p:cNvPr id="72" name="爆炸形 1 71"/>
          <p:cNvSpPr>
            <a:spLocks noChangeArrowheads="1"/>
          </p:cNvSpPr>
          <p:nvPr/>
        </p:nvSpPr>
        <p:spPr bwMode="auto">
          <a:xfrm>
            <a:off x="665163" y="765219"/>
            <a:ext cx="3511967" cy="1123712"/>
          </a:xfrm>
          <a:prstGeom prst="irregularSeal1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行指针与列指针</a:t>
            </a:r>
          </a:p>
        </p:txBody>
      </p: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4068763" y="2026955"/>
            <a:ext cx="1096963" cy="4070350"/>
            <a:chOff x="77" y="0"/>
            <a:chExt cx="691" cy="2564"/>
          </a:xfrm>
        </p:grpSpPr>
        <p:grpSp>
          <p:nvGrpSpPr>
            <p:cNvPr id="75" name="组合 49218"/>
            <p:cNvGrpSpPr>
              <a:grpSpLocks/>
            </p:cNvGrpSpPr>
            <p:nvPr/>
          </p:nvGrpSpPr>
          <p:grpSpPr bwMode="auto">
            <a:xfrm>
              <a:off x="167" y="0"/>
              <a:ext cx="522" cy="2360"/>
              <a:chOff x="59" y="0"/>
              <a:chExt cx="522" cy="2360"/>
            </a:xfrm>
          </p:grpSpPr>
          <p:sp>
            <p:nvSpPr>
              <p:cNvPr id="80" name="文本框 49219"/>
              <p:cNvSpPr txBox="1">
                <a:spLocks noChangeArrowheads="1"/>
              </p:cNvSpPr>
              <p:nvPr/>
            </p:nvSpPr>
            <p:spPr bwMode="auto">
              <a:xfrm>
                <a:off x="76" y="0"/>
                <a:ext cx="5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a[0]</a:t>
                </a: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81" name="文本框 49220"/>
              <p:cNvSpPr txBox="1">
                <a:spLocks noChangeArrowheads="1"/>
              </p:cNvSpPr>
              <p:nvPr/>
            </p:nvSpPr>
            <p:spPr bwMode="auto">
              <a:xfrm>
                <a:off x="59" y="1070"/>
                <a:ext cx="5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99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a[1]</a:t>
                </a: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82" name="文本框 49221"/>
              <p:cNvSpPr txBox="1">
                <a:spLocks noChangeArrowheads="1"/>
              </p:cNvSpPr>
              <p:nvPr/>
            </p:nvSpPr>
            <p:spPr bwMode="auto">
              <a:xfrm>
                <a:off x="64" y="2127"/>
                <a:ext cx="5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FF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a[2]</a:t>
                </a: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</p:txBody>
          </p:sp>
        </p:grpSp>
        <p:grpSp>
          <p:nvGrpSpPr>
            <p:cNvPr id="76" name="组合 49222"/>
            <p:cNvGrpSpPr>
              <a:grpSpLocks/>
            </p:cNvGrpSpPr>
            <p:nvPr/>
          </p:nvGrpSpPr>
          <p:grpSpPr bwMode="auto">
            <a:xfrm>
              <a:off x="77" y="180"/>
              <a:ext cx="691" cy="2384"/>
              <a:chOff x="77" y="0"/>
              <a:chExt cx="691" cy="2384"/>
            </a:xfrm>
          </p:grpSpPr>
          <p:sp>
            <p:nvSpPr>
              <p:cNvPr id="77" name="文本框 49223"/>
              <p:cNvSpPr txBox="1">
                <a:spLocks noChangeArrowheads="1"/>
              </p:cNvSpPr>
              <p:nvPr/>
            </p:nvSpPr>
            <p:spPr bwMode="auto">
              <a:xfrm>
                <a:off x="77" y="0"/>
                <a:ext cx="6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*(a+0)+1</a:t>
                </a:r>
              </a:p>
            </p:txBody>
          </p:sp>
          <p:sp>
            <p:nvSpPr>
              <p:cNvPr id="78" name="文本框 49224"/>
              <p:cNvSpPr txBox="1">
                <a:spLocks noChangeArrowheads="1"/>
              </p:cNvSpPr>
              <p:nvPr/>
            </p:nvSpPr>
            <p:spPr bwMode="auto">
              <a:xfrm>
                <a:off x="108" y="1070"/>
                <a:ext cx="6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*(a+1)+1</a:t>
                </a:r>
              </a:p>
            </p:txBody>
          </p:sp>
          <p:sp>
            <p:nvSpPr>
              <p:cNvPr id="79" name="文本框 49225"/>
              <p:cNvSpPr txBox="1">
                <a:spLocks noChangeArrowheads="1"/>
              </p:cNvSpPr>
              <p:nvPr/>
            </p:nvSpPr>
            <p:spPr bwMode="auto">
              <a:xfrm>
                <a:off x="101" y="2151"/>
                <a:ext cx="6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algn="r"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800" b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*(a+2)+1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build="p"/>
      <p:bldP spid="71" grpId="0" animBg="1"/>
      <p:bldP spid="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546978" y="1357064"/>
            <a:ext cx="73231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1371600" lvl="3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对二维数组  int  a[3][4],有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A——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二维数组的首地址，即第0行的首地址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a+i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——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第i行的首地址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a[i]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*(a+i)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——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第i行第0列的元素地址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a[i]+j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*(a+i)+j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——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第i行第j列的元素地址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*(a[i]+j)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*(*(a+i)+j)  a[i][j]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813553" y="4113335"/>
            <a:ext cx="6683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1371600" lvl="3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a+i=&amp;a[i]=a[i]=*(a+i) =&amp;a[i][0],                              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值相等，含义不同</a:t>
            </a:r>
            <a:endParaRPr lang="zh-CN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itchFamily="34" charset="0"/>
            </a:endParaRP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a+i </a:t>
            </a:r>
            <a:r>
              <a:rPr lang="zh-CN" altLang="en-US" sz="2000" b="0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000" b="0" dirty="0" smtClean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&amp;a[i],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表示第i行首地址，指向行</a:t>
            </a:r>
          </a:p>
          <a:p>
            <a:pPr marL="1828800" lvl="4" indent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FF00FF"/>
              </a:buClr>
            </a:pP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a[i] 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*(a+i) 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&amp;a[i][0]，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表示第i行第0列元素地址，指向列</a:t>
            </a:r>
          </a:p>
        </p:txBody>
      </p:sp>
      <p:grpSp>
        <p:nvGrpSpPr>
          <p:cNvPr id="34" name="组合 50179"/>
          <p:cNvGrpSpPr>
            <a:grpSpLocks/>
          </p:cNvGrpSpPr>
          <p:nvPr/>
        </p:nvGrpSpPr>
        <p:grpSpPr bwMode="auto">
          <a:xfrm>
            <a:off x="1122416" y="1022471"/>
            <a:ext cx="3707997" cy="5707063"/>
            <a:chOff x="-46" y="89"/>
            <a:chExt cx="2775" cy="3595"/>
          </a:xfrm>
        </p:grpSpPr>
        <p:sp>
          <p:nvSpPr>
            <p:cNvPr id="36" name="文本框 50180"/>
            <p:cNvSpPr txBox="1">
              <a:spLocks noChangeArrowheads="1"/>
            </p:cNvSpPr>
            <p:nvPr/>
          </p:nvSpPr>
          <p:spPr bwMode="auto">
            <a:xfrm>
              <a:off x="1125" y="89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a[3][4];</a:t>
              </a:r>
            </a:p>
          </p:txBody>
        </p:sp>
        <p:grpSp>
          <p:nvGrpSpPr>
            <p:cNvPr id="37" name="组合 50181"/>
            <p:cNvGrpSpPr>
              <a:grpSpLocks/>
            </p:cNvGrpSpPr>
            <p:nvPr/>
          </p:nvGrpSpPr>
          <p:grpSpPr bwMode="auto">
            <a:xfrm>
              <a:off x="302" y="260"/>
              <a:ext cx="1206" cy="3424"/>
              <a:chOff x="0" y="0"/>
              <a:chExt cx="1206" cy="3424"/>
            </a:xfrm>
          </p:grpSpPr>
          <p:grpSp>
            <p:nvGrpSpPr>
              <p:cNvPr id="83" name="组合 50182"/>
              <p:cNvGrpSpPr>
                <a:grpSpLocks/>
              </p:cNvGrpSpPr>
              <p:nvPr/>
            </p:nvGrpSpPr>
            <p:grpSpPr bwMode="auto">
              <a:xfrm>
                <a:off x="506" y="212"/>
                <a:ext cx="700" cy="3212"/>
                <a:chOff x="0" y="0"/>
                <a:chExt cx="700" cy="3212"/>
              </a:xfrm>
            </p:grpSpPr>
            <p:sp>
              <p:nvSpPr>
                <p:cNvPr id="90" name="直接连接符 50183"/>
                <p:cNvSpPr>
                  <a:spLocks noChangeShapeType="1"/>
                </p:cNvSpPr>
                <p:nvPr/>
              </p:nvSpPr>
              <p:spPr bwMode="auto">
                <a:xfrm>
                  <a:off x="0" y="1116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直接连接符 50184"/>
                <p:cNvSpPr>
                  <a:spLocks noChangeShapeType="1"/>
                </p:cNvSpPr>
                <p:nvPr/>
              </p:nvSpPr>
              <p:spPr bwMode="auto">
                <a:xfrm>
                  <a:off x="14" y="2127"/>
                  <a:ext cx="686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" name="组合 5018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6" cy="3212"/>
                  <a:chOff x="0" y="0"/>
                  <a:chExt cx="686" cy="3212"/>
                </a:xfrm>
              </p:grpSpPr>
              <p:sp>
                <p:nvSpPr>
                  <p:cNvPr id="93" name="矩形 501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"/>
                    <a:ext cx="686" cy="3210"/>
                  </a:xfrm>
                  <a:prstGeom prst="rect">
                    <a:avLst/>
                  </a:prstGeom>
                  <a:noFill/>
                  <a:ln w="28575" cap="rnd">
                    <a:solidFill>
                      <a:srgbClr val="00B0F0"/>
                    </a:solidFill>
                    <a:prstDash val="sysDot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tabLst/>
                      <a:defRPr/>
                    </a:pPr>
                    <a:endParaRPr kumimoji="1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文本框 50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" y="0"/>
                    <a:ext cx="41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tabLst/>
                      <a:defRPr/>
                    </a:pPr>
                    <a:r>
                      <a:rPr kumimoji="1" lang="en-US" altLang="zh-CN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a[0]</a:t>
                    </a:r>
                  </a:p>
                </p:txBody>
              </p:sp>
              <p:sp>
                <p:nvSpPr>
                  <p:cNvPr id="95" name="文本框 50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" y="1085"/>
                    <a:ext cx="41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tabLst/>
                      <a:defRPr/>
                    </a:pPr>
                    <a:r>
                      <a:rPr kumimoji="1" lang="en-US" altLang="zh-CN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a[1]</a:t>
                    </a:r>
                  </a:p>
                </p:txBody>
              </p:sp>
              <p:sp>
                <p:nvSpPr>
                  <p:cNvPr id="96" name="文本框 50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" y="2107"/>
                    <a:ext cx="41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tabLst/>
                      <a:defRPr/>
                    </a:pPr>
                    <a:r>
                      <a:rPr kumimoji="1" lang="en-US" altLang="zh-CN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a[2]</a:t>
                    </a:r>
                  </a:p>
                </p:txBody>
              </p:sp>
            </p:grpSp>
          </p:grpSp>
          <p:sp>
            <p:nvSpPr>
              <p:cNvPr id="84" name="直接连接符 50190"/>
              <p:cNvSpPr>
                <a:spLocks noChangeShapeType="1"/>
              </p:cNvSpPr>
              <p:nvPr/>
            </p:nvSpPr>
            <p:spPr bwMode="auto">
              <a:xfrm>
                <a:off x="84" y="228"/>
                <a:ext cx="42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直接连接符 50191"/>
              <p:cNvSpPr>
                <a:spLocks noChangeShapeType="1"/>
              </p:cNvSpPr>
              <p:nvPr/>
            </p:nvSpPr>
            <p:spPr bwMode="auto">
              <a:xfrm>
                <a:off x="69" y="1324"/>
                <a:ext cx="42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直接连接符 50192"/>
              <p:cNvSpPr>
                <a:spLocks noChangeShapeType="1"/>
              </p:cNvSpPr>
              <p:nvPr/>
            </p:nvSpPr>
            <p:spPr bwMode="auto">
              <a:xfrm>
                <a:off x="69" y="2335"/>
                <a:ext cx="42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50193"/>
              <p:cNvSpPr txBox="1">
                <a:spLocks noChangeArrowheads="1"/>
              </p:cNvSpPr>
              <p:nvPr/>
            </p:nvSpPr>
            <p:spPr bwMode="auto">
              <a:xfrm>
                <a:off x="91" y="0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88" name="文本框 50194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2008</a:t>
                </a:r>
              </a:p>
            </p:txBody>
          </p:sp>
          <p:sp>
            <p:nvSpPr>
              <p:cNvPr id="89" name="文本框 50195"/>
              <p:cNvSpPr txBox="1">
                <a:spLocks noChangeArrowheads="1"/>
              </p:cNvSpPr>
              <p:nvPr/>
            </p:nvSpPr>
            <p:spPr bwMode="auto">
              <a:xfrm>
                <a:off x="56" y="2092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</p:grpSp>
        <p:grpSp>
          <p:nvGrpSpPr>
            <p:cNvPr id="38" name="组合 50196"/>
            <p:cNvGrpSpPr>
              <a:grpSpLocks/>
            </p:cNvGrpSpPr>
            <p:nvPr/>
          </p:nvGrpSpPr>
          <p:grpSpPr bwMode="auto">
            <a:xfrm>
              <a:off x="1387" y="577"/>
              <a:ext cx="585" cy="2133"/>
              <a:chOff x="0" y="0"/>
              <a:chExt cx="1365" cy="2133"/>
            </a:xfrm>
          </p:grpSpPr>
          <p:sp>
            <p:nvSpPr>
              <p:cNvPr id="80" name="直接连接符 50197"/>
              <p:cNvSpPr>
                <a:spLocks noChangeShapeType="1"/>
              </p:cNvSpPr>
              <p:nvPr/>
            </p:nvSpPr>
            <p:spPr bwMode="auto">
              <a:xfrm>
                <a:off x="26" y="0"/>
                <a:ext cx="133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直接连接符 50198"/>
              <p:cNvSpPr>
                <a:spLocks noChangeShapeType="1"/>
              </p:cNvSpPr>
              <p:nvPr/>
            </p:nvSpPr>
            <p:spPr bwMode="auto">
              <a:xfrm>
                <a:off x="16" y="1089"/>
                <a:ext cx="13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直接连接符 50199"/>
              <p:cNvSpPr>
                <a:spLocks noChangeShapeType="1"/>
              </p:cNvSpPr>
              <p:nvPr/>
            </p:nvSpPr>
            <p:spPr bwMode="auto">
              <a:xfrm>
                <a:off x="0" y="2132"/>
                <a:ext cx="1320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50200"/>
            <p:cNvGrpSpPr>
              <a:grpSpLocks/>
            </p:cNvGrpSpPr>
            <p:nvPr/>
          </p:nvGrpSpPr>
          <p:grpSpPr bwMode="auto">
            <a:xfrm>
              <a:off x="1557" y="322"/>
              <a:ext cx="1172" cy="3362"/>
              <a:chOff x="-1" y="0"/>
              <a:chExt cx="1172" cy="3362"/>
            </a:xfrm>
          </p:grpSpPr>
          <p:sp>
            <p:nvSpPr>
              <p:cNvPr id="46" name="直接连接符 50201"/>
              <p:cNvSpPr>
                <a:spLocks noChangeShapeType="1"/>
              </p:cNvSpPr>
              <p:nvPr/>
            </p:nvSpPr>
            <p:spPr bwMode="auto">
              <a:xfrm>
                <a:off x="35" y="477"/>
                <a:ext cx="3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50202"/>
              <p:cNvSpPr txBox="1">
                <a:spLocks noChangeArrowheads="1"/>
              </p:cNvSpPr>
              <p:nvPr/>
            </p:nvSpPr>
            <p:spPr bwMode="auto">
              <a:xfrm>
                <a:off x="10" y="0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</a:p>
            </p:txBody>
          </p:sp>
          <p:sp>
            <p:nvSpPr>
              <p:cNvPr id="48" name="文本框 50203"/>
              <p:cNvSpPr txBox="1">
                <a:spLocks noChangeArrowheads="1"/>
              </p:cNvSpPr>
              <p:nvPr/>
            </p:nvSpPr>
            <p:spPr bwMode="auto">
              <a:xfrm>
                <a:off x="10" y="244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2002</a:t>
                </a:r>
              </a:p>
            </p:txBody>
          </p:sp>
          <p:sp>
            <p:nvSpPr>
              <p:cNvPr id="49" name="直接连接符 50204"/>
              <p:cNvSpPr>
                <a:spLocks noChangeShapeType="1"/>
              </p:cNvSpPr>
              <p:nvPr/>
            </p:nvSpPr>
            <p:spPr bwMode="auto">
              <a:xfrm flipV="1">
                <a:off x="45" y="1576"/>
                <a:ext cx="33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ot="10800000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直接连接符 50205"/>
              <p:cNvSpPr>
                <a:spLocks noChangeShapeType="1"/>
              </p:cNvSpPr>
              <p:nvPr/>
            </p:nvSpPr>
            <p:spPr bwMode="auto">
              <a:xfrm>
                <a:off x="24" y="2621"/>
                <a:ext cx="37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32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206"/>
              <p:cNvSpPr txBox="1">
                <a:spLocks noChangeArrowheads="1"/>
              </p:cNvSpPr>
              <p:nvPr/>
            </p:nvSpPr>
            <p:spPr bwMode="auto">
              <a:xfrm>
                <a:off x="-1" y="1107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2008</a:t>
                </a:r>
              </a:p>
            </p:txBody>
          </p:sp>
          <p:sp>
            <p:nvSpPr>
              <p:cNvPr id="52" name="文本框 50207"/>
              <p:cNvSpPr txBox="1">
                <a:spLocks noChangeArrowheads="1"/>
              </p:cNvSpPr>
              <p:nvPr/>
            </p:nvSpPr>
            <p:spPr bwMode="auto">
              <a:xfrm>
                <a:off x="-1" y="1351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2010</a:t>
                </a:r>
              </a:p>
            </p:txBody>
          </p:sp>
          <p:sp>
            <p:nvSpPr>
              <p:cNvPr id="53" name="文本框 50208"/>
              <p:cNvSpPr txBox="1">
                <a:spLocks noChangeArrowheads="1"/>
              </p:cNvSpPr>
              <p:nvPr/>
            </p:nvSpPr>
            <p:spPr bwMode="auto">
              <a:xfrm>
                <a:off x="9" y="2152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54" name="文本框 50209"/>
              <p:cNvSpPr txBox="1">
                <a:spLocks noChangeArrowheads="1"/>
              </p:cNvSpPr>
              <p:nvPr/>
            </p:nvSpPr>
            <p:spPr bwMode="auto">
              <a:xfrm>
                <a:off x="9" y="2396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grpSp>
            <p:nvGrpSpPr>
              <p:cNvPr id="55" name="组合 50210"/>
              <p:cNvGrpSpPr>
                <a:grpSpLocks/>
              </p:cNvGrpSpPr>
              <p:nvPr/>
            </p:nvGrpSpPr>
            <p:grpSpPr bwMode="auto">
              <a:xfrm>
                <a:off x="410" y="129"/>
                <a:ext cx="761" cy="3233"/>
                <a:chOff x="0" y="0"/>
                <a:chExt cx="761" cy="3233"/>
              </a:xfrm>
            </p:grpSpPr>
            <p:sp>
              <p:nvSpPr>
                <p:cNvPr id="56" name="矩形 502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7" cy="3233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直接连接符 50212"/>
                <p:cNvSpPr>
                  <a:spLocks noChangeShapeType="1"/>
                </p:cNvSpPr>
                <p:nvPr/>
              </p:nvSpPr>
              <p:spPr bwMode="auto">
                <a:xfrm>
                  <a:off x="15" y="250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直接连接符 50213"/>
                <p:cNvSpPr>
                  <a:spLocks noChangeShapeType="1"/>
                </p:cNvSpPr>
                <p:nvPr/>
              </p:nvSpPr>
              <p:spPr bwMode="auto">
                <a:xfrm>
                  <a:off x="3" y="525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直接连接符 50214"/>
                <p:cNvSpPr>
                  <a:spLocks noChangeShapeType="1"/>
                </p:cNvSpPr>
                <p:nvPr/>
              </p:nvSpPr>
              <p:spPr bwMode="auto">
                <a:xfrm>
                  <a:off x="3" y="1075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直接连接符 50215"/>
                <p:cNvSpPr>
                  <a:spLocks noChangeShapeType="1"/>
                </p:cNvSpPr>
                <p:nvPr/>
              </p:nvSpPr>
              <p:spPr bwMode="auto">
                <a:xfrm>
                  <a:off x="3" y="1351"/>
                  <a:ext cx="738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直接连接符 50216"/>
                <p:cNvSpPr>
                  <a:spLocks noChangeShapeType="1"/>
                </p:cNvSpPr>
                <p:nvPr/>
              </p:nvSpPr>
              <p:spPr bwMode="auto">
                <a:xfrm>
                  <a:off x="3" y="1626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直接连接符 50217"/>
                <p:cNvSpPr>
                  <a:spLocks noChangeShapeType="1"/>
                </p:cNvSpPr>
                <p:nvPr/>
              </p:nvSpPr>
              <p:spPr bwMode="auto">
                <a:xfrm>
                  <a:off x="3" y="2177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直接连接符 50218"/>
                <p:cNvSpPr>
                  <a:spLocks noChangeShapeType="1"/>
                </p:cNvSpPr>
                <p:nvPr/>
              </p:nvSpPr>
              <p:spPr bwMode="auto">
                <a:xfrm flipV="1">
                  <a:off x="3" y="2452"/>
                  <a:ext cx="754" cy="1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rot="108000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直接连接符 50219"/>
                <p:cNvSpPr>
                  <a:spLocks noChangeShapeType="1"/>
                </p:cNvSpPr>
                <p:nvPr/>
              </p:nvSpPr>
              <p:spPr bwMode="auto">
                <a:xfrm>
                  <a:off x="3" y="2728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50220"/>
                <p:cNvSpPr txBox="1">
                  <a:spLocks noChangeArrowheads="1"/>
                </p:cNvSpPr>
                <p:nvPr/>
              </p:nvSpPr>
              <p:spPr bwMode="auto">
                <a:xfrm>
                  <a:off x="129" y="1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[0]</a:t>
                  </a:r>
                </a:p>
              </p:txBody>
            </p:sp>
            <p:sp>
              <p:nvSpPr>
                <p:cNvPr id="66" name="文本框 50221"/>
                <p:cNvSpPr txBox="1">
                  <a:spLocks noChangeArrowheads="1"/>
                </p:cNvSpPr>
                <p:nvPr/>
              </p:nvSpPr>
              <p:spPr bwMode="auto">
                <a:xfrm>
                  <a:off x="129" y="271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a[0][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1]</a:t>
                  </a:r>
                </a:p>
              </p:txBody>
            </p:sp>
            <p:sp>
              <p:nvSpPr>
                <p:cNvPr id="67" name="文本框 50222"/>
                <p:cNvSpPr txBox="1">
                  <a:spLocks noChangeArrowheads="1"/>
                </p:cNvSpPr>
                <p:nvPr/>
              </p:nvSpPr>
              <p:spPr bwMode="auto">
                <a:xfrm>
                  <a:off x="129" y="1082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9900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[0]</a:t>
                  </a:r>
                </a:p>
              </p:txBody>
            </p:sp>
            <p:sp>
              <p:nvSpPr>
                <p:cNvPr id="68" name="文本框 50223"/>
                <p:cNvSpPr txBox="1">
                  <a:spLocks noChangeArrowheads="1"/>
                </p:cNvSpPr>
                <p:nvPr/>
              </p:nvSpPr>
              <p:spPr bwMode="auto">
                <a:xfrm>
                  <a:off x="129" y="1352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9900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</a:p>
              </p:txBody>
            </p:sp>
            <p:sp>
              <p:nvSpPr>
                <p:cNvPr id="69" name="文本框 50224"/>
                <p:cNvSpPr txBox="1">
                  <a:spLocks noChangeArrowheads="1"/>
                </p:cNvSpPr>
                <p:nvPr/>
              </p:nvSpPr>
              <p:spPr bwMode="auto">
                <a:xfrm>
                  <a:off x="129" y="2163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[0]</a:t>
                  </a:r>
                </a:p>
              </p:txBody>
            </p:sp>
            <p:sp>
              <p:nvSpPr>
                <p:cNvPr id="70" name="文本框 50225"/>
                <p:cNvSpPr txBox="1">
                  <a:spLocks noChangeArrowheads="1"/>
                </p:cNvSpPr>
                <p:nvPr/>
              </p:nvSpPr>
              <p:spPr bwMode="auto">
                <a:xfrm>
                  <a:off x="129" y="2434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[1]</a:t>
                  </a:r>
                </a:p>
              </p:txBody>
            </p:sp>
            <p:sp>
              <p:nvSpPr>
                <p:cNvPr id="71" name="直接连接符 50226"/>
                <p:cNvSpPr>
                  <a:spLocks noChangeShapeType="1"/>
                </p:cNvSpPr>
                <p:nvPr/>
              </p:nvSpPr>
              <p:spPr bwMode="auto">
                <a:xfrm>
                  <a:off x="3" y="800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直接连接符 50227"/>
                <p:cNvSpPr>
                  <a:spLocks noChangeShapeType="1"/>
                </p:cNvSpPr>
                <p:nvPr/>
              </p:nvSpPr>
              <p:spPr bwMode="auto">
                <a:xfrm>
                  <a:off x="3" y="1901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直接连接符 50228"/>
                <p:cNvSpPr>
                  <a:spLocks noChangeShapeType="1"/>
                </p:cNvSpPr>
                <p:nvPr/>
              </p:nvSpPr>
              <p:spPr bwMode="auto">
                <a:xfrm>
                  <a:off x="15" y="3004"/>
                  <a:ext cx="746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32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50229"/>
                <p:cNvSpPr txBox="1">
                  <a:spLocks noChangeArrowheads="1"/>
                </p:cNvSpPr>
                <p:nvPr/>
              </p:nvSpPr>
              <p:spPr bwMode="auto">
                <a:xfrm>
                  <a:off x="129" y="541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a[0][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2]</a:t>
                  </a:r>
                </a:p>
              </p:txBody>
            </p:sp>
            <p:sp>
              <p:nvSpPr>
                <p:cNvPr id="75" name="文本框 50230"/>
                <p:cNvSpPr txBox="1">
                  <a:spLocks noChangeArrowheads="1"/>
                </p:cNvSpPr>
                <p:nvPr/>
              </p:nvSpPr>
              <p:spPr bwMode="auto">
                <a:xfrm>
                  <a:off x="129" y="812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a[0][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3]</a:t>
                  </a:r>
                </a:p>
              </p:txBody>
            </p:sp>
            <p:sp>
              <p:nvSpPr>
                <p:cNvPr id="76" name="文本框 50231"/>
                <p:cNvSpPr txBox="1">
                  <a:spLocks noChangeArrowheads="1"/>
                </p:cNvSpPr>
                <p:nvPr/>
              </p:nvSpPr>
              <p:spPr bwMode="auto">
                <a:xfrm>
                  <a:off x="129" y="1623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9900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[2]</a:t>
                  </a:r>
                </a:p>
              </p:txBody>
            </p:sp>
            <p:sp>
              <p:nvSpPr>
                <p:cNvPr id="77" name="文本框 50232"/>
                <p:cNvSpPr txBox="1">
                  <a:spLocks noChangeArrowheads="1"/>
                </p:cNvSpPr>
                <p:nvPr/>
              </p:nvSpPr>
              <p:spPr bwMode="auto">
                <a:xfrm>
                  <a:off x="129" y="1893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9900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r>
                    <a:rPr kumimoji="1" lang="en-US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[3]</a:t>
                  </a:r>
                </a:p>
              </p:txBody>
            </p:sp>
            <p:sp>
              <p:nvSpPr>
                <p:cNvPr id="78" name="文本框 50233"/>
                <p:cNvSpPr txBox="1">
                  <a:spLocks noChangeArrowheads="1"/>
                </p:cNvSpPr>
                <p:nvPr/>
              </p:nvSpPr>
              <p:spPr bwMode="auto">
                <a:xfrm>
                  <a:off x="129" y="2704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[2]</a:t>
                  </a:r>
                </a:p>
              </p:txBody>
            </p:sp>
            <p:sp>
              <p:nvSpPr>
                <p:cNvPr id="79" name="文本框 50234"/>
                <p:cNvSpPr txBox="1">
                  <a:spLocks noChangeArrowheads="1"/>
                </p:cNvSpPr>
                <p:nvPr/>
              </p:nvSpPr>
              <p:spPr bwMode="auto">
                <a:xfrm>
                  <a:off x="129" y="2975"/>
                  <a:ext cx="61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r>
                    <a:rPr kumimoji="1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[3]</a:t>
                  </a:r>
                </a:p>
              </p:txBody>
            </p:sp>
          </p:grpSp>
        </p:grpSp>
        <p:grpSp>
          <p:nvGrpSpPr>
            <p:cNvPr id="42" name="组合 50235"/>
            <p:cNvGrpSpPr>
              <a:grpSpLocks/>
            </p:cNvGrpSpPr>
            <p:nvPr/>
          </p:nvGrpSpPr>
          <p:grpSpPr bwMode="auto">
            <a:xfrm>
              <a:off x="-46" y="337"/>
              <a:ext cx="432" cy="2349"/>
              <a:chOff x="-46" y="5"/>
              <a:chExt cx="432" cy="2349"/>
            </a:xfrm>
          </p:grpSpPr>
          <p:sp>
            <p:nvSpPr>
              <p:cNvPr id="43" name="文本框 50236"/>
              <p:cNvSpPr txBox="1">
                <a:spLocks noChangeArrowheads="1"/>
              </p:cNvSpPr>
              <p:nvPr/>
            </p:nvSpPr>
            <p:spPr bwMode="auto">
              <a:xfrm>
                <a:off x="87" y="5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" name="文本框 50237"/>
              <p:cNvSpPr txBox="1">
                <a:spLocks noChangeArrowheads="1"/>
              </p:cNvSpPr>
              <p:nvPr/>
            </p:nvSpPr>
            <p:spPr bwMode="auto">
              <a:xfrm>
                <a:off x="-46" y="1104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a+1</a:t>
                </a:r>
              </a:p>
            </p:txBody>
          </p:sp>
          <p:sp>
            <p:nvSpPr>
              <p:cNvPr id="45" name="文本框 50238"/>
              <p:cNvSpPr txBox="1">
                <a:spLocks noChangeArrowheads="1"/>
              </p:cNvSpPr>
              <p:nvPr/>
            </p:nvSpPr>
            <p:spPr bwMode="auto">
              <a:xfrm>
                <a:off x="-13" y="2121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bldLvl="5"/>
      <p:bldP spid="33" grpId="0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sp>
        <p:nvSpPr>
          <p:cNvPr id="97" name="文本框 51202"/>
          <p:cNvSpPr txBox="1">
            <a:spLocks noChangeArrowheads="1"/>
          </p:cNvSpPr>
          <p:nvPr/>
        </p:nvSpPr>
        <p:spPr bwMode="auto">
          <a:xfrm>
            <a:off x="1783951" y="1098966"/>
            <a:ext cx="1362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a[3][4];</a:t>
            </a:r>
          </a:p>
        </p:txBody>
      </p:sp>
      <p:sp>
        <p:nvSpPr>
          <p:cNvPr id="98" name="文本框 51228"/>
          <p:cNvSpPr txBox="1">
            <a:spLocks noChangeArrowheads="1"/>
          </p:cNvSpPr>
          <p:nvPr/>
        </p:nvSpPr>
        <p:spPr bwMode="auto">
          <a:xfrm>
            <a:off x="6565900" y="4210051"/>
            <a:ext cx="309091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二维数组元素表示形式：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a[1][2]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*(a[1]+2)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*(*(a+1)+2)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*(&amp;a[0][0]+1*4+2)</a:t>
            </a:r>
          </a:p>
        </p:txBody>
      </p:sp>
      <p:sp>
        <p:nvSpPr>
          <p:cNvPr id="99" name="文本框 51230"/>
          <p:cNvSpPr txBox="1">
            <a:spLocks noChangeArrowheads="1"/>
          </p:cNvSpPr>
          <p:nvPr/>
        </p:nvSpPr>
        <p:spPr bwMode="auto">
          <a:xfrm>
            <a:off x="3768725" y="1472676"/>
            <a:ext cx="1795982" cy="224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地址表示：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en-US" altLang="zh-CN" sz="2000" b="0" dirty="0" smtClean="0">
                <a:solidFill>
                  <a:srgbClr val="99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a+1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&amp;a[1][0]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a[1]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*(a+1)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(5)(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*) (a+1)</a:t>
            </a:r>
          </a:p>
        </p:txBody>
      </p: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6045200" y="1538288"/>
            <a:ext cx="1885950" cy="401638"/>
            <a:chOff x="0" y="17"/>
            <a:chExt cx="1188" cy="253"/>
          </a:xfrm>
        </p:grpSpPr>
        <p:sp>
          <p:nvSpPr>
            <p:cNvPr id="101" name="直接连接符 51232"/>
            <p:cNvSpPr>
              <a:spLocks noChangeShapeType="1"/>
            </p:cNvSpPr>
            <p:nvPr/>
          </p:nvSpPr>
          <p:spPr bwMode="auto">
            <a:xfrm flipH="1">
              <a:off x="0" y="156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51233"/>
            <p:cNvSpPr txBox="1">
              <a:spLocks noChangeArrowheads="1"/>
            </p:cNvSpPr>
            <p:nvPr/>
          </p:nvSpPr>
          <p:spPr bwMode="auto">
            <a:xfrm>
              <a:off x="589" y="17"/>
              <a:ext cx="59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b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行指针</a:t>
              </a:r>
            </a:p>
          </p:txBody>
        </p:sp>
      </p:grp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6540500" y="2063751"/>
            <a:ext cx="1143000" cy="1333500"/>
            <a:chOff x="0" y="0"/>
            <a:chExt cx="720" cy="840"/>
          </a:xfrm>
        </p:grpSpPr>
        <p:sp>
          <p:nvSpPr>
            <p:cNvPr id="104" name="右大括号 51235"/>
            <p:cNvSpPr>
              <a:spLocks/>
            </p:cNvSpPr>
            <p:nvPr/>
          </p:nvSpPr>
          <p:spPr bwMode="auto">
            <a:xfrm>
              <a:off x="0" y="0"/>
              <a:ext cx="48" cy="840"/>
            </a:xfrm>
            <a:prstGeom prst="rightBrace">
              <a:avLst>
                <a:gd name="adj1" fmla="val 145590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zh-CN" altLang="en-US" sz="2000" b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51236"/>
            <p:cNvSpPr txBox="1">
              <a:spLocks noChangeArrowheads="1"/>
            </p:cNvSpPr>
            <p:nvPr/>
          </p:nvSpPr>
          <p:spPr bwMode="auto">
            <a:xfrm>
              <a:off x="121" y="293"/>
              <a:ext cx="59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b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列指针</a:t>
              </a:r>
            </a:p>
          </p:txBody>
        </p:sp>
      </p:grpSp>
      <p:grpSp>
        <p:nvGrpSpPr>
          <p:cNvPr id="106" name="Group 40"/>
          <p:cNvGrpSpPr>
            <a:grpSpLocks/>
          </p:cNvGrpSpPr>
          <p:nvPr/>
        </p:nvGrpSpPr>
        <p:grpSpPr bwMode="auto">
          <a:xfrm>
            <a:off x="1933575" y="1617663"/>
            <a:ext cx="1560513" cy="5156200"/>
            <a:chOff x="456" y="610"/>
            <a:chExt cx="983" cy="3248"/>
          </a:xfrm>
        </p:grpSpPr>
        <p:sp>
          <p:nvSpPr>
            <p:cNvPr id="107" name="矩形 51204"/>
            <p:cNvSpPr>
              <a:spLocks noChangeArrowheads="1"/>
            </p:cNvSpPr>
            <p:nvPr/>
          </p:nvSpPr>
          <p:spPr bwMode="auto">
            <a:xfrm>
              <a:off x="464" y="625"/>
              <a:ext cx="629" cy="323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直接连接符 51205"/>
            <p:cNvSpPr>
              <a:spLocks noChangeShapeType="1"/>
            </p:cNvSpPr>
            <p:nvPr/>
          </p:nvSpPr>
          <p:spPr bwMode="auto">
            <a:xfrm>
              <a:off x="477" y="875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直接连接符 51206"/>
            <p:cNvSpPr>
              <a:spLocks noChangeShapeType="1"/>
            </p:cNvSpPr>
            <p:nvPr/>
          </p:nvSpPr>
          <p:spPr bwMode="auto">
            <a:xfrm>
              <a:off x="467" y="1150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直接连接符 51207"/>
            <p:cNvSpPr>
              <a:spLocks noChangeShapeType="1"/>
            </p:cNvSpPr>
            <p:nvPr/>
          </p:nvSpPr>
          <p:spPr bwMode="auto">
            <a:xfrm>
              <a:off x="467" y="1700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直接连接符 51208"/>
            <p:cNvSpPr>
              <a:spLocks noChangeShapeType="1"/>
            </p:cNvSpPr>
            <p:nvPr/>
          </p:nvSpPr>
          <p:spPr bwMode="auto">
            <a:xfrm>
              <a:off x="467" y="1976"/>
              <a:ext cx="621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直接连接符 51209"/>
            <p:cNvSpPr>
              <a:spLocks noChangeShapeType="1"/>
            </p:cNvSpPr>
            <p:nvPr/>
          </p:nvSpPr>
          <p:spPr bwMode="auto">
            <a:xfrm>
              <a:off x="467" y="2251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直接连接符 51210"/>
            <p:cNvSpPr>
              <a:spLocks noChangeShapeType="1"/>
            </p:cNvSpPr>
            <p:nvPr/>
          </p:nvSpPr>
          <p:spPr bwMode="auto">
            <a:xfrm>
              <a:off x="467" y="2802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直接连接符 51211"/>
            <p:cNvSpPr>
              <a:spLocks noChangeShapeType="1"/>
            </p:cNvSpPr>
            <p:nvPr/>
          </p:nvSpPr>
          <p:spPr bwMode="auto">
            <a:xfrm flipV="1">
              <a:off x="467" y="3077"/>
              <a:ext cx="635" cy="1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直接连接符 51212"/>
            <p:cNvSpPr>
              <a:spLocks noChangeShapeType="1"/>
            </p:cNvSpPr>
            <p:nvPr/>
          </p:nvSpPr>
          <p:spPr bwMode="auto">
            <a:xfrm>
              <a:off x="467" y="3353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51213"/>
            <p:cNvSpPr txBox="1">
              <a:spLocks noChangeArrowheads="1"/>
            </p:cNvSpPr>
            <p:nvPr/>
          </p:nvSpPr>
          <p:spPr bwMode="auto">
            <a:xfrm>
              <a:off x="485" y="610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117" name="文本框 51214"/>
            <p:cNvSpPr txBox="1">
              <a:spLocks noChangeArrowheads="1"/>
            </p:cNvSpPr>
            <p:nvPr/>
          </p:nvSpPr>
          <p:spPr bwMode="auto">
            <a:xfrm>
              <a:off x="478" y="865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118" name="文本框 51215"/>
            <p:cNvSpPr txBox="1">
              <a:spLocks noChangeArrowheads="1"/>
            </p:cNvSpPr>
            <p:nvPr/>
          </p:nvSpPr>
          <p:spPr bwMode="auto">
            <a:xfrm>
              <a:off x="480" y="1705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a[1][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0]</a:t>
              </a:r>
            </a:p>
          </p:txBody>
        </p:sp>
        <p:sp>
          <p:nvSpPr>
            <p:cNvPr id="119" name="文本框 51216"/>
            <p:cNvSpPr txBox="1">
              <a:spLocks noChangeArrowheads="1"/>
            </p:cNvSpPr>
            <p:nvPr/>
          </p:nvSpPr>
          <p:spPr bwMode="auto">
            <a:xfrm>
              <a:off x="475" y="1975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a[1][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</a:t>
              </a:r>
            </a:p>
          </p:txBody>
        </p:sp>
        <p:sp>
          <p:nvSpPr>
            <p:cNvPr id="120" name="文本框 51217"/>
            <p:cNvSpPr txBox="1">
              <a:spLocks noChangeArrowheads="1"/>
            </p:cNvSpPr>
            <p:nvPr/>
          </p:nvSpPr>
          <p:spPr bwMode="auto">
            <a:xfrm>
              <a:off x="463" y="278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121" name="文本框 51218"/>
            <p:cNvSpPr txBox="1">
              <a:spLocks noChangeArrowheads="1"/>
            </p:cNvSpPr>
            <p:nvPr/>
          </p:nvSpPr>
          <p:spPr bwMode="auto">
            <a:xfrm>
              <a:off x="458" y="3057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122" name="直接连接符 51219"/>
            <p:cNvSpPr>
              <a:spLocks noChangeShapeType="1"/>
            </p:cNvSpPr>
            <p:nvPr/>
          </p:nvSpPr>
          <p:spPr bwMode="auto">
            <a:xfrm>
              <a:off x="467" y="1425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直接连接符 51220"/>
            <p:cNvSpPr>
              <a:spLocks noChangeShapeType="1"/>
            </p:cNvSpPr>
            <p:nvPr/>
          </p:nvSpPr>
          <p:spPr bwMode="auto">
            <a:xfrm>
              <a:off x="467" y="2526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直接连接符 51221"/>
            <p:cNvSpPr>
              <a:spLocks noChangeShapeType="1"/>
            </p:cNvSpPr>
            <p:nvPr/>
          </p:nvSpPr>
          <p:spPr bwMode="auto">
            <a:xfrm>
              <a:off x="477" y="3629"/>
              <a:ext cx="628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51222"/>
            <p:cNvSpPr txBox="1">
              <a:spLocks noChangeArrowheads="1"/>
            </p:cNvSpPr>
            <p:nvPr/>
          </p:nvSpPr>
          <p:spPr bwMode="auto">
            <a:xfrm>
              <a:off x="486" y="1157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126" name="文本框 51223"/>
            <p:cNvSpPr txBox="1">
              <a:spLocks noChangeArrowheads="1"/>
            </p:cNvSpPr>
            <p:nvPr/>
          </p:nvSpPr>
          <p:spPr bwMode="auto">
            <a:xfrm>
              <a:off x="481" y="1421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127" name="文本框 51224"/>
            <p:cNvSpPr txBox="1">
              <a:spLocks noChangeArrowheads="1"/>
            </p:cNvSpPr>
            <p:nvPr/>
          </p:nvSpPr>
          <p:spPr bwMode="auto">
            <a:xfrm>
              <a:off x="468" y="224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a[1][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2]</a:t>
              </a:r>
            </a:p>
          </p:txBody>
        </p:sp>
        <p:sp>
          <p:nvSpPr>
            <p:cNvPr id="128" name="文本框 51225"/>
            <p:cNvSpPr txBox="1">
              <a:spLocks noChangeArrowheads="1"/>
            </p:cNvSpPr>
            <p:nvPr/>
          </p:nvSpPr>
          <p:spPr bwMode="auto">
            <a:xfrm>
              <a:off x="456" y="251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a[1][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3]</a:t>
              </a:r>
            </a:p>
          </p:txBody>
        </p:sp>
        <p:sp>
          <p:nvSpPr>
            <p:cNvPr id="129" name="文本框 51226"/>
            <p:cNvSpPr txBox="1">
              <a:spLocks noChangeArrowheads="1"/>
            </p:cNvSpPr>
            <p:nvPr/>
          </p:nvSpPr>
          <p:spPr bwMode="auto">
            <a:xfrm>
              <a:off x="461" y="3341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130" name="文本框 51227"/>
            <p:cNvSpPr txBox="1">
              <a:spLocks noChangeArrowheads="1"/>
            </p:cNvSpPr>
            <p:nvPr/>
          </p:nvSpPr>
          <p:spPr bwMode="auto">
            <a:xfrm>
              <a:off x="463" y="3598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a[2]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131" name="直接连接符 51229"/>
            <p:cNvSpPr>
              <a:spLocks noChangeShapeType="1"/>
            </p:cNvSpPr>
            <p:nvPr/>
          </p:nvSpPr>
          <p:spPr bwMode="auto">
            <a:xfrm flipH="1">
              <a:off x="1102" y="171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直接连接符 51237"/>
            <p:cNvSpPr>
              <a:spLocks noChangeShapeType="1"/>
            </p:cNvSpPr>
            <p:nvPr/>
          </p:nvSpPr>
          <p:spPr bwMode="auto">
            <a:xfrm flipH="1">
              <a:off x="1103" y="224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文本框 51238"/>
          <p:cNvSpPr txBox="1">
            <a:spLocks noChangeArrowheads="1"/>
          </p:cNvSpPr>
          <p:nvPr/>
        </p:nvSpPr>
        <p:spPr bwMode="auto">
          <a:xfrm>
            <a:off x="3816350" y="3923498"/>
            <a:ext cx="2190321" cy="18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地址表示：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&amp;a[1][2]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a[1]+2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*(a+1)+2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(4)&amp;a[0][0]+1*4+2</a:t>
            </a:r>
          </a:p>
        </p:txBody>
      </p:sp>
    </p:spTree>
    <p:extLst>
      <p:ext uri="{BB962C8B-B14F-4D97-AF65-F5344CB8AC3E}">
        <p14:creationId xmlns:p14="http://schemas.microsoft.com/office/powerpoint/2010/main" val="12112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/>
      <p:bldP spid="99" grpId="0" build="p"/>
      <p:bldP spid="13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sp>
        <p:nvSpPr>
          <p:cNvPr id="40" name="Shape 74"/>
          <p:cNvSpPr>
            <a:spLocks noChangeArrowheads="1"/>
          </p:cNvSpPr>
          <p:nvPr/>
        </p:nvSpPr>
        <p:spPr bwMode="auto">
          <a:xfrm>
            <a:off x="4207778" y="1652440"/>
            <a:ext cx="2816984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57200" indent="-4572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l"/>
                <a:tab pos="457200" algn="l"/>
              </a:tabLst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indent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指向二维数组的指针</a:t>
            </a:r>
            <a:r>
              <a:rPr lang="zh-CN" altLang="en-US" sz="2000" b="0" dirty="0" smtClean="0">
                <a:solidFill>
                  <a:srgbClr val="3757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Verdana" pitchFamily="34" charset="0"/>
              </a:rPr>
              <a:t> </a:t>
            </a:r>
            <a:endParaRPr lang="zh-CN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52227"/>
          <p:cNvGrpSpPr>
            <a:grpSpLocks/>
          </p:cNvGrpSpPr>
          <p:nvPr/>
        </p:nvGrpSpPr>
        <p:grpSpPr bwMode="auto">
          <a:xfrm>
            <a:off x="1436790" y="2268720"/>
            <a:ext cx="8888413" cy="3738814"/>
            <a:chOff x="-57" y="0"/>
            <a:chExt cx="5502" cy="2089"/>
          </a:xfrm>
        </p:grpSpPr>
        <p:sp>
          <p:nvSpPr>
            <p:cNvPr id="42" name="矩形 52228"/>
            <p:cNvSpPr>
              <a:spLocks noChangeArrowheads="1"/>
            </p:cNvSpPr>
            <p:nvPr/>
          </p:nvSpPr>
          <p:spPr bwMode="auto">
            <a:xfrm>
              <a:off x="11" y="11"/>
              <a:ext cx="5434" cy="20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直接连接符 52229"/>
            <p:cNvSpPr>
              <a:spLocks noChangeShapeType="1"/>
            </p:cNvSpPr>
            <p:nvPr/>
          </p:nvSpPr>
          <p:spPr bwMode="auto">
            <a:xfrm>
              <a:off x="0" y="289"/>
              <a:ext cx="5434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52230"/>
            <p:cNvSpPr txBox="1">
              <a:spLocks noChangeArrowheads="1"/>
            </p:cNvSpPr>
            <p:nvPr/>
          </p:nvSpPr>
          <p:spPr bwMode="auto">
            <a:xfrm>
              <a:off x="589" y="21"/>
              <a:ext cx="75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表示形式</a:t>
              </a:r>
            </a:p>
          </p:txBody>
        </p:sp>
        <p:sp>
          <p:nvSpPr>
            <p:cNvPr id="45" name="文本框 52231"/>
            <p:cNvSpPr txBox="1">
              <a:spLocks noChangeArrowheads="1"/>
            </p:cNvSpPr>
            <p:nvPr/>
          </p:nvSpPr>
          <p:spPr bwMode="auto">
            <a:xfrm>
              <a:off x="2983" y="43"/>
              <a:ext cx="4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含义</a:t>
              </a:r>
            </a:p>
          </p:txBody>
        </p:sp>
        <p:sp>
          <p:nvSpPr>
            <p:cNvPr id="46" name="直接连接符 52232"/>
            <p:cNvSpPr>
              <a:spLocks noChangeShapeType="1"/>
            </p:cNvSpPr>
            <p:nvPr/>
          </p:nvSpPr>
          <p:spPr bwMode="auto">
            <a:xfrm>
              <a:off x="4267" y="0"/>
              <a:ext cx="0" cy="2067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直接连接符 52233"/>
            <p:cNvSpPr>
              <a:spLocks noChangeShapeType="1"/>
            </p:cNvSpPr>
            <p:nvPr/>
          </p:nvSpPr>
          <p:spPr bwMode="auto">
            <a:xfrm>
              <a:off x="0" y="600"/>
              <a:ext cx="5422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52234"/>
            <p:cNvSpPr txBox="1">
              <a:spLocks noChangeArrowheads="1"/>
            </p:cNvSpPr>
            <p:nvPr/>
          </p:nvSpPr>
          <p:spPr bwMode="auto">
            <a:xfrm>
              <a:off x="440" y="322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" name="文本框 52235"/>
            <p:cNvSpPr txBox="1">
              <a:spLocks noChangeArrowheads="1"/>
            </p:cNvSpPr>
            <p:nvPr/>
          </p:nvSpPr>
          <p:spPr bwMode="auto">
            <a:xfrm>
              <a:off x="2273" y="354"/>
              <a:ext cx="18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二维数组名，数组首地址</a:t>
              </a:r>
            </a:p>
          </p:txBody>
        </p:sp>
        <p:sp>
          <p:nvSpPr>
            <p:cNvPr id="50" name="文本框 52236"/>
            <p:cNvSpPr txBox="1">
              <a:spLocks noChangeArrowheads="1"/>
            </p:cNvSpPr>
            <p:nvPr/>
          </p:nvSpPr>
          <p:spPr bwMode="auto">
            <a:xfrm>
              <a:off x="67" y="645"/>
              <a:ext cx="192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a[0],*(a+0),*a</a:t>
              </a:r>
            </a:p>
          </p:txBody>
        </p:sp>
        <p:sp>
          <p:nvSpPr>
            <p:cNvPr id="51" name="直接连接符 52237"/>
            <p:cNvSpPr>
              <a:spLocks noChangeShapeType="1"/>
            </p:cNvSpPr>
            <p:nvPr/>
          </p:nvSpPr>
          <p:spPr bwMode="auto">
            <a:xfrm>
              <a:off x="0" y="900"/>
              <a:ext cx="5434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2238"/>
            <p:cNvSpPr txBox="1">
              <a:spLocks noChangeArrowheads="1"/>
            </p:cNvSpPr>
            <p:nvPr/>
          </p:nvSpPr>
          <p:spPr bwMode="auto">
            <a:xfrm>
              <a:off x="2273" y="668"/>
              <a:ext cx="193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列元素地址</a:t>
              </a:r>
            </a:p>
          </p:txBody>
        </p:sp>
        <p:sp>
          <p:nvSpPr>
            <p:cNvPr id="53" name="直接连接符 52239"/>
            <p:cNvSpPr>
              <a:spLocks noChangeShapeType="1"/>
            </p:cNvSpPr>
            <p:nvPr/>
          </p:nvSpPr>
          <p:spPr bwMode="auto">
            <a:xfrm>
              <a:off x="11" y="1200"/>
              <a:ext cx="5434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2240"/>
            <p:cNvSpPr txBox="1">
              <a:spLocks noChangeArrowheads="1"/>
            </p:cNvSpPr>
            <p:nvPr/>
          </p:nvSpPr>
          <p:spPr bwMode="auto">
            <a:xfrm>
              <a:off x="300" y="911"/>
              <a:ext cx="93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a+1</a:t>
              </a:r>
            </a:p>
          </p:txBody>
        </p:sp>
        <p:sp>
          <p:nvSpPr>
            <p:cNvPr id="55" name="文本框 52241"/>
            <p:cNvSpPr txBox="1">
              <a:spLocks noChangeArrowheads="1"/>
            </p:cNvSpPr>
            <p:nvPr/>
          </p:nvSpPr>
          <p:spPr bwMode="auto">
            <a:xfrm>
              <a:off x="2273" y="956"/>
              <a:ext cx="178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行首地址</a:t>
              </a:r>
            </a:p>
          </p:txBody>
        </p:sp>
        <p:sp>
          <p:nvSpPr>
            <p:cNvPr id="56" name="直接连接符 52242"/>
            <p:cNvSpPr>
              <a:spLocks noChangeShapeType="1"/>
            </p:cNvSpPr>
            <p:nvPr/>
          </p:nvSpPr>
          <p:spPr bwMode="auto">
            <a:xfrm>
              <a:off x="22" y="1478"/>
              <a:ext cx="5423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2243"/>
            <p:cNvSpPr txBox="1">
              <a:spLocks noChangeArrowheads="1"/>
            </p:cNvSpPr>
            <p:nvPr/>
          </p:nvSpPr>
          <p:spPr bwMode="auto">
            <a:xfrm>
              <a:off x="105" y="1245"/>
              <a:ext cx="18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a[1],*(a+1)</a:t>
              </a:r>
            </a:p>
          </p:txBody>
        </p:sp>
        <p:sp>
          <p:nvSpPr>
            <p:cNvPr id="58" name="文本框 52244"/>
            <p:cNvSpPr txBox="1">
              <a:spLocks noChangeArrowheads="1"/>
            </p:cNvSpPr>
            <p:nvPr/>
          </p:nvSpPr>
          <p:spPr bwMode="auto">
            <a:xfrm>
              <a:off x="2273" y="1208"/>
              <a:ext cx="21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列元素地址</a:t>
              </a:r>
            </a:p>
          </p:txBody>
        </p:sp>
        <p:sp>
          <p:nvSpPr>
            <p:cNvPr id="59" name="直接连接符 52245"/>
            <p:cNvSpPr>
              <a:spLocks noChangeShapeType="1"/>
            </p:cNvSpPr>
            <p:nvPr/>
          </p:nvSpPr>
          <p:spPr bwMode="auto">
            <a:xfrm>
              <a:off x="11" y="1767"/>
              <a:ext cx="5434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2246"/>
            <p:cNvSpPr txBox="1">
              <a:spLocks noChangeArrowheads="1"/>
            </p:cNvSpPr>
            <p:nvPr/>
          </p:nvSpPr>
          <p:spPr bwMode="auto">
            <a:xfrm>
              <a:off x="-57" y="1507"/>
              <a:ext cx="23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a[1]+2,*(a+1)+2,&amp;a[1][2]</a:t>
              </a:r>
            </a:p>
          </p:txBody>
        </p:sp>
        <p:sp>
          <p:nvSpPr>
            <p:cNvPr id="61" name="文本框 52247"/>
            <p:cNvSpPr txBox="1">
              <a:spLocks noChangeArrowheads="1"/>
            </p:cNvSpPr>
            <p:nvPr/>
          </p:nvSpPr>
          <p:spPr bwMode="auto">
            <a:xfrm>
              <a:off x="2273" y="1509"/>
              <a:ext cx="237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列元素地址</a:t>
              </a:r>
            </a:p>
          </p:txBody>
        </p:sp>
        <p:sp>
          <p:nvSpPr>
            <p:cNvPr id="62" name="文本框 52248"/>
            <p:cNvSpPr txBox="1">
              <a:spLocks noChangeArrowheads="1"/>
            </p:cNvSpPr>
            <p:nvPr/>
          </p:nvSpPr>
          <p:spPr bwMode="auto">
            <a:xfrm>
              <a:off x="32" y="1819"/>
              <a:ext cx="20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*(a[1]+2),*(*(a+1)+2),a[1][2]</a:t>
              </a:r>
            </a:p>
          </p:txBody>
        </p:sp>
        <p:sp>
          <p:nvSpPr>
            <p:cNvPr id="63" name="文本框 52249"/>
            <p:cNvSpPr txBox="1">
              <a:spLocks noChangeArrowheads="1"/>
            </p:cNvSpPr>
            <p:nvPr/>
          </p:nvSpPr>
          <p:spPr bwMode="auto">
            <a:xfrm>
              <a:off x="2273" y="1805"/>
              <a:ext cx="201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行第</a:t>
              </a: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列元素值</a:t>
              </a:r>
            </a:p>
          </p:txBody>
        </p:sp>
        <p:sp>
          <p:nvSpPr>
            <p:cNvPr id="64" name="直接连接符 52250"/>
            <p:cNvSpPr>
              <a:spLocks noChangeShapeType="1"/>
            </p:cNvSpPr>
            <p:nvPr/>
          </p:nvSpPr>
          <p:spPr bwMode="auto">
            <a:xfrm>
              <a:off x="2155" y="0"/>
              <a:ext cx="0" cy="2078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7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93316" y="981969"/>
            <a:ext cx="5893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        基本概念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指针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93317" y="1691190"/>
            <a:ext cx="10489824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变量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的三要素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名字、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类型 与 值。  </a:t>
            </a:r>
            <a:r>
              <a:rPr lang="en-US" altLang="zh-CN" sz="2200" b="1" dirty="0" err="1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b="1" dirty="0" err="1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nt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b="1" dirty="0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=0;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每个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变量都通过变量名与相应的存储单元相联系，具体分配哪些单元给变量，由Ｃ编译系统完成变量名到对应内存单元地址的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变换。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变量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分配存储空间的大小由类型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决定。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变量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的值则是指相应存储单元的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内容。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3318" y="4351898"/>
            <a:ext cx="75124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数据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读写 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=0;	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=i+1;	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(“%d”, 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);</a:t>
            </a:r>
            <a:endParaRPr lang="zh-CN" altLang="en-US" sz="2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根据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变量的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地址 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读写内存单元的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内容。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93317" y="5534746"/>
            <a:ext cx="86114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指针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(pointer)  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	&amp;</a:t>
            </a:r>
            <a:r>
              <a:rPr lang="en-US" altLang="zh-CN" sz="2200" dirty="0" err="1" smtClean="0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</a:t>
            </a:r>
            <a:endParaRPr lang="en-US" altLang="zh-CN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 变量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的地址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</p:spTree>
    <p:extLst>
      <p:ext uri="{BB962C8B-B14F-4D97-AF65-F5344CB8AC3E}">
        <p14:creationId xmlns:p14="http://schemas.microsoft.com/office/powerpoint/2010/main" val="32364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6" grpId="0" autoUpdateAnimBg="0"/>
      <p:bldP spid="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597061" y="1248269"/>
            <a:ext cx="5002551" cy="554035"/>
            <a:chOff x="1620098" y="1340762"/>
            <a:chExt cx="5001609" cy="553850"/>
          </a:xfrm>
        </p:grpSpPr>
        <p:grpSp>
          <p:nvGrpSpPr>
            <p:cNvPr id="7" name="组合 49"/>
            <p:cNvGrpSpPr>
              <a:grpSpLocks/>
            </p:cNvGrpSpPr>
            <p:nvPr/>
          </p:nvGrpSpPr>
          <p:grpSpPr bwMode="auto">
            <a:xfrm>
              <a:off x="1620098" y="1340762"/>
              <a:ext cx="4569183" cy="553850"/>
              <a:chOff x="467940" y="1291611"/>
              <a:chExt cx="4569830" cy="553813"/>
            </a:xfrm>
          </p:grpSpPr>
          <p:sp>
            <p:nvSpPr>
              <p:cNvPr id="9" name="对角圆角矩形 8"/>
              <p:cNvSpPr/>
              <p:nvPr/>
            </p:nvSpPr>
            <p:spPr>
              <a:xfrm>
                <a:off x="467940" y="1340802"/>
                <a:ext cx="4569830" cy="504622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F2F2F2"/>
                    </a:solidFill>
                    <a:latin typeface="Calibri"/>
                    <a:ea typeface="宋体"/>
                  </a:rPr>
                  <a:t>  </a:t>
                </a:r>
                <a:endParaRPr lang="zh-CN" altLang="en-US" sz="2400" b="1" kern="0">
                  <a:solidFill>
                    <a:srgbClr val="F2F2F2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10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2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zh-CN" sz="2800" b="1" kern="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</a:t>
                  </a:r>
                  <a:endParaRPr lang="zh-CN" altLang="en-US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4281956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指向二维数组的指针变量 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25242" y="1998067"/>
            <a:ext cx="9558982" cy="219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指向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数组元素的指针变量。这种变量的定义与普通指针变量定义相同，其类型与元素数值类型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相同。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例如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p,a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[3][4];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=&amp;a[1][2];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925242" y="4236851"/>
            <a:ext cx="9558982" cy="23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指向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一维数组（二维数组的一行）的指针，也称行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定义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形式为： 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类型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标识符  （*指针变量名）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元素个数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(*p)[4];</a:t>
            </a:r>
          </a:p>
        </p:txBody>
      </p:sp>
    </p:spTree>
    <p:extLst>
      <p:ext uri="{BB962C8B-B14F-4D97-AF65-F5344CB8AC3E}">
        <p14:creationId xmlns:p14="http://schemas.microsoft.com/office/powerpoint/2010/main" val="33203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13548" y="1490767"/>
            <a:ext cx="9866224" cy="3555121"/>
            <a:chOff x="905240" y="2973401"/>
            <a:chExt cx="9866224" cy="355512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905240" y="3748179"/>
              <a:ext cx="9866224" cy="2780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（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(*p)[4]; 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定义一个指针变量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 ,p 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指向包含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个元素的一维数组。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（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与 *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的区别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: 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000" kern="0" dirty="0" err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是指向第</a:t>
              </a:r>
              <a:r>
                <a:rPr lang="en-US" altLang="zh-CN" sz="2000" kern="0" dirty="0" err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行的指针（第</a:t>
              </a:r>
              <a:r>
                <a:rPr lang="en-US" altLang="zh-CN" sz="2000" kern="0" dirty="0" err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行的首地址）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000" kern="0" dirty="0" smtClean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000" kern="0" dirty="0" smtClean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kern="0" dirty="0" err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en-US" altLang="zh-CN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是指向第</a:t>
              </a:r>
              <a:r>
                <a:rPr lang="en-US" altLang="zh-CN" sz="2000" kern="0" dirty="0" err="1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行第</a:t>
              </a:r>
              <a:r>
                <a:rPr lang="en-US" altLang="zh-CN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个元素的地址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两者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数值相等，但含义不同：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的增值将以行长为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单位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，而*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p+i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增值将以元素长度为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单位。</a:t>
              </a:r>
              <a:endPara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b="1" kern="0" dirty="0" smtClean="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19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0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1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516" y="278371"/>
            <a:ext cx="7699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8.3.2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维数组与多维数组的指针表示法</a:t>
            </a:r>
          </a:p>
        </p:txBody>
      </p:sp>
      <p:sp>
        <p:nvSpPr>
          <p:cNvPr id="10" name="矩形 55299"/>
          <p:cNvSpPr>
            <a:spLocks noGrp="1" noChangeArrowheads="1"/>
          </p:cNvSpPr>
          <p:nvPr/>
        </p:nvSpPr>
        <p:spPr bwMode="auto">
          <a:xfrm>
            <a:off x="1426072" y="1219230"/>
            <a:ext cx="9189675" cy="207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6858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       即：p+i+1将指向第i行再下一行的首地址，而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*(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p+i)+1将指向第i行首元素的下一个元素地址。(见下图)</a:t>
            </a:r>
          </a:p>
          <a:p>
            <a:pPr marL="457200" lvl="1" indent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设  int  a[3][4],(*p)[4];</a:t>
            </a:r>
          </a:p>
          <a:p>
            <a:pPr marL="0" indent="0" eaLnBrk="1" fontAlgn="base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           p=a;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782424" y="3888582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902155" y="2587806"/>
            <a:ext cx="3009900" cy="1801813"/>
            <a:chOff x="42" y="17"/>
            <a:chExt cx="1896" cy="1135"/>
          </a:xfrm>
        </p:grpSpPr>
        <p:grpSp>
          <p:nvGrpSpPr>
            <p:cNvPr id="21" name="组合 55302"/>
            <p:cNvGrpSpPr>
              <a:grpSpLocks/>
            </p:cNvGrpSpPr>
            <p:nvPr/>
          </p:nvGrpSpPr>
          <p:grpSpPr bwMode="auto">
            <a:xfrm>
              <a:off x="162" y="288"/>
              <a:ext cx="1776" cy="864"/>
              <a:chOff x="0" y="0"/>
              <a:chExt cx="1776" cy="864"/>
            </a:xfrm>
          </p:grpSpPr>
          <p:sp>
            <p:nvSpPr>
              <p:cNvPr id="28" name="矩形 55303"/>
              <p:cNvSpPr>
                <a:spLocks noChangeArrowheads="1"/>
              </p:cNvSpPr>
              <p:nvPr/>
            </p:nvSpPr>
            <p:spPr bwMode="auto">
              <a:xfrm>
                <a:off x="528" y="576"/>
                <a:ext cx="1248" cy="28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" name="组合 55304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576"/>
                <a:chOff x="0" y="0"/>
                <a:chExt cx="1776" cy="576"/>
              </a:xfrm>
            </p:grpSpPr>
            <p:sp>
              <p:nvSpPr>
                <p:cNvPr id="30" name="矩形 55305"/>
                <p:cNvSpPr>
                  <a:spLocks noChangeArrowheads="1"/>
                </p:cNvSpPr>
                <p:nvPr/>
              </p:nvSpPr>
              <p:spPr bwMode="auto">
                <a:xfrm>
                  <a:off x="528" y="0"/>
                  <a:ext cx="1248" cy="288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直接连接符 5530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20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直接连接符 55307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20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直接连接符 5530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tabLst/>
                    <a:defRPr/>
                  </a:pPr>
                  <a:endParaRPr kumimoji="1" lang="zh-CN" altLang="en-US" sz="20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" name="文本框 55309"/>
            <p:cNvSpPr txBox="1">
              <a:spLocks noChangeArrowheads="1"/>
            </p:cNvSpPr>
            <p:nvPr/>
          </p:nvSpPr>
          <p:spPr bwMode="auto">
            <a:xfrm>
              <a:off x="86" y="17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P,a</a:t>
              </a:r>
            </a:p>
          </p:txBody>
        </p:sp>
        <p:sp>
          <p:nvSpPr>
            <p:cNvPr id="23" name="文本框 55310"/>
            <p:cNvSpPr txBox="1">
              <a:spLocks noChangeArrowheads="1"/>
            </p:cNvSpPr>
            <p:nvPr/>
          </p:nvSpPr>
          <p:spPr bwMode="auto">
            <a:xfrm>
              <a:off x="42" y="353"/>
              <a:ext cx="3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P+1</a:t>
              </a:r>
            </a:p>
          </p:txBody>
        </p:sp>
        <p:sp>
          <p:nvSpPr>
            <p:cNvPr id="24" name="文本框 55311"/>
            <p:cNvSpPr txBox="1">
              <a:spLocks noChangeArrowheads="1"/>
            </p:cNvSpPr>
            <p:nvPr/>
          </p:nvSpPr>
          <p:spPr bwMode="auto">
            <a:xfrm>
              <a:off x="42" y="641"/>
              <a:ext cx="3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P+2</a:t>
              </a:r>
            </a:p>
          </p:txBody>
        </p:sp>
        <p:sp>
          <p:nvSpPr>
            <p:cNvPr id="25" name="文本框 55312"/>
            <p:cNvSpPr txBox="1">
              <a:spLocks noChangeArrowheads="1"/>
            </p:cNvSpPr>
            <p:nvPr/>
          </p:nvSpPr>
          <p:spPr bwMode="auto">
            <a:xfrm>
              <a:off x="983" y="306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a[0]</a:t>
              </a:r>
            </a:p>
          </p:txBody>
        </p:sp>
        <p:sp>
          <p:nvSpPr>
            <p:cNvPr id="26" name="文本框 55313"/>
            <p:cNvSpPr txBox="1">
              <a:spLocks noChangeArrowheads="1"/>
            </p:cNvSpPr>
            <p:nvPr/>
          </p:nvSpPr>
          <p:spPr bwMode="auto">
            <a:xfrm>
              <a:off x="807" y="593"/>
              <a:ext cx="5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a[1]</a:t>
              </a:r>
            </a:p>
          </p:txBody>
        </p:sp>
        <p:sp>
          <p:nvSpPr>
            <p:cNvPr id="27" name="文本框 55314"/>
            <p:cNvSpPr txBox="1">
              <a:spLocks noChangeArrowheads="1"/>
            </p:cNvSpPr>
            <p:nvPr/>
          </p:nvSpPr>
          <p:spPr bwMode="auto">
            <a:xfrm>
              <a:off x="983" y="881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a[2]</a:t>
              </a:r>
            </a:p>
          </p:txBody>
        </p:sp>
      </p:grpSp>
      <p:sp>
        <p:nvSpPr>
          <p:cNvPr id="34" name="文本框 55315"/>
          <p:cNvSpPr txBox="1">
            <a:spLocks noChangeArrowheads="1"/>
          </p:cNvSpPr>
          <p:nvPr/>
        </p:nvSpPr>
        <p:spPr bwMode="auto">
          <a:xfrm>
            <a:off x="1664199" y="4890294"/>
            <a:ext cx="8099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如果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先指向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a[0],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p+1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不是指向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a[0][1],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而是指向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a[1]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390540" y="3026206"/>
            <a:ext cx="3952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指针与字符串</a:t>
            </a: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8.4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6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0348" y="1466431"/>
            <a:ext cx="5391812" cy="10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字符串的指针称字符指针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定义形式：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char   *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字符串的指针表示法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56143" y="2670940"/>
            <a:ext cx="6698097" cy="144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利用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指针来对字符串进行操作：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通过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在定义时初始化指针变量使指针指向一个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字符串。</a:t>
            </a:r>
            <a:endParaRPr lang="en-US" altLang="zh-CN" sz="20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用指针变量实现对字符串的访问 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25101" y="1983639"/>
            <a:ext cx="3889396" cy="3598013"/>
            <a:chOff x="7425101" y="1983639"/>
            <a:chExt cx="3889396" cy="3598013"/>
          </a:xfrm>
        </p:grpSpPr>
        <p:pic>
          <p:nvPicPr>
            <p:cNvPr id="14338" name="Picture 2" descr="E:\课件\C语言程序设计教程（第4版）（杨路明）\方正 C语言程序设计教程（第4版 杨路明）\08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101" y="1983639"/>
              <a:ext cx="3889396" cy="3077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hape 73"/>
            <p:cNvSpPr>
              <a:spLocks noChangeArrowheads="1"/>
            </p:cNvSpPr>
            <p:nvPr/>
          </p:nvSpPr>
          <p:spPr bwMode="auto">
            <a:xfrm>
              <a:off x="8350473" y="5273875"/>
              <a:ext cx="23227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365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字符数组存储示意图</a:t>
              </a:r>
              <a:endPara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3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072276" y="1115023"/>
            <a:ext cx="74708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通过在定义时初始化指针变量使指针指向一个字符串。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8026" y="1824184"/>
            <a:ext cx="3663014" cy="708025"/>
            <a:chOff x="848026" y="2003572"/>
            <a:chExt cx="3663014" cy="708025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2598486" y="2145736"/>
              <a:ext cx="1912554" cy="526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0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字符指针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示例。</a:t>
              </a:r>
              <a:endPara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8"/>
            <p:cNvGrpSpPr>
              <a:grpSpLocks/>
            </p:cNvGrpSpPr>
            <p:nvPr/>
          </p:nvGrpSpPr>
          <p:grpSpPr bwMode="auto">
            <a:xfrm>
              <a:off x="848026" y="2003572"/>
              <a:ext cx="1663374" cy="708025"/>
              <a:chOff x="1388679" y="1973253"/>
              <a:chExt cx="1843680" cy="735667"/>
            </a:xfrm>
          </p:grpSpPr>
          <p:grpSp>
            <p:nvGrpSpPr>
              <p:cNvPr id="8" name="组合 12"/>
              <p:cNvGrpSpPr>
                <a:grpSpLocks/>
              </p:cNvGrpSpPr>
              <p:nvPr/>
            </p:nvGrpSpPr>
            <p:grpSpPr bwMode="auto">
              <a:xfrm>
                <a:off x="1893679" y="2133252"/>
                <a:ext cx="1338680" cy="503091"/>
                <a:chOff x="2115629" y="1673436"/>
                <a:chExt cx="1338597" cy="503016"/>
              </a:xfrm>
            </p:grpSpPr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15629" y="1673436"/>
                  <a:ext cx="1338597" cy="5030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itchFamily="34" charset="0"/>
                    <a:buNone/>
                    <a:defRPr/>
                  </a:pPr>
                  <a:endParaRPr lang="zh-CN" altLang="zh-CN" sz="1800" b="0" kern="0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endParaRPr>
                </a:p>
              </p:txBody>
            </p:sp>
            <p:sp>
              <p:nvSpPr>
                <p:cNvPr id="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60922" y="1694877"/>
                  <a:ext cx="1193304" cy="4796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itchFamily="34" charset="0"/>
                    <a:buNone/>
                    <a:defRPr/>
                  </a:pPr>
                  <a:r>
                    <a:rPr lang="zh-CN" altLang="en-US" sz="2400" kern="0" dirty="0" smtClean="0">
                      <a:solidFill>
                        <a:srgbClr val="FFFFFF"/>
                      </a:solidFill>
                      <a:latin typeface="方正姚体" pitchFamily="2" charset="-122"/>
                      <a:ea typeface="方正姚体" pitchFamily="2" charset="-122"/>
                      <a:sym typeface="宋体" pitchFamily="2" charset="-122"/>
                    </a:rPr>
                    <a:t>例</a:t>
                  </a:r>
                  <a:r>
                    <a:rPr lang="en-US" altLang="zh-CN" sz="2400" kern="0" dirty="0" smtClean="0">
                      <a:solidFill>
                        <a:srgbClr val="FFFFFF"/>
                      </a:solidFill>
                      <a:latin typeface="方正姚体" pitchFamily="2" charset="-122"/>
                      <a:ea typeface="方正姚体" pitchFamily="2" charset="-122"/>
                      <a:sym typeface="宋体" pitchFamily="2" charset="-122"/>
                    </a:rPr>
                    <a:t>8.13</a:t>
                  </a:r>
                  <a:endParaRPr lang="zh-CN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endParaRPr>
                </a:p>
              </p:txBody>
            </p:sp>
          </p:grpSp>
          <p:pic>
            <p:nvPicPr>
              <p:cNvPr id="9" name="图片 1" descr="k68_cn_2008428181542_0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679" y="1973253"/>
                <a:ext cx="735049" cy="735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54475" y="2711597"/>
            <a:ext cx="581749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main( 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char  *p= "computer";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s",p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字符串的指针表示法</a:t>
            </a:r>
          </a:p>
        </p:txBody>
      </p:sp>
    </p:spTree>
    <p:extLst>
      <p:ext uri="{BB962C8B-B14F-4D97-AF65-F5344CB8AC3E}">
        <p14:creationId xmlns:p14="http://schemas.microsoft.com/office/powerpoint/2010/main" val="33104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1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072276" y="1115023"/>
            <a:ext cx="48582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用指针变量来实现对字符串的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访问。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8026" y="1824184"/>
            <a:ext cx="9192957" cy="708025"/>
            <a:chOff x="848026" y="2003572"/>
            <a:chExt cx="9192957" cy="708025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2598485" y="2145736"/>
              <a:ext cx="7442498" cy="526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0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将一已知字符串第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个字符开始的剩余字符复制到另一字符串中。</a:t>
              </a:r>
            </a:p>
          </p:txBody>
        </p:sp>
        <p:grpSp>
          <p:nvGrpSpPr>
            <p:cNvPr id="7" name="组合 8"/>
            <p:cNvGrpSpPr>
              <a:grpSpLocks/>
            </p:cNvGrpSpPr>
            <p:nvPr/>
          </p:nvGrpSpPr>
          <p:grpSpPr bwMode="auto">
            <a:xfrm>
              <a:off x="848026" y="2003572"/>
              <a:ext cx="1663374" cy="708025"/>
              <a:chOff x="1388679" y="1973253"/>
              <a:chExt cx="1843680" cy="735667"/>
            </a:xfrm>
          </p:grpSpPr>
          <p:grpSp>
            <p:nvGrpSpPr>
              <p:cNvPr id="8" name="组合 12"/>
              <p:cNvGrpSpPr>
                <a:grpSpLocks/>
              </p:cNvGrpSpPr>
              <p:nvPr/>
            </p:nvGrpSpPr>
            <p:grpSpPr bwMode="auto">
              <a:xfrm>
                <a:off x="1893679" y="2133252"/>
                <a:ext cx="1338680" cy="503091"/>
                <a:chOff x="2115629" y="1673436"/>
                <a:chExt cx="1338597" cy="503016"/>
              </a:xfrm>
            </p:grpSpPr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15629" y="1673436"/>
                  <a:ext cx="1338597" cy="50301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itchFamily="34" charset="0"/>
                    <a:buNone/>
                    <a:defRPr/>
                  </a:pPr>
                  <a:endParaRPr lang="zh-CN" altLang="zh-CN" sz="1800" b="0" kern="0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sym typeface="Arial" pitchFamily="34" charset="0"/>
                  </a:endParaRPr>
                </a:p>
              </p:txBody>
            </p:sp>
            <p:sp>
              <p:nvSpPr>
                <p:cNvPr id="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60922" y="1694877"/>
                  <a:ext cx="1193304" cy="4796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itchFamily="34" charset="0"/>
                    <a:buNone/>
                    <a:defRPr/>
                  </a:pPr>
                  <a:r>
                    <a:rPr lang="zh-CN" altLang="en-US" sz="2400" kern="0" dirty="0" smtClean="0">
                      <a:solidFill>
                        <a:srgbClr val="FFFFFF"/>
                      </a:solidFill>
                      <a:latin typeface="方正姚体" pitchFamily="2" charset="-122"/>
                      <a:ea typeface="方正姚体" pitchFamily="2" charset="-122"/>
                      <a:sym typeface="宋体" pitchFamily="2" charset="-122"/>
                    </a:rPr>
                    <a:t>例</a:t>
                  </a:r>
                  <a:r>
                    <a:rPr lang="en-US" altLang="zh-CN" sz="2400" kern="0" dirty="0" smtClean="0">
                      <a:solidFill>
                        <a:srgbClr val="FFFFFF"/>
                      </a:solidFill>
                      <a:latin typeface="方正姚体" pitchFamily="2" charset="-122"/>
                      <a:ea typeface="方正姚体" pitchFamily="2" charset="-122"/>
                      <a:sym typeface="宋体" pitchFamily="2" charset="-122"/>
                    </a:rPr>
                    <a:t>8.14</a:t>
                  </a:r>
                  <a:endParaRPr lang="zh-CN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endParaRPr>
                </a:p>
              </p:txBody>
            </p:sp>
          </p:grpSp>
          <p:pic>
            <p:nvPicPr>
              <p:cNvPr id="9" name="图片 1" descr="k68_cn_2008428181542_0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679" y="1973253"/>
                <a:ext cx="735049" cy="735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54475" y="2711597"/>
            <a:ext cx="581749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main()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i,n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char a[]="computer";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char b[10],*p,*q;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字符串的指针表示法</a:t>
            </a:r>
          </a:p>
        </p:txBody>
      </p:sp>
    </p:spTree>
    <p:extLst>
      <p:ext uri="{BB962C8B-B14F-4D97-AF65-F5344CB8AC3E}">
        <p14:creationId xmlns:p14="http://schemas.microsoft.com/office/powerpoint/2010/main" val="21473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84211" y="1121157"/>
            <a:ext cx="7175424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p=a;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指向字符串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的第一个字符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q=b;   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/*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指向字符数组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的第一个单元 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scanf_s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d",&amp;n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(a)&gt;=n)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如果字符串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的长度大于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  */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p+=n-1;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移至要复制的第一个字符 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for ( ; *p!='\0'; p++,q++) 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*q=*p;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指向的字符赋值给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指向的单元 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*q='\0';        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新字符串以’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\0’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结尾 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("String a : %s\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n",a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("String b : %s\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n",b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输出拷贝的字符串 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system("pause");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237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字符串的指针表示法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705464" y="4335900"/>
            <a:ext cx="2188959" cy="141577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3↙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computer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mputer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19177" y="1041067"/>
            <a:ext cx="10710972" cy="10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b="1" kern="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en-US" sz="2000" b="1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：数组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中的每个元素都是一个存放字符串的数组 。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字符串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数组可以用一个二维字符数组来存储。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75931" y="2028701"/>
            <a:ext cx="10197166" cy="191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char 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language[3] [10]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数组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的第一个下标决定字符串的个数，第二个下标是字符串的最大长度（实际最多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个字符，‘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kern="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占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一位置）。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8.4.2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04492" y="3940280"/>
            <a:ext cx="5834172" cy="98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可以对字符串数组赋初值。例如：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char  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languge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[3] [10] ={“Basic”, “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”, “pascal”};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7595"/>
              </p:ext>
            </p:extLst>
          </p:nvPr>
        </p:nvGraphicFramePr>
        <p:xfrm>
          <a:off x="4194037" y="5141661"/>
          <a:ext cx="5114156" cy="10673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96880"/>
                <a:gridCol w="596636"/>
                <a:gridCol w="496880"/>
                <a:gridCol w="496880"/>
                <a:gridCol w="496880"/>
                <a:gridCol w="496880"/>
                <a:gridCol w="482629"/>
                <a:gridCol w="610886"/>
                <a:gridCol w="468377"/>
                <a:gridCol w="471228"/>
              </a:tblGrid>
              <a:tr h="338654"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‘B’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‘\0’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5003"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‘+’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‘+’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‘\0’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3687"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‘p’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‘l’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‘\0’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2841073" y="5042056"/>
            <a:ext cx="1294325" cy="11010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宋体"/>
              </a:rPr>
              <a:t>language[0]</a:t>
            </a:r>
            <a:endParaRPr lang="zh-CN" kern="100" dirty="0">
              <a:effectLst/>
              <a:latin typeface="Times New Roman"/>
              <a:ea typeface="宋体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宋体"/>
              </a:rPr>
              <a:t>language[1]</a:t>
            </a:r>
            <a:endParaRPr lang="zh-CN" kern="100" dirty="0">
              <a:effectLst/>
              <a:latin typeface="Times New Roman"/>
              <a:ea typeface="宋体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宋体"/>
              </a:rPr>
              <a:t>language[2]</a:t>
            </a:r>
            <a:endParaRPr lang="zh-CN" kern="100" dirty="0">
              <a:effectLst/>
              <a:latin typeface="Times New Roman"/>
              <a:ea typeface="宋体"/>
            </a:endParaRPr>
          </a:p>
        </p:txBody>
      </p:sp>
      <p:cxnSp>
        <p:nvCxnSpPr>
          <p:cNvPr id="19" name="Line 147"/>
          <p:cNvCxnSpPr>
            <a:cxnSpLocks noChangeShapeType="1"/>
          </p:cNvCxnSpPr>
          <p:nvPr/>
        </p:nvCxnSpPr>
        <p:spPr bwMode="auto">
          <a:xfrm>
            <a:off x="2862034" y="5460068"/>
            <a:ext cx="1200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147"/>
          <p:cNvCxnSpPr>
            <a:cxnSpLocks noChangeShapeType="1"/>
          </p:cNvCxnSpPr>
          <p:nvPr/>
        </p:nvCxnSpPr>
        <p:spPr bwMode="auto">
          <a:xfrm>
            <a:off x="2862034" y="5817119"/>
            <a:ext cx="1200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147"/>
          <p:cNvCxnSpPr>
            <a:cxnSpLocks noChangeShapeType="1"/>
          </p:cNvCxnSpPr>
          <p:nvPr/>
        </p:nvCxnSpPr>
        <p:spPr bwMode="auto">
          <a:xfrm>
            <a:off x="2888160" y="6209005"/>
            <a:ext cx="1200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Shape 73"/>
          <p:cNvSpPr>
            <a:spLocks noChangeArrowheads="1"/>
          </p:cNvSpPr>
          <p:nvPr/>
        </p:nvSpPr>
        <p:spPr bwMode="auto">
          <a:xfrm>
            <a:off x="4954084" y="6346183"/>
            <a:ext cx="25808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36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字符串数组存储示意图</a:t>
            </a:r>
            <a:endParaRPr lang="zh-CN" altLang="en-US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350836" y="2887707"/>
            <a:ext cx="6351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指针数组与命令行参数</a:t>
            </a: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8.5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0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01706" y="1369946"/>
            <a:ext cx="335990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变量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的访问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480546" y="2072852"/>
            <a:ext cx="473569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002060"/>
                </a:solidFill>
                <a:ea typeface="微软雅黑" panose="020B0503020204020204" pitchFamily="34" charset="-122"/>
              </a:rPr>
              <a:t>直接访问：根据变量地址存取变量</a:t>
            </a:r>
            <a:r>
              <a:rPr lang="zh-CN" altLang="en-US" sz="2200" b="1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值</a:t>
            </a:r>
            <a:endParaRPr lang="zh-CN" altLang="en-US" sz="2200" b="1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80546" y="3587654"/>
            <a:ext cx="4156854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002060"/>
                </a:solidFill>
                <a:ea typeface="微软雅黑" panose="020B0503020204020204" pitchFamily="34" charset="-122"/>
              </a:rPr>
              <a:t>间接访问：根据指针存取变量值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72157" y="2743971"/>
            <a:ext cx="134654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变量地址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786558" y="2762366"/>
            <a:ext cx="1346544" cy="53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内存单元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818701" y="3021389"/>
            <a:ext cx="872455" cy="15491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6610" y="4406877"/>
            <a:ext cx="77875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88484" y="4437270"/>
            <a:ext cx="1346544" cy="53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变量地址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709150" y="4448035"/>
            <a:ext cx="1346544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内存单元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315361" y="4640651"/>
            <a:ext cx="872455" cy="15491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723001" y="4706959"/>
            <a:ext cx="872455" cy="15491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6" grpId="0" autoUpdateAnimBg="0"/>
      <p:bldP spid="9" grpId="0" autoUpdateAnimBg="0"/>
      <p:bldP spid="10" grpId="0" autoUpdateAnimBg="0"/>
      <p:bldP spid="2" grpId="0" animBg="1"/>
      <p:bldP spid="11" grpId="0" autoUpdateAnimBg="0"/>
      <p:bldP spid="12" grpId="0" autoUpdateAnimBg="0"/>
      <p:bldP spid="16" grpId="0" autoUpdateAnimBg="0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14" name="Shape 62"/>
          <p:cNvSpPr>
            <a:spLocks noChangeArrowheads="1"/>
          </p:cNvSpPr>
          <p:nvPr/>
        </p:nvSpPr>
        <p:spPr bwMode="auto">
          <a:xfrm>
            <a:off x="2182813" y="1677535"/>
            <a:ext cx="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1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938213" y="1145149"/>
            <a:ext cx="98604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1500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数组是指针变量的集合。即它的每一个元素都是指针变量，且都具有相同的存储类别和指向相同的数据类型。</a:t>
            </a:r>
            <a:endParaRPr lang="zh-CN" altLang="en-US" sz="200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068841" y="2206978"/>
            <a:ext cx="37179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*p[10]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38509" y="3559813"/>
            <a:ext cx="9866224" cy="2686357"/>
            <a:chOff x="905240" y="2973401"/>
            <a:chExt cx="9866224" cy="2686357"/>
          </a:xfrm>
        </p:grpSpPr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905240" y="3748179"/>
              <a:ext cx="9866224" cy="1911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字符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数组中每个元素可存放一个字符，而字符指针变量存放字符串首地址，千万不要认为字符串是存放在字符指针变量中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的。</a:t>
              </a:r>
              <a:endPara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对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字符数组而言，与普通数组一样，不能对其进行整体赋值，只能给各个元素赋值，而字符指针变量可以直接用字符串常量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赋值。</a:t>
              </a:r>
              <a:endPara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b="1" kern="0" dirty="0" smtClean="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33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0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519669" y="1121489"/>
            <a:ext cx="4821657" cy="5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有若干本书，将书名按字典顺序</a:t>
            </a:r>
            <a:r>
              <a:rPr lang="zh-CN" altLang="en-US" sz="2000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排序。</a:t>
            </a:r>
            <a:endParaRPr lang="zh-CN" altLang="en-US" sz="2000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715952" y="985302"/>
            <a:ext cx="1681796" cy="708025"/>
            <a:chOff x="1388679" y="1973253"/>
            <a:chExt cx="1864099" cy="735667"/>
          </a:xfrm>
        </p:grpSpPr>
        <p:grpSp>
          <p:nvGrpSpPr>
            <p:cNvPr id="8" name="组合 12"/>
            <p:cNvGrpSpPr>
              <a:grpSpLocks/>
            </p:cNvGrpSpPr>
            <p:nvPr/>
          </p:nvGrpSpPr>
          <p:grpSpPr bwMode="auto">
            <a:xfrm>
              <a:off x="1893678" y="2133252"/>
              <a:ext cx="1359100" cy="503091"/>
              <a:chOff x="2115629" y="1673436"/>
              <a:chExt cx="1359016" cy="503016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359016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1213723" cy="47961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8.15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9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74440" y="1722994"/>
            <a:ext cx="961939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main()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</a:p>
          <a:p>
            <a:pPr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char 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bname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[]={"Programming in ANSI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C","BASIC","Visual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C++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Programming","TRUBO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C"};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i,m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void sort(char *name[],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m=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bname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(char *);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求字符串个数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sort(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bname,m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   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调用排序函数 *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("\n");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m;i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++)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输出排序结果*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("%-8s\n",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bname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system("pause");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9191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71637" y="1214033"/>
            <a:ext cx="9499976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sort(char *name[ ],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n)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指针数组排序函数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char *t;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i,j,k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      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选择排序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,k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记录每趟最小值下标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=0;i&lt;n-1;i++)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{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k=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for (j=i+1;j&lt;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if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(name[k],name[j])&gt;0) k=j;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个元素更小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if (k!=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           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最小元素是该趟的第一个元素 则不需交换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{ t=name[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];name[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]=name[k];name[k]=t;}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交换指针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}</a:t>
            </a:r>
          </a:p>
          <a:p>
            <a:pPr algn="just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210629" y="1971679"/>
            <a:ext cx="3258560" cy="240065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输出结果为：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BASIC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Programming in ANSI C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TRUBO C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Visual C++ Programming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617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3063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8.5.1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14" name="Shape 62"/>
          <p:cNvSpPr>
            <a:spLocks noChangeArrowheads="1"/>
          </p:cNvSpPr>
          <p:nvPr/>
        </p:nvSpPr>
        <p:spPr bwMode="auto">
          <a:xfrm>
            <a:off x="2182813" y="1677535"/>
            <a:ext cx="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1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73046" y="1236993"/>
            <a:ext cx="9866224" cy="4994681"/>
            <a:chOff x="905240" y="2973401"/>
            <a:chExt cx="9866224" cy="4994681"/>
          </a:xfrm>
        </p:grpSpPr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905240" y="3748179"/>
              <a:ext cx="9866224" cy="4219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字符数组中每个元素可存放一个字符，而字符指针变量存放字符串首地址，而不是存放在字符指针变量中。</a:t>
              </a:r>
              <a:b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2)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对字符数组，与普通数组一样，不能对其进行整体赋值，只能给各个元素赋值，而字符指针变量可以直接用字符串常量赋值。例如，若有如下定义：</a:t>
              </a:r>
              <a:b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char  a[10];</a:t>
              </a:r>
              <a:b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char  *p;</a:t>
              </a:r>
              <a:b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则语句  </a:t>
              </a:r>
              <a:r>
                <a:rPr lang="en-US" altLang="zh-CN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=”computer”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；是非法的，因为数组名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是一个常量指针，不能对其赋值。只能对各个元素分别赋值：  </a:t>
              </a:r>
              <a:r>
                <a:rPr lang="zh-CN" altLang="en-US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a[0]=’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c’;a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[1]=’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o’;a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[2]=’</a:t>
              </a:r>
              <a:r>
                <a:rPr lang="en-US" altLang="zh-CN" sz="2000" kern="0" dirty="0" err="1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m’;a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[3]=’p’;……;a[7]=’r’;</a:t>
              </a:r>
              <a:b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但语句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:  </a:t>
              </a:r>
              <a:r>
                <a:rPr lang="en-US" altLang="zh-CN" sz="2000" kern="0" dirty="0" smtClea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=”computer”; 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是合法的。</a:t>
              </a:r>
            </a:p>
          </p:txBody>
        </p:sp>
        <p:grpSp>
          <p:nvGrpSpPr>
            <p:cNvPr id="30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b="1" kern="0" dirty="0" smtClean="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33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31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22" name="Shape 62"/>
          <p:cNvSpPr>
            <a:spLocks noChangeArrowheads="1"/>
          </p:cNvSpPr>
          <p:nvPr/>
        </p:nvSpPr>
        <p:spPr bwMode="auto">
          <a:xfrm>
            <a:off x="2843446" y="1624112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922834" y="1329061"/>
            <a:ext cx="90397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操作系统命令状态下可以输入程序或命令使其运行，称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命令行状态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922834" y="1934767"/>
            <a:ext cx="9891075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的命令（或运行程序）及该命令（或程序）所需的参数称为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命令行参数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   copy 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fs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53165" y="3082508"/>
            <a:ext cx="9891075" cy="29854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是文件拷贝命令，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是命令行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函数是可以有参数的，但与普通函数不同。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 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函数的一般形式是：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main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char *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])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记录命令行中字符串的个数，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是一个字符型指针数组，每一个元素顺序指向命令行中的一个字符串。</a:t>
            </a:r>
          </a:p>
        </p:txBody>
      </p:sp>
    </p:spTree>
    <p:extLst>
      <p:ext uri="{BB962C8B-B14F-4D97-AF65-F5344CB8AC3E}">
        <p14:creationId xmlns:p14="http://schemas.microsoft.com/office/powerpoint/2010/main" val="6498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22" name="Shape 62"/>
          <p:cNvSpPr>
            <a:spLocks noChangeArrowheads="1"/>
          </p:cNvSpPr>
          <p:nvPr/>
        </p:nvSpPr>
        <p:spPr bwMode="auto">
          <a:xfrm>
            <a:off x="2843446" y="1624112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922834" y="1102638"/>
            <a:ext cx="9039772" cy="223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函数的形参与实参</a:t>
            </a:r>
          </a:p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main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（）函数由系统自动调用，而不是被程序内部的其它函数调用，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函数所需的实参不可能由程序内部得到，而是由系统传送。</a:t>
            </a:r>
          </a:p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main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（）函数所需的实参与形参的传递方式也与一般函数的参数传递不同，实参是在命令行与程序名一同输入，程序名和各实际参数之间都用空格分隔。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922834" y="3428522"/>
            <a:ext cx="6880047" cy="5539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格式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为：执行程序名 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……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53164" y="4066577"/>
            <a:ext cx="9891075" cy="2462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为命令行中参数的个数（包括执行程序名），其值大于或等于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，而不是象普通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语言函数一样接受第一个实参。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是一个指针数组，其元素依次指向命令行中以空格分开的各字符串。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即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：第一个指针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指向的是程序名字符串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指向参数</a:t>
            </a:r>
          </a:p>
        </p:txBody>
      </p:sp>
    </p:spTree>
    <p:extLst>
      <p:ext uri="{BB962C8B-B14F-4D97-AF65-F5344CB8AC3E}">
        <p14:creationId xmlns:p14="http://schemas.microsoft.com/office/powerpoint/2010/main" val="159647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22" name="Shape 62"/>
          <p:cNvSpPr>
            <a:spLocks noChangeArrowheads="1"/>
          </p:cNvSpPr>
          <p:nvPr/>
        </p:nvSpPr>
        <p:spPr bwMode="auto">
          <a:xfrm>
            <a:off x="2843446" y="1624112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922834" y="1329061"/>
            <a:ext cx="90397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操作系统命令状态下可以输入程序或命令使其运行，称命令行状态。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922834" y="1934767"/>
            <a:ext cx="9891075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输入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的命令（或运行程序）及该命令（或程序）所需的参数称为命令行参数。如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   copy 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fs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53165" y="3082508"/>
            <a:ext cx="9891075" cy="29854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是文件拷贝命令，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是命令行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函数是可以有参数的，但与普通函数不同。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 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函数的一般形式是：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main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char *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])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记录命令行中字符串的个数，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是一个字符型指针数组，每一个元素顺序指向命令行中的一个字符串。</a:t>
            </a:r>
          </a:p>
        </p:txBody>
      </p:sp>
    </p:spTree>
    <p:extLst>
      <p:ext uri="{BB962C8B-B14F-4D97-AF65-F5344CB8AC3E}">
        <p14:creationId xmlns:p14="http://schemas.microsoft.com/office/powerpoint/2010/main" val="10768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22" name="Shape 62"/>
          <p:cNvSpPr>
            <a:spLocks noChangeArrowheads="1"/>
          </p:cNvSpPr>
          <p:nvPr/>
        </p:nvSpPr>
        <p:spPr bwMode="auto">
          <a:xfrm>
            <a:off x="2843446" y="1624112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25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119425" y="1143241"/>
            <a:ext cx="9039772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函数的形参与实参</a:t>
            </a:r>
          </a:p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main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（）函数由系统自动调用，而不是被程序内部的其它函数调用，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main()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函数所需的实参不可能由程序内部得到，而是由系统传送。</a:t>
            </a:r>
          </a:p>
          <a:p>
            <a:pPr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main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（）函数所需的实参与形参的传递方式也与一般函数的参数传递不同，实参是在命令行与程序名一同输入，程序名和各实际参数之间都用空格分隔。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1048669" y="3445955"/>
            <a:ext cx="6333643" cy="5539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格式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为：执行程序名 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……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27998" y="4033468"/>
            <a:ext cx="10094468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为命令行中参数的个数（包括执行程序名），其值大于或等于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，而不是象普通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语言函数一样接受第一个实参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998" y="5091820"/>
            <a:ext cx="10094468" cy="150810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形参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是一个指针数组，其元素依次指向命令行中以空格分开的各字符串。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：第一个指针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指向的是程序名字符串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指向参数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0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519669" y="896634"/>
            <a:ext cx="7446452" cy="8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分析下列程序，指出其执行结果，该程序命名为</a:t>
            </a:r>
            <a:r>
              <a:rPr lang="en-US" altLang="zh-CN" sz="2000" kern="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exam.c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（解决方案名称为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），经编译连接后生成的可执行程序为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exam.exe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715952" y="985302"/>
            <a:ext cx="1681796" cy="708025"/>
            <a:chOff x="1388679" y="1973253"/>
            <a:chExt cx="1864099" cy="735667"/>
          </a:xfrm>
        </p:grpSpPr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1893678" y="2133252"/>
              <a:ext cx="1359100" cy="503091"/>
              <a:chOff x="2115629" y="1673436"/>
              <a:chExt cx="1359016" cy="503016"/>
            </a:xfrm>
          </p:grpSpPr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359016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1213723" cy="47961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8.16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6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5005" y="1836906"/>
            <a:ext cx="509023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void main(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, char  *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[ ])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=%d\n",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while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&gt;=1)  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 {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("\n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%d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%s",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++; 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--;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++;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system("pause");</a:t>
            </a:r>
          </a:p>
          <a:p>
            <a:pPr algn="just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599942" y="2491796"/>
            <a:ext cx="4565805" cy="385419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若运行该程序时的命令行输入的是：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Turbo_c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C++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输出结果：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=4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Turbo_c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9297" y="278371"/>
            <a:ext cx="564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8.5.2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数组与命令行参数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385" y="2742902"/>
            <a:ext cx="10094468" cy="9610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程序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开始运行后，系统将命令行中字符串个数送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个字符串实参：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Turbo_c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的首地址分别传给字符指针数组元素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26" name="Picture 2" descr="E:\课件\C语言程序设计教程（第4版）（杨路明）\方正 C语言程序设计教程（第4版 杨路明）\081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43" y="3971752"/>
            <a:ext cx="7914987" cy="15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973046" y="1236993"/>
            <a:ext cx="10284980" cy="1301363"/>
            <a:chOff x="905240" y="2973401"/>
            <a:chExt cx="10284980" cy="1301363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905240" y="3748179"/>
              <a:ext cx="10284980" cy="526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4291" tIns="32146" rIns="64291" bIns="32146">
              <a:spAutoFit/>
            </a:bodyPr>
            <a:lstStyle>
              <a:lvl1pPr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912813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exam.exe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生成在解决方案名称文件夹</a:t>
              </a:r>
              <a:r>
                <a:rPr lang="en-US" altLang="zh-CN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exam/debug</a:t>
              </a:r>
              <a:r>
                <a:rPr lang="zh-CN" altLang="en-US" sz="2000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中；程序运行在命令提示符窗口中完成。</a:t>
              </a:r>
            </a:p>
          </p:txBody>
        </p:sp>
        <p:grpSp>
          <p:nvGrpSpPr>
            <p:cNvPr id="11" name="组合 90"/>
            <p:cNvGrpSpPr>
              <a:grpSpLocks/>
            </p:cNvGrpSpPr>
            <p:nvPr/>
          </p:nvGrpSpPr>
          <p:grpSpPr bwMode="auto">
            <a:xfrm>
              <a:off x="1403543" y="2973401"/>
              <a:ext cx="1746250" cy="727075"/>
              <a:chOff x="1488528" y="2642203"/>
              <a:chExt cx="1746281" cy="727404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 sz="2400" b="1" kern="0" dirty="0" smtClean="0">
                    <a:solidFill>
                      <a:srgbClr val="FF5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14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5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6" name="Shape 73"/>
          <p:cNvSpPr>
            <a:spLocks noChangeArrowheads="1"/>
          </p:cNvSpPr>
          <p:nvPr/>
        </p:nvSpPr>
        <p:spPr bwMode="auto">
          <a:xfrm>
            <a:off x="4029995" y="5642727"/>
            <a:ext cx="30970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36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命令行参数指针数组示意图</a:t>
            </a:r>
            <a:endParaRPr lang="zh-CN" altLang="en-US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3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605462" y="1595904"/>
            <a:ext cx="3288377" cy="402291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 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   ——</a:t>
            </a:r>
            <a:r>
              <a:rPr kumimoji="1" lang="zh-CN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直接访问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1063625" y="1466850"/>
            <a:ext cx="4968874" cy="4625975"/>
            <a:chOff x="379" y="1190"/>
            <a:chExt cx="3130" cy="2914"/>
          </a:xfrm>
        </p:grpSpPr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379" y="1190"/>
              <a:ext cx="3130" cy="2914"/>
              <a:chOff x="379" y="1190"/>
              <a:chExt cx="3130" cy="2914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2437" y="2799"/>
                <a:ext cx="1072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00B0F0"/>
                </a:solidFill>
                <a:miter lim="800000"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1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指针变量</a:t>
                </a:r>
              </a:p>
            </p:txBody>
          </p:sp>
          <p:grpSp>
            <p:nvGrpSpPr>
              <p:cNvPr id="25" name="Group 8"/>
              <p:cNvGrpSpPr>
                <a:grpSpLocks/>
              </p:cNvGrpSpPr>
              <p:nvPr/>
            </p:nvGrpSpPr>
            <p:grpSpPr bwMode="auto">
              <a:xfrm>
                <a:off x="379" y="1190"/>
                <a:ext cx="3077" cy="2914"/>
                <a:chOff x="379" y="1190"/>
                <a:chExt cx="3077" cy="2914"/>
              </a:xfrm>
            </p:grpSpPr>
            <p:grpSp>
              <p:nvGrpSpPr>
                <p:cNvPr id="26" name="Group 9"/>
                <p:cNvGrpSpPr>
                  <a:grpSpLocks/>
                </p:cNvGrpSpPr>
                <p:nvPr/>
              </p:nvGrpSpPr>
              <p:grpSpPr bwMode="auto">
                <a:xfrm>
                  <a:off x="379" y="1190"/>
                  <a:ext cx="3077" cy="2914"/>
                  <a:chOff x="982" y="1406"/>
                  <a:chExt cx="3077" cy="2914"/>
                </a:xfrm>
              </p:grpSpPr>
              <p:sp>
                <p:nvSpPr>
                  <p:cNvPr id="28" name="Freeform 1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77 h 456"/>
                      <a:gd name="T2" fmla="*/ 500 w 1211"/>
                      <a:gd name="T3" fmla="*/ 20 h 456"/>
                      <a:gd name="T4" fmla="*/ 1089 w 1211"/>
                      <a:gd name="T5" fmla="*/ 194 h 456"/>
                      <a:gd name="T6" fmla="*/ 1211 w 1211"/>
                      <a:gd name="T7" fmla="*/ 157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1463"/>
                    <a:ext cx="310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…...</a:t>
                    </a:r>
                  </a:p>
                </p:txBody>
              </p:sp>
              <p:sp>
                <p:nvSpPr>
                  <p:cNvPr id="4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" y="3668"/>
                    <a:ext cx="310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…...</a:t>
                    </a:r>
                  </a:p>
                </p:txBody>
              </p:sp>
              <p:sp>
                <p:nvSpPr>
                  <p:cNvPr id="4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1733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2000</a:t>
                    </a:r>
                  </a:p>
                </p:txBody>
              </p:sp>
              <p:sp>
                <p:nvSpPr>
                  <p:cNvPr id="4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2704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2004</a:t>
                    </a:r>
                  </a:p>
                </p:txBody>
              </p:sp>
              <p:sp>
                <p:nvSpPr>
                  <p:cNvPr id="4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3189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2006</a:t>
                    </a:r>
                  </a:p>
                </p:txBody>
              </p:sp>
              <p:sp>
                <p:nvSpPr>
                  <p:cNvPr id="4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2947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2005</a:t>
                    </a:r>
                  </a:p>
                </p:txBody>
              </p:sp>
              <p:sp>
                <p:nvSpPr>
                  <p:cNvPr id="4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5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整型变量 </a:t>
                    </a:r>
                    <a:r>
                      <a:rPr kumimoji="1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j</a:t>
                    </a:r>
                    <a:endParaRPr kumimoji="1" lang="en-US" altLang="zh-CN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0" y="195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none" w="lg" len="lg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  <a:defRPr/>
                    </a:pPr>
                    <a:endParaRPr kumimoji="1" lang="zh-CN" altLang="en-US" sz="320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12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变量</a:t>
                    </a: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j</a:t>
                    </a:r>
                    <a:r>
                      <a:rPr kumimoji="1" lang="en-US" altLang="zh-C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_pointer</a:t>
                    </a:r>
                    <a:endParaRPr kumimoji="1" lang="en-US" altLang="zh-CN" sz="2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1976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2001</a:t>
                    </a:r>
                  </a:p>
                </p:txBody>
              </p:sp>
              <p:sp>
                <p:nvSpPr>
                  <p:cNvPr id="5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2219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2002</a:t>
                    </a:r>
                  </a:p>
                </p:txBody>
              </p:sp>
              <p:sp>
                <p:nvSpPr>
                  <p:cNvPr id="5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2" y="2461"/>
                    <a:ext cx="43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b="1">
                        <a:solidFill>
                          <a:schemeClr val="tx1"/>
                        </a:solidFill>
                        <a:latin typeface="幼圆" pitchFamily="49" charset="-122"/>
                        <a:ea typeface="幼圆" pitchFamily="49" charset="-122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2003</a:t>
                    </a:r>
                  </a:p>
                </p:txBody>
              </p:sp>
            </p:grpSp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rgbClr val="00B0F0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幼圆" pitchFamily="49" charset="-122"/>
                      <a:ea typeface="幼圆" pitchFamily="49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:endParaRPr kumimoji="1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1291" y="2765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2000</a:t>
              </a:r>
            </a:p>
          </p:txBody>
        </p:sp>
      </p:grp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2762826" y="2349967"/>
            <a:ext cx="309998" cy="402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048125" y="5059829"/>
            <a:ext cx="4695281" cy="402291"/>
          </a:xfrm>
          <a:prstGeom prst="rect">
            <a:avLst/>
          </a:prstGeom>
          <a:solidFill>
            <a:srgbClr val="FFFFFF"/>
          </a:solidFill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   *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j_pointer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   —— </a:t>
            </a:r>
            <a:r>
              <a:rPr kumimoji="1" lang="zh-CN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间接访问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2573337" y="3978275"/>
            <a:ext cx="666750" cy="381000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H="1">
            <a:off x="1087437" y="4244975"/>
            <a:ext cx="14859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zh-CN" altLang="en-US" sz="320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Line 42"/>
          <p:cNvSpPr>
            <a:spLocks noChangeShapeType="1"/>
          </p:cNvSpPr>
          <p:nvPr/>
        </p:nvSpPr>
        <p:spPr bwMode="auto">
          <a:xfrm flipV="1">
            <a:off x="1125537" y="2206625"/>
            <a:ext cx="0" cy="203835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zh-CN" altLang="en-US" sz="320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 flipV="1">
            <a:off x="6383337" y="2587625"/>
            <a:ext cx="0" cy="24384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zh-CN" altLang="en-US" sz="320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2684418" y="2365842"/>
            <a:ext cx="438238" cy="402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endParaRPr kumimoji="1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Group 45"/>
          <p:cNvGrpSpPr>
            <a:grpSpLocks/>
          </p:cNvGrpSpPr>
          <p:nvPr/>
        </p:nvGrpSpPr>
        <p:grpSpPr bwMode="auto">
          <a:xfrm>
            <a:off x="3297237" y="2035175"/>
            <a:ext cx="3371850" cy="495300"/>
            <a:chOff x="1752" y="1548"/>
            <a:chExt cx="2124" cy="312"/>
          </a:xfrm>
        </p:grpSpPr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kumimoji="1"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Line 48"/>
          <p:cNvSpPr>
            <a:spLocks noChangeShapeType="1"/>
          </p:cNvSpPr>
          <p:nvPr/>
        </p:nvSpPr>
        <p:spPr bwMode="auto">
          <a:xfrm flipH="1">
            <a:off x="3335337" y="2606675"/>
            <a:ext cx="3048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zh-CN" altLang="en-US" sz="320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54" grpId="0" animBg="1" autoUpdateAnimBg="0"/>
      <p:bldP spid="55" grpId="0" animBg="1" autoUpdateAnimBg="0"/>
      <p:bldP spid="56" grpId="0" animBg="1"/>
      <p:bldP spid="57" grpId="0" animBg="1"/>
      <p:bldP spid="58" grpId="0" animBg="1"/>
      <p:bldP spid="59" grpId="0" animBg="1"/>
      <p:bldP spid="60" grpId="0" animBg="1" autoUpdateAnimBg="0"/>
      <p:bldP spid="6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350837" y="2887707"/>
            <a:ext cx="340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程 序 举 例</a:t>
            </a:r>
            <a:endParaRPr lang="zh-CN" altLang="en-US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182699" y="2887707"/>
            <a:ext cx="12633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8.6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8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23673" y="2000721"/>
            <a:ext cx="10939395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分析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：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将十进制数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转换成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进制数的方法是：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除以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取余数作为转换后的数的最低位。若商不为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，则商继续除以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，取余数作为次低位，以此类推，直到商为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为止。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对于十六进制数中大于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个数字是用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来表示。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所得余数序列转换成字符保存在字符数组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中。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）字符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0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码是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48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，故余数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0~9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只要加上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48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就变成字符‘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0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~‘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9’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了；余数中大于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的数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10~15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要转换成字母，加上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就转换成‘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B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C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D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E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F</a:t>
            </a:r>
            <a:r>
              <a:rPr kumimoji="0" lang="zh-CN" altLang="en-US" sz="2000" dirty="0">
                <a:solidFill>
                  <a:srgbClr val="000000"/>
                </a:solidFill>
                <a:latin typeface="等线" panose="020F0502020204030204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了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）由于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求得的余数序列是从低位到高位排列的，而屏幕需要先显示高位，所以输出数组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时要反序进行。</a:t>
            </a: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（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用转换函数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trans10_2_8_16(char b[], long m,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base)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进行进制转换，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为被转换数，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base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为基数，指针参数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b[ ]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带入的是存放结果的数组的首地址。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436209" y="1296182"/>
            <a:ext cx="8209420" cy="5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输入一个十进制正整数，将其转换成二进制、八进制、十六进制数输出。</a:t>
            </a:r>
          </a:p>
        </p:txBody>
      </p: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623673" y="1178180"/>
            <a:ext cx="1678312" cy="708025"/>
            <a:chOff x="1388679" y="1973253"/>
            <a:chExt cx="1860238" cy="735667"/>
          </a:xfrm>
        </p:grpSpPr>
        <p:grpSp>
          <p:nvGrpSpPr>
            <p:cNvPr id="8" name="组合 12"/>
            <p:cNvGrpSpPr>
              <a:grpSpLocks/>
            </p:cNvGrpSpPr>
            <p:nvPr/>
          </p:nvGrpSpPr>
          <p:grpSpPr bwMode="auto">
            <a:xfrm>
              <a:off x="1893679" y="2133252"/>
              <a:ext cx="1355238" cy="503091"/>
              <a:chOff x="2115629" y="1673436"/>
              <a:chExt cx="1355154" cy="503016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115629" y="1673436"/>
                <a:ext cx="1355154" cy="5030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endParaRPr lang="zh-CN" altLang="zh-CN" sz="1800" b="0" kern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sym typeface="Arial" pitchFamily="34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260922" y="1694877"/>
                <a:ext cx="1209861" cy="47961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itchFamily="34" charset="0"/>
                  <a:buNone/>
                  <a:defRPr/>
                </a:pPr>
                <a:r>
                  <a:rPr lang="zh-CN" altLang="en-US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例</a:t>
                </a:r>
                <a:r>
                  <a:rPr lang="en-US" altLang="zh-CN" sz="2400" kern="0" dirty="0" smtClean="0">
                    <a:solidFill>
                      <a:srgbClr val="FFFFFF"/>
                    </a:solidFill>
                    <a:latin typeface="方正姚体" pitchFamily="2" charset="-122"/>
                    <a:ea typeface="方正姚体" pitchFamily="2" charset="-122"/>
                    <a:sym typeface="宋体" pitchFamily="2" charset="-122"/>
                  </a:rPr>
                  <a:t>8.17</a:t>
                </a:r>
                <a:endParaRPr lang="zh-CN" altLang="zh-CN" sz="2400" kern="0" dirty="0" smtClean="0">
                  <a:solidFill>
                    <a:srgbClr val="FFFFFF"/>
                  </a:solidFill>
                  <a:latin typeface="方正姚体" pitchFamily="2" charset="-122"/>
                  <a:ea typeface="方正姚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9" name="图片 1" descr="k68_cn_2008428181542_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9" y="1973253"/>
              <a:ext cx="735049" cy="735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05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程 序 举 例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4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90418" y="1130390"/>
            <a:ext cx="926998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"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windows.h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string.h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"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trans10_2_8_16(char 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p,long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m,int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base)  /* 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定义转换函数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 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r;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while (m&gt;0)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	{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r=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m%base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; 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求余数 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if (r&lt;10) *p=r+48;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的数转换成字符后送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指向的元素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else  *p=r+55;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10~15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转换成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A~F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后送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指向的元素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m=m/base;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p++;                  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指针下移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}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	*p='\0';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在最后加上字符串结束标志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05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程 序 举 例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05192" y="1088445"/>
            <a:ext cx="7390852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void main()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i,radix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long n;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char a[33];               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存放结果的数组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void trans10_2_8_16(char b[],long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m,int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base);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转换函数说明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nInput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radix(2,8,16):");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输入转换基数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d",&amp;radix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nInput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a positive integer:");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输入被转换的数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ld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",&amp;n);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trans10_2_8_16(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a,n,radix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);   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调用转换函数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for 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strlen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(a)-1;i&gt;=0;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--)                   /*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逆向输出字符串 *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("%c",*(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));                         /*  *(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即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] */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  puts("\n");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system("pause");</a:t>
            </a: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805247" y="2186891"/>
            <a:ext cx="2414626" cy="280775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输入：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Input radix(2,8,16):16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Input a positive integer:435678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6A5DE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05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8.6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程 序 举 例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7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15CD521A-D122-4962-B63A-54E3E0BBDD33}"/>
              </a:ext>
            </a:extLst>
          </p:cNvPr>
          <p:cNvSpPr/>
          <p:nvPr/>
        </p:nvSpPr>
        <p:spPr>
          <a:xfrm>
            <a:off x="1560947" y="278371"/>
            <a:ext cx="2557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本  章  小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结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2761" y="1339324"/>
            <a:ext cx="1044023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指针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语言的核心内容，是学习的难点与重点之一。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介绍了指针的基本概念，指针变量的定义与初始化，介绍了指针运算、指向变量的指针、指向数组的指针、指向函数的指针等。不管是什么样的指针，读者需要明确的是指针实际上就是地址，指针变量保存的只是地址值，利用这个地址可以访问他所指向的内存单元的数据。通过指针的运算，可以很方便地改变指针的指向，达到利用同一指针处理不同单元的数据的目的，这个优点在处理数组等连续存储的数据时尤为突出。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掌握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指针的运算和指针的用法，是深入理解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语言特性，掌握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程技巧的重要环节。灵活运用指针可以编写出质量优良，特色鲜明的实用程序。但是初学者容易出错，而且一旦产生错误，又往往难以发现，需要读者在学习指针时小心谨慎，头脑清楚，多上机分析调试，逐步累积经验。</a:t>
            </a:r>
          </a:p>
        </p:txBody>
      </p:sp>
    </p:spTree>
    <p:extLst>
      <p:ext uri="{BB962C8B-B14F-4D97-AF65-F5344CB8AC3E}">
        <p14:creationId xmlns:p14="http://schemas.microsoft.com/office/powerpoint/2010/main" val="25238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 形 4">
            <a:extLst>
              <a:ext uri="{FF2B5EF4-FFF2-40B4-BE49-F238E27FC236}">
                <a16:creationId xmlns="" xmlns:a16="http://schemas.microsoft.com/office/drawing/2014/main" id="{2760C3E1-920F-49A2-8226-C046B1E5D431}"/>
              </a:ext>
            </a:extLst>
          </p:cNvPr>
          <p:cNvSpPr/>
          <p:nvPr/>
        </p:nvSpPr>
        <p:spPr>
          <a:xfrm rot="8015515">
            <a:off x="5919978" y="6243190"/>
            <a:ext cx="416586" cy="416586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D41CA91-F885-45A7-8AF2-1ABF71A27C13}"/>
              </a:ext>
            </a:extLst>
          </p:cNvPr>
          <p:cNvSpPr txBox="1"/>
          <p:nvPr/>
        </p:nvSpPr>
        <p:spPr>
          <a:xfrm>
            <a:off x="4173841" y="2969333"/>
            <a:ext cx="3844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 观 看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="" xmlns:a16="http://schemas.microsoft.com/office/drawing/2014/main" id="{942B1F13-41EA-42F2-AD87-FA8F998A71AA}"/>
              </a:ext>
            </a:extLst>
          </p:cNvPr>
          <p:cNvSpPr/>
          <p:nvPr/>
        </p:nvSpPr>
        <p:spPr>
          <a:xfrm>
            <a:off x="1103085" y="3314701"/>
            <a:ext cx="9985829" cy="792842"/>
          </a:xfrm>
          <a:custGeom>
            <a:avLst/>
            <a:gdLst>
              <a:gd name="connsiteX0" fmla="*/ 0 w 9985829"/>
              <a:gd name="connsiteY0" fmla="*/ 0 h 783772"/>
              <a:gd name="connsiteX1" fmla="*/ 9985829 w 9985829"/>
              <a:gd name="connsiteY1" fmla="*/ 0 h 783772"/>
              <a:gd name="connsiteX2" fmla="*/ 9985829 w 9985829"/>
              <a:gd name="connsiteY2" fmla="*/ 783772 h 783772"/>
              <a:gd name="connsiteX3" fmla="*/ 0 w 9985829"/>
              <a:gd name="connsiteY3" fmla="*/ 783772 h 783772"/>
              <a:gd name="connsiteX4" fmla="*/ 0 w 9985829"/>
              <a:gd name="connsiteY4" fmla="*/ 0 h 783772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985829 w 9985829"/>
              <a:gd name="connsiteY2" fmla="*/ 9071 h 792843"/>
              <a:gd name="connsiteX3" fmla="*/ 9985829 w 9985829"/>
              <a:gd name="connsiteY3" fmla="*/ 792843 h 792843"/>
              <a:gd name="connsiteX4" fmla="*/ 0 w 9985829"/>
              <a:gd name="connsiteY4" fmla="*/ 792843 h 792843"/>
              <a:gd name="connsiteX5" fmla="*/ 0 w 9985829"/>
              <a:gd name="connsiteY5" fmla="*/ 9071 h 792843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279165 w 9985829"/>
              <a:gd name="connsiteY2" fmla="*/ 1 h 792843"/>
              <a:gd name="connsiteX3" fmla="*/ 9985829 w 9985829"/>
              <a:gd name="connsiteY3" fmla="*/ 9071 h 792843"/>
              <a:gd name="connsiteX4" fmla="*/ 9985829 w 9985829"/>
              <a:gd name="connsiteY4" fmla="*/ 792843 h 792843"/>
              <a:gd name="connsiteX5" fmla="*/ 0 w 9985829"/>
              <a:gd name="connsiteY5" fmla="*/ 792843 h 792843"/>
              <a:gd name="connsiteX6" fmla="*/ 0 w 9985829"/>
              <a:gd name="connsiteY6" fmla="*/ 9071 h 792843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91439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0476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5238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29" h="792842">
                <a:moveTo>
                  <a:pt x="9279165" y="0"/>
                </a:moveTo>
                <a:lnTo>
                  <a:pt x="9985829" y="9070"/>
                </a:lnTo>
                <a:lnTo>
                  <a:pt x="9985829" y="792842"/>
                </a:lnTo>
                <a:lnTo>
                  <a:pt x="0" y="792842"/>
                </a:lnTo>
                <a:lnTo>
                  <a:pt x="0" y="9070"/>
                </a:lnTo>
                <a:lnTo>
                  <a:pt x="769530" y="15238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7482A55-4FF5-4587-BF06-22745D1ADE2C}"/>
              </a:ext>
            </a:extLst>
          </p:cNvPr>
          <p:cNvSpPr/>
          <p:nvPr/>
        </p:nvSpPr>
        <p:spPr>
          <a:xfrm>
            <a:off x="778715" y="2969333"/>
            <a:ext cx="678735" cy="678735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4FF3540-7BA8-4A3C-AF13-F233F91DE668}"/>
              </a:ext>
            </a:extLst>
          </p:cNvPr>
          <p:cNvSpPr/>
          <p:nvPr/>
        </p:nvSpPr>
        <p:spPr>
          <a:xfrm>
            <a:off x="11088914" y="4113543"/>
            <a:ext cx="472971" cy="47297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1" descr="D:\360data\重要数据\桌面\666666666.png">
            <a:extLst>
              <a:ext uri="{FF2B5EF4-FFF2-40B4-BE49-F238E27FC236}">
                <a16:creationId xmlns="" xmlns:a16="http://schemas.microsoft.com/office/drawing/2014/main" id="{A8FDAEFD-C155-452B-ADF8-FFA1BAC6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2" descr="D:\360data\重要数据\桌面\555555555.png">
            <a:extLst>
              <a:ext uri="{FF2B5EF4-FFF2-40B4-BE49-F238E27FC236}">
                <a16:creationId xmlns="" xmlns:a16="http://schemas.microsoft.com/office/drawing/2014/main" id="{48E14320-BE6A-466B-8ACA-0AA089B0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3" descr="D:\360data\重要数据\桌面\4444444444.png">
            <a:extLst>
              <a:ext uri="{FF2B5EF4-FFF2-40B4-BE49-F238E27FC236}">
                <a16:creationId xmlns="" xmlns:a16="http://schemas.microsoft.com/office/drawing/2014/main" id="{FE1A8522-262E-4A92-9F3C-B0060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4" descr="D:\360data\重要数据\桌面\333333333333.png">
            <a:extLst>
              <a:ext uri="{FF2B5EF4-FFF2-40B4-BE49-F238E27FC236}">
                <a16:creationId xmlns="" xmlns:a16="http://schemas.microsoft.com/office/drawing/2014/main" id="{9975576B-1A7E-4BCC-80C3-36E5C77C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5" descr="D:\360data\重要数据\桌面\222222.png">
            <a:extLst>
              <a:ext uri="{FF2B5EF4-FFF2-40B4-BE49-F238E27FC236}">
                <a16:creationId xmlns="" xmlns:a16="http://schemas.microsoft.com/office/drawing/2014/main" id="{556ED44F-EEEC-481A-910F-BC8B99C7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6" descr="D:\360data\重要数据\桌面\11111111.png">
            <a:extLst>
              <a:ext uri="{FF2B5EF4-FFF2-40B4-BE49-F238E27FC236}">
                <a16:creationId xmlns="" xmlns:a16="http://schemas.microsoft.com/office/drawing/2014/main" id="{7A2E4224-1836-477C-BC03-8C8353C1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1" y="0"/>
            <a:ext cx="2796958" cy="2796594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 形 15">
            <a:extLst>
              <a:ext uri="{FF2B5EF4-FFF2-40B4-BE49-F238E27FC236}">
                <a16:creationId xmlns="" xmlns:a16="http://schemas.microsoft.com/office/drawing/2014/main" id="{3D692D6F-579D-47A2-9933-3257A5A01B05}"/>
              </a:ext>
            </a:extLst>
          </p:cNvPr>
          <p:cNvSpPr/>
          <p:nvPr/>
        </p:nvSpPr>
        <p:spPr>
          <a:xfrm rot="8114055">
            <a:off x="5919978" y="6474560"/>
            <a:ext cx="416586" cy="416586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8" grpId="0" animBg="1"/>
      <p:bldP spid="9" grpId="0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pic>
        <p:nvPicPr>
          <p:cNvPr id="65" name="图片 7169" descr="R0@9[%$]U`T`O98KUINAZ)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6" y="1422854"/>
            <a:ext cx="559911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87937" y="1070642"/>
            <a:ext cx="47383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104D60"/>
                </a:solidFill>
                <a:ea typeface="微软雅黑" panose="020B0503020204020204" pitchFamily="34" charset="-122"/>
              </a:rPr>
              <a:t>基本</a:t>
            </a:r>
            <a:r>
              <a:rPr lang="zh-CN" altLang="en-US" sz="3200" b="1" dirty="0" smtClean="0">
                <a:solidFill>
                  <a:srgbClr val="104D60"/>
                </a:solidFill>
                <a:ea typeface="微软雅黑" panose="020B0503020204020204" pitchFamily="34" charset="-122"/>
              </a:rPr>
              <a:t>概念</a:t>
            </a:r>
            <a:r>
              <a:rPr lang="en-US" altLang="zh-CN" sz="3200" b="1" dirty="0" smtClean="0">
                <a:solidFill>
                  <a:srgbClr val="104D60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104D60"/>
                </a:solidFill>
                <a:ea typeface="微软雅黑" panose="020B0503020204020204" pitchFamily="34" charset="-122"/>
              </a:rPr>
              <a:t>指向</a:t>
            </a:r>
            <a:endParaRPr lang="zh-CN" altLang="en-US" sz="3200" b="1" dirty="0">
              <a:solidFill>
                <a:srgbClr val="104D6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480546" y="2072852"/>
            <a:ext cx="473569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指针和指针变量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90977" y="4113913"/>
            <a:ext cx="159683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359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8.1.1 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指针的概念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80546" y="2720749"/>
            <a:ext cx="422860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变量的指针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：是一个变量的地址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487937" y="3384832"/>
            <a:ext cx="560084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指针变量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：用来存储变量地址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的变量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9069" y="4790073"/>
            <a:ext cx="28326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变量的地址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指针</a:t>
            </a:r>
            <a:r>
              <a:rPr lang="en-US" altLang="zh-CN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)</a:t>
            </a:r>
            <a:endParaRPr lang="zh-CN" altLang="en-US" sz="2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58198" y="4840845"/>
            <a:ext cx="229737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ea typeface="微软雅黑" panose="020B0503020204020204" pitchFamily="34" charset="-122"/>
              </a:rPr>
              <a:t>变量的内存单元</a:t>
            </a:r>
          </a:p>
        </p:txBody>
      </p:sp>
      <p:sp>
        <p:nvSpPr>
          <p:cNvPr id="19" name="右箭头 18"/>
          <p:cNvSpPr/>
          <p:nvPr/>
        </p:nvSpPr>
        <p:spPr>
          <a:xfrm>
            <a:off x="3987729" y="5090155"/>
            <a:ext cx="872455" cy="15491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6" grpId="0" autoUpdateAnimBg="0"/>
      <p:bldP spid="9" grpId="0" autoUpdateAnimBg="0"/>
      <p:bldP spid="10" grpId="0" autoUpdateAnimBg="0"/>
      <p:bldP spid="11" grpId="0" autoUpdateAnimBg="0"/>
      <p:bldP spid="16" grpId="0" autoUpdateAnimBg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587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229BBF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229BBF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229BB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6781</Words>
  <Application>Microsoft Office PowerPoint</Application>
  <PresentationFormat>自定义</PresentationFormat>
  <Paragraphs>1021</Paragraphs>
  <Slides>75</Slides>
  <Notes>75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77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6587.pptx</dc:title>
  <dc:creator/>
  <cp:lastModifiedBy/>
  <cp:revision>1</cp:revision>
  <dcterms:created xsi:type="dcterms:W3CDTF">2017-05-15T10:36:06Z</dcterms:created>
  <dcterms:modified xsi:type="dcterms:W3CDTF">2021-05-07T01:01:21Z</dcterms:modified>
</cp:coreProperties>
</file>