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2769" autoAdjust="0"/>
  </p:normalViewPr>
  <p:slideViewPr>
    <p:cSldViewPr snapToGrid="0">
      <p:cViewPr varScale="1">
        <p:scale>
          <a:sx n="64" d="100"/>
          <a:sy n="6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B3085-5F99-4CC7-B87B-F9B6207ECA0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33F1D-7AFC-4CD3-BF25-1D32893C9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5%8E%86%E5%8F%B2%E8%A7%82/388269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万历十五年</a:t>
            </a:r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从“</a:t>
            </a:r>
            <a:r>
              <a:rPr lang="zh-CN" altLang="en-US" b="0" i="0" u="none" strike="noStrike" dirty="0">
                <a:solidFill>
                  <a:srgbClr val="5CAEEF"/>
                </a:solidFill>
                <a:effectLst/>
                <a:latin typeface="Helvetica Neue"/>
                <a:hlinkClick r:id="rId3"/>
              </a:rPr>
              <a:t>大历史观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”的研究视角出发，选取了明朝万历十五年（</a:t>
            </a:r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1587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年）作为考察切入点，运用历史小说的叙事模式和传记体式的章节，通过对关键历史人物悲惨命运的描述，探析了晚明帝国走向衰落的深刻原因。</a:t>
            </a:r>
            <a:r>
              <a:rPr lang="zh-CN" altLang="en-US" b="0" i="0" baseline="30000" dirty="0">
                <a:solidFill>
                  <a:srgbClr val="5C98D6"/>
                </a:solidFill>
                <a:effectLst/>
                <a:latin typeface="Helvetica Neue"/>
              </a:rPr>
              <a:t> </a:t>
            </a:r>
            <a:r>
              <a:rPr lang="en-US" altLang="zh-CN" b="0" i="0" baseline="30000" dirty="0">
                <a:solidFill>
                  <a:srgbClr val="5C98D6"/>
                </a:solidFill>
                <a:effectLst/>
                <a:latin typeface="Helvetica Neue"/>
              </a:rPr>
              <a:t>[1]</a:t>
            </a:r>
            <a:r>
              <a:rPr lang="zh-CN" altLang="en-US" b="0" i="0" u="none" strike="noStrike" dirty="0">
                <a:solidFill>
                  <a:srgbClr val="5CAEEF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 这充分体现了作者的大历史观，即宏观的、系统的历史，也即“从技术的角度看待历史”。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3F1D-7AFC-4CD3-BF25-1D32893C9C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2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      《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万历十五年</a:t>
            </a:r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以</a:t>
            </a:r>
            <a:r>
              <a:rPr lang="en-US" altLang="zh-CN" b="0" i="0" dirty="0">
                <a:solidFill>
                  <a:srgbClr val="C8C3BC"/>
                </a:solidFill>
                <a:effectLst/>
                <a:latin typeface="Helvetica Neue"/>
              </a:rPr>
              <a:t>1587</a:t>
            </a:r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年为关节点，在历史的脉络中延伸，从政治、经济、军事等各个方面的历史大事与人物着手，记叙了明朝中晚期的种种社会矛盾和开始走向衰败的迹象。作者指出，“这些事件，表面看来虽似末端小节，实质上却是以前发生大事的症结，也是将在以后掀起波澜的机缘。其间关系因果，恰为历史的重点”。正是从这些细枝末节的中，作者认识到，万历十五年是明朝甚至是整个中国封建社会走向灭亡的转折点，是历史的关节点。</a:t>
            </a:r>
          </a:p>
          <a:p>
            <a:pPr algn="l"/>
            <a:r>
              <a:rPr lang="zh-CN" altLang="en-US" b="1" i="0" dirty="0">
                <a:solidFill>
                  <a:srgbClr val="C8C3BC"/>
                </a:solidFill>
                <a:effectLst/>
                <a:latin typeface="Helvetica Neue"/>
              </a:rPr>
              <a:t>       铺述方式</a:t>
            </a:r>
            <a:endParaRPr lang="zh-CN" altLang="en-US" b="0" i="0" dirty="0">
              <a:solidFill>
                <a:srgbClr val="C8C3BC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C8C3BC"/>
                </a:solidFill>
                <a:effectLst/>
                <a:latin typeface="Helvetica Neue"/>
              </a:rPr>
              <a:t>       由目录见，该书章节安排较有寓意， 全书选择了万历皇帝、张居正、申时行、海瑞、戚继光、李贽等六个主要人物来解剖。书中的每一章，都像是主要人物的传记， 每部分都像是写某一个人，但作者展现的不仅仅是单个的人和事，其叙述的人和事都与当时的社会制度联系在一起，中央集权制度、内阁制、科举制、文官制度、朝服特点、丧礼程序等等。作者以传记体的铺叙方式展开，让读者对人物的生平、思想、政绩、履历有了一个整体的了解，但是，在铺排叙述的过程中，在大故事套小故事的串联中，作者展现的是人物生活背后更为广阔的社会历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3F1D-7AFC-4CD3-BF25-1D32893C9C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33F1D-7AFC-4CD3-BF25-1D32893C9C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5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9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1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8E0700-B696-4D68-AC54-43D52D61F05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39463" y="362294"/>
            <a:ext cx="5274860" cy="3066706"/>
          </a:xfrm>
        </p:spPr>
        <p:txBody>
          <a:bodyPr anchor="b">
            <a:normAutofit/>
          </a:bodyPr>
          <a:lstStyle/>
          <a:p>
            <a:r>
              <a:rPr lang="zh-CN" altLang="en-US" sz="6600" b="0" i="0" dirty="0"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万历十五年</a:t>
            </a:r>
            <a:endParaRPr lang="zh-CN" altLang="en-US" sz="6600" dirty="0">
              <a:ea typeface="微软雅黑" panose="020B0503020204020204" pitchFamily="34" charset="-122"/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万历十五年">
            <a:extLst>
              <a:ext uri="{FF2B5EF4-FFF2-40B4-BE49-F238E27FC236}">
                <a16:creationId xmlns:a16="http://schemas.microsoft.com/office/drawing/2014/main" id="{5C8D767E-0704-4BE3-94CB-0D287257E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"/>
          <a:stretch/>
        </p:blipFill>
        <p:spPr bwMode="auto"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BD4E7E6-352C-4C32-8741-D61E3C503860}"/>
              </a:ext>
            </a:extLst>
          </p:cNvPr>
          <p:cNvSpPr txBox="1"/>
          <p:nvPr/>
        </p:nvSpPr>
        <p:spPr bwMode="auto">
          <a:xfrm>
            <a:off x="1091979" y="45433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黄仁宇</a:t>
            </a:r>
          </a:p>
        </p:txBody>
      </p:sp>
    </p:spTree>
    <p:extLst>
      <p:ext uri="{BB962C8B-B14F-4D97-AF65-F5344CB8AC3E}">
        <p14:creationId xmlns:p14="http://schemas.microsoft.com/office/powerpoint/2010/main" val="338324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4FDC-14C5-4DDC-8EDE-112E014ECE9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A691F-8FDF-4F42-BF66-A6B09BDD5404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全书共分七章，分别写了最高统治者万历皇帝、大学士申时行、首辅张居正、模范官僚海瑞、自由派知识分子李贽、抗倭英雄戚继光等。同时，也写了他们之间存在的重重矛盾，如皇帝与群臣的矛盾，保守派与自由派的矛盾，官员与官员之间的矛盾等等。</a:t>
            </a:r>
          </a:p>
        </p:txBody>
      </p: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526ED8FD-7389-47DB-9591-71E06D0E9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85466"/>
              </p:ext>
            </p:extLst>
          </p:nvPr>
        </p:nvGraphicFramePr>
        <p:xfrm>
          <a:off x="1920241" y="4229789"/>
          <a:ext cx="8770570" cy="1714500"/>
        </p:xfrm>
        <a:graphic>
          <a:graphicData uri="http://schemas.openxmlformats.org/drawingml/2006/table">
            <a:tbl>
              <a:tblPr/>
              <a:tblGrid>
                <a:gridCol w="4382588">
                  <a:extLst>
                    <a:ext uri="{9D8B030D-6E8A-4147-A177-3AD203B41FA5}">
                      <a16:colId xmlns:a16="http://schemas.microsoft.com/office/drawing/2014/main" val="843869309"/>
                    </a:ext>
                  </a:extLst>
                </a:gridCol>
                <a:gridCol w="4387982">
                  <a:extLst>
                    <a:ext uri="{9D8B030D-6E8A-4147-A177-3AD203B41FA5}">
                      <a16:colId xmlns:a16="http://schemas.microsoft.com/office/drawing/2014/main" val="11385387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第一章 万历皇帝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第二章 首辅申时行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867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第三章 世间已无张居正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第四章 活着的祖宗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77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第五章 海瑞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古怪的模范官僚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第六章 戚继光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孤独的将领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3322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第七章 李贽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自相冲突的哲学家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附录一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732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附录二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万历十五年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和我的“大”历史观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73C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31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309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4E5A-9210-43D1-98BC-D21F056C23A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感触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B193B71-242E-4E4B-AD88-980321ECEF03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ea typeface="微软雅黑" panose="020B0503020204020204" pitchFamily="34" charset="-122"/>
              </a:rPr>
              <a:t>1587</a:t>
            </a:r>
            <a:r>
              <a:rPr lang="zh-CN" altLang="en-US" dirty="0">
                <a:ea typeface="微软雅黑" panose="020B0503020204020204" pitchFamily="34" charset="-122"/>
              </a:rPr>
              <a:t>年，在中国为明万历十五年，论干支则为丁亥，属猪。当日四海升平，全年并无大事可叙，纵是气候有点反常，夏季北京缺雨，五六月间时疫流行，旱情延及山东，南直隶却又因降雨过多而患水，入秋之后山西又有地震，但这种小灾小患，以我国幅员之大，似乎年年在所不免。只要小事未曾酿成大灾，也就无关宏旨。总之，在历史上，万历十五年实为平平淡淡的一年。</a:t>
            </a:r>
          </a:p>
        </p:txBody>
      </p:sp>
    </p:spTree>
    <p:extLst>
      <p:ext uri="{BB962C8B-B14F-4D97-AF65-F5344CB8AC3E}">
        <p14:creationId xmlns:p14="http://schemas.microsoft.com/office/powerpoint/2010/main" val="14972128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623</Words>
  <Application>Microsoft Office PowerPoint</Application>
  <PresentationFormat>宽屏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Helvetica Neue</vt:lpstr>
      <vt:lpstr>Meiryo</vt:lpstr>
      <vt:lpstr>等线</vt:lpstr>
      <vt:lpstr>等线</vt:lpstr>
      <vt:lpstr>微软雅黑</vt:lpstr>
      <vt:lpstr>Arial</vt:lpstr>
      <vt:lpstr>Corbel</vt:lpstr>
      <vt:lpstr>SketchLinesVTI</vt:lpstr>
      <vt:lpstr>万历十五年</vt:lpstr>
      <vt:lpstr>内容简介</vt:lpstr>
      <vt:lpstr>感触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万历十五年</dc:title>
  <dc:creator>家铭 章</dc:creator>
  <cp:lastModifiedBy>家铭 章</cp:lastModifiedBy>
  <cp:revision>1</cp:revision>
  <dcterms:created xsi:type="dcterms:W3CDTF">2022-03-29T14:32:02Z</dcterms:created>
  <dcterms:modified xsi:type="dcterms:W3CDTF">2022-03-29T14:59:37Z</dcterms:modified>
</cp:coreProperties>
</file>