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4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C02441B-9F08-4A77-8324-FA73FEFC52D0}"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A8BE63-F69E-449A-8905-40506CBD748D}" type="slidenum">
              <a:rPr lang="zh-CN" altLang="en-US" smtClean="0"/>
              <a:t>‹#›</a:t>
            </a:fld>
            <a:endParaRPr lang="zh-CN" altLang="en-US"/>
          </a:p>
        </p:txBody>
      </p:sp>
    </p:spTree>
    <p:extLst>
      <p:ext uri="{BB962C8B-B14F-4D97-AF65-F5344CB8AC3E}">
        <p14:creationId xmlns:p14="http://schemas.microsoft.com/office/powerpoint/2010/main" val="295728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2441B-9F08-4A77-8324-FA73FEFC52D0}"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A8BE63-F69E-449A-8905-40506CBD748D}" type="slidenum">
              <a:rPr lang="zh-CN" altLang="en-US" smtClean="0"/>
              <a:t>‹#›</a:t>
            </a:fld>
            <a:endParaRPr lang="zh-CN" altLang="en-US"/>
          </a:p>
        </p:txBody>
      </p:sp>
    </p:spTree>
    <p:extLst>
      <p:ext uri="{BB962C8B-B14F-4D97-AF65-F5344CB8AC3E}">
        <p14:creationId xmlns:p14="http://schemas.microsoft.com/office/powerpoint/2010/main" val="34536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2441B-9F08-4A77-8324-FA73FEFC52D0}"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A8BE63-F69E-449A-8905-40506CBD748D}" type="slidenum">
              <a:rPr lang="zh-CN" altLang="en-US" smtClean="0"/>
              <a:t>‹#›</a:t>
            </a:fld>
            <a:endParaRPr lang="zh-CN" altLang="en-US"/>
          </a:p>
        </p:txBody>
      </p:sp>
    </p:spTree>
    <p:extLst>
      <p:ext uri="{BB962C8B-B14F-4D97-AF65-F5344CB8AC3E}">
        <p14:creationId xmlns:p14="http://schemas.microsoft.com/office/powerpoint/2010/main" val="164954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2441B-9F08-4A77-8324-FA73FEFC52D0}"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A8BE63-F69E-449A-8905-40506CBD748D}" type="slidenum">
              <a:rPr lang="zh-CN" altLang="en-US" smtClean="0"/>
              <a:t>‹#›</a:t>
            </a:fld>
            <a:endParaRPr lang="zh-CN" altLang="en-US"/>
          </a:p>
        </p:txBody>
      </p:sp>
    </p:spTree>
    <p:extLst>
      <p:ext uri="{BB962C8B-B14F-4D97-AF65-F5344CB8AC3E}">
        <p14:creationId xmlns:p14="http://schemas.microsoft.com/office/powerpoint/2010/main" val="52253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C02441B-9F08-4A77-8324-FA73FEFC52D0}"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A8BE63-F69E-449A-8905-40506CBD748D}" type="slidenum">
              <a:rPr lang="zh-CN" altLang="en-US" smtClean="0"/>
              <a:t>‹#›</a:t>
            </a:fld>
            <a:endParaRPr lang="zh-CN" altLang="en-US"/>
          </a:p>
        </p:txBody>
      </p:sp>
    </p:spTree>
    <p:extLst>
      <p:ext uri="{BB962C8B-B14F-4D97-AF65-F5344CB8AC3E}">
        <p14:creationId xmlns:p14="http://schemas.microsoft.com/office/powerpoint/2010/main" val="9588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02441B-9F08-4A77-8324-FA73FEFC52D0}" type="datetimeFigureOut">
              <a:rPr lang="zh-CN" altLang="en-US" smtClean="0"/>
              <a:t>2022/3/30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A8BE63-F69E-449A-8905-40506CBD748D}" type="slidenum">
              <a:rPr lang="zh-CN" altLang="en-US" smtClean="0"/>
              <a:t>‹#›</a:t>
            </a:fld>
            <a:endParaRPr lang="zh-CN" altLang="en-US"/>
          </a:p>
        </p:txBody>
      </p:sp>
    </p:spTree>
    <p:extLst>
      <p:ext uri="{BB962C8B-B14F-4D97-AF65-F5344CB8AC3E}">
        <p14:creationId xmlns:p14="http://schemas.microsoft.com/office/powerpoint/2010/main" val="211856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02441B-9F08-4A77-8324-FA73FEFC52D0}" type="datetimeFigureOut">
              <a:rPr lang="zh-CN" altLang="en-US" smtClean="0"/>
              <a:t>2022/3/30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A8BE63-F69E-449A-8905-40506CBD748D}" type="slidenum">
              <a:rPr lang="zh-CN" altLang="en-US" smtClean="0"/>
              <a:t>‹#›</a:t>
            </a:fld>
            <a:endParaRPr lang="zh-CN" altLang="en-US"/>
          </a:p>
        </p:txBody>
      </p:sp>
    </p:spTree>
    <p:extLst>
      <p:ext uri="{BB962C8B-B14F-4D97-AF65-F5344CB8AC3E}">
        <p14:creationId xmlns:p14="http://schemas.microsoft.com/office/powerpoint/2010/main" val="43896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02441B-9F08-4A77-8324-FA73FEFC52D0}" type="datetimeFigureOut">
              <a:rPr lang="zh-CN" altLang="en-US" smtClean="0"/>
              <a:t>2022/3/30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A8BE63-F69E-449A-8905-40506CBD748D}" type="slidenum">
              <a:rPr lang="zh-CN" altLang="en-US" smtClean="0"/>
              <a:t>‹#›</a:t>
            </a:fld>
            <a:endParaRPr lang="zh-CN" altLang="en-US"/>
          </a:p>
        </p:txBody>
      </p:sp>
    </p:spTree>
    <p:extLst>
      <p:ext uri="{BB962C8B-B14F-4D97-AF65-F5344CB8AC3E}">
        <p14:creationId xmlns:p14="http://schemas.microsoft.com/office/powerpoint/2010/main" val="335398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02441B-9F08-4A77-8324-FA73FEFC52D0}" type="datetimeFigureOut">
              <a:rPr lang="zh-CN" altLang="en-US" smtClean="0"/>
              <a:t>2022/3/30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A8BE63-F69E-449A-8905-40506CBD748D}" type="slidenum">
              <a:rPr lang="zh-CN" altLang="en-US" smtClean="0"/>
              <a:t>‹#›</a:t>
            </a:fld>
            <a:endParaRPr lang="zh-CN" altLang="en-US"/>
          </a:p>
        </p:txBody>
      </p:sp>
    </p:spTree>
    <p:extLst>
      <p:ext uri="{BB962C8B-B14F-4D97-AF65-F5344CB8AC3E}">
        <p14:creationId xmlns:p14="http://schemas.microsoft.com/office/powerpoint/2010/main" val="1990398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02441B-9F08-4A77-8324-FA73FEFC52D0}" type="datetimeFigureOut">
              <a:rPr lang="zh-CN" altLang="en-US" smtClean="0"/>
              <a:t>2022/3/30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A8BE63-F69E-449A-8905-40506CBD748D}" type="slidenum">
              <a:rPr lang="zh-CN" altLang="en-US" smtClean="0"/>
              <a:t>‹#›</a:t>
            </a:fld>
            <a:endParaRPr lang="zh-CN" altLang="en-US"/>
          </a:p>
        </p:txBody>
      </p:sp>
    </p:spTree>
    <p:extLst>
      <p:ext uri="{BB962C8B-B14F-4D97-AF65-F5344CB8AC3E}">
        <p14:creationId xmlns:p14="http://schemas.microsoft.com/office/powerpoint/2010/main" val="130986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02441B-9F08-4A77-8324-FA73FEFC52D0}" type="datetimeFigureOut">
              <a:rPr lang="zh-CN" altLang="en-US" smtClean="0"/>
              <a:t>2022/3/30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A8BE63-F69E-449A-8905-40506CBD748D}" type="slidenum">
              <a:rPr lang="zh-CN" altLang="en-US" smtClean="0"/>
              <a:t>‹#›</a:t>
            </a:fld>
            <a:endParaRPr lang="zh-CN" altLang="en-US"/>
          </a:p>
        </p:txBody>
      </p:sp>
    </p:spTree>
    <p:extLst>
      <p:ext uri="{BB962C8B-B14F-4D97-AF65-F5344CB8AC3E}">
        <p14:creationId xmlns:p14="http://schemas.microsoft.com/office/powerpoint/2010/main" val="408993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2441B-9F08-4A77-8324-FA73FEFC52D0}" type="datetimeFigureOut">
              <a:rPr lang="zh-CN" altLang="en-US" smtClean="0"/>
              <a:t>2022/3/30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8BE63-F69E-449A-8905-40506CBD748D}" type="slidenum">
              <a:rPr lang="zh-CN" altLang="en-US" smtClean="0"/>
              <a:t>‹#›</a:t>
            </a:fld>
            <a:endParaRPr lang="zh-CN" altLang="en-US"/>
          </a:p>
        </p:txBody>
      </p:sp>
    </p:spTree>
    <p:extLst>
      <p:ext uri="{BB962C8B-B14F-4D97-AF65-F5344CB8AC3E}">
        <p14:creationId xmlns:p14="http://schemas.microsoft.com/office/powerpoint/2010/main" val="1740917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文本框 7"/>
          <p:cNvSpPr txBox="1"/>
          <p:nvPr/>
        </p:nvSpPr>
        <p:spPr>
          <a:xfrm>
            <a:off x="690880" y="477520"/>
            <a:ext cx="3180080" cy="4524315"/>
          </a:xfrm>
          <a:prstGeom prst="rect">
            <a:avLst/>
          </a:prstGeom>
          <a:noFill/>
        </p:spPr>
        <p:txBody>
          <a:bodyPr wrap="square" rtlCol="0">
            <a:spAutoFit/>
          </a:bodyPr>
          <a:lstStyle/>
          <a:p>
            <a:r>
              <a:rPr lang="zh-CN" altLang="en-US" sz="9600" b="1" dirty="0" smtClean="0">
                <a:solidFill>
                  <a:srgbClr val="FF0000"/>
                </a:solidFill>
              </a:rPr>
              <a:t>罪     与    罚</a:t>
            </a:r>
            <a:endParaRPr lang="zh-CN" altLang="en-US" sz="9600" b="1" dirty="0">
              <a:solidFill>
                <a:srgbClr val="FF0000"/>
              </a:solidFill>
            </a:endParaRPr>
          </a:p>
        </p:txBody>
      </p:sp>
      <p:sp>
        <p:nvSpPr>
          <p:cNvPr id="10" name="文本框 9"/>
          <p:cNvSpPr txBox="1"/>
          <p:nvPr/>
        </p:nvSpPr>
        <p:spPr>
          <a:xfrm>
            <a:off x="1717040" y="4709447"/>
            <a:ext cx="5689600" cy="584775"/>
          </a:xfrm>
          <a:prstGeom prst="rect">
            <a:avLst/>
          </a:prstGeom>
          <a:noFill/>
        </p:spPr>
        <p:txBody>
          <a:bodyPr wrap="square" rtlCol="0">
            <a:spAutoFit/>
          </a:bodyPr>
          <a:lstStyle/>
          <a:p>
            <a:r>
              <a:rPr lang="en-US" altLang="zh-CN" sz="3200" dirty="0" smtClean="0">
                <a:solidFill>
                  <a:schemeClr val="accent2">
                    <a:lumMod val="75000"/>
                  </a:schemeClr>
                </a:solidFill>
              </a:rPr>
              <a:t>——</a:t>
            </a:r>
            <a:r>
              <a:rPr lang="zh-CN" altLang="en-US" sz="3200" dirty="0" smtClean="0">
                <a:solidFill>
                  <a:schemeClr val="accent2">
                    <a:lumMod val="75000"/>
                  </a:schemeClr>
                </a:solidFill>
              </a:rPr>
              <a:t>陀思妥耶夫斯基（俄罗斯）</a:t>
            </a:r>
            <a:endParaRPr lang="zh-CN" altLang="en-US" sz="3200" dirty="0">
              <a:solidFill>
                <a:schemeClr val="accent2">
                  <a:lumMod val="75000"/>
                </a:schemeClr>
              </a:solidFill>
            </a:endParaRPr>
          </a:p>
        </p:txBody>
      </p:sp>
      <p:sp>
        <p:nvSpPr>
          <p:cNvPr id="11" name="文本框 10"/>
          <p:cNvSpPr txBox="1"/>
          <p:nvPr/>
        </p:nvSpPr>
        <p:spPr>
          <a:xfrm>
            <a:off x="2042160" y="5294222"/>
            <a:ext cx="7477760" cy="400110"/>
          </a:xfrm>
          <a:prstGeom prst="rect">
            <a:avLst/>
          </a:prstGeom>
          <a:noFill/>
        </p:spPr>
        <p:txBody>
          <a:bodyPr wrap="square" rtlCol="0">
            <a:spAutoFit/>
          </a:bodyPr>
          <a:lstStyle/>
          <a:p>
            <a:r>
              <a:rPr lang="zh-CN" altLang="en-US" sz="2000" i="1" u="sng" dirty="0" smtClean="0">
                <a:solidFill>
                  <a:schemeClr val="tx1">
                    <a:lumMod val="95000"/>
                    <a:lumOff val="5000"/>
                  </a:schemeClr>
                </a:solidFill>
                <a:latin typeface="Segoe UI Black" panose="020B0A02040204020203" pitchFamily="34" charset="0"/>
              </a:rPr>
              <a:t>我唯一担心的是我们明天的生活能否配得上今天所承受的苦难</a:t>
            </a:r>
            <a:endParaRPr lang="zh-CN" altLang="en-US" sz="2000" i="1" u="sng" dirty="0">
              <a:solidFill>
                <a:schemeClr val="tx1">
                  <a:lumMod val="95000"/>
                  <a:lumOff val="5000"/>
                </a:schemeClr>
              </a:solidFill>
              <a:latin typeface="Segoe UI Black" panose="020B0A02040204020203" pitchFamily="34" charset="0"/>
            </a:endParaRPr>
          </a:p>
        </p:txBody>
      </p:sp>
    </p:spTree>
    <p:extLst>
      <p:ext uri="{BB962C8B-B14F-4D97-AF65-F5344CB8AC3E}">
        <p14:creationId xmlns:p14="http://schemas.microsoft.com/office/powerpoint/2010/main" val="40690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62" y="0"/>
            <a:ext cx="10651398"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文本框 2"/>
          <p:cNvSpPr txBox="1"/>
          <p:nvPr/>
        </p:nvSpPr>
        <p:spPr>
          <a:xfrm>
            <a:off x="914400" y="518160"/>
            <a:ext cx="3688080" cy="3464560"/>
          </a:xfrm>
          <a:prstGeom prst="rect">
            <a:avLst/>
          </a:prstGeom>
          <a:noFill/>
        </p:spPr>
        <p:txBody>
          <a:bodyPr wrap="square" rtlCol="0">
            <a:spAutoFit/>
          </a:bodyPr>
          <a:lstStyle/>
          <a:p>
            <a:endParaRPr lang="zh-CN" altLang="en-US" dirty="0"/>
          </a:p>
        </p:txBody>
      </p:sp>
      <p:sp>
        <p:nvSpPr>
          <p:cNvPr id="6" name="文本框 5"/>
          <p:cNvSpPr txBox="1"/>
          <p:nvPr/>
        </p:nvSpPr>
        <p:spPr>
          <a:xfrm>
            <a:off x="1026160" y="670560"/>
            <a:ext cx="3810000" cy="4678204"/>
          </a:xfrm>
          <a:prstGeom prst="rect">
            <a:avLst/>
          </a:prstGeom>
          <a:noFill/>
        </p:spPr>
        <p:txBody>
          <a:bodyPr wrap="square" rtlCol="0">
            <a:spAutoFit/>
          </a:bodyPr>
          <a:lstStyle/>
          <a:p>
            <a:r>
              <a:rPr lang="zh-CN" altLang="en-US" sz="2800" b="1" dirty="0" smtClean="0"/>
              <a:t>概括</a:t>
            </a:r>
            <a:r>
              <a:rPr lang="zh-CN" altLang="en-US" dirty="0" smtClean="0"/>
              <a:t>：小说</a:t>
            </a:r>
            <a:r>
              <a:rPr lang="zh-CN" altLang="en-US" dirty="0"/>
              <a:t>描写一心想成为拿破仑式的人物、认定自己是个超人的穷大学生拉斯柯尔尼科夫，受无政府主义思想毒害，为生活所迫，杀死放高利贷的房东老太婆和她的无辜的妹妹，制造了一起震惊全俄的凶杀案。经历了一场内心痛苦的忏悔后，他最终在基督教徒索尼雅姑娘的规劝下，投案自首，被判流放西伯利亚。作品着重表现主人公行凶后良心受到谴责，内心深感孤独、恐惧的精神状态，刻画他犯罪前后的心理变化。小说一方面描绘了俄国下层人民的悲惨生活，揭露贵族社会的罪恶；一方面也宣扬逆来顺受，从宗教中求解脱的思想。</a:t>
            </a:r>
          </a:p>
        </p:txBody>
      </p:sp>
      <p:sp>
        <p:nvSpPr>
          <p:cNvPr id="8" name="文本框 7"/>
          <p:cNvSpPr txBox="1"/>
          <p:nvPr/>
        </p:nvSpPr>
        <p:spPr>
          <a:xfrm>
            <a:off x="6441440" y="965200"/>
            <a:ext cx="4094480" cy="3570208"/>
          </a:xfrm>
          <a:prstGeom prst="rect">
            <a:avLst/>
          </a:prstGeom>
          <a:noFill/>
        </p:spPr>
        <p:txBody>
          <a:bodyPr wrap="square" rtlCol="0">
            <a:spAutoFit/>
          </a:bodyPr>
          <a:lstStyle/>
          <a:p>
            <a:r>
              <a:rPr lang="zh-CN" altLang="en-US" sz="2800" b="1" dirty="0"/>
              <a:t>经典</a:t>
            </a:r>
            <a:r>
              <a:rPr lang="zh-CN" altLang="en-US" sz="2800" b="1" dirty="0" smtClean="0"/>
              <a:t>语录</a:t>
            </a:r>
            <a:r>
              <a:rPr lang="zh-CN" altLang="en-US" dirty="0" smtClean="0"/>
              <a:t>：</a:t>
            </a:r>
            <a:r>
              <a:rPr lang="zh-CN" altLang="en-US" dirty="0" smtClean="0">
                <a:solidFill>
                  <a:srgbClr val="C00000"/>
                </a:solidFill>
              </a:rPr>
              <a:t>谁</a:t>
            </a:r>
            <a:r>
              <a:rPr lang="zh-CN" altLang="en-US" dirty="0">
                <a:solidFill>
                  <a:srgbClr val="C00000"/>
                </a:solidFill>
              </a:rPr>
              <a:t>聪明、强硬，谁就是他们的统治者。谁胆大妄为，谁就被认为是对的。谁对许多事情报蔑视态度，谁就是立法者。谁比所有的人更胆大妄为，谁就比所有的人更正确！自古以来就是如此，将来也永远会如此！只有瞎子才看不清</a:t>
            </a:r>
            <a:r>
              <a:rPr lang="zh-CN" altLang="en-US" dirty="0" smtClean="0">
                <a:solidFill>
                  <a:srgbClr val="C00000"/>
                </a:solidFill>
              </a:rPr>
              <a:t>！</a:t>
            </a:r>
            <a:endParaRPr lang="en-US" altLang="zh-CN" dirty="0" smtClean="0">
              <a:solidFill>
                <a:srgbClr val="C00000"/>
              </a:solidFill>
            </a:endParaRPr>
          </a:p>
          <a:p>
            <a:endParaRPr lang="en-US" altLang="zh-CN" dirty="0" smtClean="0"/>
          </a:p>
          <a:p>
            <a:r>
              <a:rPr lang="zh-CN" altLang="en-US" i="1" dirty="0">
                <a:solidFill>
                  <a:srgbClr val="C00000"/>
                </a:solidFill>
              </a:rPr>
              <a:t>我只想证明一件事，就是，那时魔鬼引诱我，后来又告诉我，说我没有权利走那条路，因为我不过是个虱子，和所有其余的人一样。</a:t>
            </a:r>
          </a:p>
        </p:txBody>
      </p:sp>
    </p:spTree>
    <p:extLst>
      <p:ext uri="{BB962C8B-B14F-4D97-AF65-F5344CB8AC3E}">
        <p14:creationId xmlns:p14="http://schemas.microsoft.com/office/powerpoint/2010/main" val="380571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03760" cy="6858000"/>
          </a:xfrm>
          <a:prstGeom prst="rect">
            <a:avLst/>
          </a:prstGeom>
          <a:ln>
            <a:noFill/>
          </a:ln>
          <a:effectLst>
            <a:softEdge rad="112500"/>
          </a:effectLst>
        </p:spPr>
      </p:pic>
      <p:sp>
        <p:nvSpPr>
          <p:cNvPr id="3" name="标题 2"/>
          <p:cNvSpPr>
            <a:spLocks noGrp="1"/>
          </p:cNvSpPr>
          <p:nvPr>
            <p:ph type="title"/>
          </p:nvPr>
        </p:nvSpPr>
        <p:spPr/>
        <p:txBody>
          <a:bodyPr/>
          <a:lstStyle/>
          <a:p>
            <a:r>
              <a:rPr lang="zh-CN" altLang="en-US" dirty="0" smtClean="0"/>
              <a:t>个人感想</a:t>
            </a:r>
            <a:endParaRPr lang="zh-CN" altLang="en-US" dirty="0"/>
          </a:p>
        </p:txBody>
      </p:sp>
      <p:sp>
        <p:nvSpPr>
          <p:cNvPr id="4" name="内容占位符 3"/>
          <p:cNvSpPr>
            <a:spLocks noGrp="1"/>
          </p:cNvSpPr>
          <p:nvPr>
            <p:ph idx="1"/>
          </p:nvPr>
        </p:nvSpPr>
        <p:spPr/>
        <p:txBody>
          <a:bodyPr/>
          <a:lstStyle/>
          <a:p>
            <a:r>
              <a:rPr lang="zh-CN" altLang="en-US" sz="2000" dirty="0" smtClean="0"/>
              <a:t>小说的名字叫“罪与罚”，但不同于一些侦探类小说，其并没有详尽地写如何破案，而是以一个犯罪之人的视角，在杀人之后，拉斯克里尼科夫的一些细致的心理描写和思想上的渐变的过程。细致的犯罪心理层面上的描写与之后由于自身的道德与信念逐步使他煎熬，从而精神逐渐崩塌，转而面向索菲亚基督教的救赎，构成了这样一部忏悔史。</a:t>
            </a:r>
            <a:endParaRPr lang="en-US" altLang="zh-CN" sz="2000" dirty="0" smtClean="0"/>
          </a:p>
          <a:p>
            <a:r>
              <a:rPr lang="zh-CN" altLang="en-US" sz="2000" dirty="0" smtClean="0"/>
              <a:t>这篇小说由于对于黑暗现实的描写和超越时间线的意识理念使得其打破了时间与空间的束缚。作者本人对于对俄国</a:t>
            </a:r>
            <a:r>
              <a:rPr lang="en-US" altLang="zh-CN" sz="2000" dirty="0" smtClean="0"/>
              <a:t>19</a:t>
            </a:r>
            <a:r>
              <a:rPr lang="zh-CN" altLang="en-US" sz="2000" dirty="0" smtClean="0"/>
              <a:t>世纪的黑暗、不公的现状的批判，对人性的挖掘，和对于宗教理念的信仰，使之立与三者之上，将宗教中的传统说辞进行深化与此时的苦难已结合，立足于人的本身。将一切归结于人的本身对于原罪和苦难的抗争，我想人在面对苦难时，内心的种种原罪便会出现，而能够救赎的唯有人本身的精神。人所遇到的外部苦难会诱发人的种种罪恶，而唯有自身精神与之充实，才能获得最终的稳定与救赎。由于缺乏信仰自然就会走入自傲、贪婪、嫉妒的无间炼狱之中。我想这是作者对于当时俄国所提出的一种对策，与</a:t>
            </a:r>
            <a:r>
              <a:rPr lang="en-US" altLang="zh-CN" sz="2000" dirty="0" smtClean="0"/>
              <a:t>《</a:t>
            </a:r>
            <a:r>
              <a:rPr lang="zh-CN" altLang="en-US" sz="2000" dirty="0" smtClean="0"/>
              <a:t>复活</a:t>
            </a:r>
            <a:r>
              <a:rPr lang="en-US" altLang="zh-CN" sz="2000" dirty="0" smtClean="0"/>
              <a:t>》</a:t>
            </a:r>
            <a:r>
              <a:rPr lang="zh-CN" altLang="en-US" sz="2000" dirty="0" smtClean="0"/>
              <a:t>不同的时，复活提出来一种由人本身自我醒悟的一个过程，从而改变</a:t>
            </a:r>
            <a:r>
              <a:rPr lang="zh-CN" altLang="en-US" sz="2000" smtClean="0"/>
              <a:t>当时的俄国，而作者我认为更倾向于一种外部的精神寄托以此来形成一种支柱来支撑人们摇摇欲坠的精神与日益堕落的肉体。</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p:txBody>
      </p:sp>
    </p:spTree>
    <p:extLst>
      <p:ext uri="{BB962C8B-B14F-4D97-AF65-F5344CB8AC3E}">
        <p14:creationId xmlns:p14="http://schemas.microsoft.com/office/powerpoint/2010/main" val="41303847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618</Words>
  <Application>Microsoft Office PowerPoint</Application>
  <PresentationFormat>宽屏</PresentationFormat>
  <Paragraphs>16</Paragraphs>
  <Slides>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宋体</vt:lpstr>
      <vt:lpstr>Arial</vt:lpstr>
      <vt:lpstr>Calibri</vt:lpstr>
      <vt:lpstr>Calibri Light</vt:lpstr>
      <vt:lpstr>Segoe UI Black</vt:lpstr>
      <vt:lpstr>Office 主题</vt:lpstr>
      <vt:lpstr>PowerPoint 演示文稿</vt:lpstr>
      <vt:lpstr>PowerPoint 演示文稿</vt:lpstr>
      <vt:lpstr>个人感想</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Hewlett-Packard Company</dc:creator>
  <cp:lastModifiedBy>Hewlett-Packard Company</cp:lastModifiedBy>
  <cp:revision>7</cp:revision>
  <dcterms:created xsi:type="dcterms:W3CDTF">2022-03-30T03:07:29Z</dcterms:created>
  <dcterms:modified xsi:type="dcterms:W3CDTF">2022-03-30T04:12:17Z</dcterms:modified>
</cp:coreProperties>
</file>