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1" r:id="rId8"/>
    <p:sldId id="262" r:id="rId9"/>
    <p:sldId id="263" r:id="rId10"/>
    <p:sldId id="260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tags" Target="../tags/tag133.xml"/><Relationship Id="rId7" Type="http://schemas.openxmlformats.org/officeDocument/2006/relationships/tags" Target="../tags/tag132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9" Type="http://schemas.openxmlformats.org/officeDocument/2006/relationships/tags" Target="../tags/tag144.xml"/><Relationship Id="rId18" Type="http://schemas.openxmlformats.org/officeDocument/2006/relationships/tags" Target="../tags/tag143.xml"/><Relationship Id="rId17" Type="http://schemas.openxmlformats.org/officeDocument/2006/relationships/tags" Target="../tags/tag142.xml"/><Relationship Id="rId16" Type="http://schemas.openxmlformats.org/officeDocument/2006/relationships/tags" Target="../tags/tag141.xml"/><Relationship Id="rId15" Type="http://schemas.openxmlformats.org/officeDocument/2006/relationships/tags" Target="../tags/tag140.xml"/><Relationship Id="rId14" Type="http://schemas.openxmlformats.org/officeDocument/2006/relationships/tags" Target="../tags/tag139.xml"/><Relationship Id="rId13" Type="http://schemas.openxmlformats.org/officeDocument/2006/relationships/tags" Target="../tags/tag138.xml"/><Relationship Id="rId12" Type="http://schemas.openxmlformats.org/officeDocument/2006/relationships/tags" Target="../tags/tag137.xml"/><Relationship Id="rId11" Type="http://schemas.openxmlformats.org/officeDocument/2006/relationships/tags" Target="../tags/tag136.xml"/><Relationship Id="rId10" Type="http://schemas.openxmlformats.org/officeDocument/2006/relationships/tags" Target="../tags/tag135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0" Type="http://schemas.openxmlformats.org/officeDocument/2006/relationships/tags" Target="../tags/tag153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2" Type="http://schemas.openxmlformats.org/officeDocument/2006/relationships/tags" Target="../tags/tag164.xml"/><Relationship Id="rId11" Type="http://schemas.openxmlformats.org/officeDocument/2006/relationships/tags" Target="../tags/tag163.xml"/><Relationship Id="rId10" Type="http://schemas.openxmlformats.org/officeDocument/2006/relationships/tags" Target="../tags/tag16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tags" Target="../tags/tag171.xml"/><Relationship Id="rId7" Type="http://schemas.openxmlformats.org/officeDocument/2006/relationships/tags" Target="../tags/tag170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3" Type="http://schemas.openxmlformats.org/officeDocument/2006/relationships/tags" Target="../tags/tag176.xml"/><Relationship Id="rId12" Type="http://schemas.openxmlformats.org/officeDocument/2006/relationships/tags" Target="../tags/tag175.xml"/><Relationship Id="rId11" Type="http://schemas.openxmlformats.org/officeDocument/2006/relationships/tags" Target="../tags/tag174.xml"/><Relationship Id="rId10" Type="http://schemas.openxmlformats.org/officeDocument/2006/relationships/tags" Target="../tags/tag173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84.xml"/><Relationship Id="rId8" Type="http://schemas.openxmlformats.org/officeDocument/2006/relationships/tags" Target="../tags/tag183.xml"/><Relationship Id="rId7" Type="http://schemas.openxmlformats.org/officeDocument/2006/relationships/tags" Target="../tags/tag182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3" Type="http://schemas.openxmlformats.org/officeDocument/2006/relationships/tags" Target="../tags/tag188.xml"/><Relationship Id="rId12" Type="http://schemas.openxmlformats.org/officeDocument/2006/relationships/tags" Target="../tags/tag187.xml"/><Relationship Id="rId11" Type="http://schemas.openxmlformats.org/officeDocument/2006/relationships/tags" Target="../tags/tag186.xml"/><Relationship Id="rId10" Type="http://schemas.openxmlformats.org/officeDocument/2006/relationships/tags" Target="../tags/tag185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96.xml"/><Relationship Id="rId8" Type="http://schemas.openxmlformats.org/officeDocument/2006/relationships/tags" Target="../tags/tag195.xml"/><Relationship Id="rId7" Type="http://schemas.openxmlformats.org/officeDocument/2006/relationships/tags" Target="../tags/tag194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3" Type="http://schemas.openxmlformats.org/officeDocument/2006/relationships/tags" Target="../tags/tag200.xml"/><Relationship Id="rId12" Type="http://schemas.openxmlformats.org/officeDocument/2006/relationships/tags" Target="../tags/tag199.xml"/><Relationship Id="rId11" Type="http://schemas.openxmlformats.org/officeDocument/2006/relationships/tags" Target="../tags/tag198.xml"/><Relationship Id="rId10" Type="http://schemas.openxmlformats.org/officeDocument/2006/relationships/tags" Target="../tags/tag197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208.xml"/><Relationship Id="rId8" Type="http://schemas.openxmlformats.org/officeDocument/2006/relationships/tags" Target="../tags/tag207.xml"/><Relationship Id="rId7" Type="http://schemas.openxmlformats.org/officeDocument/2006/relationships/tags" Target="../tags/tag206.xml"/><Relationship Id="rId6" Type="http://schemas.openxmlformats.org/officeDocument/2006/relationships/tags" Target="../tags/tag205.xml"/><Relationship Id="rId5" Type="http://schemas.openxmlformats.org/officeDocument/2006/relationships/tags" Target="../tags/tag204.xml"/><Relationship Id="rId4" Type="http://schemas.openxmlformats.org/officeDocument/2006/relationships/tags" Target="../tags/tag203.xml"/><Relationship Id="rId3" Type="http://schemas.openxmlformats.org/officeDocument/2006/relationships/tags" Target="../tags/tag202.xml"/><Relationship Id="rId2" Type="http://schemas.openxmlformats.org/officeDocument/2006/relationships/tags" Target="../tags/tag201.xml"/><Relationship Id="rId14" Type="http://schemas.openxmlformats.org/officeDocument/2006/relationships/tags" Target="../tags/tag213.xml"/><Relationship Id="rId13" Type="http://schemas.openxmlformats.org/officeDocument/2006/relationships/tags" Target="../tags/tag212.xml"/><Relationship Id="rId12" Type="http://schemas.openxmlformats.org/officeDocument/2006/relationships/tags" Target="../tags/tag211.xml"/><Relationship Id="rId11" Type="http://schemas.openxmlformats.org/officeDocument/2006/relationships/tags" Target="../tags/tag210.xml"/><Relationship Id="rId10" Type="http://schemas.openxmlformats.org/officeDocument/2006/relationships/tags" Target="../tags/tag209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221.xml"/><Relationship Id="rId8" Type="http://schemas.openxmlformats.org/officeDocument/2006/relationships/tags" Target="../tags/tag220.xml"/><Relationship Id="rId7" Type="http://schemas.openxmlformats.org/officeDocument/2006/relationships/tags" Target="../tags/tag219.xml"/><Relationship Id="rId6" Type="http://schemas.openxmlformats.org/officeDocument/2006/relationships/tags" Target="../tags/tag218.xml"/><Relationship Id="rId5" Type="http://schemas.openxmlformats.org/officeDocument/2006/relationships/tags" Target="../tags/tag217.xml"/><Relationship Id="rId4" Type="http://schemas.openxmlformats.org/officeDocument/2006/relationships/tags" Target="../tags/tag216.xml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0" Type="http://schemas.openxmlformats.org/officeDocument/2006/relationships/tags" Target="../tags/tag222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8" Type="http://schemas.openxmlformats.org/officeDocument/2006/relationships/tags" Target="../tags/tag47.xml"/><Relationship Id="rId17" Type="http://schemas.openxmlformats.org/officeDocument/2006/relationships/tags" Target="../tags/tag46.xml"/><Relationship Id="rId16" Type="http://schemas.openxmlformats.org/officeDocument/2006/relationships/tags" Target="../tags/tag45.xml"/><Relationship Id="rId15" Type="http://schemas.openxmlformats.org/officeDocument/2006/relationships/tags" Target="../tags/tag44.xml"/><Relationship Id="rId14" Type="http://schemas.openxmlformats.org/officeDocument/2006/relationships/tags" Target="../tags/tag43.xml"/><Relationship Id="rId13" Type="http://schemas.openxmlformats.org/officeDocument/2006/relationships/tags" Target="../tags/tag42.xml"/><Relationship Id="rId12" Type="http://schemas.openxmlformats.org/officeDocument/2006/relationships/tags" Target="../tags/tag4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3" Type="http://schemas.openxmlformats.org/officeDocument/2006/relationships/tags" Target="../tags/tag59.xml"/><Relationship Id="rId12" Type="http://schemas.openxmlformats.org/officeDocument/2006/relationships/tags" Target="../tags/tag5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5" Type="http://schemas.openxmlformats.org/officeDocument/2006/relationships/tags" Target="../tags/tag73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3" Type="http://schemas.openxmlformats.org/officeDocument/2006/relationships/tags" Target="../tags/tag103.xml"/><Relationship Id="rId12" Type="http://schemas.openxmlformats.org/officeDocument/2006/relationships/tags" Target="../tags/tag102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3" Type="http://schemas.openxmlformats.org/officeDocument/2006/relationships/tags" Target="../tags/tag115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7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8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9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20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90204" pitchFamily="34" charset="0"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7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18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9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19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9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>
            <p:custDataLst>
              <p:tags r:id="rId2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3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4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5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>
            <p:custDataLst>
              <p:tags r:id="rId6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>
            <p:custDataLst>
              <p:tags r:id="rId2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>
            <p:custDataLst>
              <p:tags r:id="rId3"/>
            </p:custDataLst>
          </p:nvPr>
        </p:nvGrpSpPr>
        <p:grpSpPr>
          <a:xfrm rot="0"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>
            <p:custDataLst>
              <p:tags r:id="rId7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9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charset="-122"/>
              <a:sym typeface="+mn-ea"/>
            </a:endParaRPr>
          </a:p>
        </p:txBody>
      </p:sp>
      <p:grpSp>
        <p:nvGrpSpPr>
          <p:cNvPr id="16" name="组合 15"/>
          <p:cNvGrpSpPr/>
          <p:nvPr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9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charset="-122"/>
              <a:sym typeface="+mn-ea"/>
            </a:endParaRPr>
          </a:p>
        </p:txBody>
      </p:sp>
      <p:grpSp>
        <p:nvGrpSpPr>
          <p:cNvPr id="23" name="组合 22"/>
          <p:cNvGrpSpPr/>
          <p:nvPr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charset="-122"/>
              <a:sym typeface="+mn-ea"/>
            </a:endParaRPr>
          </a:p>
        </p:txBody>
      </p:sp>
      <p:grpSp>
        <p:nvGrpSpPr>
          <p:cNvPr id="21" name="组合 20"/>
          <p:cNvGrpSpPr/>
          <p:nvPr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3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9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9" name="组合 18"/>
          <p:cNvGrpSpPr/>
          <p:nvPr>
            <p:custDataLst>
              <p:tags r:id="rId11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4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>
            <p:custDataLst>
              <p:tags r:id="rId2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charset="-122"/>
              <a:sym typeface="+mn-ea"/>
            </a:endParaRPr>
          </a:p>
        </p:txBody>
      </p:sp>
      <p:sp>
        <p:nvSpPr>
          <p:cNvPr id="12" name="五边形 4"/>
          <p:cNvSpPr/>
          <p:nvPr>
            <p:custDataLst>
              <p:tags r:id="rId4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>
            <p:custDataLst>
              <p:tags r:id="rId5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9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8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11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5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>
            <p:custDataLst>
              <p:tags r:id="rId2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12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9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0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228.xml"/><Relationship Id="rId24" Type="http://schemas.openxmlformats.org/officeDocument/2006/relationships/tags" Target="../tags/tag227.xml"/><Relationship Id="rId23" Type="http://schemas.openxmlformats.org/officeDocument/2006/relationships/tags" Target="../tags/tag226.xml"/><Relationship Id="rId22" Type="http://schemas.openxmlformats.org/officeDocument/2006/relationships/tags" Target="../tags/tag225.xml"/><Relationship Id="rId21" Type="http://schemas.openxmlformats.org/officeDocument/2006/relationships/tags" Target="../tags/tag224.xml"/><Relationship Id="rId20" Type="http://schemas.openxmlformats.org/officeDocument/2006/relationships/tags" Target="../tags/tag223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1.xml"/><Relationship Id="rId1" Type="http://schemas.openxmlformats.org/officeDocument/2006/relationships/tags" Target="../tags/tag2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33.xml"/><Relationship Id="rId1" Type="http://schemas.openxmlformats.org/officeDocument/2006/relationships/tags" Target="../tags/tag23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" Type="http://schemas.openxmlformats.org/officeDocument/2006/relationships/tags" Target="../tags/tag23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" Type="http://schemas.openxmlformats.org/officeDocument/2006/relationships/tags" Target="../tags/tag237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tags" Target="../tags/tag240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tags" Target="../tags/tag24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7.xml"/><Relationship Id="rId1" Type="http://schemas.openxmlformats.org/officeDocument/2006/relationships/tags" Target="../tags/tag2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593022" y="2382093"/>
            <a:ext cx="7005956" cy="1344477"/>
          </a:xfrm>
        </p:spPr>
        <p:txBody>
          <a:bodyPr>
            <a:normAutofit/>
          </a:bodyPr>
          <a:p>
            <a:r>
              <a:rPr lang="zh-CN" altLang="en-US"/>
              <a:t>辩论流程简介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592705" y="3455035"/>
            <a:ext cx="7006590" cy="1824990"/>
          </a:xfrm>
        </p:spPr>
        <p:txBody>
          <a:bodyPr/>
          <a:lstStyle/>
          <a:p>
            <a:r>
              <a:rPr lang="zh-CN" altLang="en-US" sz="4800" dirty="0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</a:rPr>
              <a:t>支持</a:t>
            </a:r>
            <a:r>
              <a:rPr lang="en-US" altLang="zh-CN" sz="4800" dirty="0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</a:rPr>
              <a:t>/</a:t>
            </a:r>
            <a:r>
              <a:rPr lang="zh-CN" altLang="en-US" sz="4800" dirty="0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</a:rPr>
              <a:t>不支持苏格拉底接受不正义的判决</a:t>
            </a:r>
            <a:endParaRPr lang="zh-CN" altLang="en-US" sz="4800" dirty="0"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</a:endParaRPr>
          </a:p>
        </p:txBody>
      </p:sp>
      <p:sp>
        <p:nvSpPr>
          <p:cNvPr id="7" name="五边形 6"/>
          <p:cNvSpPr/>
          <p:nvPr/>
        </p:nvSpPr>
        <p:spPr>
          <a:xfrm>
            <a:off x="176530" y="1099820"/>
            <a:ext cx="4756150" cy="1591945"/>
          </a:xfrm>
          <a:prstGeom prst="homePlat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4000" b="1">
                <a:solidFill>
                  <a:srgbClr val="FF0000"/>
                </a:solidFill>
                <a:latin typeface="Heiti SC Medium" panose="02000000000000000000" charset="-122"/>
                <a:ea typeface="Heiti SC Medium" panose="02000000000000000000" charset="-122"/>
              </a:rPr>
              <a:t>正方</a:t>
            </a:r>
            <a:endParaRPr lang="zh-CN" altLang="en-US" sz="4000" b="1">
              <a:solidFill>
                <a:srgbClr val="FF0000"/>
              </a:solidFill>
              <a:latin typeface="Heiti SC Medium" panose="02000000000000000000" charset="-122"/>
              <a:ea typeface="Heiti SC Medium" panose="02000000000000000000" charset="-122"/>
            </a:endParaRPr>
          </a:p>
        </p:txBody>
      </p:sp>
      <p:sp>
        <p:nvSpPr>
          <p:cNvPr id="8" name="五边形 7"/>
          <p:cNvSpPr/>
          <p:nvPr/>
        </p:nvSpPr>
        <p:spPr>
          <a:xfrm rot="10800000">
            <a:off x="7233285" y="1099820"/>
            <a:ext cx="4756150" cy="1591945"/>
          </a:xfrm>
          <a:prstGeom prst="homePlate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4000" b="1">
              <a:solidFill>
                <a:srgbClr val="FF0000"/>
              </a:solidFill>
              <a:latin typeface="Heiti SC Medium" panose="02000000000000000000" charset="-122"/>
              <a:ea typeface="Heiti SC Medium" panose="020000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350375" y="1542415"/>
            <a:ext cx="14065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b="1">
                <a:solidFill>
                  <a:srgbClr val="0070C0"/>
                </a:solidFill>
                <a:latin typeface="Heiti SC Medium" panose="02000000000000000000" charset="-122"/>
                <a:ea typeface="Heiti SC Medium" panose="02000000000000000000" charset="-122"/>
              </a:rPr>
              <a:t>反方</a:t>
            </a:r>
            <a:endParaRPr lang="zh-CN" altLang="en-US" sz="4000" b="1">
              <a:solidFill>
                <a:srgbClr val="0070C0"/>
              </a:solidFill>
              <a:latin typeface="Heiti SC Medium" panose="02000000000000000000" charset="-122"/>
              <a:ea typeface="Heiti SC Medium" panose="02000000000000000000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87365" y="410845"/>
            <a:ext cx="10172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solidFill>
                  <a:schemeClr val="bg1"/>
                </a:solidFill>
                <a:latin typeface="Heiti SC Medium" panose="02000000000000000000" charset="-122"/>
                <a:ea typeface="Heiti SC Medium" panose="02000000000000000000" charset="-122"/>
              </a:rPr>
              <a:t>辩题</a:t>
            </a:r>
            <a:endParaRPr lang="zh-CN" altLang="en-US" sz="2800" b="1">
              <a:solidFill>
                <a:schemeClr val="bg1"/>
              </a:solidFill>
              <a:latin typeface="Heiti SC Medium" panose="02000000000000000000" charset="-122"/>
              <a:ea typeface="Heiti SC Medium" panose="02000000000000000000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4406265" y="776605"/>
            <a:ext cx="3380105" cy="611505"/>
          </a:xfrm>
          <a:prstGeom prst="rect">
            <a:avLst/>
          </a:prstGeom>
          <a:noFill/>
        </p:spPr>
        <p:txBody>
          <a:bodyPr vert="horz" wrap="square" lIns="90000" tIns="46800" rIns="90000" bIns="46800" rtlCol="0"/>
          <a:lstStyle/>
          <a:p>
            <a:pPr algn="dist"/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汉仪旗黑-85S" panose="00020600040101010101" pitchFamily="18" charset="-122"/>
              </a:rPr>
              <a:t>辩论流程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汉仪旗黑-85S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35225" y="2118995"/>
            <a:ext cx="25247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</a:rPr>
              <a:t>01 </a:t>
            </a:r>
            <a:r>
              <a:rPr lang="zh-CN" altLang="en-US" sz="3200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</a:rPr>
              <a:t>陈词立论</a:t>
            </a:r>
            <a:endParaRPr lang="zh-CN" altLang="en-US" sz="3200"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54925" y="2118995"/>
            <a:ext cx="25247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</a:rPr>
              <a:t>02 </a:t>
            </a:r>
            <a:r>
              <a:rPr lang="zh-CN" altLang="en-US" sz="3200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</a:rPr>
              <a:t>攻辩</a:t>
            </a:r>
            <a:endParaRPr lang="zh-CN" altLang="en-US" sz="3200"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5225" y="3811270"/>
            <a:ext cx="25247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</a:rPr>
              <a:t>03 </a:t>
            </a:r>
            <a:r>
              <a:rPr lang="zh-CN" altLang="en-US" sz="3200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</a:rPr>
              <a:t>自由辩论</a:t>
            </a:r>
            <a:endParaRPr lang="zh-CN" altLang="en-US" sz="3200"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54925" y="3811270"/>
            <a:ext cx="25247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</a:rPr>
              <a:t>04 </a:t>
            </a:r>
            <a:r>
              <a:rPr lang="zh-CN" altLang="en-US" sz="3200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</a:rPr>
              <a:t>总结陈词</a:t>
            </a:r>
            <a:endParaRPr lang="zh-CN" altLang="en-US" sz="3200"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陈词立论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113" y="2088035"/>
            <a:ext cx="9626600" cy="3445200"/>
          </a:xfrm>
        </p:spPr>
        <p:txBody>
          <a:bodyPr/>
          <a:lstStyle/>
          <a:p>
            <a:r>
              <a:rPr lang="zh-CN" altLang="en-US" sz="2400"/>
              <a:t>立论要求以事实为依据，阐述证据确凿充分，逻辑清晰，言简意赅。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 b="1">
                <a:solidFill>
                  <a:srgbClr val="7030A0"/>
                </a:solidFill>
              </a:rPr>
              <a:t>发言规则：</a:t>
            </a:r>
            <a:endParaRPr lang="zh-CN" altLang="en-US" sz="2400"/>
          </a:p>
          <a:p>
            <a:r>
              <a:rPr lang="zh-CN" altLang="en-US" sz="2400"/>
              <a:t>依次为</a:t>
            </a:r>
            <a:r>
              <a:rPr lang="zh-CN" altLang="en-US" sz="2400">
                <a:solidFill>
                  <a:srgbClr val="FF0000"/>
                </a:solidFill>
              </a:rPr>
              <a:t>正方一辩</a:t>
            </a:r>
            <a:r>
              <a:rPr lang="zh-CN" altLang="en-US" sz="2400"/>
              <a:t>（</a:t>
            </a:r>
            <a:r>
              <a:rPr lang="en-US" altLang="zh-CN" sz="2400"/>
              <a:t>3</a:t>
            </a:r>
            <a:r>
              <a:rPr lang="zh-CN" altLang="en-US" sz="2400"/>
              <a:t>分钟）、</a:t>
            </a:r>
            <a:r>
              <a:rPr lang="zh-CN" altLang="en-US" sz="2400">
                <a:solidFill>
                  <a:srgbClr val="0070C0"/>
                </a:solidFill>
              </a:rPr>
              <a:t>反方一辩</a:t>
            </a:r>
            <a:r>
              <a:rPr lang="zh-CN" altLang="en-US" sz="2400">
                <a:sym typeface="+mn-ea"/>
              </a:rPr>
              <a:t>（</a:t>
            </a:r>
            <a:r>
              <a:rPr lang="en-US" altLang="zh-CN" sz="2400">
                <a:sym typeface="+mn-ea"/>
              </a:rPr>
              <a:t>3</a:t>
            </a:r>
            <a:r>
              <a:rPr lang="zh-CN" altLang="en-US" sz="2400">
                <a:sym typeface="+mn-ea"/>
              </a:rPr>
              <a:t>分钟）</a:t>
            </a:r>
            <a:r>
              <a:rPr lang="zh-CN" altLang="en-US" sz="2400"/>
              <a:t>，发言倒计时</a:t>
            </a:r>
            <a:r>
              <a:rPr lang="en-US" altLang="zh-CN" sz="2400"/>
              <a:t>30</a:t>
            </a:r>
            <a:r>
              <a:rPr lang="zh-CN" altLang="en-US" sz="2400"/>
              <a:t>秒时，计时员提示。</a:t>
            </a:r>
            <a:endParaRPr lang="zh-CN" altLang="en-US" sz="2400"/>
          </a:p>
          <a:p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02 </a:t>
            </a:r>
            <a:r>
              <a:rPr lang="zh-CN" altLang="en-US" dirty="0"/>
              <a:t>攻辩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2700" y="1972945"/>
            <a:ext cx="9626600" cy="3319780"/>
          </a:xfrm>
        </p:spPr>
        <p:txBody>
          <a:bodyPr>
            <a:normAutofit/>
          </a:bodyPr>
          <a:lstStyle/>
          <a:p>
            <a:r>
              <a:rPr lang="zh-CN" altLang="en-US" sz="2400" b="1">
                <a:solidFill>
                  <a:srgbClr val="7030A0"/>
                </a:solidFill>
              </a:rPr>
              <a:t>发言规则：</a:t>
            </a:r>
            <a:endParaRPr lang="zh-CN" altLang="en-US" sz="2400"/>
          </a:p>
          <a:p>
            <a:r>
              <a:rPr lang="en-US" altLang="zh-CN" sz="2400"/>
              <a:t>1.</a:t>
            </a:r>
            <a:r>
              <a:rPr lang="zh-CN" altLang="en-US" sz="2400"/>
              <a:t>首先由</a:t>
            </a:r>
            <a:r>
              <a:rPr lang="zh-CN" altLang="en-US" sz="2400">
                <a:solidFill>
                  <a:srgbClr val="0070C0"/>
                </a:solidFill>
              </a:rPr>
              <a:t>反方二辩</a:t>
            </a:r>
            <a:r>
              <a:rPr lang="zh-CN" altLang="en-US" sz="2400"/>
              <a:t>分别向</a:t>
            </a:r>
            <a:r>
              <a:rPr lang="zh-CN" altLang="en-US" sz="2400">
                <a:solidFill>
                  <a:srgbClr val="FF0000"/>
                </a:solidFill>
              </a:rPr>
              <a:t>正方一辩、三辩或四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辩</a:t>
            </a:r>
            <a:r>
              <a:rPr lang="zh-CN" altLang="en-US" sz="2400"/>
              <a:t>提问</a:t>
            </a:r>
            <a:r>
              <a:rPr lang="zh-CN" sz="2400"/>
              <a:t>，正方回答完毕后，由</a:t>
            </a:r>
            <a:r>
              <a:rPr lang="zh-CN" sz="2400">
                <a:solidFill>
                  <a:srgbClr val="FF0000"/>
                </a:solidFill>
              </a:rPr>
              <a:t>正方二辩</a:t>
            </a:r>
            <a:r>
              <a:rPr lang="zh-CN" sz="2400"/>
              <a:t>向</a:t>
            </a:r>
            <a:r>
              <a:rPr lang="zh-CN" sz="2400">
                <a:solidFill>
                  <a:srgbClr val="0070C0"/>
                </a:solidFill>
              </a:rPr>
              <a:t>反方</a:t>
            </a:r>
            <a:r>
              <a:rPr lang="zh-CN" altLang="en-US" sz="2400">
                <a:solidFill>
                  <a:srgbClr val="0070C0"/>
                </a:solidFill>
                <a:sym typeface="+mn-ea"/>
              </a:rPr>
              <a:t>一辩、三辩或四辩</a:t>
            </a:r>
            <a:r>
              <a:rPr lang="zh-CN" altLang="en-US" sz="2400">
                <a:sym typeface="+mn-ea"/>
              </a:rPr>
              <a:t>提问。每方</a:t>
            </a:r>
            <a:r>
              <a:rPr lang="zh-CN" altLang="en-US" sz="2400" b="1">
                <a:sym typeface="+mn-ea"/>
              </a:rPr>
              <a:t>累计回答时长</a:t>
            </a:r>
            <a:r>
              <a:rPr lang="zh-CN" altLang="en-US" sz="2400" b="1">
                <a:solidFill>
                  <a:schemeClr val="tx1"/>
                </a:solidFill>
                <a:sym typeface="+mn-ea"/>
              </a:rPr>
              <a:t>不超过</a:t>
            </a:r>
            <a:r>
              <a:rPr lang="en-US" altLang="zh-CN" sz="2400" b="1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2400" b="1">
                <a:solidFill>
                  <a:schemeClr val="tx1"/>
                </a:solidFill>
                <a:sym typeface="+mn-ea"/>
              </a:rPr>
              <a:t>分钟</a:t>
            </a:r>
            <a:r>
              <a:rPr lang="zh-CN" altLang="en-US" sz="2400">
                <a:sym typeface="+mn-ea"/>
              </a:rPr>
              <a:t>，发言倒计时</a:t>
            </a:r>
            <a:r>
              <a:rPr lang="en-US" altLang="zh-CN" sz="2400">
                <a:sym typeface="+mn-ea"/>
              </a:rPr>
              <a:t>30</a:t>
            </a:r>
            <a:r>
              <a:rPr lang="zh-CN" altLang="en-US" sz="2400">
                <a:sym typeface="+mn-ea"/>
              </a:rPr>
              <a:t>秒时，计时员提示。</a:t>
            </a:r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2.</a:t>
            </a:r>
            <a:r>
              <a:rPr lang="zh-CN" altLang="en-US" sz="2400">
                <a:sym typeface="+mn-ea"/>
              </a:rPr>
              <a:t>提问完毕后，分别由</a:t>
            </a:r>
            <a:r>
              <a:rPr lang="zh-CN" altLang="en-US" sz="2400">
                <a:solidFill>
                  <a:srgbClr val="0070C0"/>
                </a:solidFill>
                <a:sym typeface="+mn-ea"/>
              </a:rPr>
              <a:t>反方二辩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和</a:t>
            </a:r>
            <a:r>
              <a:rPr lang="zh-CN" sz="2400">
                <a:solidFill>
                  <a:srgbClr val="FF0000"/>
                </a:solidFill>
                <a:sym typeface="+mn-ea"/>
              </a:rPr>
              <a:t>正方二辩</a:t>
            </a:r>
            <a:r>
              <a:rPr lang="zh-CN" sz="2400">
                <a:solidFill>
                  <a:schemeClr val="tx1"/>
                </a:solidFill>
                <a:sym typeface="+mn-ea"/>
              </a:rPr>
              <a:t>做攻辩小结，</a:t>
            </a:r>
            <a:r>
              <a:rPr lang="zh-CN" sz="2400" b="1">
                <a:solidFill>
                  <a:schemeClr val="tx1"/>
                </a:solidFill>
                <a:sym typeface="+mn-ea"/>
              </a:rPr>
              <a:t>时间不超过</a:t>
            </a:r>
            <a:r>
              <a:rPr lang="en-US" altLang="zh-CN" sz="2400" b="1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2400" b="1">
                <a:solidFill>
                  <a:schemeClr val="tx1"/>
                </a:solidFill>
                <a:sym typeface="+mn-ea"/>
              </a:rPr>
              <a:t>分钟</a:t>
            </a:r>
            <a:r>
              <a:rPr lang="zh-CN" altLang="en-US" sz="2400">
                <a:sym typeface="+mn-ea"/>
              </a:rPr>
              <a:t>，发言倒计时</a:t>
            </a:r>
            <a:r>
              <a:rPr lang="en-US" altLang="zh-CN" sz="2400">
                <a:sym typeface="+mn-ea"/>
              </a:rPr>
              <a:t>30</a:t>
            </a:r>
            <a:r>
              <a:rPr lang="zh-CN" altLang="en-US" sz="2400">
                <a:sym typeface="+mn-ea"/>
              </a:rPr>
              <a:t>秒时，计时员提示。</a:t>
            </a:r>
            <a:endParaRPr lang="zh-CN" altLang="en-US" sz="240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81430" y="5417820"/>
            <a:ext cx="10422255" cy="706755"/>
          </a:xfrm>
          <a:prstGeom prst="rect">
            <a:avLst/>
          </a:prstGeom>
          <a:noFill/>
          <a:ln w="6350">
            <a:solidFill>
              <a:srgbClr val="7030A0"/>
            </a:solidFill>
          </a:ln>
        </p:spPr>
        <p:txBody>
          <a:bodyPr wrap="square" rtlCol="0">
            <a:spAutoFit/>
          </a:bodyPr>
          <a:p>
            <a:r>
              <a:rPr lang="zh-CN" altLang="en-US" sz="20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</a:rPr>
              <a:t>要求：</a:t>
            </a:r>
            <a:endParaRPr lang="zh-CN" altLang="en-US" sz="2000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</a:endParaRPr>
          </a:p>
          <a:p>
            <a:r>
              <a:rPr lang="en-US" altLang="zh-CN" sz="20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1.</a:t>
            </a:r>
            <a:r>
              <a:rPr lang="zh-CN" altLang="en-US" sz="20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提问应简洁明了（每次提问只限一个问题）；</a:t>
            </a:r>
            <a:r>
              <a:rPr lang="en-US" altLang="zh-CN" sz="20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2.</a:t>
            </a:r>
            <a:r>
              <a:rPr lang="zh-CN" altLang="en-US" sz="20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被问一方必须回答，不得回避，不得反问</a:t>
            </a:r>
            <a:endParaRPr lang="zh-CN" altLang="en-US" sz="2000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03 </a:t>
            </a:r>
            <a:r>
              <a:rPr lang="zh-CN" altLang="en-US" dirty="0"/>
              <a:t>自由辩论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2700" y="1972945"/>
            <a:ext cx="9625330" cy="4017010"/>
          </a:xfrm>
        </p:spPr>
        <p:txBody>
          <a:bodyPr>
            <a:normAutofit lnSpcReduction="10000"/>
          </a:bodyPr>
          <a:lstStyle/>
          <a:p>
            <a:r>
              <a:rPr lang="zh-CN" altLang="en-US" sz="2400" b="1">
                <a:solidFill>
                  <a:srgbClr val="7030A0"/>
                </a:solidFill>
                <a:latin typeface="+mn-ea"/>
                <a:ea typeface="+mn-ea"/>
                <a:cs typeface="+mn-ea"/>
              </a:rPr>
              <a:t>发言规则：</a:t>
            </a:r>
            <a:endParaRPr lang="zh-CN" altLang="en-US" sz="2400">
              <a:latin typeface="+mn-ea"/>
              <a:ea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sz="2400">
                <a:latin typeface="+mn-ea"/>
                <a:ea typeface="+mn-ea"/>
                <a:cs typeface="+mn-ea"/>
              </a:rPr>
              <a:t>自动轮流发言</a:t>
            </a:r>
            <a:r>
              <a:rPr lang="zh-CN" sz="2400">
                <a:latin typeface="+mn-ea"/>
                <a:ea typeface="+mn-ea"/>
                <a:cs typeface="+mn-ea"/>
              </a:rPr>
              <a:t>。</a:t>
            </a:r>
            <a:r>
              <a:rPr sz="2400">
                <a:latin typeface="+mn-ea"/>
                <a:ea typeface="+mn-ea"/>
                <a:cs typeface="+mn-ea"/>
              </a:rPr>
              <a:t>先</a:t>
            </a:r>
            <a:r>
              <a:rPr lang="zh-CN" sz="2400">
                <a:latin typeface="+mn-ea"/>
                <a:ea typeface="+mn-ea"/>
                <a:cs typeface="+mn-ea"/>
              </a:rPr>
              <a:t>由</a:t>
            </a:r>
            <a:r>
              <a:rPr sz="2400">
                <a:solidFill>
                  <a:srgbClr val="FF0000"/>
                </a:solidFill>
                <a:latin typeface="+mn-ea"/>
                <a:ea typeface="+mn-ea"/>
                <a:cs typeface="+mn-ea"/>
              </a:rPr>
              <a:t>正方</a:t>
            </a:r>
            <a:r>
              <a:rPr lang="zh-CN" sz="2400">
                <a:solidFill>
                  <a:srgbClr val="FF0000"/>
                </a:solidFill>
                <a:latin typeface="+mn-ea"/>
                <a:ea typeface="+mn-ea"/>
                <a:cs typeface="+mn-ea"/>
              </a:rPr>
              <a:t>任意</a:t>
            </a:r>
            <a:r>
              <a:rPr sz="2400">
                <a:solidFill>
                  <a:srgbClr val="FF0000"/>
                </a:solidFill>
                <a:latin typeface="+mn-ea"/>
                <a:ea typeface="+mn-ea"/>
                <a:cs typeface="+mn-ea"/>
              </a:rPr>
              <a:t>一名队员</a:t>
            </a:r>
            <a:r>
              <a:rPr sz="2400">
                <a:latin typeface="+mn-ea"/>
                <a:ea typeface="+mn-ea"/>
                <a:cs typeface="+mn-ea"/>
              </a:rPr>
              <a:t>起立发言，发言辩手落座为发言结束即为另一方发言开始的计时标志，另一方辩手必须紧接着发言，若有间隙，累积时照常进行。同一方辩手的发言次序不限。如果一方时间已经用完，另一方可以继续发言，也可</a:t>
            </a:r>
            <a:r>
              <a:rPr lang="zh-CN" sz="2400">
                <a:latin typeface="+mn-ea"/>
                <a:ea typeface="+mn-ea"/>
                <a:cs typeface="+mn-ea"/>
              </a:rPr>
              <a:t>以</a:t>
            </a:r>
            <a:r>
              <a:rPr sz="2400">
                <a:latin typeface="+mn-ea"/>
                <a:ea typeface="+mn-ea"/>
                <a:cs typeface="+mn-ea"/>
              </a:rPr>
              <a:t>放弃发言。</a:t>
            </a:r>
            <a:endParaRPr sz="2400">
              <a:latin typeface="+mn-ea"/>
              <a:ea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sz="2400">
                <a:latin typeface="+mn-ea"/>
                <a:ea typeface="+mn-ea"/>
                <a:cs typeface="+mn-ea"/>
              </a:rPr>
              <a:t>每方累计回答时长</a:t>
            </a:r>
            <a:r>
              <a:rPr sz="2400" b="1">
                <a:latin typeface="+mn-ea"/>
                <a:ea typeface="+mn-ea"/>
                <a:cs typeface="+mn-ea"/>
              </a:rPr>
              <a:t>不超过</a:t>
            </a:r>
            <a:r>
              <a:rPr lang="en-US" sz="2400" b="1">
                <a:latin typeface="+mn-ea"/>
                <a:ea typeface="+mn-ea"/>
                <a:cs typeface="+mn-ea"/>
              </a:rPr>
              <a:t>5</a:t>
            </a:r>
            <a:r>
              <a:rPr sz="2400" b="1">
                <a:latin typeface="+mn-ea"/>
                <a:ea typeface="+mn-ea"/>
                <a:cs typeface="+mn-ea"/>
              </a:rPr>
              <a:t>分钟</a:t>
            </a:r>
            <a:r>
              <a:rPr sz="2400">
                <a:latin typeface="+mn-ea"/>
                <a:ea typeface="+mn-ea"/>
                <a:cs typeface="+mn-ea"/>
              </a:rPr>
              <a:t>，发言倒计时30秒时，计时员提示。</a:t>
            </a:r>
            <a:endParaRPr sz="2400">
              <a:latin typeface="+mn-ea"/>
              <a:ea typeface="+mn-ea"/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81430" y="5417820"/>
            <a:ext cx="6506845" cy="706755"/>
          </a:xfrm>
          <a:prstGeom prst="rect">
            <a:avLst/>
          </a:prstGeom>
          <a:noFill/>
          <a:ln w="6350">
            <a:solidFill>
              <a:srgbClr val="7030A0"/>
            </a:solidFill>
          </a:ln>
        </p:spPr>
        <p:txBody>
          <a:bodyPr wrap="square" rtlCol="0">
            <a:spAutoFit/>
          </a:bodyPr>
          <a:p>
            <a:r>
              <a:rPr lang="zh-CN" altLang="en-US" sz="20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</a:rPr>
              <a:t>要求：</a:t>
            </a:r>
            <a:endParaRPr lang="zh-CN" altLang="en-US" sz="2000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</a:endParaRPr>
          </a:p>
          <a:p>
            <a:r>
              <a:rPr lang="en-US" altLang="zh-CN" sz="20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1.</a:t>
            </a:r>
            <a:r>
              <a:rPr lang="zh-CN" altLang="en-US" sz="20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提倡积极交锋；</a:t>
            </a:r>
            <a:r>
              <a:rPr lang="en-US" altLang="zh-CN" sz="20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2.</a:t>
            </a:r>
            <a:r>
              <a:rPr lang="zh-CN" altLang="en-US" sz="20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不得回避两次以上；</a:t>
            </a:r>
            <a:r>
              <a:rPr lang="en-US" altLang="zh-CN" sz="20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3.</a:t>
            </a:r>
            <a:r>
              <a:rPr lang="zh-CN" altLang="en-US" sz="20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不得重复提问</a:t>
            </a:r>
            <a:endParaRPr lang="zh-CN" altLang="en-US" sz="2000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04 </a:t>
            </a:r>
            <a:r>
              <a:rPr lang="zh-CN" altLang="en-US" dirty="0"/>
              <a:t>结辩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2700" y="1972945"/>
            <a:ext cx="9625330" cy="2157730"/>
          </a:xfrm>
        </p:spPr>
        <p:txBody>
          <a:bodyPr>
            <a:normAutofit lnSpcReduction="10000"/>
          </a:bodyPr>
          <a:lstStyle/>
          <a:p>
            <a:r>
              <a:rPr lang="zh-CN" altLang="en-US" sz="2400" b="1">
                <a:solidFill>
                  <a:srgbClr val="7030A0"/>
                </a:solidFill>
                <a:latin typeface="+mn-ea"/>
                <a:ea typeface="+mn-ea"/>
                <a:cs typeface="+mn-ea"/>
              </a:rPr>
              <a:t>发言规则：</a:t>
            </a:r>
            <a:endParaRPr lang="zh-CN" altLang="en-US" sz="2400">
              <a:latin typeface="+mn-ea"/>
              <a:ea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sz="2400">
                <a:latin typeface="+mn-ea"/>
                <a:ea typeface="+mn-ea"/>
                <a:cs typeface="+mn-ea"/>
              </a:rPr>
              <a:t>依次</a:t>
            </a:r>
            <a:r>
              <a:rPr lang="zh-CN" sz="2400">
                <a:latin typeface="+mn-ea"/>
                <a:ea typeface="+mn-ea"/>
                <a:cs typeface="+mn-ea"/>
              </a:rPr>
              <a:t>由</a:t>
            </a:r>
            <a:r>
              <a:rPr lang="zh-CN" sz="2400">
                <a:solidFill>
                  <a:srgbClr val="0070C0"/>
                </a:solidFill>
                <a:latin typeface="+mn-ea"/>
                <a:ea typeface="+mn-ea"/>
                <a:cs typeface="+mn-ea"/>
              </a:rPr>
              <a:t>反方四</a:t>
            </a:r>
            <a:r>
              <a:rPr sz="2400">
                <a:solidFill>
                  <a:srgbClr val="0070C0"/>
                </a:solidFill>
                <a:latin typeface="+mn-ea"/>
                <a:ea typeface="+mn-ea"/>
                <a:cs typeface="+mn-ea"/>
              </a:rPr>
              <a:t>辩（3分钟）</a:t>
            </a:r>
            <a:r>
              <a:rPr sz="2400">
                <a:latin typeface="+mn-ea"/>
                <a:ea typeface="+mn-ea"/>
                <a:cs typeface="+mn-ea"/>
              </a:rPr>
              <a:t>、</a:t>
            </a:r>
            <a:r>
              <a:rPr lang="zh-CN" sz="2400">
                <a:solidFill>
                  <a:srgbClr val="FF0000"/>
                </a:solidFill>
                <a:latin typeface="+mn-ea"/>
                <a:ea typeface="+mn-ea"/>
                <a:cs typeface="+mn-ea"/>
              </a:rPr>
              <a:t>正</a:t>
            </a:r>
            <a:r>
              <a:rPr sz="2400">
                <a:solidFill>
                  <a:srgbClr val="FF0000"/>
                </a:solidFill>
                <a:latin typeface="+mn-ea"/>
                <a:ea typeface="+mn-ea"/>
                <a:cs typeface="+mn-ea"/>
              </a:rPr>
              <a:t>方</a:t>
            </a:r>
            <a:r>
              <a:rPr lang="zh-CN" sz="2400">
                <a:solidFill>
                  <a:srgbClr val="FF0000"/>
                </a:solidFill>
                <a:latin typeface="+mn-ea"/>
                <a:ea typeface="+mn-ea"/>
                <a:cs typeface="+mn-ea"/>
              </a:rPr>
              <a:t>四</a:t>
            </a:r>
            <a:r>
              <a:rPr sz="2400">
                <a:solidFill>
                  <a:srgbClr val="FF0000"/>
                </a:solidFill>
                <a:latin typeface="+mn-ea"/>
                <a:ea typeface="+mn-ea"/>
                <a:cs typeface="+mn-ea"/>
              </a:rPr>
              <a:t>辩（3分钟）</a:t>
            </a:r>
            <a:r>
              <a:rPr sz="2400">
                <a:latin typeface="+mn-ea"/>
                <a:ea typeface="+mn-ea"/>
                <a:cs typeface="+mn-ea"/>
              </a:rPr>
              <a:t>针对辩论会整体形式进行总结陈词</a:t>
            </a:r>
            <a:r>
              <a:rPr lang="zh-CN" sz="2400">
                <a:latin typeface="+mn-ea"/>
                <a:ea typeface="+mn-ea"/>
                <a:cs typeface="+mn-ea"/>
              </a:rPr>
              <a:t>，</a:t>
            </a:r>
            <a:r>
              <a:rPr sz="2400">
                <a:latin typeface="+mn-ea"/>
                <a:ea typeface="+mn-ea"/>
                <a:cs typeface="+mn-ea"/>
              </a:rPr>
              <a:t>发言倒计时30秒时，计时员提示。</a:t>
            </a:r>
            <a:endParaRPr sz="2400">
              <a:latin typeface="+mn-ea"/>
              <a:ea typeface="+mn-ea"/>
              <a:cs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4406265" y="776605"/>
            <a:ext cx="3380105" cy="611505"/>
          </a:xfrm>
          <a:prstGeom prst="rect">
            <a:avLst/>
          </a:prstGeom>
          <a:noFill/>
        </p:spPr>
        <p:txBody>
          <a:bodyPr vert="horz" wrap="square" lIns="90000" tIns="46800" rIns="90000" bIns="46800" rtlCol="0"/>
          <a:lstStyle/>
          <a:p>
            <a:pPr algn="dist"/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汉仪旗黑-85S" panose="00020600040101010101" pitchFamily="18" charset="-122"/>
              </a:rPr>
              <a:t>其他事项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汉仪旗黑-85S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4720" y="2068195"/>
            <a:ext cx="25787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</a:rPr>
              <a:t>参与人员：</a:t>
            </a:r>
            <a:endParaRPr lang="zh-CN" altLang="en-US" sz="3200"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57550" y="2068195"/>
            <a:ext cx="81095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latin typeface="Heiti SC Light" panose="02000000000000000000" charset="-122"/>
                <a:ea typeface="Heiti SC Light" panose="02000000000000000000" charset="-122"/>
                <a:cs typeface="Heiti SC Medium" panose="02000000000000000000" charset="-122"/>
                <a:sym typeface="+mn-ea"/>
              </a:rPr>
              <a:t>正方、反方各派四名同学参与辩论，一名同学为对方队伍计时，两位同学做裁判。</a:t>
            </a:r>
            <a:endParaRPr lang="zh-CN" altLang="en-US" sz="2400">
              <a:latin typeface="Heiti SC Light" panose="02000000000000000000" charset="-122"/>
              <a:ea typeface="Heiti SC Light" panose="02000000000000000000" charset="-122"/>
              <a:cs typeface="Heiti SC Medium" panose="02000000000000000000" charset="-122"/>
              <a:sym typeface="+mn-ea"/>
            </a:endParaRPr>
          </a:p>
          <a:p>
            <a:pPr algn="l"/>
            <a:r>
              <a:rPr lang="zh-CN" altLang="en-US" sz="2400">
                <a:latin typeface="Heiti SC Light" panose="02000000000000000000" charset="-122"/>
                <a:ea typeface="Heiti SC Light" panose="02000000000000000000" charset="-122"/>
                <a:cs typeface="Heiti SC Medium" panose="02000000000000000000" charset="-122"/>
                <a:sym typeface="+mn-ea"/>
              </a:rPr>
              <a:t>其余同学认真聆听，献计献策，可以在评论区提问</a:t>
            </a:r>
            <a:r>
              <a:rPr lang="en-US" altLang="zh-CN" sz="2400">
                <a:latin typeface="Heiti SC Light" panose="02000000000000000000" charset="-122"/>
                <a:ea typeface="Heiti SC Light" panose="02000000000000000000" charset="-122"/>
                <a:cs typeface="Heiti SC Medium" panose="02000000000000000000" charset="-122"/>
                <a:sym typeface="+mn-ea"/>
              </a:rPr>
              <a:t>/</a:t>
            </a:r>
            <a:r>
              <a:rPr lang="zh-CN" altLang="en-US" sz="2400">
                <a:latin typeface="Heiti SC Light" panose="02000000000000000000" charset="-122"/>
                <a:ea typeface="Heiti SC Light" panose="02000000000000000000" charset="-122"/>
                <a:cs typeface="Heiti SC Medium" panose="02000000000000000000" charset="-122"/>
                <a:sym typeface="+mn-ea"/>
              </a:rPr>
              <a:t>点评。</a:t>
            </a:r>
            <a:endParaRPr lang="zh-CN" altLang="en-US" sz="2400">
              <a:latin typeface="Heiti SC Light" panose="02000000000000000000" charset="-122"/>
              <a:ea typeface="Heiti SC Light" panose="02000000000000000000" charset="-122"/>
              <a:cs typeface="Heiti SC Medium" panose="02000000000000000000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5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6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7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1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229.xml><?xml version="1.0" encoding="utf-8"?>
<p:tagLst xmlns:p="http://schemas.openxmlformats.org/presentationml/2006/main">
  <p:tag name="KSO_WM_TEMPLATE_CATEGORY" val="custom"/>
  <p:tag name="KSO_WM_TEMPLATE_INDEX" val="2020258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1.xml><?xml version="1.0" encoding="utf-8"?>
<p:tagLst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2.xml><?xml version="1.0" encoding="utf-8"?>
<p:tagLst xmlns:p="http://schemas.openxmlformats.org/presentationml/2006/main">
  <p:tag name="KSO_WM_UNIT_ISCONTENTSTITLE" val="1"/>
  <p:tag name="KSO_WM_UNIT_PRESET_TEXT" val="目录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582_4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p="http://schemas.openxmlformats.org/presentationml/2006/main">
  <p:tag name="KSO_WM_SLIDE_ID" val="custom20202582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582"/>
  <p:tag name="KSO_WM_SLIDE_LAYOUT" val="a_b_l"/>
  <p:tag name="KSO_WM_SLIDE_LAYOUT_CNT" val="1_1_1"/>
</p:tagLst>
</file>

<file path=ppt/tags/tag23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9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82_9*f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6.xml><?xml version="1.0" encoding="utf-8"?>
<p:tagLst xmlns:p="http://schemas.openxmlformats.org/presentationml/2006/main">
  <p:tag name="KSO_WM_SLIDE_ID" val="custom2020258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82"/>
  <p:tag name="KSO_WM_SLIDE_LAYOUT" val="a_f"/>
  <p:tag name="KSO_WM_SLIDE_LAYOUT_CNT" val="1_1"/>
</p:tagLst>
</file>

<file path=ppt/tags/tag23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9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82_9*f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9.xml><?xml version="1.0" encoding="utf-8"?>
<p:tagLst xmlns:p="http://schemas.openxmlformats.org/presentationml/2006/main">
  <p:tag name="KSO_WM_SLIDE_ID" val="custom2020258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82"/>
  <p:tag name="KSO_WM_SLIDE_LAYOUT" val="a_f"/>
  <p:tag name="KSO_WM_SLIDE_LAYOUT_CNT" val="1_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9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1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82_9*f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2.xml><?xml version="1.0" encoding="utf-8"?>
<p:tagLst xmlns:p="http://schemas.openxmlformats.org/presentationml/2006/main">
  <p:tag name="KSO_WM_SLIDE_ID" val="custom2020258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82"/>
  <p:tag name="KSO_WM_SLIDE_LAYOUT" val="a_f"/>
  <p:tag name="KSO_WM_SLIDE_LAYOUT_CNT" val="1_1"/>
</p:tagLst>
</file>

<file path=ppt/tags/tag24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9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4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82_9*f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5.xml><?xml version="1.0" encoding="utf-8"?>
<p:tagLst xmlns:p="http://schemas.openxmlformats.org/presentationml/2006/main">
  <p:tag name="KSO_WM_SLIDE_ID" val="custom2020258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82"/>
  <p:tag name="KSO_WM_SLIDE_LAYOUT" val="a_f"/>
  <p:tag name="KSO_WM_SLIDE_LAYOUT_CNT" val="1_1"/>
</p:tagLst>
</file>

<file path=ppt/tags/tag246.xml><?xml version="1.0" encoding="utf-8"?>
<p:tagLst xmlns:p="http://schemas.openxmlformats.org/presentationml/2006/main">
  <p:tag name="KSO_WM_UNIT_ISCONTENTSTITLE" val="1"/>
  <p:tag name="KSO_WM_UNIT_PRESET_TEXT" val="目录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582_4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47.xml><?xml version="1.0" encoding="utf-8"?>
<p:tagLst xmlns:p="http://schemas.openxmlformats.org/presentationml/2006/main">
  <p:tag name="KSO_WM_SLIDE_ID" val="custom20202582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582"/>
  <p:tag name="KSO_WM_SLIDE_LAYOUT" val="a_b_l"/>
  <p:tag name="KSO_WM_SLIDE_LAYOUT_CNT" val="1_1_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655</Words>
  <Application>WPS 文字</Application>
  <PresentationFormat>宽屏</PresentationFormat>
  <Paragraphs>58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方正书宋_GBK</vt:lpstr>
      <vt:lpstr>Wingdings</vt:lpstr>
      <vt:lpstr>微软雅黑</vt:lpstr>
      <vt:lpstr>汉仪旗黑</vt:lpstr>
      <vt:lpstr>汉仪旗黑-85S</vt:lpstr>
      <vt:lpstr>苹方-简</vt:lpstr>
      <vt:lpstr>Heiti SC Medium</vt:lpstr>
      <vt:lpstr>Heiti SC Light</vt:lpstr>
      <vt:lpstr>宋体</vt:lpstr>
      <vt:lpstr>Arial Unicode MS</vt:lpstr>
      <vt:lpstr>Calibri</vt:lpstr>
      <vt:lpstr>Helvetica Neue</vt:lpstr>
      <vt:lpstr>汉仪书宋二KW</vt:lpstr>
      <vt:lpstr>Office 主题​​</vt:lpstr>
      <vt:lpstr>辩论流程简介</vt:lpstr>
      <vt:lpstr>支持/不支持苏格拉底接受不正义的判决</vt:lpstr>
      <vt:lpstr>PowerPoint 演示文稿</vt:lpstr>
      <vt:lpstr>01 陈词立论</vt:lpstr>
      <vt:lpstr>02 攻辩</vt:lpstr>
      <vt:lpstr>03 自由辩论</vt:lpstr>
      <vt:lpstr>04 结辩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zhangludan</dc:creator>
  <cp:lastModifiedBy>zhaoli</cp:lastModifiedBy>
  <cp:revision>7</cp:revision>
  <dcterms:created xsi:type="dcterms:W3CDTF">2022-04-12T03:15:34Z</dcterms:created>
  <dcterms:modified xsi:type="dcterms:W3CDTF">2022-04-12T03:15:34Z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2052-4.1.2.6545</vt:lpwstr>
  </property>
</Properties>
</file>