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0" r:id="rId5"/>
    <p:sldId id="261" r:id="rId6"/>
    <p:sldId id="263" r:id="rId7"/>
    <p:sldId id="265" r:id="rId8"/>
    <p:sldId id="279" r:id="rId9"/>
    <p:sldId id="267" r:id="rId10"/>
    <p:sldId id="268" r:id="rId11"/>
    <p:sldId id="270" r:id="rId12"/>
    <p:sldId id="271" r:id="rId13"/>
    <p:sldId id="272" r:id="rId14"/>
    <p:sldId id="278" r:id="rId15"/>
    <p:sldId id="274" r:id="rId16"/>
    <p:sldId id="269" r:id="rId17"/>
    <p:sldId id="26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0" clrIdx="0"/>
  <p:cmAuthor id="3" name="Author" initials="A" lastIdx="0" clrIdx="2"/>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custDataLst>
              <p:tags r:id="rId3"/>
            </p:custDataLst>
          </p:nvPr>
        </p:nvSpPr>
        <p:spPr>
          <a:xfrm>
            <a:off x="685800" y="1143000"/>
            <a:ext cx="5486400" cy="3086100"/>
          </a:xfrm>
          <a:ln>
            <a:miter lim="800000"/>
          </a:ln>
        </p:spPr>
      </p:sp>
      <p:sp>
        <p:nvSpPr>
          <p:cNvPr id="48131" name="文本占位符 2"/>
          <p:cNvSpPr>
            <a:spLocks noGrp="1"/>
          </p:cNvSpPr>
          <p:nvPr>
            <p:ph type="body" idx="1"/>
            <p:custDataLst>
              <p:tags r:id="rId4"/>
            </p:custDataLst>
          </p:nvPr>
        </p:nvSpPr>
        <p:spPr/>
        <p:txBody>
          <a:bodyPr wrap="square" lIns="91440" tIns="45720" rIns="91440" bIns="45720" anchor="t"/>
          <a:lstStyle/>
          <a:p>
            <a:pPr lvl="0"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6.xml"/><Relationship Id="rId3" Type="http://schemas.openxmlformats.org/officeDocument/2006/relationships/image" Target="../media/image1.jpe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p:nvPr>
            <p:custDataLst>
              <p:tags r:id="rId1"/>
            </p:custDataLst>
          </p:nvPr>
        </p:nvSpPr>
        <p:spPr>
          <a:xfrm>
            <a:off x="4765675" y="359410"/>
            <a:ext cx="2263140" cy="583565"/>
          </a:xfrm>
          <a:prstGeom prst="rect">
            <a:avLst/>
          </a:prstGeom>
          <a:solidFill>
            <a:schemeClr val="accent1">
              <a:lumMod val="60000"/>
              <a:lumOff val="40000"/>
            </a:schemeClr>
          </a:solidFill>
          <a:ln w="9525">
            <a:noFill/>
          </a:ln>
        </p:spPr>
        <p:txBody>
          <a:bodyPr wrap="square">
            <a:spAutoFit/>
          </a:bodyPr>
          <a:lstStyle/>
          <a:p>
            <a:pPr algn="l"/>
            <a:r>
              <a:rPr lang="zh-CN" altLang="en-US" sz="3200" b="1">
                <a:latin typeface="方正粗黑宋简体" panose="02000000000000000000" charset="-122"/>
                <a:ea typeface="方正粗黑宋简体" panose="02000000000000000000" charset="-122"/>
              </a:rPr>
              <a:t>思维导图</a:t>
            </a:r>
            <a:endParaRPr lang="zh-CN" altLang="en-US" sz="3200" b="1">
              <a:latin typeface="方正粗黑宋简体" panose="02000000000000000000" charset="-122"/>
              <a:ea typeface="方正粗黑宋简体" panose="02000000000000000000" charset="-122"/>
            </a:endParaRPr>
          </a:p>
        </p:txBody>
      </p:sp>
      <p:pic>
        <p:nvPicPr>
          <p:cNvPr id="3" name="图片 2"/>
          <p:cNvPicPr/>
          <p:nvPr>
            <p:custDataLst>
              <p:tags r:id="rId2"/>
            </p:custDataLst>
          </p:nvPr>
        </p:nvPicPr>
        <p:blipFill>
          <a:blip r:embed="rId3"/>
          <a:stretch>
            <a:fillRect/>
          </a:stretch>
        </p:blipFill>
        <p:spPr>
          <a:xfrm>
            <a:off x="335915" y="1042035"/>
            <a:ext cx="11532235" cy="5559425"/>
          </a:xfrm>
          <a:prstGeom prst="rect">
            <a:avLst/>
          </a:prstGeom>
          <a:noFill/>
          <a:ln w="9525">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051966" y="26377"/>
            <a:ext cx="10325878" cy="645160"/>
          </a:xfrm>
          <a:prstGeom prst="rect">
            <a:avLst/>
          </a:prstGeom>
          <a:noFill/>
        </p:spPr>
        <p:txBody>
          <a:bodyPr wrap="square">
            <a:spAutoFit/>
          </a:bodyPr>
          <a:lstStyle/>
          <a:p>
            <a:pPr>
              <a:lnSpc>
                <a:spcPct val="150000"/>
              </a:lnSpc>
            </a:pPr>
            <a:r>
              <a:rPr lang="zh-CN" altLang="en-US" sz="2400" b="1">
                <a:solidFill>
                  <a:srgbClr val="C00000"/>
                </a:solidFill>
                <a:latin typeface="+mn-ea"/>
                <a:sym typeface="+mn-ea"/>
              </a:rPr>
              <a:t>考</a:t>
            </a:r>
            <a:r>
              <a:rPr lang="zh-CN" altLang="en-US" sz="2400" b="1" smtClean="0">
                <a:solidFill>
                  <a:srgbClr val="C00000"/>
                </a:solidFill>
                <a:latin typeface="+mn-ea"/>
                <a:sym typeface="+mn-ea"/>
              </a:rPr>
              <a:t>点三</a:t>
            </a:r>
            <a:r>
              <a:rPr lang="zh-CN" altLang="en-US" sz="2400" b="1">
                <a:solidFill>
                  <a:srgbClr val="C00000"/>
                </a:solidFill>
                <a:latin typeface="+mn-ea"/>
                <a:sym typeface="+mn-ea"/>
              </a:rPr>
              <a:t>　</a:t>
            </a:r>
            <a:r>
              <a:rPr lang="zh-CN" altLang="en-US" sz="2400" b="1" smtClean="0">
                <a:solidFill>
                  <a:srgbClr val="C00000"/>
                </a:solidFill>
                <a:latin typeface="+mn-ea"/>
                <a:sym typeface="+mn-ea"/>
              </a:rPr>
              <a:t>习近平新时代中国特色社会主义思想</a:t>
            </a:r>
            <a:endParaRPr lang="zh-CN" altLang="en-US" sz="2400" b="1" smtClean="0">
              <a:solidFill>
                <a:srgbClr val="C00000"/>
              </a:solidFill>
              <a:latin typeface="+mn-ea"/>
              <a:sym typeface="+mn-ea"/>
            </a:endParaRPr>
          </a:p>
        </p:txBody>
      </p:sp>
      <p:sp>
        <p:nvSpPr>
          <p:cNvPr id="22" name="文本框 21"/>
          <p:cNvSpPr txBox="1"/>
          <p:nvPr>
            <p:custDataLst>
              <p:tags r:id="rId2"/>
            </p:custDataLst>
          </p:nvPr>
        </p:nvSpPr>
        <p:spPr>
          <a:xfrm>
            <a:off x="738163" y="628128"/>
            <a:ext cx="5541010" cy="829945"/>
          </a:xfrm>
          <a:prstGeom prst="rect">
            <a:avLst/>
          </a:prstGeom>
          <a:noFill/>
        </p:spPr>
        <p:txBody>
          <a:bodyPr wrap="none" rtlCol="0" anchor="t">
            <a:spAutoFit/>
          </a:bodyPr>
          <a:lstStyle/>
          <a:p>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en-US" altLang="zh-CN" sz="2400" b="1" smtClean="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全面把握核心内容：“十四个坚持”</a:t>
            </a:r>
            <a:endParaRPr lang="zh-CN"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a:graphicFrameLocks noGrp="1"/>
          </p:cNvGraphicFramePr>
          <p:nvPr>
            <p:custDataLst>
              <p:tags r:id="rId3"/>
            </p:custDataLst>
          </p:nvPr>
        </p:nvGraphicFramePr>
        <p:xfrm>
          <a:off x="454025" y="1170940"/>
          <a:ext cx="11283950" cy="5486400"/>
        </p:xfrm>
        <a:graphic>
          <a:graphicData uri="http://schemas.openxmlformats.org/drawingml/2006/table">
            <a:tbl>
              <a:tblPr firstRow="1" bandRow="1">
                <a:tableStyleId>{5940675A-B579-460E-94D1-54222C63F5DA}</a:tableStyleId>
              </a:tblPr>
              <a:tblGrid>
                <a:gridCol w="1169670"/>
                <a:gridCol w="10114280"/>
              </a:tblGrid>
              <a:tr h="417830">
                <a:tc>
                  <a:txBody>
                    <a:bodyPr wrap="square"/>
                    <a:lstStyle/>
                    <a:p>
                      <a:pPr indent="0"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国际</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推动构建人类命运共同体</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7830">
                <a:tc>
                  <a:txBody>
                    <a:bodyPr wrap="square"/>
                    <a:lstStyle/>
                    <a:p>
                      <a:pPr indent="0"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发展</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全面深化改革；</a:t>
                      </a: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新发展理念</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7830">
                <a:tc>
                  <a:txBody>
                    <a:bodyPr wrap="square"/>
                    <a:lstStyle/>
                    <a:p>
                      <a:pPr indent="0"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治理</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全面依法治国；</a:t>
                      </a: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社会主义核心价值体系</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8465">
                <a:tc>
                  <a:txBody>
                    <a:bodyPr wrap="square"/>
                    <a:lstStyle/>
                    <a:p>
                      <a:pPr indent="0"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国家</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微软雅黑" panose="020B0503020204020204" charset="-122"/>
                        </a:rPr>
                        <a:t>总体国家安全观；</a:t>
                      </a: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微软雅黑" panose="020B0503020204020204" charset="-122"/>
                        </a:rPr>
                        <a:t>“一国两制”和推进祖国统一</a:t>
                      </a:r>
                      <a:endParaRPr lang="en-US" altLang="en-US" sz="2400" b="0">
                        <a:latin typeface="微软雅黑" panose="020B0503020204020204" charset="-122"/>
                        <a:ea typeface="微软雅黑" panose="020B0503020204020204" charset="-122"/>
                        <a:cs typeface="微软雅黑" panose="020B0503020204020204"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wrap="square"/>
                    <a:lstStyle/>
                    <a:p>
                      <a:pPr indent="0"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党</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党对一切工作的领导；</a:t>
                      </a: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党对人民军队的绝对领导；</a:t>
                      </a: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全面从严治党</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5660">
                <a:tc>
                  <a:txBody>
                    <a:bodyPr wrap="square"/>
                    <a:lstStyle/>
                    <a:p>
                      <a:pPr indent="0"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人民</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以以人民为中心；</a:t>
                      </a: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人民当家作主；</a:t>
                      </a: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在发展中保障和改善民生；</a:t>
                      </a:r>
                      <a:r>
                        <a:rPr lang="en-US" sz="2400" b="0">
                          <a:solidFill>
                            <a:srgbClr val="FF0000"/>
                          </a:solidFill>
                          <a:latin typeface="微软雅黑" panose="020B0503020204020204" charset="-122"/>
                          <a:ea typeface="微软雅黑" panose="020B0503020204020204" charset="-122"/>
                          <a:cs typeface="宋体" panose="02010600030101010101" pitchFamily="2" charset="-122"/>
                        </a:rPr>
                        <a:t>坚持</a:t>
                      </a:r>
                      <a:r>
                        <a:rPr lang="en-US" sz="2400" b="0">
                          <a:latin typeface="微软雅黑" panose="020B0503020204020204" charset="-122"/>
                          <a:ea typeface="微软雅黑" panose="020B0503020204020204" charset="-122"/>
                          <a:cs typeface="宋体" panose="02010600030101010101" pitchFamily="2" charset="-122"/>
                        </a:rPr>
                        <a:t>人与自然和谐共生</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5660">
                <a:tc>
                  <a:txBody>
                    <a:bodyPr/>
                    <a:p>
                      <a:pPr indent="0" fontAlgn="auto">
                        <a:lnSpc>
                          <a:spcPct val="150000"/>
                        </a:lnSpc>
                        <a:buNone/>
                      </a:pPr>
                      <a:r>
                        <a:rPr lang="zh-CN" altLang="en-US" sz="2400" b="0">
                          <a:latin typeface="微软雅黑" panose="020B0503020204020204" charset="-122"/>
                          <a:ea typeface="微软雅黑" panose="020B0503020204020204" charset="-122"/>
                          <a:cs typeface="宋体" panose="02010600030101010101" pitchFamily="2" charset="-122"/>
                        </a:rPr>
                        <a:t>意义</a:t>
                      </a:r>
                      <a:endParaRPr lang="zh-CN"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lnSpc>
                          <a:spcPct val="100000"/>
                        </a:lnSpc>
                        <a:buNone/>
                      </a:pPr>
                      <a:r>
                        <a:rPr lang="en-US" sz="2400" b="0">
                          <a:latin typeface="微软雅黑" panose="020B0503020204020204" charset="-122"/>
                          <a:ea typeface="微软雅黑" panose="020B0503020204020204" charset="-122"/>
                          <a:cs typeface="宋体" panose="02010600030101010101" pitchFamily="2" charset="-122"/>
                        </a:rPr>
                        <a:t>“十四个坚持”是对党的治国理政重大方针、原则的最新概括，是实现“两个一百年”奋斗目标、实现中华民族伟大复兴中国梦的“路线图”和“方法论”。</a:t>
                      </a:r>
                      <a:endParaRPr 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051966" y="26377"/>
            <a:ext cx="10325878" cy="645160"/>
          </a:xfrm>
          <a:prstGeom prst="rect">
            <a:avLst/>
          </a:prstGeom>
          <a:noFill/>
        </p:spPr>
        <p:txBody>
          <a:bodyPr wrap="square">
            <a:spAutoFit/>
          </a:bodyPr>
          <a:lstStyle/>
          <a:p>
            <a:pPr>
              <a:lnSpc>
                <a:spcPct val="150000"/>
              </a:lnSpc>
            </a:pPr>
            <a:r>
              <a:rPr lang="zh-CN" altLang="en-US" sz="2400" b="1">
                <a:solidFill>
                  <a:srgbClr val="C00000"/>
                </a:solidFill>
                <a:latin typeface="+mn-ea"/>
                <a:sym typeface="+mn-ea"/>
              </a:rPr>
              <a:t>考</a:t>
            </a:r>
            <a:r>
              <a:rPr lang="zh-CN" altLang="en-US" sz="2400" b="1" smtClean="0">
                <a:solidFill>
                  <a:srgbClr val="C00000"/>
                </a:solidFill>
                <a:latin typeface="+mn-ea"/>
                <a:sym typeface="+mn-ea"/>
              </a:rPr>
              <a:t>点三</a:t>
            </a:r>
            <a:r>
              <a:rPr lang="zh-CN" altLang="en-US" sz="2400" b="1">
                <a:solidFill>
                  <a:srgbClr val="C00000"/>
                </a:solidFill>
                <a:latin typeface="+mn-ea"/>
                <a:sym typeface="+mn-ea"/>
              </a:rPr>
              <a:t>　</a:t>
            </a:r>
            <a:r>
              <a:rPr lang="zh-CN" altLang="en-US" sz="2400" b="1" smtClean="0">
                <a:solidFill>
                  <a:srgbClr val="C00000"/>
                </a:solidFill>
                <a:latin typeface="+mn-ea"/>
                <a:sym typeface="+mn-ea"/>
              </a:rPr>
              <a:t>习近平新时代中国特色社会主义思想</a:t>
            </a:r>
            <a:endParaRPr lang="zh-CN" altLang="en-US" sz="2400" b="1" smtClean="0">
              <a:solidFill>
                <a:srgbClr val="C00000"/>
              </a:solidFill>
              <a:latin typeface="+mn-ea"/>
              <a:sym typeface="+mn-ea"/>
            </a:endParaRPr>
          </a:p>
        </p:txBody>
      </p:sp>
      <p:sp>
        <p:nvSpPr>
          <p:cNvPr id="22" name="文本框 21"/>
          <p:cNvSpPr txBox="1"/>
          <p:nvPr>
            <p:custDataLst>
              <p:tags r:id="rId2"/>
            </p:custDataLst>
          </p:nvPr>
        </p:nvSpPr>
        <p:spPr>
          <a:xfrm>
            <a:off x="511175" y="578485"/>
            <a:ext cx="12022455" cy="1506855"/>
          </a:xfrm>
          <a:prstGeom prst="rect">
            <a:avLst/>
          </a:prstGeom>
          <a:noFill/>
        </p:spPr>
        <p:txBody>
          <a:bodyPr wrap="square" rtlCol="0" anchor="t">
            <a:spAutoFit/>
          </a:bodyPr>
          <a:lstStyle/>
          <a:p>
            <a:pPr fontAlgn="auto">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zh-CN" altLang="zh-CN" sz="2400" b="1">
                <a:latin typeface="宋体" panose="02010600030101010101" pitchFamily="2" charset="-122"/>
                <a:ea typeface="宋体" panose="02010600030101010101" pitchFamily="2" charset="-122"/>
                <a:cs typeface="宋体" panose="02010600030101010101" pitchFamily="2" charset="-122"/>
              </a:rPr>
              <a:t>习近平新时代中国特色社会主义思想的时代价值</a:t>
            </a:r>
            <a:endParaRPr lang="zh-CN" altLang="zh-CN" sz="2400" b="1">
              <a:latin typeface="宋体" panose="02010600030101010101" pitchFamily="2" charset="-122"/>
              <a:ea typeface="宋体" panose="02010600030101010101" pitchFamily="2" charset="-122"/>
              <a:cs typeface="宋体" panose="02010600030101010101" pitchFamily="2" charset="-122"/>
            </a:endParaRPr>
          </a:p>
          <a:p>
            <a:endParaRPr lang="zh-CN" altLang="zh-CN" sz="2800" b="1">
              <a:solidFill>
                <a:srgbClr val="C00000"/>
              </a:solidFill>
              <a:latin typeface="+mn-ea"/>
            </a:endParaRPr>
          </a:p>
          <a:p>
            <a:endParaRPr lang="zh-CN" altLang="zh-CN" sz="2800">
              <a:solidFill>
                <a:srgbClr val="C00000"/>
              </a:solidFill>
              <a:latin typeface="+mn-ea"/>
            </a:endParaRPr>
          </a:p>
        </p:txBody>
      </p:sp>
      <p:graphicFrame>
        <p:nvGraphicFramePr>
          <p:cNvPr id="2" name="表格 1"/>
          <p:cNvGraphicFramePr>
            <a:graphicFrameLocks noGrp="1"/>
          </p:cNvGraphicFramePr>
          <p:nvPr>
            <p:custDataLst>
              <p:tags r:id="rId3"/>
            </p:custDataLst>
          </p:nvPr>
        </p:nvGraphicFramePr>
        <p:xfrm>
          <a:off x="511175" y="1285240"/>
          <a:ext cx="11331575" cy="4209415"/>
        </p:xfrm>
        <a:graphic>
          <a:graphicData uri="http://schemas.openxmlformats.org/drawingml/2006/table">
            <a:tbl>
              <a:tblPr firstRow="1" bandRow="1">
                <a:tableStyleId>{5940675A-B579-460E-94D1-54222C63F5DA}</a:tableStyleId>
              </a:tblPr>
              <a:tblGrid>
                <a:gridCol w="1144905"/>
                <a:gridCol w="10186670"/>
              </a:tblGrid>
              <a:tr h="368935">
                <a:tc>
                  <a:txBody>
                    <a:bodyPr wrap="square"/>
                    <a:lstStyle/>
                    <a:p>
                      <a:pPr indent="0" fontAlgn="auto">
                        <a:lnSpc>
                          <a:spcPts val="3500"/>
                        </a:lnSpc>
                        <a:buNone/>
                      </a:pPr>
                      <a:r>
                        <a:rPr lang="en-US" sz="2400" b="1">
                          <a:latin typeface="宋体" panose="02010600030101010101" pitchFamily="2" charset="-122"/>
                          <a:ea typeface="宋体" panose="02010600030101010101" pitchFamily="2" charset="-122"/>
                          <a:cs typeface="宋体" panose="02010600030101010101" pitchFamily="2" charset="-122"/>
                        </a:rPr>
                        <a:t>角度 </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ts val="3500"/>
                        </a:lnSpc>
                        <a:buNone/>
                      </a:pPr>
                      <a:r>
                        <a:rPr lang="en-US" sz="2400" b="1">
                          <a:latin typeface="宋体" panose="02010600030101010101" pitchFamily="2" charset="-122"/>
                          <a:ea typeface="宋体" panose="02010600030101010101" pitchFamily="2" charset="-122"/>
                          <a:cs typeface="Times New Roman" panose="02020603050405020304" pitchFamily="18" charset="0"/>
                        </a:rPr>
                        <a:t>时代价值</a:t>
                      </a:r>
                      <a:endParaRPr lang="en-US" altLang="en-US" sz="24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0">
                <a:tc>
                  <a:txBody>
                    <a:bodyPr wrap="square"/>
                    <a:lstStyle/>
                    <a:p>
                      <a:pPr indent="0" fontAlgn="auto">
                        <a:lnSpc>
                          <a:spcPts val="3500"/>
                        </a:lnSpc>
                        <a:buNone/>
                      </a:pPr>
                      <a:r>
                        <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rPr>
                        <a:t>新高度</a:t>
                      </a:r>
                      <a:endParaRPr lang="en-US" alt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ts val="3500"/>
                        </a:lnSpc>
                        <a:buNone/>
                      </a:pPr>
                      <a:r>
                        <a:rPr lang="en-US" sz="2400" b="1">
                          <a:gradFill>
                            <a:gsLst>
                              <a:gs pos="0">
                                <a:srgbClr val="7B32B2"/>
                              </a:gs>
                              <a:gs pos="100000">
                                <a:srgbClr val="401A5D"/>
                              </a:gs>
                            </a:gsLst>
                            <a:lin scaled="0"/>
                          </a:gradFill>
                          <a:latin typeface="宋体" panose="02010600030101010101" pitchFamily="2" charset="-122"/>
                          <a:ea typeface="宋体" panose="02010600030101010101" pitchFamily="2" charset="-122"/>
                          <a:cs typeface="Times New Roman" panose="02020603050405020304" pitchFamily="18" charset="0"/>
                        </a:rPr>
                        <a:t>贯通</a:t>
                      </a:r>
                      <a:r>
                        <a:rPr lang="en-US" sz="2400" b="1">
                          <a:latin typeface="宋体" panose="02010600030101010101" pitchFamily="2" charset="-122"/>
                          <a:ea typeface="宋体" panose="02010600030101010101" pitchFamily="2" charset="-122"/>
                          <a:cs typeface="Times New Roman" panose="02020603050405020304" pitchFamily="18" charset="0"/>
                        </a:rPr>
                        <a:t>马克思主义哲学、政治经济学、科学社会主义、贯通历史、现实和未来，贯通改革发展稳定、内政外交国防、治党治国治军等名领域，使我们党对共产党</a:t>
                      </a:r>
                      <a:r>
                        <a:rPr lang="en-US" sz="2400" b="1">
                          <a:gradFill>
                            <a:gsLst>
                              <a:gs pos="0">
                                <a:srgbClr val="7B32B2"/>
                              </a:gs>
                              <a:gs pos="100000">
                                <a:srgbClr val="401A5D"/>
                              </a:gs>
                            </a:gsLst>
                            <a:lin scaled="0"/>
                          </a:gradFill>
                          <a:latin typeface="宋体" panose="02010600030101010101" pitchFamily="2" charset="-122"/>
                          <a:ea typeface="宋体" panose="02010600030101010101" pitchFamily="2" charset="-122"/>
                          <a:cs typeface="Times New Roman" panose="02020603050405020304" pitchFamily="18" charset="0"/>
                        </a:rPr>
                        <a:t>执政规律</a:t>
                      </a:r>
                      <a:r>
                        <a:rPr lang="en-US" sz="2400" b="1">
                          <a:latin typeface="宋体" panose="02010600030101010101" pitchFamily="2" charset="-122"/>
                          <a:ea typeface="宋体" panose="02010600030101010101" pitchFamily="2" charset="-122"/>
                          <a:cs typeface="Times New Roman" panose="02020603050405020304" pitchFamily="18" charset="0"/>
                        </a:rPr>
                        <a:t>、社会主义</a:t>
                      </a:r>
                      <a:r>
                        <a:rPr lang="en-US" sz="2400" b="1">
                          <a:gradFill>
                            <a:gsLst>
                              <a:gs pos="0">
                                <a:srgbClr val="7B32B2"/>
                              </a:gs>
                              <a:gs pos="100000">
                                <a:srgbClr val="401A5D"/>
                              </a:gs>
                            </a:gsLst>
                            <a:lin scaled="0"/>
                          </a:gradFill>
                          <a:latin typeface="宋体" panose="02010600030101010101" pitchFamily="2" charset="-122"/>
                          <a:ea typeface="宋体" panose="02010600030101010101" pitchFamily="2" charset="-122"/>
                          <a:cs typeface="Times New Roman" panose="02020603050405020304" pitchFamily="18" charset="0"/>
                        </a:rPr>
                        <a:t>建设规律</a:t>
                      </a:r>
                      <a:r>
                        <a:rPr lang="en-US" sz="2400" b="1">
                          <a:latin typeface="宋体" panose="02010600030101010101" pitchFamily="2" charset="-122"/>
                          <a:ea typeface="宋体" panose="02010600030101010101" pitchFamily="2" charset="-122"/>
                          <a:cs typeface="Times New Roman" panose="02020603050405020304" pitchFamily="18" charset="0"/>
                        </a:rPr>
                        <a:t>、人类社会</a:t>
                      </a:r>
                      <a:r>
                        <a:rPr lang="en-US" sz="2400" b="1">
                          <a:gradFill>
                            <a:gsLst>
                              <a:gs pos="0">
                                <a:srgbClr val="7B32B2"/>
                              </a:gs>
                              <a:gs pos="100000">
                                <a:srgbClr val="401A5D"/>
                              </a:gs>
                            </a:gsLst>
                            <a:lin scaled="0"/>
                          </a:gradFill>
                          <a:latin typeface="宋体" panose="02010600030101010101" pitchFamily="2" charset="-122"/>
                          <a:ea typeface="宋体" panose="02010600030101010101" pitchFamily="2" charset="-122"/>
                          <a:cs typeface="Times New Roman" panose="02020603050405020304" pitchFamily="18" charset="0"/>
                        </a:rPr>
                        <a:t>发展规律</a:t>
                      </a:r>
                      <a:r>
                        <a:rPr lang="en-US" sz="2400" b="1">
                          <a:latin typeface="宋体" panose="02010600030101010101" pitchFamily="2" charset="-122"/>
                          <a:ea typeface="宋体" panose="02010600030101010101" pitchFamily="2" charset="-122"/>
                          <a:cs typeface="Times New Roman" panose="02020603050405020304" pitchFamily="18" charset="0"/>
                        </a:rPr>
                        <a:t>的认识达到了</a:t>
                      </a:r>
                      <a:r>
                        <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rPr>
                        <a:t>新高度</a:t>
                      </a:r>
                      <a:r>
                        <a:rPr lang="en-US" sz="2400" b="1">
                          <a:latin typeface="宋体" panose="02010600030101010101" pitchFamily="2" charset="-122"/>
                          <a:ea typeface="宋体" panose="02010600030101010101" pitchFamily="2" charset="-122"/>
                          <a:cs typeface="Times New Roman" panose="02020603050405020304" pitchFamily="18" charset="0"/>
                        </a:rPr>
                        <a:t>，为发展马克思主义作出了</a:t>
                      </a:r>
                      <a:r>
                        <a:rPr lang="en-US" sz="2400" b="1">
                          <a:gradFill>
                            <a:gsLst>
                              <a:gs pos="0">
                                <a:srgbClr val="7B32B2"/>
                              </a:gs>
                              <a:gs pos="100000">
                                <a:srgbClr val="401A5D"/>
                              </a:gs>
                            </a:gsLst>
                            <a:lin scaled="0"/>
                          </a:gradFill>
                          <a:latin typeface="宋体" panose="02010600030101010101" pitchFamily="2" charset="-122"/>
                          <a:ea typeface="宋体" panose="02010600030101010101" pitchFamily="2" charset="-122"/>
                          <a:cs typeface="Times New Roman" panose="02020603050405020304" pitchFamily="18" charset="0"/>
                        </a:rPr>
                        <a:t>原创性贡献</a:t>
                      </a:r>
                      <a:endParaRPr lang="en-US" sz="2400" b="1">
                        <a:gradFill>
                          <a:gsLst>
                            <a:gs pos="0">
                              <a:srgbClr val="7B32B2"/>
                            </a:gs>
                            <a:gs pos="100000">
                              <a:srgbClr val="401A5D"/>
                            </a:gs>
                          </a:gsLst>
                          <a:lin scaled="0"/>
                        </a:gra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22960">
                <a:tc>
                  <a:txBody>
                    <a:bodyPr wrap="square"/>
                    <a:lstStyle/>
                    <a:p>
                      <a:pPr indent="0" fontAlgn="auto">
                        <a:lnSpc>
                          <a:spcPts val="3500"/>
                        </a:lnSpc>
                        <a:buNone/>
                      </a:pPr>
                      <a:r>
                        <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rPr>
                        <a:t>历史</a:t>
                      </a:r>
                      <a:endPar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indent="0" fontAlgn="auto">
                        <a:lnSpc>
                          <a:spcPts val="3500"/>
                        </a:lnSpc>
                        <a:buNone/>
                      </a:pPr>
                      <a:r>
                        <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rPr>
                        <a:t>地位</a:t>
                      </a:r>
                      <a:endParaRPr lang="en-US" alt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algn="l" fontAlgn="auto">
                        <a:lnSpc>
                          <a:spcPts val="3500"/>
                        </a:lnSpc>
                        <a:buClrTx/>
                        <a:buSzTx/>
                        <a:buFontTx/>
                        <a:buNone/>
                      </a:pPr>
                      <a:r>
                        <a:rPr lang="en-US" sz="2400" b="1">
                          <a:latin typeface="宋体" panose="02010600030101010101" pitchFamily="2" charset="-122"/>
                          <a:ea typeface="宋体" panose="02010600030101010101" pitchFamily="2" charset="-122"/>
                          <a:cs typeface="宋体" panose="02010600030101010101" pitchFamily="2" charset="-122"/>
                        </a:rPr>
                        <a:t>是对马克思列宁主义、毛泽东思想、邓小平理论、“三个代表”重要思想、科学发展观的继承和发展，</a:t>
                      </a:r>
                      <a:r>
                        <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rPr>
                        <a:t>是马克思中国化最新成果</a:t>
                      </a:r>
                      <a:endPar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22960">
                <a:tc>
                  <a:txBody>
                    <a:bodyPr wrap="square"/>
                    <a:lstStyle/>
                    <a:p>
                      <a:pPr indent="0" fontAlgn="auto">
                        <a:lnSpc>
                          <a:spcPts val="3500"/>
                        </a:lnSpc>
                        <a:buNone/>
                      </a:pPr>
                      <a:r>
                        <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rPr>
                        <a:t>行动</a:t>
                      </a:r>
                      <a:endPar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indent="0" fontAlgn="auto">
                        <a:lnSpc>
                          <a:spcPts val="3500"/>
                        </a:lnSpc>
                        <a:buNone/>
                      </a:pPr>
                      <a:r>
                        <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rPr>
                        <a:t>指南</a:t>
                      </a:r>
                      <a:endParaRPr lang="en-US" alt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ts val="3500"/>
                        </a:lnSpc>
                        <a:buNone/>
                      </a:pPr>
                      <a:r>
                        <a:rPr lang="en-US" sz="2400" b="1">
                          <a:latin typeface="宋体" panose="02010600030101010101" pitchFamily="2" charset="-122"/>
                          <a:ea typeface="宋体" panose="02010600030101010101" pitchFamily="2" charset="-122"/>
                          <a:cs typeface="Times New Roman" panose="02020603050405020304" pitchFamily="18" charset="0"/>
                        </a:rPr>
                        <a:t>是党和人民实践经验和集体智慧的结晶，是</a:t>
                      </a:r>
                      <a:r>
                        <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rPr>
                        <a:t>中国特色社会主义理论体系</a:t>
                      </a:r>
                      <a:r>
                        <a:rPr lang="en-US" sz="2400" b="1">
                          <a:latin typeface="宋体" panose="02010600030101010101" pitchFamily="2" charset="-122"/>
                          <a:ea typeface="宋体" panose="02010600030101010101" pitchFamily="2" charset="-122"/>
                          <a:cs typeface="Times New Roman" panose="02020603050405020304" pitchFamily="18" charset="0"/>
                        </a:rPr>
                        <a:t>的重要组成部分，是全党全国人民为实现中华民族伟大复兴而奋斗的</a:t>
                      </a:r>
                      <a:r>
                        <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rPr>
                        <a:t>行动指南</a:t>
                      </a:r>
                      <a:endPar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22960">
                <a:tc>
                  <a:txBody>
                    <a:bodyPr wrap="square"/>
                    <a:lstStyle/>
                    <a:p>
                      <a:pPr indent="0" fontAlgn="auto">
                        <a:lnSpc>
                          <a:spcPts val="3500"/>
                        </a:lnSpc>
                        <a:buNone/>
                      </a:pPr>
                      <a:r>
                        <a:rPr 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rPr>
                        <a:t>作用</a:t>
                      </a:r>
                      <a:endParaRPr lang="en-US" alt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ts val="3500"/>
                        </a:lnSpc>
                        <a:buNone/>
                      </a:pPr>
                      <a:r>
                        <a:rPr lang="en-US" sz="2400" b="1">
                          <a:latin typeface="宋体" panose="02010600030101010101" pitchFamily="2" charset="-122"/>
                          <a:ea typeface="宋体" panose="02010600030101010101" pitchFamily="2" charset="-122"/>
                          <a:cs typeface="Times New Roman" panose="02020603050405020304" pitchFamily="18" charset="0"/>
                        </a:rPr>
                        <a:t>在当代中国，坚持和发展习近平新时代中国特色社会主义思想，就是真正坚持和发展马克思主义，就是真正坚持和发展科学社会主义</a:t>
                      </a:r>
                      <a:endParaRPr lang="en-US" altLang="en-US" sz="2400" b="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04520" y="529590"/>
            <a:ext cx="11074400" cy="5384800"/>
          </a:xfrm>
          <a:prstGeom prst="rect">
            <a:avLst/>
          </a:prstGeom>
          <a:noFill/>
        </p:spPr>
        <p:txBody>
          <a:bodyPr wrap="square" rtlCol="0" anchor="t">
            <a:spAutoFit/>
          </a:bodyPr>
          <a:p>
            <a:pPr indent="0">
              <a:lnSpc>
                <a:spcPct val="100000"/>
              </a:lnSpc>
              <a:buNone/>
            </a:pPr>
            <a:r>
              <a:rPr lang="en-US" b="1">
                <a:latin typeface="宋体" panose="02010600030101010101" pitchFamily="2" charset="-122"/>
                <a:ea typeface="宋体" panose="02010600030101010101" pitchFamily="2" charset="-122"/>
                <a:cs typeface="宋体" panose="02010600030101010101" pitchFamily="2" charset="-122"/>
                <a:sym typeface="+mn-ea"/>
              </a:rPr>
              <a:t>                                     </a:t>
            </a:r>
            <a:r>
              <a:rPr 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知识提炼：</a:t>
            </a:r>
            <a:endParaRPr lang="en-US" sz="32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1个内涵：</a:t>
            </a:r>
            <a:r>
              <a:rPr lang="en-US" sz="2400" b="1">
                <a:latin typeface="宋体" panose="02010600030101010101" pitchFamily="2" charset="-122"/>
                <a:ea typeface="宋体" panose="02010600030101010101" pitchFamily="2" charset="-122"/>
                <a:cs typeface="宋体" panose="02010600030101010101" pitchFamily="2" charset="-122"/>
                <a:sym typeface="+mn-ea"/>
              </a:rPr>
              <a:t>新时代的科学内涵</a:t>
            </a:r>
            <a:endParaRPr lang="en-US" sz="2400" b="1">
              <a:latin typeface="宋体" panose="02010600030101010101" pitchFamily="2" charset="-122"/>
              <a:ea typeface="宋体" panose="02010600030101010101" pitchFamily="2" charset="-122"/>
              <a:cs typeface="宋体" panose="02010600030101010101" pitchFamily="2" charset="-122"/>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1个主要矛盾：</a:t>
            </a:r>
            <a:r>
              <a:rPr lang="en-US" sz="2400" b="1">
                <a:latin typeface="宋体" panose="02010600030101010101" pitchFamily="2" charset="-122"/>
                <a:ea typeface="宋体" panose="02010600030101010101" pitchFamily="2" charset="-122"/>
                <a:cs typeface="宋体" panose="02010600030101010101" pitchFamily="2" charset="-122"/>
                <a:sym typeface="+mn-ea"/>
              </a:rPr>
              <a:t>新时代我国社会主要矛盾</a:t>
            </a:r>
            <a:endParaRPr lang="en-US" sz="2400" b="1">
              <a:latin typeface="宋体" panose="02010600030101010101" pitchFamily="2" charset="-122"/>
              <a:ea typeface="宋体" panose="02010600030101010101" pitchFamily="2" charset="-122"/>
              <a:cs typeface="宋体" panose="02010600030101010101" pitchFamily="2" charset="-122"/>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1个一以贯之：</a:t>
            </a:r>
            <a:r>
              <a:rPr lang="en-US" sz="2400" b="1">
                <a:latin typeface="宋体" panose="02010600030101010101" pitchFamily="2" charset="-122"/>
                <a:ea typeface="宋体" panose="02010600030101010101" pitchFamily="2" charset="-122"/>
                <a:cs typeface="宋体" panose="02010600030101010101" pitchFamily="2" charset="-122"/>
                <a:sym typeface="+mn-ea"/>
              </a:rPr>
              <a:t>新时代坚持和发展中国特色社会主义要一以贯之</a:t>
            </a:r>
            <a:endParaRPr lang="en-US" sz="2400" b="1">
              <a:latin typeface="宋体" panose="02010600030101010101" pitchFamily="2" charset="-122"/>
              <a:ea typeface="宋体" panose="02010600030101010101" pitchFamily="2" charset="-122"/>
              <a:cs typeface="宋体" panose="02010600030101010101" pitchFamily="2" charset="-122"/>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1个本质：</a:t>
            </a:r>
            <a:r>
              <a:rPr lang="en-US" sz="2400" b="1">
                <a:latin typeface="宋体" panose="02010600030101010101" pitchFamily="2" charset="-122"/>
                <a:ea typeface="宋体" panose="02010600030101010101" pitchFamily="2" charset="-122"/>
                <a:cs typeface="宋体" panose="02010600030101010101" pitchFamily="2" charset="-122"/>
                <a:sym typeface="+mn-ea"/>
              </a:rPr>
              <a:t>中国梦的本质</a:t>
            </a:r>
            <a:endParaRPr lang="en-US" sz="2400" b="1">
              <a:latin typeface="宋体" panose="02010600030101010101" pitchFamily="2" charset="-122"/>
              <a:ea typeface="宋体" panose="02010600030101010101" pitchFamily="2" charset="-122"/>
              <a:cs typeface="宋体" panose="02010600030101010101" pitchFamily="2" charset="-122"/>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1个初心使命：</a:t>
            </a:r>
            <a:r>
              <a:rPr lang="en-US" sz="2400" b="1">
                <a:latin typeface="宋体" panose="02010600030101010101" pitchFamily="2" charset="-122"/>
                <a:ea typeface="宋体" panose="02010600030101010101" pitchFamily="2" charset="-122"/>
                <a:cs typeface="宋体" panose="02010600030101010101" pitchFamily="2" charset="-122"/>
                <a:sym typeface="+mn-ea"/>
              </a:rPr>
              <a:t>党的初心和使命</a:t>
            </a:r>
            <a:endParaRPr lang="en-US" sz="2400" b="1">
              <a:latin typeface="宋体" panose="02010600030101010101" pitchFamily="2" charset="-122"/>
              <a:ea typeface="宋体" panose="02010600030101010101" pitchFamily="2" charset="-122"/>
              <a:cs typeface="宋体" panose="02010600030101010101" pitchFamily="2" charset="-122"/>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2个没有改变：</a:t>
            </a:r>
            <a:r>
              <a:rPr lang="en-US" sz="2400" b="1">
                <a:latin typeface="宋体" panose="02010600030101010101" pitchFamily="2" charset="-122"/>
                <a:ea typeface="宋体" panose="02010600030101010101" pitchFamily="2" charset="-122"/>
                <a:cs typeface="宋体" panose="02010600030101010101" pitchFamily="2" charset="-122"/>
                <a:sym typeface="+mn-ea"/>
              </a:rPr>
              <a:t>国情、</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国际地位</a:t>
            </a:r>
            <a:r>
              <a:rPr lang="en-US" sz="2400" b="1">
                <a:latin typeface="宋体" panose="02010600030101010101" pitchFamily="2" charset="-122"/>
                <a:ea typeface="宋体" panose="02010600030101010101" pitchFamily="2" charset="-122"/>
                <a:cs typeface="宋体" panose="02010600030101010101" pitchFamily="2" charset="-122"/>
                <a:sym typeface="+mn-ea"/>
              </a:rPr>
              <a:t>没有变</a:t>
            </a:r>
            <a:endParaRPr lang="en-US" sz="2400" b="1">
              <a:latin typeface="宋体" panose="02010600030101010101" pitchFamily="2" charset="-122"/>
              <a:ea typeface="宋体" panose="02010600030101010101" pitchFamily="2" charset="-122"/>
              <a:cs typeface="宋体" panose="02010600030101010101" pitchFamily="2" charset="-122"/>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3个意味着</a:t>
            </a:r>
            <a:r>
              <a:rPr lang="en-US" sz="2400" b="1">
                <a:latin typeface="宋体" panose="02010600030101010101" pitchFamily="2" charset="-122"/>
                <a:ea typeface="宋体" panose="02010600030101010101" pitchFamily="2" charset="-122"/>
                <a:cs typeface="宋体" panose="02010600030101010101" pitchFamily="2" charset="-122"/>
                <a:sym typeface="+mn-ea"/>
              </a:rPr>
              <a:t>：中国特色社会主义进入新时代的三个意义</a:t>
            </a:r>
            <a:endParaRPr lang="en-US" sz="2400" b="1">
              <a:latin typeface="宋体" panose="02010600030101010101" pitchFamily="2" charset="-122"/>
              <a:ea typeface="宋体" panose="02010600030101010101" pitchFamily="2" charset="-122"/>
              <a:cs typeface="宋体" panose="02010600030101010101" pitchFamily="2" charset="-122"/>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3“贯通”3“规律”：</a:t>
            </a:r>
            <a:r>
              <a:rPr lang="en-US" sz="2400" b="1">
                <a:latin typeface="宋体" panose="02010600030101010101" pitchFamily="2" charset="-122"/>
                <a:ea typeface="宋体" panose="02010600030101010101" pitchFamily="2" charset="-122"/>
                <a:cs typeface="宋体" panose="02010600030101010101" pitchFamily="2" charset="-122"/>
                <a:sym typeface="+mn-ea"/>
              </a:rPr>
              <a:t>习近平新时代中国特色社会主义思想原创性贡献的3个“贯通”3个“规律”认识</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4个伟大：</a:t>
            </a:r>
            <a:r>
              <a:rPr lang="en-US" sz="2400" b="1">
                <a:latin typeface="宋体" panose="02010600030101010101" pitchFamily="2" charset="-122"/>
                <a:ea typeface="宋体" panose="02010600030101010101" pitchFamily="2" charset="-122"/>
                <a:cs typeface="宋体" panose="02010600030101010101" pitchFamily="2" charset="-122"/>
                <a:sym typeface="+mn-ea"/>
              </a:rPr>
              <a:t>伟大梦想、斗争、事业、工程</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4个丰富发展：</a:t>
            </a:r>
            <a:r>
              <a:rPr lang="en-US" sz="2400" b="1">
                <a:latin typeface="宋体" panose="02010600030101010101" pitchFamily="2" charset="-122"/>
                <a:ea typeface="宋体" panose="02010600030101010101" pitchFamily="2" charset="-122"/>
                <a:cs typeface="宋体" panose="02010600030101010101" pitchFamily="2" charset="-122"/>
                <a:sym typeface="+mn-ea"/>
              </a:rPr>
              <a:t>习近平新时代中国特色社会主义思想创立背景</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8个明确：</a:t>
            </a:r>
            <a:r>
              <a:rPr lang="en-US" sz="2400" b="1">
                <a:latin typeface="宋体" panose="02010600030101010101" pitchFamily="2" charset="-122"/>
                <a:ea typeface="宋体" panose="02010600030101010101" pitchFamily="2" charset="-122"/>
                <a:cs typeface="宋体" panose="02010600030101010101" pitchFamily="2" charset="-122"/>
                <a:sym typeface="+mn-ea"/>
              </a:rPr>
              <a:t>习近平新时代中国特色社会主义思想的8个明确</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indent="0">
              <a:lnSpc>
                <a:spcPct val="100000"/>
              </a:lnSpc>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14个坚持：</a:t>
            </a:r>
            <a:r>
              <a:rPr lang="en-US" sz="2400" b="1">
                <a:latin typeface="宋体" panose="02010600030101010101" pitchFamily="2" charset="-122"/>
                <a:ea typeface="宋体" panose="02010600030101010101" pitchFamily="2" charset="-122"/>
                <a:cs typeface="宋体" panose="02010600030101010101" pitchFamily="2" charset="-122"/>
                <a:sym typeface="+mn-ea"/>
              </a:rPr>
              <a:t>习近平新时代中国特色社会主义思想的14个坚持</a:t>
            </a:r>
            <a:endParaRPr lang="zh-CN" altLang="en-US"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endParaRPr lang="zh-CN" altLang="en-US"/>
          </a:p>
        </p:txBody>
      </p:sp>
      <p:sp>
        <p:nvSpPr>
          <p:cNvPr id="4" name="内容占位符 3"/>
          <p:cNvSpPr>
            <a:spLocks noGrp="1"/>
          </p:cNvSpPr>
          <p:nvPr>
            <p:ph sz="half" idx="2"/>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051966" y="26377"/>
            <a:ext cx="10325878" cy="645160"/>
          </a:xfrm>
          <a:prstGeom prst="rect">
            <a:avLst/>
          </a:prstGeom>
          <a:noFill/>
        </p:spPr>
        <p:txBody>
          <a:bodyPr wrap="square">
            <a:spAutoFit/>
          </a:bodyPr>
          <a:lstStyle/>
          <a:p>
            <a:pPr>
              <a:lnSpc>
                <a:spcPct val="150000"/>
              </a:lnSpc>
            </a:pPr>
            <a:r>
              <a:rPr lang="zh-CN" altLang="en-US" sz="2400" b="1">
                <a:solidFill>
                  <a:srgbClr val="C00000"/>
                </a:solidFill>
                <a:latin typeface="+mn-ea"/>
                <a:sym typeface="+mn-ea"/>
              </a:rPr>
              <a:t>考</a:t>
            </a:r>
            <a:r>
              <a:rPr lang="zh-CN" altLang="en-US" sz="2400" b="1" smtClean="0">
                <a:solidFill>
                  <a:srgbClr val="C00000"/>
                </a:solidFill>
                <a:latin typeface="+mn-ea"/>
                <a:sym typeface="+mn-ea"/>
              </a:rPr>
              <a:t>点二</a:t>
            </a:r>
            <a:r>
              <a:rPr lang="zh-CN" altLang="en-US" sz="2400" b="1">
                <a:solidFill>
                  <a:srgbClr val="C00000"/>
                </a:solidFill>
                <a:latin typeface="+mn-ea"/>
                <a:sym typeface="+mn-ea"/>
              </a:rPr>
              <a:t>　</a:t>
            </a:r>
            <a:r>
              <a:rPr lang="zh-CN" altLang="en-US" sz="2400" b="1" smtClean="0">
                <a:solidFill>
                  <a:srgbClr val="C00000"/>
                </a:solidFill>
                <a:latin typeface="+mn-ea"/>
                <a:sym typeface="+mn-ea"/>
              </a:rPr>
              <a:t>实现中华民族伟大复兴的中国梦</a:t>
            </a:r>
            <a:endParaRPr lang="zh-CN" altLang="en-US" sz="2400" b="1" smtClean="0">
              <a:solidFill>
                <a:srgbClr val="C00000"/>
              </a:solidFill>
              <a:latin typeface="+mn-ea"/>
              <a:sym typeface="+mn-ea"/>
            </a:endParaRPr>
          </a:p>
        </p:txBody>
      </p:sp>
      <p:sp>
        <p:nvSpPr>
          <p:cNvPr id="22" name="文本框 21"/>
          <p:cNvSpPr txBox="1"/>
          <p:nvPr>
            <p:custDataLst>
              <p:tags r:id="rId2"/>
            </p:custDataLst>
          </p:nvPr>
        </p:nvSpPr>
        <p:spPr>
          <a:xfrm>
            <a:off x="522898" y="908798"/>
            <a:ext cx="5135880" cy="953135"/>
          </a:xfrm>
          <a:prstGeom prst="rect">
            <a:avLst/>
          </a:prstGeom>
          <a:noFill/>
        </p:spPr>
        <p:txBody>
          <a:bodyPr wrap="none" rtlCol="0" anchor="t">
            <a:spAutoFit/>
          </a:bodyPr>
          <a:lstStyle/>
          <a:p>
            <a:r>
              <a:rPr lang="en-US" altLang="zh-CN" sz="2800" b="1">
                <a:solidFill>
                  <a:srgbClr val="C00000"/>
                </a:solidFill>
                <a:latin typeface="+mn-ea"/>
              </a:rPr>
              <a:t>2</a:t>
            </a:r>
            <a:r>
              <a:rPr lang="en-US" altLang="zh-CN" sz="2800" b="1" smtClean="0">
                <a:solidFill>
                  <a:srgbClr val="C00000"/>
                </a:solidFill>
                <a:latin typeface="+mn-ea"/>
              </a:rPr>
              <a:t>.</a:t>
            </a:r>
            <a:r>
              <a:rPr lang="en-US" altLang="zh-CN" sz="2800" b="1">
                <a:solidFill>
                  <a:srgbClr val="C00000"/>
                </a:solidFill>
                <a:latin typeface="+mn-ea"/>
              </a:rPr>
              <a:t> </a:t>
            </a:r>
            <a:r>
              <a:rPr lang="zh-CN" altLang="zh-CN" sz="2800" b="1">
                <a:solidFill>
                  <a:srgbClr val="C00000"/>
                </a:solidFill>
                <a:latin typeface="+mn-ea"/>
              </a:rPr>
              <a:t>正确理解“四个伟大”及其关系</a:t>
            </a:r>
            <a:endParaRPr lang="zh-CN" altLang="zh-CN" sz="2800" b="1">
              <a:solidFill>
                <a:srgbClr val="C00000"/>
              </a:solidFill>
              <a:latin typeface="+mn-ea"/>
            </a:endParaRPr>
          </a:p>
          <a:p>
            <a:endParaRPr lang="zh-CN" altLang="zh-CN" sz="2800">
              <a:solidFill>
                <a:srgbClr val="C00000"/>
              </a:solidFill>
              <a:latin typeface="+mn-ea"/>
            </a:endParaRPr>
          </a:p>
        </p:txBody>
      </p:sp>
      <p:graphicFrame>
        <p:nvGraphicFramePr>
          <p:cNvPr id="3" name="表格 2"/>
          <p:cNvGraphicFramePr>
            <a:graphicFrameLocks noGrp="1"/>
          </p:cNvGraphicFramePr>
          <p:nvPr>
            <p:custDataLst>
              <p:tags r:id="rId3"/>
            </p:custDataLst>
          </p:nvPr>
        </p:nvGraphicFramePr>
        <p:xfrm>
          <a:off x="591820" y="1503045"/>
          <a:ext cx="11210925" cy="5120641"/>
        </p:xfrm>
        <a:graphic>
          <a:graphicData uri="http://schemas.openxmlformats.org/drawingml/2006/table">
            <a:tbl>
              <a:tblPr firstRow="1" bandRow="1">
                <a:tableStyleId>{5940675A-B579-460E-94D1-54222C63F5DA}</a:tableStyleId>
              </a:tblPr>
              <a:tblGrid>
                <a:gridCol w="458470"/>
                <a:gridCol w="1163955"/>
                <a:gridCol w="2314575"/>
                <a:gridCol w="3224530"/>
                <a:gridCol w="4049395"/>
              </a:tblGrid>
              <a:tr h="227965">
                <a:tc gridSpan="2">
                  <a:txBody>
                    <a:bodyPr wrap="square"/>
                    <a:lstStyle/>
                    <a:p>
                      <a:pPr indent="0" algn="ctr" fontAlgn="auto">
                        <a:lnSpc>
                          <a:spcPct val="150000"/>
                        </a:lnSpc>
                        <a:buNone/>
                      </a:pPr>
                      <a:r>
                        <a:rPr lang="zh-CN" altLang="en-US" sz="1400" b="0">
                          <a:latin typeface="微软雅黑" panose="020B0503020204020204" charset="-122"/>
                          <a:ea typeface="微软雅黑" panose="020B0503020204020204" charset="-122"/>
                          <a:cs typeface="宋体" panose="02010600030101010101" pitchFamily="2" charset="-122"/>
                        </a:rPr>
                        <a:t>比较</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wrap="square"/>
                    <a:lstStyle/>
                    <a:p>
                      <a:pPr indent="0" algn="ctr"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内容</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如何进行</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作用</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0590">
                <a:tc rowSpan="4">
                  <a:txBody>
                    <a:bodyPr wrap="square"/>
                    <a:lstStyle/>
                    <a:p>
                      <a:pPr indent="0" algn="ctr" fontAlgn="auto">
                        <a:lnSpc>
                          <a:spcPct val="150000"/>
                        </a:lnSpc>
                        <a:buNone/>
                      </a:pPr>
                      <a:r>
                        <a:rPr lang="en-US" sz="1400" b="0">
                          <a:latin typeface="微软雅黑" panose="020B0503020204020204" charset="-122"/>
                          <a:ea typeface="微软雅黑" panose="020B0503020204020204" charset="-122"/>
                          <a:cs typeface="微软雅黑" panose="020B0503020204020204" charset="-122"/>
                        </a:rPr>
                        <a:t>    区别</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伟大斗争</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有效应对重大挑战、抵御重大风险、克服重大阻力、解决重大矛盾</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发扬斗争精神，提高斗争本领，不断夺取伟大斗争新胜利</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伟大斗争是动力，昭示着中国共产党的担当精神，为伟大工程、伟大事业、伟大梦想破解难题，扫除障碍，提供牵引</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059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wrap="square"/>
                    <a:lstStyle/>
                    <a:p>
                      <a:pPr indent="0" algn="ctr"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伟大工程</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党的建设</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中国共产党要不断增强政治领导力、思想引领力、群众组织力、社会号召力，以永葆旺盛生命力和强大战斗力</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起决定性作用，为伟大斗争、伟大事业、伟大梦想提供坚强保证</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059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wrap="square"/>
                    <a:lstStyle/>
                    <a:p>
                      <a:pPr indent="0" algn="ctr"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伟大事业</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中国特色社会主义</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微软雅黑" panose="020B0503020204020204" charset="-122"/>
                        </a:rPr>
                        <a:t>增强“四个自信”，保持政治定力，坚持实干兴邦，始终坚持和发展中国特色社会主义</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伟大事业是路径，宣示着举什么旗、走什么路，为伟大斗争、伟大工程、伟大梦想开辟前进的道路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059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wrap="square"/>
                    <a:lstStyle/>
                    <a:p>
                      <a:pPr indent="0" algn="ctr"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伟大梦想</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实现中华民族伟大复兴</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实现伟大梦想，必须进行伟大斗争、必须深入推进党的建设新的伟大工程、必须推进中国特色社会主义伟大事业</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伟大梦想是目标，指引着正确方向，为伟大斗争、伟大工程、伟大事业破浪前行领航导向</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0590">
                <a:tc gridSpan="2">
                  <a:txBody>
                    <a:bodyPr wrap="square"/>
                    <a:lstStyle/>
                    <a:p>
                      <a:pPr indent="0" algn="ctr" fontAlgn="auto">
                        <a:lnSpc>
                          <a:spcPct val="150000"/>
                        </a:lnSpc>
                        <a:buNone/>
                      </a:pPr>
                      <a:r>
                        <a:rPr lang="en-US" sz="1400" b="0">
                          <a:latin typeface="微软雅黑" panose="020B0503020204020204" charset="-122"/>
                          <a:ea typeface="微软雅黑" panose="020B0503020204020204" charset="-122"/>
                          <a:cs typeface="微软雅黑" panose="020B0503020204020204" charset="-122"/>
                        </a:rPr>
                        <a:t> 联系</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wrap="square"/>
                    <a:lstStyle/>
                    <a:p>
                      <a:pPr indent="0" fontAlgn="auto">
                        <a:lnSpc>
                          <a:spcPct val="150000"/>
                        </a:lnSpc>
                        <a:buNone/>
                      </a:pPr>
                      <a:r>
                        <a:rPr lang="en-US" sz="1400" b="0">
                          <a:latin typeface="微软雅黑" panose="020B0503020204020204" charset="-122"/>
                          <a:ea typeface="微软雅黑" panose="020B0503020204020204" charset="-122"/>
                          <a:cs typeface="宋体" panose="02010600030101010101" pitchFamily="2" charset="-122"/>
                        </a:rPr>
                        <a:t>伟大斗争，伟大工程，伟大事业，伟大梦想，紧密联系、相互贯通，统一于新时代坚持和发展中国特色社会主义伟大实践；体现了奋斗目标、实现路径、前进动力的高度统一，历史传承、现实任务、未来方向的高度统一，党的前途命运、国家的前途命运、人民的前途命运的高度统一</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53820" y="5715"/>
            <a:ext cx="10307320" cy="645160"/>
          </a:xfrm>
          <a:prstGeom prst="rect">
            <a:avLst/>
          </a:prstGeom>
          <a:noFill/>
        </p:spPr>
        <p:txBody>
          <a:bodyPr wrap="square" rtlCol="0" anchor="t">
            <a:spAutoFit/>
          </a:bodyPr>
          <a:p>
            <a:pPr algn="ctr" fontAlgn="auto">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考点一　</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中国特色社会主义进入新时代，是我国发展新的历史方位</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5" name="文本框 4"/>
          <p:cNvSpPr txBox="1"/>
          <p:nvPr/>
        </p:nvSpPr>
        <p:spPr>
          <a:xfrm>
            <a:off x="508000" y="299085"/>
            <a:ext cx="2172970" cy="645160"/>
          </a:xfrm>
          <a:prstGeom prst="rect">
            <a:avLst/>
          </a:prstGeom>
          <a:noFill/>
        </p:spPr>
        <p:txBody>
          <a:bodyPr wrap="none" rtlCol="0" anchor="t">
            <a:spAutoFit/>
          </a:bodyPr>
          <a:p>
            <a:pPr fontAlgn="auto">
              <a:lnSpc>
                <a:spcPct val="150000"/>
              </a:lnSpc>
            </a:pPr>
            <a:r>
              <a:rPr lang="en-US" altLang="zh-CN" sz="2400" b="1">
                <a:solidFill>
                  <a:srgbClr val="FF0000"/>
                </a:solidFill>
                <a:latin typeface="黑体" panose="02010609060101010101" charset="-122"/>
                <a:ea typeface="黑体" panose="02010609060101010101" charset="-122"/>
                <a:sym typeface="+mn-ea"/>
              </a:rPr>
              <a:t>1</a:t>
            </a:r>
            <a:r>
              <a:rPr lang="zh-CN" altLang="en-US" sz="2400" b="1">
                <a:solidFill>
                  <a:srgbClr val="FF0000"/>
                </a:solidFill>
                <a:latin typeface="黑体" panose="02010609060101010101" charset="-122"/>
                <a:ea typeface="黑体" panose="02010609060101010101" charset="-122"/>
                <a:sym typeface="+mn-ea"/>
              </a:rPr>
              <a:t>、</a:t>
            </a:r>
            <a:r>
              <a:rPr lang="zh-CN" altLang="en-US" sz="2400" b="1">
                <a:solidFill>
                  <a:srgbClr val="FF0000"/>
                </a:solidFill>
                <a:latin typeface="黑体" panose="02010609060101010101" charset="-122"/>
                <a:ea typeface="黑体" panose="02010609060101010101" charset="-122"/>
                <a:sym typeface="+mn-ea"/>
              </a:rPr>
              <a:t>科学内涵：</a:t>
            </a:r>
            <a:endParaRPr lang="zh-CN" altLang="en-US" sz="2400" b="1">
              <a:solidFill>
                <a:srgbClr val="FF0000"/>
              </a:solidFill>
              <a:latin typeface="黑体" panose="02010609060101010101" charset="-122"/>
              <a:ea typeface="黑体" panose="02010609060101010101" charset="-122"/>
              <a:sym typeface="+mn-ea"/>
            </a:endParaRPr>
          </a:p>
        </p:txBody>
      </p:sp>
      <p:graphicFrame>
        <p:nvGraphicFramePr>
          <p:cNvPr id="6" name="表格 5"/>
          <p:cNvGraphicFramePr>
            <a:graphicFrameLocks noGrp="1" noChangeAspect="1"/>
          </p:cNvGraphicFramePr>
          <p:nvPr>
            <p:custDataLst>
              <p:tags r:id="rId1"/>
            </p:custDataLst>
          </p:nvPr>
        </p:nvGraphicFramePr>
        <p:xfrm>
          <a:off x="381000" y="859090"/>
          <a:ext cx="11430000" cy="1828800"/>
        </p:xfrm>
        <a:graphic>
          <a:graphicData uri="http://schemas.openxmlformats.org/drawingml/2006/table">
            <a:tbl>
              <a:tblPr firstRow="1" firstCol="1" bandRow="1"/>
              <a:tblGrid>
                <a:gridCol w="708061"/>
                <a:gridCol w="10721939"/>
              </a:tblGrid>
              <a:tr h="365760">
                <a:tc>
                  <a:txBody>
                    <a:bodyPr wrap="square"/>
                    <a:p>
                      <a:pPr fontAlgn="auto">
                        <a:lnSpc>
                          <a:spcPct val="100000"/>
                        </a:lnSpc>
                        <a:spcAft>
                          <a:spcPct val="0"/>
                        </a:spcAft>
                        <a:tabLst>
                          <a:tab pos="1188085" algn="l"/>
                          <a:tab pos="2163445" algn="l"/>
                          <a:tab pos="3142615" algn="l"/>
                          <a:tab pos="4190365" algn="l"/>
                        </a:tabLst>
                      </a:pPr>
                      <a:r>
                        <a:rPr lang="zh-CN" sz="2400" b="1">
                          <a:solidFill>
                            <a:srgbClr val="7030A0"/>
                          </a:solidFill>
                          <a:effectLst/>
                          <a:latin typeface="宋体" panose="02010600030101010101" pitchFamily="2" charset="-122"/>
                          <a:ea typeface="宋体" panose="02010600030101010101" pitchFamily="2" charset="-122"/>
                          <a:cs typeface="Times New Roman" panose="02020603050405020304" pitchFamily="18" charset="0"/>
                        </a:rPr>
                        <a:t>道路</a:t>
                      </a:r>
                      <a:endParaRPr lang="zh-CN" sz="2400" b="1">
                        <a:solidFill>
                          <a:srgbClr val="7030A0"/>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vert="horz"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p>
                      <a:pPr fontAlgn="auto">
                        <a:lnSpc>
                          <a:spcPct val="100000"/>
                        </a:lnSpc>
                        <a:spcAft>
                          <a:spcPct val="0"/>
                        </a:spcAft>
                        <a:tabLst>
                          <a:tab pos="1188085" algn="l"/>
                          <a:tab pos="2163445" algn="l"/>
                          <a:tab pos="3142615" algn="l"/>
                          <a:tab pos="4190365" algn="l"/>
                        </a:tabLst>
                      </a:pP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是承前启后、继往开来、在新的历史条件下</a:t>
                      </a:r>
                      <a:r>
                        <a:rPr lang="zh-CN" sz="24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继续</a:t>
                      </a: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夺取</a:t>
                      </a:r>
                      <a:r>
                        <a:rPr lang="zh-CN" sz="24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中国特色社会主义伟大胜利</a:t>
                      </a: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的时代</a:t>
                      </a: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575" marR="28575" marT="0" marB="0" vert="horz"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wrap="square"/>
                    <a:p>
                      <a:pPr fontAlgn="auto">
                        <a:lnSpc>
                          <a:spcPct val="100000"/>
                        </a:lnSpc>
                        <a:spcAft>
                          <a:spcPct val="0"/>
                        </a:spcAft>
                        <a:tabLst>
                          <a:tab pos="1188085" algn="l"/>
                          <a:tab pos="2163445" algn="l"/>
                          <a:tab pos="3142615" algn="l"/>
                          <a:tab pos="4190365" algn="l"/>
                        </a:tabLst>
                      </a:pPr>
                      <a:r>
                        <a:rPr lang="zh-CN" sz="2400" b="1">
                          <a:solidFill>
                            <a:srgbClr val="7030A0"/>
                          </a:solidFill>
                          <a:effectLst/>
                          <a:latin typeface="宋体" panose="02010600030101010101" pitchFamily="2" charset="-122"/>
                          <a:ea typeface="宋体" panose="02010600030101010101" pitchFamily="2" charset="-122"/>
                          <a:cs typeface="Times New Roman" panose="02020603050405020304" pitchFamily="18" charset="0"/>
                        </a:rPr>
                        <a:t>国家</a:t>
                      </a:r>
                      <a:endParaRPr lang="zh-CN" sz="2400" b="1">
                        <a:solidFill>
                          <a:srgbClr val="7030A0"/>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vert="horz"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p>
                      <a:pPr fontAlgn="auto">
                        <a:lnSpc>
                          <a:spcPct val="100000"/>
                        </a:lnSpc>
                        <a:spcAft>
                          <a:spcPct val="0"/>
                        </a:spcAft>
                        <a:tabLst>
                          <a:tab pos="1188085" algn="l"/>
                          <a:tab pos="2163445" algn="l"/>
                          <a:tab pos="3142615" algn="l"/>
                          <a:tab pos="4190365" algn="l"/>
                        </a:tabLst>
                      </a:pP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是决胜</a:t>
                      </a:r>
                      <a:r>
                        <a:rPr lang="zh-CN" sz="24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全面建成小康社会</a:t>
                      </a: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、进而</a:t>
                      </a:r>
                      <a:r>
                        <a:rPr lang="zh-CN" sz="24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全面建设社会主义现代化强国</a:t>
                      </a: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的时代</a:t>
                      </a: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575" marR="28575" marT="0" marB="0" vert="horz"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wrap="square"/>
                    <a:p>
                      <a:pPr fontAlgn="auto">
                        <a:lnSpc>
                          <a:spcPct val="100000"/>
                        </a:lnSpc>
                        <a:spcAft>
                          <a:spcPct val="0"/>
                        </a:spcAft>
                        <a:tabLst>
                          <a:tab pos="1188085" algn="l"/>
                          <a:tab pos="2163445" algn="l"/>
                          <a:tab pos="3142615" algn="l"/>
                          <a:tab pos="4190365" algn="l"/>
                        </a:tabLst>
                      </a:pPr>
                      <a:r>
                        <a:rPr lang="zh-CN" sz="2400" b="1">
                          <a:solidFill>
                            <a:srgbClr val="7030A0"/>
                          </a:solidFill>
                          <a:effectLst/>
                          <a:latin typeface="宋体" panose="02010600030101010101" pitchFamily="2" charset="-122"/>
                          <a:ea typeface="宋体" panose="02010600030101010101" pitchFamily="2" charset="-122"/>
                          <a:cs typeface="Times New Roman" panose="02020603050405020304" pitchFamily="18" charset="0"/>
                        </a:rPr>
                        <a:t>人民</a:t>
                      </a:r>
                      <a:endParaRPr lang="zh-CN" sz="2400" b="1">
                        <a:solidFill>
                          <a:srgbClr val="7030A0"/>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vert="horz"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p>
                      <a:pPr fontAlgn="auto">
                        <a:lnSpc>
                          <a:spcPct val="100000"/>
                        </a:lnSpc>
                        <a:spcAft>
                          <a:spcPct val="0"/>
                        </a:spcAft>
                        <a:tabLst>
                          <a:tab pos="1188085" algn="l"/>
                          <a:tab pos="2163445" algn="l"/>
                          <a:tab pos="3142615" algn="l"/>
                          <a:tab pos="4190365" algn="l"/>
                        </a:tabLst>
                      </a:pP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是全国各族人民团结奋斗、不断创造美好生活、逐步实现全体人民</a:t>
                      </a:r>
                      <a:r>
                        <a:rPr lang="zh-CN" sz="24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共同富裕</a:t>
                      </a: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的时代</a:t>
                      </a: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575" marR="28575" marT="0" marB="0" vert="horz"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wrap="square"/>
                    <a:p>
                      <a:pPr fontAlgn="auto">
                        <a:lnSpc>
                          <a:spcPct val="100000"/>
                        </a:lnSpc>
                        <a:spcAft>
                          <a:spcPct val="0"/>
                        </a:spcAft>
                        <a:tabLst>
                          <a:tab pos="1188085" algn="l"/>
                          <a:tab pos="2163445" algn="l"/>
                          <a:tab pos="3142615" algn="l"/>
                          <a:tab pos="4190365" algn="l"/>
                        </a:tabLst>
                      </a:pPr>
                      <a:r>
                        <a:rPr lang="zh-CN" sz="2400" b="1">
                          <a:solidFill>
                            <a:srgbClr val="7030A0"/>
                          </a:solidFill>
                          <a:effectLst/>
                          <a:latin typeface="宋体" panose="02010600030101010101" pitchFamily="2" charset="-122"/>
                          <a:ea typeface="宋体" panose="02010600030101010101" pitchFamily="2" charset="-122"/>
                          <a:cs typeface="Times New Roman" panose="02020603050405020304" pitchFamily="18" charset="0"/>
                        </a:rPr>
                        <a:t>民族</a:t>
                      </a:r>
                      <a:endParaRPr lang="zh-CN" sz="2400" b="1">
                        <a:solidFill>
                          <a:srgbClr val="7030A0"/>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vert="horz"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p>
                      <a:pPr fontAlgn="auto">
                        <a:lnSpc>
                          <a:spcPct val="100000"/>
                        </a:lnSpc>
                        <a:spcAft>
                          <a:spcPct val="0"/>
                        </a:spcAft>
                        <a:tabLst>
                          <a:tab pos="1188085" algn="l"/>
                          <a:tab pos="2163445" algn="l"/>
                          <a:tab pos="3142615" algn="l"/>
                          <a:tab pos="4190365" algn="l"/>
                        </a:tabLst>
                      </a:pP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是全体中华儿女勠力同心、奋力</a:t>
                      </a:r>
                      <a:r>
                        <a:rPr lang="zh-CN" sz="24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实现中华民族伟大复兴中国梦</a:t>
                      </a: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的时代</a:t>
                      </a: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575" marR="28575" marT="0" marB="0" vert="horz"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wrap="square"/>
                    <a:p>
                      <a:pPr fontAlgn="auto">
                        <a:lnSpc>
                          <a:spcPct val="100000"/>
                        </a:lnSpc>
                        <a:spcAft>
                          <a:spcPct val="0"/>
                        </a:spcAft>
                        <a:tabLst>
                          <a:tab pos="1188085" algn="l"/>
                          <a:tab pos="2163445" algn="l"/>
                          <a:tab pos="3142615" algn="l"/>
                          <a:tab pos="4190365" algn="l"/>
                        </a:tabLst>
                      </a:pPr>
                      <a:r>
                        <a:rPr lang="zh-CN" sz="2400" b="1">
                          <a:solidFill>
                            <a:srgbClr val="7030A0"/>
                          </a:solidFill>
                          <a:effectLst/>
                          <a:latin typeface="宋体" panose="02010600030101010101" pitchFamily="2" charset="-122"/>
                          <a:ea typeface="宋体" panose="02010600030101010101" pitchFamily="2" charset="-122"/>
                          <a:cs typeface="Times New Roman" panose="02020603050405020304" pitchFamily="18" charset="0"/>
                        </a:rPr>
                        <a:t>世界</a:t>
                      </a:r>
                      <a:endParaRPr lang="zh-CN" sz="2400" b="1">
                        <a:solidFill>
                          <a:srgbClr val="7030A0"/>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vert="horz"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wrap="square"/>
                    <a:p>
                      <a:pPr fontAlgn="auto">
                        <a:lnSpc>
                          <a:spcPct val="100000"/>
                        </a:lnSpc>
                        <a:spcAft>
                          <a:spcPct val="0"/>
                        </a:spcAft>
                        <a:tabLst>
                          <a:tab pos="1188085" algn="l"/>
                          <a:tab pos="2163445" algn="l"/>
                          <a:tab pos="3142615" algn="l"/>
                          <a:tab pos="4190365" algn="l"/>
                        </a:tabLst>
                      </a:pP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是我国日益走近世界舞台中央、不断</a:t>
                      </a:r>
                      <a:r>
                        <a:rPr lang="zh-CN" sz="24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为人类作出更大贡献</a:t>
                      </a: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的时代</a:t>
                      </a: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575" marR="28575" marT="0" marB="0" vert="horz"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
        <p:nvSpPr>
          <p:cNvPr id="7" name="文本框 6"/>
          <p:cNvSpPr txBox="1"/>
          <p:nvPr/>
        </p:nvSpPr>
        <p:spPr>
          <a:xfrm>
            <a:off x="381000" y="3419475"/>
            <a:ext cx="2199640" cy="460375"/>
          </a:xfrm>
          <a:prstGeom prst="rect">
            <a:avLst/>
          </a:prstGeom>
          <a:noFill/>
        </p:spPr>
        <p:txBody>
          <a:bodyPr wrap="none" rtlCol="0" anchor="t">
            <a:spAutoFit/>
          </a:bodyPr>
          <a:p>
            <a:r>
              <a:rPr lang="en-US" altLang="zh-CN" sz="2400" b="1">
                <a:solidFill>
                  <a:srgbClr val="FF0000"/>
                </a:solidFill>
                <a:latin typeface="微软雅黑" panose="020B0503020204020204" charset="-122"/>
                <a:ea typeface="微软雅黑" panose="020B0503020204020204" charset="-122"/>
                <a:cs typeface="微软雅黑" panose="020B0503020204020204" charset="-122"/>
                <a:sym typeface="+mn-ea"/>
              </a:rPr>
              <a:t>2</a:t>
            </a: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重大意义：</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9" name="表格 8"/>
          <p:cNvGraphicFramePr/>
          <p:nvPr>
            <p:custDataLst>
              <p:tags r:id="rId2"/>
            </p:custDataLst>
          </p:nvPr>
        </p:nvGraphicFramePr>
        <p:xfrm>
          <a:off x="196850" y="3896995"/>
          <a:ext cx="11798300" cy="2834640"/>
        </p:xfrm>
        <a:graphic>
          <a:graphicData uri="http://schemas.openxmlformats.org/drawingml/2006/table">
            <a:tbl>
              <a:tblPr firstRow="1" bandRow="1">
                <a:tableStyleId>{5C22544A-7EE6-4342-B048-85BDC9FD1C3A}</a:tableStyleId>
              </a:tblPr>
              <a:tblGrid>
                <a:gridCol w="946150"/>
                <a:gridCol w="10852150"/>
              </a:tblGrid>
              <a:tr h="791845">
                <a:tc>
                  <a:txBody>
                    <a:bodyPr/>
                    <a:p>
                      <a:pPr>
                        <a:buNone/>
                      </a:pPr>
                      <a:r>
                        <a:rPr lang="zh-CN" altLang="en-US" sz="2400">
                          <a:latin typeface="宋体" panose="02010600030101010101" pitchFamily="2" charset="-122"/>
                          <a:ea typeface="宋体" panose="02010600030101010101" pitchFamily="2" charset="-122"/>
                          <a:sym typeface="+mn-ea"/>
                        </a:rPr>
                        <a:t>历史意义</a:t>
                      </a:r>
                      <a:endParaRPr lang="zh-CN" altLang="en-US" sz="2400">
                        <a:latin typeface="宋体" panose="02010600030101010101" pitchFamily="2" charset="-122"/>
                        <a:ea typeface="宋体" panose="02010600030101010101" pitchFamily="2" charset="-122"/>
                        <a:sym typeface="+mn-ea"/>
                      </a:endParaRPr>
                    </a:p>
                  </a:txBody>
                  <a:tcPr/>
                </a:tc>
                <a:tc>
                  <a:txBody>
                    <a:bodyPr/>
                    <a:p>
                      <a:pPr>
                        <a:buNone/>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意味着近代以来久经磨难的中华民族迎来了</a:t>
                      </a:r>
                      <a:r>
                        <a:rPr lang="zh-CN" sz="240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从站起来、富起来到强起来的伟大飞跃</a:t>
                      </a:r>
                      <a:r>
                        <a:rPr lang="en-US" sz="240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迎来了实现中华民族伟大复兴的光明前景</a:t>
                      </a:r>
                      <a:endParaRPr lang="zh-CN" altLang="en-US" sz="2400">
                        <a:latin typeface="宋体" panose="02010600030101010101" pitchFamily="2" charset="-122"/>
                        <a:ea typeface="宋体" panose="02010600030101010101" pitchFamily="2" charset="-122"/>
                        <a:cs typeface="宋体" panose="02010600030101010101" pitchFamily="2" charset="-122"/>
                      </a:endParaRPr>
                    </a:p>
                  </a:txBody>
                  <a:tcPr/>
                </a:tc>
              </a:tr>
              <a:tr h="694690">
                <a:tc>
                  <a:txBody>
                    <a:bodyPr/>
                    <a:p>
                      <a:pPr>
                        <a:buNone/>
                      </a:pPr>
                      <a:r>
                        <a:rPr lang="zh-CN" altLang="zh-CN" sz="2400">
                          <a:latin typeface="宋体" panose="02010600030101010101" pitchFamily="2" charset="-122"/>
                          <a:ea typeface="宋体" panose="02010600030101010101" pitchFamily="2" charset="-122"/>
                          <a:sym typeface="+mn-ea"/>
                        </a:rPr>
                        <a:t>政治意义</a:t>
                      </a:r>
                      <a:endParaRPr lang="zh-CN" altLang="zh-CN" sz="2400">
                        <a:latin typeface="宋体" panose="02010600030101010101" pitchFamily="2" charset="-122"/>
                        <a:ea typeface="宋体" panose="02010600030101010101" pitchFamily="2" charset="-122"/>
                        <a:sym typeface="+mn-ea"/>
                      </a:endParaRPr>
                    </a:p>
                  </a:txBody>
                  <a:tcPr/>
                </a:tc>
                <a:tc>
                  <a:txBody>
                    <a:bodyPr/>
                    <a:p>
                      <a:pPr>
                        <a:buNone/>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意味着</a:t>
                      </a:r>
                      <a:r>
                        <a:rPr lang="zh-CN" sz="24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科学社会主义在二十一世纪的中国焕发出强大生机活力</a:t>
                      </a:r>
                      <a:r>
                        <a:rPr 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a:t>
                      </a:r>
                      <a:r>
                        <a:rPr 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在世界上高高举起了</a:t>
                      </a:r>
                      <a:r>
                        <a:rPr lang="zh-CN" sz="24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中国特色社会主义</a:t>
                      </a:r>
                      <a:r>
                        <a:rPr 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伟大旗帜</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a:tc>
              </a:tr>
              <a:tr h="749935">
                <a:tc>
                  <a:txBody>
                    <a:bodyPr/>
                    <a:p>
                      <a:pPr>
                        <a:buNone/>
                      </a:pPr>
                      <a:r>
                        <a:rPr lang="zh-CN" altLang="en-US" sz="2400">
                          <a:latin typeface="宋体" panose="02010600030101010101" pitchFamily="2" charset="-122"/>
                          <a:ea typeface="宋体" panose="02010600030101010101" pitchFamily="2" charset="-122"/>
                          <a:sym typeface="+mn-ea"/>
                        </a:rPr>
                        <a:t>世界意义</a:t>
                      </a:r>
                      <a:endParaRPr lang="zh-CN" altLang="en-US" sz="2400">
                        <a:latin typeface="宋体" panose="02010600030101010101" pitchFamily="2" charset="-122"/>
                        <a:ea typeface="宋体" panose="02010600030101010101" pitchFamily="2" charset="-122"/>
                        <a:sym typeface="+mn-ea"/>
                      </a:endParaRPr>
                    </a:p>
                  </a:txBody>
                  <a:tcPr/>
                </a:tc>
                <a:tc>
                  <a:txBody>
                    <a:bodyPr/>
                    <a:p>
                      <a:pPr>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意味着</a:t>
                      </a:r>
                      <a:r>
                        <a:rPr lang="zh-CN" sz="24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中国特色社会主义道路、理论、制度、文化不断发展</a:t>
                      </a:r>
                      <a:r>
                        <a:rPr 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a:t>
                      </a:r>
                      <a:r>
                        <a:rPr 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拓展了发展中国家走向现代化的途径，给世界上那些既希望加快发展又希望保持自身独立性的国家和民族提供了全新选择</a:t>
                      </a:r>
                      <a:r>
                        <a:rPr lang="en-US"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a:t>
                      </a:r>
                      <a:r>
                        <a:rPr lang="zh-CN" sz="24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为解决人类问题贡献了</a:t>
                      </a:r>
                      <a:r>
                        <a:rPr lang="zh-CN" sz="24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中国智慧和中国方案</a:t>
                      </a:r>
                      <a:endParaRPr lang="zh-CN" altLang="en-US" sz="24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a:txBody>
                  <a:tcPr/>
                </a:tc>
              </a:tr>
            </a:tbl>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53820" y="5715"/>
            <a:ext cx="10307320" cy="645160"/>
          </a:xfrm>
          <a:prstGeom prst="rect">
            <a:avLst/>
          </a:prstGeom>
          <a:noFill/>
        </p:spPr>
        <p:txBody>
          <a:bodyPr wrap="square" rtlCol="0" anchor="t">
            <a:spAutoFit/>
          </a:bodyPr>
          <a:p>
            <a:pPr algn="ctr" fontAlgn="auto">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考点一　</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中国特色社会主义进入新时代，是我国发展新的历史方位</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22" name="文本框 21"/>
          <p:cNvSpPr txBox="1"/>
          <p:nvPr>
            <p:custDataLst>
              <p:tags r:id="rId1"/>
            </p:custDataLst>
          </p:nvPr>
        </p:nvSpPr>
        <p:spPr>
          <a:xfrm>
            <a:off x="350520" y="535940"/>
            <a:ext cx="6240145" cy="460375"/>
          </a:xfrm>
          <a:prstGeom prst="rect">
            <a:avLst/>
          </a:prstGeom>
          <a:noFill/>
        </p:spPr>
        <p:txBody>
          <a:bodyPr wrap="square" rtlCol="0" anchor="t">
            <a:spAutoFit/>
          </a:bodyPr>
          <a:p>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新时代的标志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社会</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主要矛盾的转化</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5" name="表格 4"/>
          <p:cNvGraphicFramePr/>
          <p:nvPr>
            <p:custDataLst>
              <p:tags r:id="rId2"/>
            </p:custDataLst>
          </p:nvPr>
        </p:nvGraphicFramePr>
        <p:xfrm>
          <a:off x="342900" y="996315"/>
          <a:ext cx="11506200" cy="5113655"/>
        </p:xfrm>
        <a:graphic>
          <a:graphicData uri="http://schemas.openxmlformats.org/drawingml/2006/table">
            <a:tbl>
              <a:tblPr firstRow="1" bandRow="1">
                <a:tableStyleId>{5C22544A-7EE6-4342-B048-85BDC9FD1C3A}</a:tableStyleId>
              </a:tblPr>
              <a:tblGrid>
                <a:gridCol w="2004695"/>
                <a:gridCol w="9501505"/>
              </a:tblGrid>
              <a:tr h="1091565">
                <a:tc>
                  <a:txBody>
                    <a:bodyPr/>
                    <a:p>
                      <a:pPr>
                        <a:buNone/>
                      </a:pPr>
                      <a:r>
                        <a:rPr lang="zh-CN" altLang="en-US" sz="2200" b="1">
                          <a:latin typeface="宋体" panose="02010600030101010101" pitchFamily="2" charset="-122"/>
                          <a:ea typeface="宋体" panose="02010600030101010101" pitchFamily="2" charset="-122"/>
                          <a:sym typeface="+mn-ea"/>
                        </a:rPr>
                        <a:t>新时代我国社会主要矛盾</a:t>
                      </a:r>
                      <a:endParaRPr lang="zh-CN" altLang="en-US" sz="2200" b="1">
                        <a:latin typeface="宋体" panose="02010600030101010101" pitchFamily="2" charset="-122"/>
                        <a:ea typeface="宋体" panose="02010600030101010101" pitchFamily="2" charset="-122"/>
                        <a:sym typeface="+mn-ea"/>
                      </a:endParaRPr>
                    </a:p>
                  </a:txBody>
                  <a:tcPr/>
                </a:tc>
                <a:tc>
                  <a:txBody>
                    <a:bodyPr/>
                    <a:p>
                      <a:pPr>
                        <a:buNone/>
                      </a:pPr>
                      <a:r>
                        <a:rPr lang="zh-CN" altLang="en-US" sz="2200" b="1">
                          <a:solidFill>
                            <a:srgbClr val="FF0000"/>
                          </a:solidFill>
                          <a:latin typeface="宋体" panose="02010600030101010101" pitchFamily="2" charset="-122"/>
                          <a:ea typeface="宋体" panose="02010600030101010101" pitchFamily="2" charset="-122"/>
                          <a:sym typeface="+mn-ea"/>
                        </a:rPr>
                        <a:t>人民日益增长的美好生活需要</a:t>
                      </a:r>
                      <a:r>
                        <a:rPr lang="zh-CN" altLang="en-US" sz="2200" b="1">
                          <a:solidFill>
                            <a:srgbClr val="333333"/>
                          </a:solidFill>
                          <a:latin typeface="宋体" panose="02010600030101010101" pitchFamily="2" charset="-122"/>
                          <a:ea typeface="宋体" panose="02010600030101010101" pitchFamily="2" charset="-122"/>
                          <a:sym typeface="+mn-ea"/>
                        </a:rPr>
                        <a:t>和</a:t>
                      </a:r>
                      <a:r>
                        <a:rPr lang="zh-CN" altLang="en-US" sz="2200" b="1">
                          <a:solidFill>
                            <a:srgbClr val="FF0000"/>
                          </a:solidFill>
                          <a:latin typeface="宋体" panose="02010600030101010101" pitchFamily="2" charset="-122"/>
                          <a:ea typeface="宋体" panose="02010600030101010101" pitchFamily="2" charset="-122"/>
                          <a:sym typeface="+mn-ea"/>
                        </a:rPr>
                        <a:t>不平衡不充分的发展</a:t>
                      </a:r>
                      <a:r>
                        <a:rPr lang="zh-CN" altLang="en-US" sz="2200" b="1">
                          <a:solidFill>
                            <a:srgbClr val="333333"/>
                          </a:solidFill>
                          <a:latin typeface="宋体" panose="02010600030101010101" pitchFamily="2" charset="-122"/>
                          <a:ea typeface="宋体" panose="02010600030101010101" pitchFamily="2" charset="-122"/>
                          <a:sym typeface="+mn-ea"/>
                        </a:rPr>
                        <a:t>之间的矛盾。</a:t>
                      </a:r>
                      <a:r>
                        <a:rPr lang="zh-CN" altLang="en-US" sz="2200" b="1">
                          <a:solidFill>
                            <a:schemeClr val="tx1"/>
                          </a:solidFill>
                          <a:latin typeface="宋体" panose="02010600030101010101" pitchFamily="2" charset="-122"/>
                          <a:ea typeface="宋体" panose="02010600030101010101" pitchFamily="2" charset="-122"/>
                          <a:sym typeface="+mn-ea"/>
                        </a:rPr>
                        <a:t>我国社会主要矛盾的变化是中国特色社会主义进入新时代的</a:t>
                      </a:r>
                      <a:r>
                        <a:rPr lang="zh-CN" altLang="en-US" sz="2200" b="1">
                          <a:solidFill>
                            <a:srgbClr val="FF0000"/>
                          </a:solidFill>
                          <a:latin typeface="宋体" panose="02010600030101010101" pitchFamily="2" charset="-122"/>
                          <a:ea typeface="宋体" panose="02010600030101010101" pitchFamily="2" charset="-122"/>
                          <a:sym typeface="+mn-ea"/>
                        </a:rPr>
                        <a:t>重要标志</a:t>
                      </a:r>
                      <a:r>
                        <a:rPr lang="zh-CN" altLang="en-US" sz="2200" b="1">
                          <a:solidFill>
                            <a:schemeClr val="tx1"/>
                          </a:solidFill>
                          <a:latin typeface="宋体" panose="02010600030101010101" pitchFamily="2" charset="-122"/>
                          <a:ea typeface="宋体" panose="02010600030101010101" pitchFamily="2" charset="-122"/>
                          <a:sym typeface="+mn-ea"/>
                        </a:rPr>
                        <a:t>。</a:t>
                      </a:r>
                      <a:endParaRPr lang="zh-CN" altLang="en-US" sz="2200" b="1">
                        <a:solidFill>
                          <a:schemeClr val="tx1"/>
                        </a:solidFill>
                        <a:latin typeface="宋体" panose="02010600030101010101" pitchFamily="2" charset="-122"/>
                        <a:ea typeface="宋体" panose="02010600030101010101" pitchFamily="2" charset="-122"/>
                      </a:endParaRPr>
                    </a:p>
                    <a:p>
                      <a:pPr>
                        <a:buNone/>
                      </a:pPr>
                      <a:endParaRPr lang="zh-CN" altLang="en-US" sz="2200" b="1">
                        <a:latin typeface="宋体" panose="02010600030101010101" pitchFamily="2" charset="-122"/>
                        <a:ea typeface="宋体" panose="02010600030101010101" pitchFamily="2" charset="-122"/>
                      </a:endParaRPr>
                    </a:p>
                  </a:txBody>
                  <a:tcPr/>
                </a:tc>
              </a:tr>
              <a:tr h="1177290">
                <a:tc>
                  <a:txBody>
                    <a:bodyPr/>
                    <a:p>
                      <a:pPr>
                        <a:buNone/>
                      </a:pPr>
                      <a:r>
                        <a:rPr lang="zh-CN" altLang="en-US" sz="2200" b="1">
                          <a:solidFill>
                            <a:schemeClr val="tx1"/>
                          </a:solidFill>
                          <a:latin typeface="宋体" panose="02010600030101010101" pitchFamily="2" charset="-122"/>
                          <a:ea typeface="宋体" panose="02010600030101010101" pitchFamily="2" charset="-122"/>
                          <a:cs typeface="黑体" panose="02010609060101010101" charset="-122"/>
                          <a:sym typeface="+mn-ea"/>
                        </a:rPr>
                        <a:t>主要矛盾变化的原因（依据</a:t>
                      </a:r>
                      <a:r>
                        <a:rPr lang="zh-CN" altLang="en-US" sz="2200" b="1" smtClean="0">
                          <a:solidFill>
                            <a:schemeClr val="tx1"/>
                          </a:solidFill>
                          <a:latin typeface="宋体" panose="02010600030101010101" pitchFamily="2" charset="-122"/>
                          <a:ea typeface="宋体" panose="02010600030101010101" pitchFamily="2" charset="-122"/>
                          <a:cs typeface="黑体" panose="02010609060101010101" charset="-122"/>
                          <a:sym typeface="+mn-ea"/>
                        </a:rPr>
                        <a:t>）</a:t>
                      </a:r>
                      <a:endParaRPr lang="zh-CN" altLang="en-US" sz="2200" b="1">
                        <a:solidFill>
                          <a:schemeClr val="tx1"/>
                        </a:solidFill>
                        <a:latin typeface="宋体" panose="02010600030101010101" pitchFamily="2" charset="-122"/>
                        <a:ea typeface="宋体" panose="02010600030101010101" pitchFamily="2" charset="-122"/>
                        <a:cs typeface="黑体" panose="02010609060101010101" charset="-122"/>
                        <a:sym typeface="+mn-ea"/>
                      </a:endParaRPr>
                    </a:p>
                  </a:txBody>
                  <a:tcPr/>
                </a:tc>
                <a:tc>
                  <a:txBody>
                    <a:bodyPr/>
                    <a:p>
                      <a:pPr defTabSz="914400" fontAlgn="auto">
                        <a:lnSpc>
                          <a:spcPct val="100000"/>
                        </a:lnSpc>
                        <a:spcAft>
                          <a:spcPct val="0"/>
                        </a:spcAft>
                        <a:tabLst>
                          <a:tab pos="1187450" algn="l"/>
                          <a:tab pos="2162810" algn="l"/>
                          <a:tab pos="3141980" algn="l"/>
                          <a:tab pos="4189730" algn="l"/>
                        </a:tabLst>
                      </a:pPr>
                      <a:r>
                        <a:rPr lang="zh-CN" altLang="en-US" sz="2200" b="1">
                          <a:latin typeface="宋体" panose="02010600030101010101" pitchFamily="2" charset="-122"/>
                          <a:ea typeface="宋体" panose="02010600030101010101" pitchFamily="2" charset="-122"/>
                          <a:cs typeface="黑体" panose="02010609060101010101" charset="-122"/>
                          <a:sym typeface="+mn-ea"/>
                        </a:rPr>
                        <a:t>①改革开放以来</a:t>
                      </a:r>
                      <a:r>
                        <a:rPr lang="zh-CN" altLang="en-US" sz="2200" b="1" smtClean="0">
                          <a:latin typeface="宋体" panose="02010600030101010101" pitchFamily="2" charset="-122"/>
                          <a:ea typeface="宋体" panose="02010600030101010101" pitchFamily="2" charset="-122"/>
                          <a:cs typeface="黑体" panose="02010609060101010101" charset="-122"/>
                          <a:sym typeface="+mn-ea"/>
                        </a:rPr>
                        <a:t>，</a:t>
                      </a:r>
                      <a:r>
                        <a:rPr lang="zh-CN" altLang="en-US" sz="2200" b="1" smtClean="0">
                          <a:solidFill>
                            <a:srgbClr val="FF0000"/>
                          </a:solidFill>
                          <a:latin typeface="宋体" panose="02010600030101010101" pitchFamily="2" charset="-122"/>
                          <a:ea typeface="宋体" panose="02010600030101010101" pitchFamily="2" charset="-122"/>
                          <a:cs typeface="黑体" panose="02010609060101010101" charset="-122"/>
                          <a:sym typeface="+mn-ea"/>
                        </a:rPr>
                        <a:t>人民</a:t>
                      </a:r>
                      <a:r>
                        <a:rPr lang="zh-CN" altLang="en-US" sz="2200" b="1">
                          <a:solidFill>
                            <a:srgbClr val="FF0000"/>
                          </a:solidFill>
                          <a:latin typeface="宋体" panose="02010600030101010101" pitchFamily="2" charset="-122"/>
                          <a:ea typeface="宋体" panose="02010600030101010101" pitchFamily="2" charset="-122"/>
                          <a:cs typeface="黑体" panose="02010609060101010101" charset="-122"/>
                          <a:sym typeface="+mn-ea"/>
                        </a:rPr>
                        <a:t>美好生活需要日益广泛。</a:t>
                      </a:r>
                      <a:endParaRPr lang="zh-CN" altLang="en-US" sz="2200" b="1">
                        <a:solidFill>
                          <a:srgbClr val="FF0000"/>
                        </a:solidFill>
                        <a:latin typeface="宋体" panose="02010600030101010101" pitchFamily="2" charset="-122"/>
                        <a:ea typeface="宋体" panose="02010600030101010101" pitchFamily="2" charset="-122"/>
                        <a:cs typeface="黑体" panose="02010609060101010101" charset="-122"/>
                      </a:endParaRPr>
                    </a:p>
                    <a:p>
                      <a:pPr defTabSz="914400" fontAlgn="auto">
                        <a:lnSpc>
                          <a:spcPct val="100000"/>
                        </a:lnSpc>
                        <a:spcAft>
                          <a:spcPct val="0"/>
                        </a:spcAft>
                        <a:tabLst>
                          <a:tab pos="1187450" algn="l"/>
                          <a:tab pos="2162810" algn="l"/>
                          <a:tab pos="3141980" algn="l"/>
                          <a:tab pos="4189730" algn="l"/>
                        </a:tabLst>
                      </a:pPr>
                      <a:r>
                        <a:rPr lang="zh-CN" altLang="en-US" sz="2200" b="1">
                          <a:solidFill>
                            <a:srgbClr val="FF0000"/>
                          </a:solidFill>
                          <a:latin typeface="宋体" panose="02010600030101010101" pitchFamily="2" charset="-122"/>
                          <a:ea typeface="宋体" panose="02010600030101010101" pitchFamily="2" charset="-122"/>
                          <a:cs typeface="黑体" panose="02010609060101010101" charset="-122"/>
                          <a:sym typeface="+mn-ea"/>
                        </a:rPr>
                        <a:t>②社会生产力水平</a:t>
                      </a:r>
                      <a:r>
                        <a:rPr lang="zh-CN" altLang="en-US" sz="2200" b="1">
                          <a:latin typeface="宋体" panose="02010600030101010101" pitchFamily="2" charset="-122"/>
                          <a:ea typeface="宋体" panose="02010600030101010101" pitchFamily="2" charset="-122"/>
                          <a:cs typeface="黑体" panose="02010609060101010101" charset="-122"/>
                          <a:sym typeface="+mn-ea"/>
                        </a:rPr>
                        <a:t>总体上显著提高，社会生产能力在很多方面进入世界前列。</a:t>
                      </a:r>
                      <a:endParaRPr lang="zh-CN" altLang="en-US" sz="2200" b="1">
                        <a:solidFill>
                          <a:schemeClr val="tx1">
                            <a:lumMod val="85000"/>
                            <a:lumOff val="15000"/>
                          </a:schemeClr>
                        </a:solidFill>
                        <a:latin typeface="宋体" panose="02010600030101010101" pitchFamily="2" charset="-122"/>
                        <a:ea typeface="宋体" panose="02010600030101010101" pitchFamily="2" charset="-122"/>
                        <a:cs typeface="黑体" panose="02010609060101010101" charset="-122"/>
                      </a:endParaRPr>
                    </a:p>
                    <a:p>
                      <a:pPr defTabSz="914400" fontAlgn="auto">
                        <a:lnSpc>
                          <a:spcPct val="100000"/>
                        </a:lnSpc>
                        <a:spcAft>
                          <a:spcPct val="0"/>
                        </a:spcAft>
                        <a:tabLst>
                          <a:tab pos="1187450" algn="l"/>
                          <a:tab pos="2162810" algn="l"/>
                          <a:tab pos="3141980" algn="l"/>
                          <a:tab pos="4189730" algn="l"/>
                        </a:tabLst>
                      </a:pPr>
                      <a:r>
                        <a:rPr lang="zh-CN" altLang="en-US" sz="2200" b="1">
                          <a:solidFill>
                            <a:srgbClr val="FF0000"/>
                          </a:solidFill>
                          <a:latin typeface="宋体" panose="02010600030101010101" pitchFamily="2" charset="-122"/>
                          <a:ea typeface="宋体" panose="02010600030101010101" pitchFamily="2" charset="-122"/>
                          <a:cs typeface="黑体" panose="02010609060101010101" charset="-122"/>
                          <a:sym typeface="+mn-ea"/>
                        </a:rPr>
                        <a:t>③发展的不平衡不充分，</a:t>
                      </a:r>
                      <a:r>
                        <a:rPr lang="zh-CN" altLang="en-US" sz="2200" b="1">
                          <a:latin typeface="宋体" panose="02010600030101010101" pitchFamily="2" charset="-122"/>
                          <a:ea typeface="宋体" panose="02010600030101010101" pitchFamily="2" charset="-122"/>
                          <a:cs typeface="黑体" panose="02010609060101010101" charset="-122"/>
                          <a:sym typeface="+mn-ea"/>
                        </a:rPr>
                        <a:t>成为满足人民日益增长的美好生活需要的</a:t>
                      </a:r>
                      <a:r>
                        <a:rPr lang="zh-CN" altLang="en-US" sz="2200" b="1">
                          <a:solidFill>
                            <a:srgbClr val="FF0000"/>
                          </a:solidFill>
                          <a:latin typeface="宋体" panose="02010600030101010101" pitchFamily="2" charset="-122"/>
                          <a:ea typeface="宋体" panose="02010600030101010101" pitchFamily="2" charset="-122"/>
                          <a:cs typeface="黑体" panose="02010609060101010101" charset="-122"/>
                          <a:sym typeface="+mn-ea"/>
                        </a:rPr>
                        <a:t>主要制约因素。</a:t>
                      </a:r>
                      <a:endParaRPr lang="zh-CN" altLang="en-US" sz="2200" b="1">
                        <a:latin typeface="宋体" panose="02010600030101010101" pitchFamily="2" charset="-122"/>
                        <a:ea typeface="宋体" panose="02010600030101010101" pitchFamily="2" charset="-122"/>
                        <a:cs typeface="黑体" panose="02010609060101010101" charset="-122"/>
                      </a:endParaRPr>
                    </a:p>
                  </a:txBody>
                  <a:tcPr/>
                </a:tc>
              </a:tr>
              <a:tr h="1091565">
                <a:tc>
                  <a:txBody>
                    <a:bodyPr/>
                    <a:p>
                      <a:pPr>
                        <a:buNone/>
                      </a:pPr>
                      <a:r>
                        <a:rPr lang="en-US" altLang="zh-CN" sz="22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变</a:t>
                      </a:r>
                      <a:r>
                        <a:rPr lang="en-US" altLang="zh-CN" sz="22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与</a:t>
                      </a:r>
                      <a:r>
                        <a:rPr lang="en-US" altLang="zh-CN" sz="22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不变</a:t>
                      </a:r>
                      <a:r>
                        <a:rPr lang="en-US" altLang="zh-CN" sz="22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200" b="1">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zh-CN" altLang="en-US" sz="2200" b="1">
                        <a:latin typeface="宋体" panose="02010600030101010101" pitchFamily="2" charset="-122"/>
                        <a:ea typeface="宋体" panose="02010600030101010101" pitchFamily="2" charset="-122"/>
                        <a:cs typeface="宋体" panose="02010600030101010101" pitchFamily="2" charset="-122"/>
                        <a:sym typeface="+mn-ea"/>
                      </a:endParaRPr>
                    </a:p>
                  </a:txBody>
                  <a:tcPr/>
                </a:tc>
                <a:tc>
                  <a:txBody>
                    <a:bodyPr/>
                    <a:p>
                      <a:pPr fontAlgn="auto">
                        <a:lnSpc>
                          <a:spcPct val="100000"/>
                        </a:lnSpc>
                      </a:pPr>
                      <a:r>
                        <a:rPr lang="zh-CN" altLang="en-US" sz="22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）变：主要矛盾的变化</a:t>
                      </a:r>
                      <a:endParaRPr lang="zh-CN" altLang="en-US" sz="2200" b="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zh-CN" altLang="en-US" sz="22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）不变：</a:t>
                      </a:r>
                      <a:r>
                        <a:rPr lang="zh-CN" altLang="zh-CN" sz="22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我国社会主要矛盾发生了变化,但我国仍处于并将长期处于社会主义初级阶段的</a:t>
                      </a:r>
                      <a:r>
                        <a:rPr lang="zh-CN" altLang="zh-CN" sz="22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基本国情</a:t>
                      </a:r>
                      <a:r>
                        <a:rPr lang="zh-CN" altLang="zh-CN" sz="22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没有变,我国是世界最大发展中国家的</a:t>
                      </a:r>
                      <a:r>
                        <a:rPr lang="zh-CN" altLang="zh-CN" sz="22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国际地位</a:t>
                      </a:r>
                      <a:r>
                        <a:rPr lang="zh-CN" altLang="zh-CN" sz="22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没有变。</a:t>
                      </a:r>
                      <a:endParaRPr lang="zh-CN" altLang="en-US" sz="2200" b="1">
                        <a:latin typeface="宋体" panose="02010600030101010101" pitchFamily="2" charset="-122"/>
                        <a:ea typeface="宋体" panose="02010600030101010101" pitchFamily="2" charset="-122"/>
                        <a:cs typeface="宋体" panose="02010600030101010101" pitchFamily="2" charset="-122"/>
                      </a:endParaRPr>
                    </a:p>
                  </a:txBody>
                  <a:tcPr/>
                </a:tc>
              </a:tr>
              <a:tr h="1753235">
                <a:tc>
                  <a:txBody>
                    <a:bodyPr/>
                    <a:p>
                      <a:pPr>
                        <a:buNone/>
                      </a:pPr>
                      <a:r>
                        <a:rPr lang="zh-CN" altLang="en-US" sz="2200" b="1">
                          <a:solidFill>
                            <a:schemeClr val="tx1"/>
                          </a:solidFill>
                          <a:latin typeface="宋体" panose="02010600030101010101" pitchFamily="2" charset="-122"/>
                          <a:ea typeface="宋体" panose="02010600030101010101" pitchFamily="2" charset="-122"/>
                          <a:cs typeface="黑体" panose="02010609060101010101" charset="-122"/>
                          <a:sym typeface="+mn-ea"/>
                        </a:rPr>
                        <a:t>如何解决主要矛盾</a:t>
                      </a:r>
                      <a:endParaRPr lang="zh-CN" altLang="en-US" sz="2200" b="1">
                        <a:solidFill>
                          <a:schemeClr val="tx1"/>
                        </a:solidFill>
                        <a:latin typeface="宋体" panose="02010600030101010101" pitchFamily="2" charset="-122"/>
                        <a:ea typeface="宋体" panose="02010600030101010101" pitchFamily="2" charset="-122"/>
                        <a:cs typeface="黑体" panose="02010609060101010101" charset="-122"/>
                        <a:sym typeface="+mn-ea"/>
                      </a:endParaRPr>
                    </a:p>
                    <a:p>
                      <a:pPr>
                        <a:buNone/>
                      </a:pPr>
                      <a:endParaRPr lang="zh-CN" altLang="en-US" sz="2200" b="1">
                        <a:solidFill>
                          <a:schemeClr val="tx1"/>
                        </a:solidFill>
                        <a:latin typeface="宋体" panose="02010600030101010101" pitchFamily="2" charset="-122"/>
                        <a:ea typeface="宋体" panose="02010600030101010101" pitchFamily="2" charset="-122"/>
                        <a:cs typeface="黑体" panose="02010609060101010101" charset="-122"/>
                        <a:sym typeface="+mn-ea"/>
                      </a:endParaRPr>
                    </a:p>
                  </a:txBody>
                  <a:tcPr/>
                </a:tc>
                <a:tc>
                  <a:txBody>
                    <a:bodyPr/>
                    <a:p>
                      <a:pPr defTabSz="914400" fontAlgn="auto">
                        <a:lnSpc>
                          <a:spcPct val="100000"/>
                        </a:lnSpc>
                        <a:spcAft>
                          <a:spcPct val="0"/>
                        </a:spcAft>
                        <a:tabLst>
                          <a:tab pos="1187450" algn="l"/>
                          <a:tab pos="2162810" algn="l"/>
                          <a:tab pos="3141980" algn="l"/>
                          <a:tab pos="4189730" algn="l"/>
                        </a:tabLst>
                      </a:pP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）一个着力点：</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在继续推动发展的基础上，</a:t>
                      </a:r>
                      <a:r>
                        <a:rPr lang="zh-CN" altLang="en-US" sz="22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着力解决</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好发展不平衡不充分的问题，大力提升发展</a:t>
                      </a: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质量</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和</a:t>
                      </a: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效益。（变的角度）</a:t>
                      </a:r>
                      <a:endPar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defTabSz="914400" fontAlgn="auto">
                        <a:lnSpc>
                          <a:spcPct val="100000"/>
                        </a:lnSpc>
                        <a:spcAft>
                          <a:spcPct val="0"/>
                        </a:spcAft>
                        <a:tabLst>
                          <a:tab pos="1187450" algn="l"/>
                          <a:tab pos="2162810" algn="l"/>
                          <a:tab pos="3141980" algn="l"/>
                          <a:tab pos="4189730" algn="l"/>
                        </a:tabLst>
                      </a:pP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）三个牢牢：</a:t>
                      </a:r>
                      <a:r>
                        <a:rPr lang="zh-CN" altLang="en-US" sz="22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牢牢</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把握社会主义初级阶段这个</a:t>
                      </a:r>
                      <a:r>
                        <a:rPr lang="zh-CN" altLang="en-US" sz="22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基本国情；牢牢</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立足社会主义初级阶段这个</a:t>
                      </a:r>
                      <a:r>
                        <a:rPr lang="zh-CN" altLang="en-US" sz="22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最大实际；牢牢</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坚持党的</a:t>
                      </a:r>
                      <a:r>
                        <a:rPr lang="zh-CN" altLang="en-US" sz="22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基本路线</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这个党和国家的</a:t>
                      </a:r>
                      <a:r>
                        <a:rPr lang="zh-CN" altLang="en-US" sz="2200" b="1">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生命线、幸福线。</a:t>
                      </a: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（不变的角度）</a:t>
                      </a:r>
                      <a:endParaRPr lang="zh-CN" altLang="en-US" sz="2200" b="1">
                        <a:latin typeface="宋体" panose="02010600030101010101" pitchFamily="2" charset="-122"/>
                        <a:ea typeface="宋体" panose="02010600030101010101" pitchFamily="2" charset="-122"/>
                        <a:cs typeface="宋体" panose="02010600030101010101" pitchFamily="2" charset="-122"/>
                        <a:sym typeface="+mn-ea"/>
                      </a:endParaRPr>
                    </a:p>
                  </a:txBody>
                  <a:tcPr/>
                </a:tc>
              </a:tr>
            </a:tbl>
          </a:graphicData>
        </a:graphic>
      </p:graphicFrame>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051966" y="26377"/>
            <a:ext cx="10325878" cy="645160"/>
          </a:xfrm>
          <a:prstGeom prst="rect">
            <a:avLst/>
          </a:prstGeom>
          <a:noFill/>
        </p:spPr>
        <p:txBody>
          <a:bodyPr wrap="square">
            <a:spAutoFit/>
          </a:bodyPr>
          <a:lstStyle/>
          <a:p>
            <a:pPr>
              <a:lnSpc>
                <a:spcPct val="150000"/>
              </a:lnSpc>
            </a:pPr>
            <a:r>
              <a:rPr lang="zh-CN" altLang="en-US" sz="2400" b="1">
                <a:solidFill>
                  <a:srgbClr val="C00000"/>
                </a:solidFill>
                <a:latin typeface="+mn-ea"/>
                <a:sym typeface="+mn-ea"/>
              </a:rPr>
              <a:t>考</a:t>
            </a:r>
            <a:r>
              <a:rPr lang="zh-CN" altLang="en-US" sz="2400" b="1" smtClean="0">
                <a:solidFill>
                  <a:srgbClr val="C00000"/>
                </a:solidFill>
                <a:latin typeface="+mn-ea"/>
                <a:sym typeface="+mn-ea"/>
              </a:rPr>
              <a:t>点二</a:t>
            </a:r>
            <a:r>
              <a:rPr lang="zh-CN" altLang="en-US" sz="2400" b="1">
                <a:solidFill>
                  <a:srgbClr val="C00000"/>
                </a:solidFill>
                <a:latin typeface="+mn-ea"/>
                <a:sym typeface="+mn-ea"/>
              </a:rPr>
              <a:t>　</a:t>
            </a:r>
            <a:r>
              <a:rPr lang="zh-CN" altLang="en-US" sz="2400" b="1" smtClean="0">
                <a:solidFill>
                  <a:srgbClr val="C00000"/>
                </a:solidFill>
                <a:latin typeface="+mn-ea"/>
                <a:sym typeface="+mn-ea"/>
              </a:rPr>
              <a:t>实现中华民族伟大复兴的中国梦</a:t>
            </a:r>
            <a:endParaRPr lang="zh-CN" altLang="en-US" sz="2400" b="1" smtClean="0">
              <a:solidFill>
                <a:srgbClr val="C00000"/>
              </a:solidFill>
              <a:latin typeface="+mn-ea"/>
              <a:sym typeface="+mn-ea"/>
            </a:endParaRPr>
          </a:p>
        </p:txBody>
      </p:sp>
      <p:sp>
        <p:nvSpPr>
          <p:cNvPr id="22" name="文本框 21"/>
          <p:cNvSpPr txBox="1"/>
          <p:nvPr>
            <p:custDataLst>
              <p:tags r:id="rId2"/>
            </p:custDataLst>
          </p:nvPr>
        </p:nvSpPr>
        <p:spPr>
          <a:xfrm>
            <a:off x="522898" y="671943"/>
            <a:ext cx="7071360" cy="829945"/>
          </a:xfrm>
          <a:prstGeom prst="rect">
            <a:avLst/>
          </a:prstGeom>
          <a:noFill/>
        </p:spPr>
        <p:txBody>
          <a:bodyPr wrap="none" rtlCol="0" anchor="t">
            <a:spAutoFit/>
          </a:bodyPr>
          <a:lstStyle/>
          <a:p>
            <a:r>
              <a:rPr lang="en-US" altLang="zh-CN" sz="2400" b="1">
                <a:solidFill>
                  <a:srgbClr val="C00000"/>
                </a:solidFill>
                <a:latin typeface="宋体" panose="02010600030101010101" pitchFamily="2" charset="-122"/>
                <a:ea typeface="宋体" panose="02010600030101010101" pitchFamily="2" charset="-122"/>
                <a:cs typeface="宋体" panose="02010600030101010101" pitchFamily="2" charset="-122"/>
              </a:rPr>
              <a:t>1</a:t>
            </a:r>
            <a:r>
              <a:rPr lang="en-US" altLang="zh-CN" sz="2400" b="1" smtClean="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C00000"/>
                </a:solidFill>
                <a:latin typeface="宋体" panose="02010600030101010101" pitchFamily="2" charset="-122"/>
                <a:ea typeface="宋体" panose="02010600030101010101" pitchFamily="2" charset="-122"/>
                <a:cs typeface="宋体" panose="02010600030101010101" pitchFamily="2" charset="-122"/>
              </a:rPr>
              <a:t> </a:t>
            </a:r>
            <a:r>
              <a:rPr lang="zh-CN" altLang="zh-CN" sz="2400" b="1">
                <a:solidFill>
                  <a:srgbClr val="C00000"/>
                </a:solidFill>
                <a:latin typeface="宋体" panose="02010600030101010101" pitchFamily="2" charset="-122"/>
                <a:ea typeface="宋体" panose="02010600030101010101" pitchFamily="2" charset="-122"/>
                <a:cs typeface="宋体" panose="02010600030101010101" pitchFamily="2" charset="-122"/>
              </a:rPr>
              <a:t>中国梦的本质是国家富强、民族振兴、人民幸福</a:t>
            </a:r>
            <a:endParaRPr lang="zh-CN" altLang="zh-CN" sz="2400" b="1">
              <a:solidFill>
                <a:srgbClr val="C00000"/>
              </a:solidFill>
              <a:latin typeface="宋体" panose="02010600030101010101" pitchFamily="2" charset="-122"/>
              <a:ea typeface="宋体" panose="02010600030101010101" pitchFamily="2" charset="-122"/>
              <a:cs typeface="宋体" panose="02010600030101010101" pitchFamily="2" charset="-122"/>
            </a:endParaRPr>
          </a:p>
          <a:p>
            <a:endParaRPr lang="zh-CN" altLang="zh-CN" sz="2400">
              <a:solidFill>
                <a:srgbClr val="C000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 name="表格 1"/>
          <p:cNvGraphicFramePr>
            <a:graphicFrameLocks noGrp="1"/>
          </p:cNvGraphicFramePr>
          <p:nvPr>
            <p:custDataLst>
              <p:tags r:id="rId3"/>
            </p:custDataLst>
          </p:nvPr>
        </p:nvGraphicFramePr>
        <p:xfrm>
          <a:off x="179705" y="1191260"/>
          <a:ext cx="11832590" cy="4479290"/>
        </p:xfrm>
        <a:graphic>
          <a:graphicData uri="http://schemas.openxmlformats.org/drawingml/2006/table">
            <a:tbl>
              <a:tblPr firstRow="1" bandRow="1">
                <a:tableStyleId>{5940675A-B579-460E-94D1-54222C63F5DA}</a:tableStyleId>
              </a:tblPr>
              <a:tblGrid>
                <a:gridCol w="971550"/>
                <a:gridCol w="10861040"/>
              </a:tblGrid>
              <a:tr h="365760">
                <a:tc>
                  <a:txBody>
                    <a:bodyPr wrap="square"/>
                    <a:lstStyle/>
                    <a:p>
                      <a:pPr indent="0" fontAlgn="auto">
                        <a:lnSpc>
                          <a:spcPts val="3580"/>
                        </a:lnSpc>
                        <a:buNone/>
                      </a:pPr>
                      <a:r>
                        <a:rPr lang="en-US" sz="2400" b="1">
                          <a:latin typeface="宋体" panose="02010600030101010101" pitchFamily="2" charset="-122"/>
                          <a:ea typeface="宋体" panose="02010600030101010101" pitchFamily="2" charset="-122"/>
                          <a:cs typeface="宋体" panose="02010600030101010101" pitchFamily="2" charset="-122"/>
                        </a:rPr>
                        <a:t>含义</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ts val="3580"/>
                        </a:lnSpc>
                        <a:buNone/>
                      </a:pPr>
                      <a:r>
                        <a:rPr lang="en-US" sz="2400" b="1">
                          <a:latin typeface="宋体" panose="02010600030101010101" pitchFamily="2" charset="-122"/>
                          <a:ea typeface="宋体" panose="02010600030101010101" pitchFamily="2" charset="-122"/>
                          <a:cs typeface="宋体" panose="02010600030101010101" pitchFamily="2" charset="-122"/>
                        </a:rPr>
                        <a:t>近代以来，实现</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中华民族伟大复兴</a:t>
                      </a:r>
                      <a:r>
                        <a:rPr lang="en-US" sz="2400" b="1">
                          <a:latin typeface="宋体" panose="02010600030101010101" pitchFamily="2" charset="-122"/>
                          <a:ea typeface="宋体" panose="02010600030101010101" pitchFamily="2" charset="-122"/>
                          <a:cs typeface="宋体" panose="02010600030101010101" pitchFamily="2" charset="-122"/>
                        </a:rPr>
                        <a:t>成为中华民族最伟大的梦想</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fontAlgn="auto">
                        <a:lnSpc>
                          <a:spcPts val="3580"/>
                        </a:lnSpc>
                        <a:buNone/>
                      </a:pPr>
                      <a:r>
                        <a:rPr lang="en-US" sz="2400" b="1">
                          <a:latin typeface="宋体" panose="02010600030101010101" pitchFamily="2" charset="-122"/>
                          <a:ea typeface="宋体" panose="02010600030101010101" pitchFamily="2" charset="-122"/>
                          <a:cs typeface="宋体" panose="02010600030101010101" pitchFamily="2" charset="-122"/>
                        </a:rPr>
                        <a:t>本质</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lnSpc>
                          <a:spcPts val="3580"/>
                        </a:lnSpc>
                        <a:buNone/>
                      </a:pPr>
                      <a:r>
                        <a:rPr lang="en-US" sz="2400" b="1">
                          <a:latin typeface="宋体" panose="02010600030101010101" pitchFamily="2" charset="-122"/>
                          <a:ea typeface="宋体" panose="02010600030101010101" pitchFamily="2" charset="-122"/>
                          <a:cs typeface="宋体" panose="02010600030101010101" pitchFamily="2" charset="-122"/>
                        </a:rPr>
                        <a:t>实现中华民族伟大复兴的中国梦就是要实现</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国家富强、民族振兴、人民幸福</a:t>
                      </a:r>
                      <a:endParaRPr lang="en-US"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7280">
                <a:tc>
                  <a:txBody>
                    <a:bodyPr wrap="square"/>
                    <a:lstStyle/>
                    <a:p>
                      <a:pPr indent="0" fontAlgn="auto">
                        <a:lnSpc>
                          <a:spcPts val="3580"/>
                        </a:lnSpc>
                        <a:buNone/>
                      </a:pPr>
                      <a:r>
                        <a:rPr lang="en-US" sz="2400" b="1">
                          <a:latin typeface="宋体" panose="02010600030101010101" pitchFamily="2" charset="-122"/>
                          <a:ea typeface="宋体" panose="02010600030101010101" pitchFamily="2" charset="-122"/>
                          <a:cs typeface="宋体" panose="02010600030101010101" pitchFamily="2" charset="-122"/>
                        </a:rPr>
                        <a:t>意义</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ts val="3580"/>
                        </a:lnSpc>
                        <a:buNone/>
                      </a:pPr>
                      <a:r>
                        <a:rPr lang="en-US" sz="2400" b="1">
                          <a:latin typeface="宋体" panose="02010600030101010101" pitchFamily="2" charset="-122"/>
                          <a:ea typeface="宋体" panose="02010600030101010101" pitchFamily="2" charset="-122"/>
                          <a:cs typeface="宋体" panose="02010600030101010101" pitchFamily="2" charset="-122"/>
                        </a:rPr>
                        <a:t>中国梦把</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国家</a:t>
                      </a:r>
                      <a:r>
                        <a:rPr lang="en-US" sz="2400" b="1">
                          <a:latin typeface="宋体" panose="02010600030101010101" pitchFamily="2" charset="-122"/>
                          <a:ea typeface="宋体" panose="02010600030101010101" pitchFamily="2" charset="-122"/>
                          <a:cs typeface="宋体" panose="02010600030101010101" pitchFamily="2" charset="-122"/>
                        </a:rPr>
                        <a:t>的追求、</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民族</a:t>
                      </a:r>
                      <a:r>
                        <a:rPr lang="en-US" sz="2400" b="1">
                          <a:latin typeface="宋体" panose="02010600030101010101" pitchFamily="2" charset="-122"/>
                          <a:ea typeface="宋体" panose="02010600030101010101" pitchFamily="2" charset="-122"/>
                          <a:cs typeface="宋体" panose="02010600030101010101" pitchFamily="2" charset="-122"/>
                        </a:rPr>
                        <a:t>的向往、</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人民</a:t>
                      </a:r>
                      <a:r>
                        <a:rPr lang="en-US" sz="2400" b="1">
                          <a:latin typeface="宋体" panose="02010600030101010101" pitchFamily="2" charset="-122"/>
                          <a:ea typeface="宋体" panose="02010600030101010101" pitchFamily="2" charset="-122"/>
                          <a:cs typeface="宋体" panose="02010600030101010101" pitchFamily="2" charset="-122"/>
                        </a:rPr>
                        <a:t>的期盼融为一体，体现了中华民族和中国人民的</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整体利益</a:t>
                      </a:r>
                      <a:r>
                        <a:rPr lang="en-US" sz="2400" b="1">
                          <a:latin typeface="宋体" panose="02010600030101010101" pitchFamily="2" charset="-122"/>
                          <a:ea typeface="宋体" panose="02010600030101010101" pitchFamily="2" charset="-122"/>
                          <a:cs typeface="宋体" panose="02010600030101010101" pitchFamily="2" charset="-122"/>
                        </a:rPr>
                        <a:t>，表达了每一个中华儿女的共同愿景，已成为激荡在近十四亿人心中的高昂旋律，成为中华民族团结奋斗的</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最大公约数</a:t>
                      </a:r>
                      <a:r>
                        <a:rPr lang="en-US" sz="2400" b="1">
                          <a:latin typeface="宋体" panose="02010600030101010101" pitchFamily="2" charset="-122"/>
                          <a:ea typeface="宋体" panose="02010600030101010101" pitchFamily="2" charset="-122"/>
                          <a:cs typeface="宋体" panose="02010600030101010101" pitchFamily="2" charset="-122"/>
                        </a:rPr>
                        <a:t>和</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最大同心圆</a:t>
                      </a:r>
                      <a:endParaRPr lang="en-US"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0490">
                <a:tc>
                  <a:txBody>
                    <a:bodyPr wrap="square"/>
                    <a:lstStyle/>
                    <a:p>
                      <a:pPr indent="0" fontAlgn="auto">
                        <a:lnSpc>
                          <a:spcPts val="3580"/>
                        </a:lnSpc>
                        <a:buNone/>
                      </a:pPr>
                      <a:r>
                        <a:rPr lang="en-US" sz="2400" b="1">
                          <a:latin typeface="宋体" panose="02010600030101010101" pitchFamily="2" charset="-122"/>
                          <a:ea typeface="宋体" panose="02010600030101010101" pitchFamily="2" charset="-122"/>
                          <a:cs typeface="宋体" panose="02010600030101010101" pitchFamily="2" charset="-122"/>
                        </a:rPr>
                        <a:t>要求</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ts val="3580"/>
                        </a:lnSpc>
                        <a:buNone/>
                      </a:pPr>
                      <a:r>
                        <a:rPr lang="en-US" sz="2400" b="1">
                          <a:latin typeface="宋体" panose="02010600030101010101" pitchFamily="2" charset="-122"/>
                          <a:ea typeface="宋体" panose="02010600030101010101" pitchFamily="2" charset="-122"/>
                          <a:cs typeface="宋体" panose="02010600030101010101" pitchFamily="2" charset="-122"/>
                        </a:rPr>
                        <a:t>①中国梦归根到底是</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人民</a:t>
                      </a:r>
                      <a:r>
                        <a:rPr lang="en-US" sz="2400" b="1">
                          <a:latin typeface="宋体" panose="02010600030101010101" pitchFamily="2" charset="-122"/>
                          <a:ea typeface="宋体" panose="02010600030101010101" pitchFamily="2" charset="-122"/>
                          <a:cs typeface="宋体" panose="02010600030101010101" pitchFamily="2" charset="-122"/>
                        </a:rPr>
                        <a:t>的梦，必须紧紧</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依靠人民</a:t>
                      </a:r>
                      <a:r>
                        <a:rPr lang="en-US" sz="2400" b="1">
                          <a:latin typeface="宋体" panose="02010600030101010101" pitchFamily="2" charset="-122"/>
                          <a:ea typeface="宋体" panose="02010600030101010101" pitchFamily="2" charset="-122"/>
                          <a:cs typeface="宋体" panose="02010600030101010101" pitchFamily="2" charset="-122"/>
                        </a:rPr>
                        <a:t>来实现，必须不断</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为人民造福</a:t>
                      </a:r>
                      <a:endParaRPr lang="en-US" sz="2400" b="1">
                        <a:latin typeface="宋体" panose="02010600030101010101" pitchFamily="2" charset="-122"/>
                        <a:ea typeface="宋体" panose="02010600030101010101" pitchFamily="2" charset="-122"/>
                        <a:cs typeface="宋体" panose="02010600030101010101" pitchFamily="2" charset="-122"/>
                      </a:endParaRPr>
                    </a:p>
                    <a:p>
                      <a:pPr indent="0" fontAlgn="auto">
                        <a:lnSpc>
                          <a:spcPts val="3580"/>
                        </a:lnSpc>
                        <a:buNone/>
                      </a:pPr>
                      <a:r>
                        <a:rPr lang="en-US" sz="2400" b="1">
                          <a:latin typeface="宋体" panose="02010600030101010101" pitchFamily="2" charset="-122"/>
                          <a:ea typeface="宋体" panose="02010600030101010101" pitchFamily="2" charset="-122"/>
                          <a:cs typeface="宋体" panose="02010600030101010101" pitchFamily="2" charset="-122"/>
                        </a:rPr>
                        <a:t>②中国梦是国家的梦、民族的梦，也是</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每一个中华儿女的梦</a:t>
                      </a:r>
                      <a:r>
                        <a:rPr lang="en-US" sz="2400" b="1">
                          <a:latin typeface="宋体" panose="02010600030101010101" pitchFamily="2" charset="-122"/>
                          <a:ea typeface="宋体" panose="02010600030101010101" pitchFamily="2" charset="-122"/>
                          <a:cs typeface="宋体" panose="02010600030101010101" pitchFamily="2" charset="-122"/>
                        </a:rPr>
                        <a:t>。只要每个人都把人生理想融入国家和民族的伟大梦想之中，就会</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汇聚</a:t>
                      </a:r>
                      <a:r>
                        <a:rPr lang="en-US" sz="2400" b="1">
                          <a:latin typeface="宋体" panose="02010600030101010101" pitchFamily="2" charset="-122"/>
                          <a:ea typeface="宋体" panose="02010600030101010101" pitchFamily="2" charset="-122"/>
                          <a:cs typeface="宋体" panose="02010600030101010101" pitchFamily="2" charset="-122"/>
                        </a:rPr>
                        <a:t>起实现</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中国梦的强大力量</a:t>
                      </a:r>
                      <a:endParaRPr 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fontAlgn="auto">
                        <a:lnSpc>
                          <a:spcPts val="3580"/>
                        </a:lnSpc>
                        <a:buNone/>
                      </a:pPr>
                      <a:r>
                        <a:rPr lang="en-US" sz="2400" b="1">
                          <a:latin typeface="宋体" panose="02010600030101010101" pitchFamily="2" charset="-122"/>
                          <a:ea typeface="宋体" panose="02010600030101010101" pitchFamily="2" charset="-122"/>
                          <a:cs typeface="宋体" panose="02010600030101010101" pitchFamily="2" charset="-122"/>
                        </a:rPr>
                        <a:t>③中国梦是中国人民追求幸福的梦，也</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同世界人民的梦想</a:t>
                      </a:r>
                      <a:r>
                        <a:rPr lang="en-US" sz="2400" b="1">
                          <a:latin typeface="宋体" panose="02010600030101010101" pitchFamily="2" charset="-122"/>
                          <a:ea typeface="宋体" panose="02010600030101010101" pitchFamily="2" charset="-122"/>
                          <a:cs typeface="宋体" panose="02010600030101010101" pitchFamily="2" charset="-122"/>
                        </a:rPr>
                        <a:t>息息相通。中国将同国际社会一道，推动实现</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持久和平、共同繁荣的世界梦，</a:t>
                      </a:r>
                      <a:r>
                        <a:rPr lang="en-US" sz="2400" b="1">
                          <a:latin typeface="宋体" panose="02010600030101010101" pitchFamily="2" charset="-122"/>
                          <a:ea typeface="宋体" panose="02010600030101010101" pitchFamily="2" charset="-122"/>
                          <a:cs typeface="宋体" panose="02010600030101010101" pitchFamily="2" charset="-122"/>
                        </a:rPr>
                        <a:t>为人类和平与发展的崇高事业作出更大的贡献</a:t>
                      </a:r>
                      <a:r>
                        <a:rPr lang="zh-CN" altLang="en-US"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97865" y="631825"/>
            <a:ext cx="10494010" cy="460375"/>
          </a:xfrm>
          <a:prstGeom prst="rect">
            <a:avLst/>
          </a:prstGeom>
          <a:noFill/>
          <a:ln w="9525">
            <a:noFill/>
          </a:ln>
        </p:spPr>
        <p:txBody>
          <a:bodyPr wrap="square">
            <a:spAutoFit/>
          </a:bodyPr>
          <a:p>
            <a:pPr indent="0"/>
            <a:r>
              <a:rPr lang="en-US" altLang="zh-CN" sz="2400" b="1">
                <a:latin typeface="Calibri" panose="020F0502020204030204" pitchFamily="34" charset="0"/>
                <a:ea typeface="宋体" panose="02010600030101010101" pitchFamily="2" charset="-122"/>
              </a:rPr>
              <a:t>2</a:t>
            </a:r>
            <a:r>
              <a:rPr lang="zh-CN" sz="2400" b="1">
                <a:latin typeface="Calibri" panose="020F0502020204030204" pitchFamily="34" charset="0"/>
                <a:ea typeface="宋体" panose="02010600030101010101" pitchFamily="2" charset="-122"/>
              </a:rPr>
              <a:t>、实现伟大梦想要进行伟大斗争、建设伟大工程、推进伟大事业</a:t>
            </a:r>
            <a:endParaRPr lang="zh-CN" altLang="en-US" sz="2400"/>
          </a:p>
        </p:txBody>
      </p:sp>
      <p:sp>
        <p:nvSpPr>
          <p:cNvPr id="5" name="文本框 4"/>
          <p:cNvSpPr txBox="1"/>
          <p:nvPr>
            <p:custDataLst>
              <p:tags r:id="rId1"/>
            </p:custDataLst>
          </p:nvPr>
        </p:nvSpPr>
        <p:spPr>
          <a:xfrm>
            <a:off x="1299210" y="171450"/>
            <a:ext cx="5539740" cy="460375"/>
          </a:xfrm>
          <a:prstGeom prst="rect">
            <a:avLst/>
          </a:prstGeom>
          <a:noFill/>
        </p:spPr>
        <p:txBody>
          <a:bodyPr wrap="none" rtlCol="0" anchor="t">
            <a:spAutoFit/>
          </a:bodyPr>
          <a:p>
            <a:pPr lvl="0"/>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考点二 实现中华民族伟大复兴的中国梦</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endParaRPr>
          </a:p>
        </p:txBody>
      </p:sp>
      <p:graphicFrame>
        <p:nvGraphicFramePr>
          <p:cNvPr id="6" name="表格 5"/>
          <p:cNvGraphicFramePr/>
          <p:nvPr>
            <p:custDataLst>
              <p:tags r:id="rId2"/>
            </p:custDataLst>
          </p:nvPr>
        </p:nvGraphicFramePr>
        <p:xfrm>
          <a:off x="250190" y="1091565"/>
          <a:ext cx="11617325" cy="3553460"/>
        </p:xfrm>
        <a:graphic>
          <a:graphicData uri="http://schemas.openxmlformats.org/drawingml/2006/table">
            <a:tbl>
              <a:tblPr firstRow="1" bandRow="1">
                <a:tableStyleId>{5C22544A-7EE6-4342-B048-85BDC9FD1C3A}</a:tableStyleId>
              </a:tblPr>
              <a:tblGrid>
                <a:gridCol w="3943350"/>
                <a:gridCol w="7673975"/>
              </a:tblGrid>
              <a:tr h="974090">
                <a:tc>
                  <a:txBody>
                    <a:bodyPr/>
                    <a:p>
                      <a:pPr>
                        <a:buNone/>
                      </a:pPr>
                      <a:r>
                        <a:rPr lang="zh-CN" altLang="en-US" sz="2400" b="1">
                          <a:solidFill>
                            <a:srgbClr val="7030A0"/>
                          </a:solidFill>
                          <a:latin typeface="宋体" panose="02010600030101010101" pitchFamily="2" charset="-122"/>
                          <a:ea typeface="宋体" panose="02010600030101010101" pitchFamily="2" charset="-122"/>
                        </a:rPr>
                        <a:t>中国共产党人的初心和使命</a:t>
                      </a:r>
                      <a:endParaRPr lang="zh-CN" altLang="en-US" sz="2400" b="1">
                        <a:solidFill>
                          <a:srgbClr val="7030A0"/>
                        </a:solidFill>
                        <a:latin typeface="宋体" panose="02010600030101010101" pitchFamily="2" charset="-122"/>
                        <a:ea typeface="宋体" panose="02010600030101010101" pitchFamily="2" charset="-122"/>
                      </a:endParaRPr>
                    </a:p>
                  </a:txBody>
                  <a:tcPr/>
                </a:tc>
                <a:tc>
                  <a:txBody>
                    <a:bodyPr/>
                    <a:p>
                      <a:pPr>
                        <a:buNone/>
                      </a:pPr>
                      <a:r>
                        <a:rPr lang="zh-CN" altLang="en-US" sz="2400" b="1">
                          <a:solidFill>
                            <a:schemeClr val="tx1"/>
                          </a:solidFill>
                          <a:latin typeface="宋体" panose="02010600030101010101" pitchFamily="2" charset="-122"/>
                          <a:ea typeface="宋体" panose="02010600030101010101" pitchFamily="2" charset="-122"/>
                        </a:rPr>
                        <a:t>就是为中国人民谋幸福，为中华民族谋复兴</a:t>
                      </a:r>
                      <a:endParaRPr lang="zh-CN" altLang="en-US" sz="2400" b="1">
                        <a:solidFill>
                          <a:schemeClr val="tx1"/>
                        </a:solidFill>
                        <a:latin typeface="宋体" panose="02010600030101010101" pitchFamily="2" charset="-122"/>
                        <a:ea typeface="宋体" panose="02010600030101010101" pitchFamily="2" charset="-122"/>
                      </a:endParaRPr>
                    </a:p>
                  </a:txBody>
                  <a:tcPr/>
                </a:tc>
              </a:tr>
              <a:tr h="1275080">
                <a:tc>
                  <a:txBody>
                    <a:bodyPr/>
                    <a:p>
                      <a:pPr>
                        <a:buNone/>
                      </a:pPr>
                      <a:r>
                        <a:rPr lang="zh-CN" altLang="en-US" sz="2400" b="1">
                          <a:solidFill>
                            <a:srgbClr val="7030A0"/>
                          </a:solidFill>
                          <a:latin typeface="宋体" panose="02010600030101010101" pitchFamily="2" charset="-122"/>
                          <a:ea typeface="宋体" panose="02010600030101010101" pitchFamily="2" charset="-122"/>
                        </a:rPr>
                        <a:t>实现中华民族伟大复兴的历史使命和伟大梦想的措施</a:t>
                      </a:r>
                      <a:endParaRPr lang="zh-CN" altLang="en-US" sz="2400" b="1">
                        <a:solidFill>
                          <a:srgbClr val="7030A0"/>
                        </a:solidFill>
                        <a:latin typeface="宋体" panose="02010600030101010101" pitchFamily="2" charset="-122"/>
                        <a:ea typeface="宋体" panose="02010600030101010101" pitchFamily="2" charset="-122"/>
                      </a:endParaRPr>
                    </a:p>
                  </a:txBody>
                  <a:tcPr/>
                </a:tc>
                <a:tc>
                  <a:txBody>
                    <a:bodyPr/>
                    <a:p>
                      <a:pPr marL="0" indent="0">
                        <a:buNone/>
                      </a:pPr>
                      <a:r>
                        <a:rPr lang="zh-CN" altLang="en-US" sz="2400" b="1">
                          <a:latin typeface="宋体" panose="02010600030101010101" pitchFamily="2" charset="-122"/>
                          <a:ea typeface="宋体" panose="02010600030101010101" pitchFamily="2" charset="-122"/>
                        </a:rPr>
                        <a:t>实现中华民族伟大复兴的历史使命和</a:t>
                      </a:r>
                      <a:r>
                        <a:rPr lang="zh-CN" altLang="en-US" sz="2400" b="1">
                          <a:solidFill>
                            <a:srgbClr val="FF0000"/>
                          </a:solidFill>
                          <a:latin typeface="宋体" panose="02010600030101010101" pitchFamily="2" charset="-122"/>
                          <a:ea typeface="宋体" panose="02010600030101010101" pitchFamily="2" charset="-122"/>
                        </a:rPr>
                        <a:t>伟大梦想</a:t>
                      </a:r>
                      <a:r>
                        <a:rPr lang="zh-CN" altLang="en-US" sz="2400" b="1">
                          <a:latin typeface="宋体" panose="02010600030101010101" pitchFamily="2" charset="-122"/>
                          <a:ea typeface="宋体" panose="02010600030101010101" pitchFamily="2" charset="-122"/>
                        </a:rPr>
                        <a:t>，必须进行</a:t>
                      </a:r>
                      <a:r>
                        <a:rPr lang="zh-CN" altLang="en-US" sz="2400" b="1">
                          <a:solidFill>
                            <a:srgbClr val="FF0000"/>
                          </a:solidFill>
                          <a:latin typeface="宋体" panose="02010600030101010101" pitchFamily="2" charset="-122"/>
                          <a:ea typeface="宋体" panose="02010600030101010101" pitchFamily="2" charset="-122"/>
                        </a:rPr>
                        <a:t>伟大斗争</a:t>
                      </a:r>
                      <a:r>
                        <a:rPr lang="zh-CN" altLang="en-US" sz="2400" b="1">
                          <a:latin typeface="宋体" panose="02010600030101010101" pitchFamily="2" charset="-122"/>
                          <a:ea typeface="宋体" panose="02010600030101010101" pitchFamily="2" charset="-122"/>
                        </a:rPr>
                        <a:t>；必须深入推进</a:t>
                      </a:r>
                      <a:r>
                        <a:rPr lang="zh-CN" altLang="en-US" sz="2400" b="1">
                          <a:solidFill>
                            <a:srgbClr val="FF0000"/>
                          </a:solidFill>
                          <a:latin typeface="宋体" panose="02010600030101010101" pitchFamily="2" charset="-122"/>
                          <a:ea typeface="宋体" panose="02010600030101010101" pitchFamily="2" charset="-122"/>
                        </a:rPr>
                        <a:t>党的建设新的伟大工程</a:t>
                      </a:r>
                      <a:r>
                        <a:rPr lang="zh-CN" altLang="en-US" sz="2400" b="1">
                          <a:latin typeface="宋体" panose="02010600030101010101" pitchFamily="2" charset="-122"/>
                          <a:ea typeface="宋体" panose="02010600030101010101" pitchFamily="2" charset="-122"/>
                        </a:rPr>
                        <a:t>；必须推进</a:t>
                      </a:r>
                      <a:r>
                        <a:rPr lang="zh-CN" altLang="en-US" sz="2400" b="1">
                          <a:solidFill>
                            <a:srgbClr val="FF0000"/>
                          </a:solidFill>
                          <a:latin typeface="宋体" panose="02010600030101010101" pitchFamily="2" charset="-122"/>
                          <a:ea typeface="宋体" panose="02010600030101010101" pitchFamily="2" charset="-122"/>
                        </a:rPr>
                        <a:t>中国特色社会主义伟大事业</a:t>
                      </a:r>
                      <a:r>
                        <a:rPr lang="zh-CN" altLang="en-US"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a:txBody>
                  <a:tcPr/>
                </a:tc>
              </a:tr>
              <a:tr h="1304290">
                <a:tc>
                  <a:txBody>
                    <a:bodyPr/>
                    <a:p>
                      <a:pPr>
                        <a:buNone/>
                      </a:pPr>
                      <a:r>
                        <a:rPr lang="zh-CN" altLang="en-US" sz="2400" b="1">
                          <a:solidFill>
                            <a:srgbClr val="7030A0"/>
                          </a:solidFill>
                          <a:latin typeface="宋体" panose="02010600030101010101" pitchFamily="2" charset="-122"/>
                          <a:ea typeface="宋体" panose="02010600030101010101" pitchFamily="2" charset="-122"/>
                          <a:sym typeface="+mn-ea"/>
                        </a:rPr>
                        <a:t>伟大斗争、伟大工程、伟大事业、伟大梦想的关系</a:t>
                      </a:r>
                      <a:endParaRPr lang="zh-CN" altLang="en-US" sz="2400" b="1">
                        <a:solidFill>
                          <a:srgbClr val="7030A0"/>
                        </a:solidFill>
                        <a:latin typeface="宋体" panose="02010600030101010101" pitchFamily="2" charset="-122"/>
                        <a:ea typeface="宋体" panose="02010600030101010101" pitchFamily="2" charset="-122"/>
                        <a:sym typeface="+mn-ea"/>
                      </a:endParaRPr>
                    </a:p>
                  </a:txBody>
                  <a:tcPr/>
                </a:tc>
                <a:tc>
                  <a:txBody>
                    <a:bodyPr/>
                    <a:p>
                      <a:pPr>
                        <a:buNone/>
                      </a:pPr>
                      <a:r>
                        <a:rPr lang="zh-CN" altLang="en-US" sz="2400" b="1">
                          <a:latin typeface="宋体" panose="02010600030101010101" pitchFamily="2" charset="-122"/>
                          <a:ea typeface="宋体" panose="02010600030101010101" pitchFamily="2" charset="-122"/>
                        </a:rPr>
                        <a:t>伟大斗争、伟大工程、伟大事业、伟大梦想，紧密联系、相互贯通、相互作用，其中</a:t>
                      </a:r>
                      <a:r>
                        <a:rPr lang="zh-CN" altLang="en-US" sz="2400" b="1">
                          <a:solidFill>
                            <a:srgbClr val="FF0000"/>
                          </a:solidFill>
                          <a:latin typeface="宋体" panose="02010600030101010101" pitchFamily="2" charset="-122"/>
                          <a:ea typeface="宋体" panose="02010600030101010101" pitchFamily="2" charset="-122"/>
                        </a:rPr>
                        <a:t>起决定作用</a:t>
                      </a:r>
                      <a:r>
                        <a:rPr lang="zh-CN" altLang="en-US" sz="2400" b="1">
                          <a:latin typeface="宋体" panose="02010600030101010101" pitchFamily="2" charset="-122"/>
                          <a:ea typeface="宋体" panose="02010600030101010101" pitchFamily="2" charset="-122"/>
                        </a:rPr>
                        <a:t>的是</a:t>
                      </a:r>
                      <a:r>
                        <a:rPr lang="zh-CN" altLang="en-US" sz="2400" b="1">
                          <a:solidFill>
                            <a:srgbClr val="FF0000"/>
                          </a:solidFill>
                          <a:latin typeface="宋体" panose="02010600030101010101" pitchFamily="2" charset="-122"/>
                          <a:ea typeface="宋体" panose="02010600030101010101" pitchFamily="2" charset="-122"/>
                        </a:rPr>
                        <a:t>党的建设伟大工程。</a:t>
                      </a:r>
                      <a:endParaRPr lang="zh-CN" altLang="en-US" sz="2400" b="1">
                        <a:solidFill>
                          <a:srgbClr val="FF0000"/>
                        </a:solidFill>
                        <a:latin typeface="宋体" panose="02010600030101010101" pitchFamily="2" charset="-122"/>
                        <a:ea typeface="宋体" panose="02010600030101010101" pitchFamily="2" charset="-122"/>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051966" y="26377"/>
            <a:ext cx="10325878" cy="645160"/>
          </a:xfrm>
          <a:prstGeom prst="rect">
            <a:avLst/>
          </a:prstGeom>
          <a:noFill/>
        </p:spPr>
        <p:txBody>
          <a:bodyPr wrap="square">
            <a:spAutoFit/>
          </a:bodyPr>
          <a:lstStyle/>
          <a:p>
            <a:pPr>
              <a:lnSpc>
                <a:spcPct val="150000"/>
              </a:lnSpc>
            </a:pPr>
            <a:r>
              <a:rPr lang="zh-CN" altLang="en-US" sz="2400" b="1">
                <a:solidFill>
                  <a:srgbClr val="C00000"/>
                </a:solidFill>
                <a:latin typeface="+mn-ea"/>
                <a:sym typeface="+mn-ea"/>
              </a:rPr>
              <a:t>考</a:t>
            </a:r>
            <a:r>
              <a:rPr lang="zh-CN" altLang="en-US" sz="2400" b="1" smtClean="0">
                <a:solidFill>
                  <a:srgbClr val="C00000"/>
                </a:solidFill>
                <a:latin typeface="+mn-ea"/>
                <a:sym typeface="+mn-ea"/>
              </a:rPr>
              <a:t>点二</a:t>
            </a:r>
            <a:r>
              <a:rPr lang="zh-CN" altLang="en-US" sz="2400" b="1">
                <a:solidFill>
                  <a:srgbClr val="C00000"/>
                </a:solidFill>
                <a:latin typeface="+mn-ea"/>
                <a:sym typeface="+mn-ea"/>
              </a:rPr>
              <a:t>　</a:t>
            </a:r>
            <a:r>
              <a:rPr lang="zh-CN" altLang="en-US" sz="2400" b="1" smtClean="0">
                <a:solidFill>
                  <a:srgbClr val="C00000"/>
                </a:solidFill>
                <a:latin typeface="+mn-ea"/>
                <a:sym typeface="+mn-ea"/>
              </a:rPr>
              <a:t>实现中华民族伟大复兴的中国梦</a:t>
            </a:r>
            <a:endParaRPr lang="zh-CN" altLang="en-US" sz="2400" b="1" smtClean="0">
              <a:solidFill>
                <a:srgbClr val="C00000"/>
              </a:solidFill>
              <a:latin typeface="+mn-ea"/>
              <a:sym typeface="+mn-ea"/>
            </a:endParaRPr>
          </a:p>
        </p:txBody>
      </p:sp>
      <p:sp>
        <p:nvSpPr>
          <p:cNvPr id="22" name="文本框 21"/>
          <p:cNvSpPr txBox="1"/>
          <p:nvPr>
            <p:custDataLst>
              <p:tags r:id="rId2"/>
            </p:custDataLst>
          </p:nvPr>
        </p:nvSpPr>
        <p:spPr>
          <a:xfrm>
            <a:off x="522898" y="908798"/>
            <a:ext cx="5588000" cy="953135"/>
          </a:xfrm>
          <a:prstGeom prst="rect">
            <a:avLst/>
          </a:prstGeom>
          <a:noFill/>
        </p:spPr>
        <p:txBody>
          <a:bodyPr wrap="none" rtlCol="0" anchor="t">
            <a:spAutoFit/>
          </a:bodyPr>
          <a:lstStyle/>
          <a:p>
            <a:r>
              <a:rPr lang="en-US" altLang="zh-CN" sz="2800" b="1">
                <a:solidFill>
                  <a:srgbClr val="C00000"/>
                </a:solidFill>
                <a:latin typeface="+mn-ea"/>
              </a:rPr>
              <a:t>3</a:t>
            </a:r>
            <a:r>
              <a:rPr lang="en-US" altLang="zh-CN" sz="2800" b="1" smtClean="0">
                <a:solidFill>
                  <a:srgbClr val="C00000"/>
                </a:solidFill>
                <a:latin typeface="+mn-ea"/>
              </a:rPr>
              <a:t>.</a:t>
            </a:r>
            <a:r>
              <a:rPr lang="en-US" altLang="zh-CN" sz="2800" b="1">
                <a:solidFill>
                  <a:srgbClr val="C00000"/>
                </a:solidFill>
                <a:latin typeface="+mn-ea"/>
              </a:rPr>
              <a:t> </a:t>
            </a:r>
            <a:r>
              <a:rPr lang="zh-CN" altLang="zh-CN" sz="2800" b="1">
                <a:solidFill>
                  <a:srgbClr val="C00000"/>
                </a:solidFill>
                <a:latin typeface="+mn-ea"/>
              </a:rPr>
              <a:t>正确理解“四个伟大”及其关系</a:t>
            </a:r>
            <a:endParaRPr lang="zh-CN" altLang="zh-CN" sz="2800" b="1">
              <a:solidFill>
                <a:srgbClr val="C00000"/>
              </a:solidFill>
              <a:latin typeface="+mn-ea"/>
            </a:endParaRPr>
          </a:p>
          <a:p>
            <a:endParaRPr lang="zh-CN" altLang="zh-CN" sz="2800">
              <a:solidFill>
                <a:srgbClr val="C00000"/>
              </a:solidFill>
              <a:latin typeface="+mn-ea"/>
            </a:endParaRPr>
          </a:p>
        </p:txBody>
      </p:sp>
      <p:graphicFrame>
        <p:nvGraphicFramePr>
          <p:cNvPr id="3" name="表格 2"/>
          <p:cNvGraphicFramePr>
            <a:graphicFrameLocks noGrp="1"/>
          </p:cNvGraphicFramePr>
          <p:nvPr>
            <p:custDataLst>
              <p:tags r:id="rId3"/>
            </p:custDataLst>
          </p:nvPr>
        </p:nvGraphicFramePr>
        <p:xfrm>
          <a:off x="591820" y="1503045"/>
          <a:ext cx="9215120" cy="4377690"/>
        </p:xfrm>
        <a:graphic>
          <a:graphicData uri="http://schemas.openxmlformats.org/drawingml/2006/table">
            <a:tbl>
              <a:tblPr firstRow="1" bandRow="1">
                <a:tableStyleId>{5940675A-B579-460E-94D1-54222C63F5DA}</a:tableStyleId>
              </a:tblPr>
              <a:tblGrid>
                <a:gridCol w="1699260"/>
                <a:gridCol w="7515860"/>
              </a:tblGrid>
              <a:tr h="227965">
                <a:tc>
                  <a:txBody>
                    <a:bodyPr wrap="square"/>
                    <a:lstStyle/>
                    <a:p>
                      <a:pPr indent="0" algn="ctr" fontAlgn="auto">
                        <a:lnSpc>
                          <a:spcPct val="150000"/>
                        </a:lnSpc>
                        <a:buNone/>
                      </a:pPr>
                      <a:r>
                        <a:rPr lang="zh-CN" altLang="en-US" sz="2400" b="0">
                          <a:latin typeface="微软雅黑" panose="020B0503020204020204" charset="-122"/>
                          <a:ea typeface="微软雅黑" panose="020B0503020204020204" charset="-122"/>
                          <a:cs typeface="宋体" panose="02010600030101010101" pitchFamily="2" charset="-122"/>
                        </a:rPr>
                        <a:t>比较</a:t>
                      </a:r>
                      <a:endParaRPr lang="zh-CN"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内容</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0590">
                <a:tc>
                  <a:txBody>
                    <a:bodyPr wrap="square"/>
                    <a:lstStyle/>
                    <a:p>
                      <a:pPr indent="0" algn="ctr"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伟大斗争</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有效应对重大挑战、抵御重大风险、克服重大阻力、解决重大矛盾</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0590">
                <a:tc>
                  <a:txBody>
                    <a:bodyPr wrap="square"/>
                    <a:lstStyle/>
                    <a:p>
                      <a:pPr indent="0" algn="ctr"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伟大工程</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党的建设</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0590">
                <a:tc>
                  <a:txBody>
                    <a:bodyPr wrap="square"/>
                    <a:lstStyle/>
                    <a:p>
                      <a:pPr indent="0" algn="ctr"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伟大事业</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中国特色社会主义</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0590">
                <a:tc>
                  <a:txBody>
                    <a:bodyPr wrap="square"/>
                    <a:lstStyle/>
                    <a:p>
                      <a:pPr indent="0" algn="ctr"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伟大梦想</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50000"/>
                        </a:lnSpc>
                        <a:buNone/>
                      </a:pPr>
                      <a:r>
                        <a:rPr lang="en-US" sz="2400" b="0">
                          <a:latin typeface="微软雅黑" panose="020B0503020204020204" charset="-122"/>
                          <a:ea typeface="微软雅黑" panose="020B0503020204020204" charset="-122"/>
                          <a:cs typeface="宋体" panose="02010600030101010101" pitchFamily="2" charset="-122"/>
                        </a:rPr>
                        <a:t>实现中华民族伟大复兴</a:t>
                      </a:r>
                      <a:endParaRPr lang="en-US" altLang="en-US" sz="2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299210" y="171450"/>
            <a:ext cx="5539740" cy="460375"/>
          </a:xfrm>
          <a:prstGeom prst="rect">
            <a:avLst/>
          </a:prstGeom>
          <a:noFill/>
        </p:spPr>
        <p:txBody>
          <a:bodyPr wrap="none" rtlCol="0" anchor="t">
            <a:spAutoFit/>
          </a:bodyPr>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考点二 实现中华民族伟大复兴的中国梦</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100" name="文本框 99"/>
          <p:cNvSpPr txBox="1"/>
          <p:nvPr/>
        </p:nvSpPr>
        <p:spPr>
          <a:xfrm>
            <a:off x="927735" y="775335"/>
            <a:ext cx="9603105" cy="460375"/>
          </a:xfrm>
          <a:prstGeom prst="rect">
            <a:avLst/>
          </a:prstGeom>
          <a:noFill/>
          <a:ln w="9525">
            <a:noFill/>
          </a:ln>
        </p:spPr>
        <p:txBody>
          <a:bodyPr wrap="square">
            <a:spAutoFit/>
          </a:bodyPr>
          <a:p>
            <a:pPr indent="0"/>
            <a:r>
              <a:rPr lang="en-US" altLang="zh-CN" sz="2400" b="1">
                <a:solidFill>
                  <a:srgbClr val="FF0000"/>
                </a:solidFill>
                <a:latin typeface="Calibri" panose="020F0502020204030204" pitchFamily="34" charset="0"/>
                <a:ea typeface="宋体" panose="02010600030101010101" pitchFamily="2" charset="-122"/>
              </a:rPr>
              <a:t>4</a:t>
            </a:r>
            <a:r>
              <a:rPr lang="zh-CN" sz="2400" b="1">
                <a:solidFill>
                  <a:srgbClr val="FF0000"/>
                </a:solidFill>
                <a:latin typeface="Calibri" panose="020F0502020204030204" pitchFamily="34" charset="0"/>
                <a:ea typeface="宋体" panose="02010600030101010101" pitchFamily="2" charset="-122"/>
              </a:rPr>
              <a:t>、新时代中国特色社会主义发展的战略安排</a:t>
            </a:r>
            <a:endParaRPr lang="zh-CN" altLang="en-US" sz="2400" b="1">
              <a:solidFill>
                <a:srgbClr val="FF0000"/>
              </a:solidFill>
              <a:latin typeface="Calibri" panose="020F0502020204030204" pitchFamily="34" charset="0"/>
              <a:ea typeface="宋体" panose="02010600030101010101" pitchFamily="2" charset="-122"/>
            </a:endParaRPr>
          </a:p>
        </p:txBody>
      </p:sp>
      <p:graphicFrame>
        <p:nvGraphicFramePr>
          <p:cNvPr id="6" name="表格 5"/>
          <p:cNvGraphicFramePr/>
          <p:nvPr>
            <p:custDataLst>
              <p:tags r:id="rId2"/>
            </p:custDataLst>
          </p:nvPr>
        </p:nvGraphicFramePr>
        <p:xfrm>
          <a:off x="405765" y="1784350"/>
          <a:ext cx="11474450" cy="1742440"/>
        </p:xfrm>
        <a:graphic>
          <a:graphicData uri="http://schemas.openxmlformats.org/drawingml/2006/table">
            <a:tbl>
              <a:tblPr firstRow="1" bandRow="1">
                <a:tableStyleId>{5C22544A-7EE6-4342-B048-85BDC9FD1C3A}</a:tableStyleId>
              </a:tblPr>
              <a:tblGrid>
                <a:gridCol w="3392805"/>
                <a:gridCol w="8081645"/>
              </a:tblGrid>
              <a:tr h="576580">
                <a:tc>
                  <a:txBody>
                    <a:bodyPr/>
                    <a:p>
                      <a:pPr>
                        <a:buNone/>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第一个阶段</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从2020年到2035年</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2400" b="1">
                          <a:solidFill>
                            <a:schemeClr val="tx1"/>
                          </a:solidFill>
                          <a:latin typeface="宋体" panose="02010600030101010101" pitchFamily="2" charset="-122"/>
                          <a:ea typeface="宋体" panose="02010600030101010101" pitchFamily="2" charset="-122"/>
                        </a:rPr>
                        <a:t>在全面建成小康社会的基础上，再奋斗十五年，基本实现社会主义现代化。</a:t>
                      </a:r>
                      <a:endParaRPr lang="zh-CN" altLang="en-US" sz="2400" b="1">
                        <a:solidFill>
                          <a:schemeClr val="tx1"/>
                        </a:solidFill>
                        <a:latin typeface="宋体" panose="02010600030101010101" pitchFamily="2" charset="-122"/>
                        <a:ea typeface="宋体" panose="02010600030101010101" pitchFamily="2" charset="-122"/>
                      </a:endParaRPr>
                    </a:p>
                  </a:txBody>
                  <a:tcPr/>
                </a:tc>
              </a:tr>
              <a:tr h="919480">
                <a:tc>
                  <a:txBody>
                    <a:bodyPr/>
                    <a:p>
                      <a:pPr>
                        <a:buNone/>
                      </a:pPr>
                      <a:r>
                        <a:rPr lang="zh-CN" altLang="en-US" sz="2400" b="1">
                          <a:latin typeface="宋体" panose="02010600030101010101" pitchFamily="2" charset="-122"/>
                          <a:ea typeface="宋体" panose="02010600030101010101" pitchFamily="2" charset="-122"/>
                          <a:cs typeface="宋体" panose="02010600030101010101" pitchFamily="2" charset="-122"/>
                        </a:rPr>
                        <a:t>第二个阶段</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2400" b="1">
                          <a:latin typeface="宋体" panose="02010600030101010101" pitchFamily="2" charset="-122"/>
                          <a:ea typeface="宋体" panose="02010600030101010101" pitchFamily="2" charset="-122"/>
                          <a:cs typeface="宋体" panose="02010600030101010101" pitchFamily="2" charset="-122"/>
                        </a:rPr>
                        <a:t>从2035年到本世纪中叶</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2400" b="1">
                          <a:latin typeface="宋体" panose="02010600030101010101" pitchFamily="2" charset="-122"/>
                          <a:ea typeface="宋体" panose="02010600030101010101" pitchFamily="2" charset="-122"/>
                        </a:rPr>
                        <a:t>在基本实现现代化的基础上，再奋斗十五年，把我国建成富强民主文明和谐美丽的社会主义现代化强国。</a:t>
                      </a:r>
                      <a:endParaRPr lang="zh-CN" altLang="en-US" sz="2400" b="1">
                        <a:latin typeface="宋体" panose="02010600030101010101" pitchFamily="2" charset="-122"/>
                        <a:ea typeface="宋体" panose="02010600030101010101" pitchFamily="2" charset="-122"/>
                      </a:endParaRPr>
                    </a:p>
                  </a:txBody>
                  <a:tcPr/>
                </a:tc>
              </a:tr>
            </a:tbl>
          </a:graphicData>
        </a:graphic>
      </p:graphicFrame>
      <p:sp>
        <p:nvSpPr>
          <p:cNvPr id="7" name="文本框 6"/>
          <p:cNvSpPr txBox="1"/>
          <p:nvPr/>
        </p:nvSpPr>
        <p:spPr>
          <a:xfrm>
            <a:off x="1098550" y="1235710"/>
            <a:ext cx="8956040" cy="460375"/>
          </a:xfrm>
          <a:prstGeom prst="rect">
            <a:avLst/>
          </a:prstGeom>
          <a:noFill/>
          <a:ln w="9525">
            <a:noFill/>
          </a:ln>
        </p:spPr>
        <p:txBody>
          <a:bodyPr wrap="square">
            <a:spAutoFit/>
          </a:bodyPr>
          <a:p>
            <a:pPr marL="0" indent="0">
              <a:buNone/>
            </a:pPr>
            <a:r>
              <a:rPr lang="en-US" sz="1050" b="1">
                <a:latin typeface="Calibri" panose="020F0502020204030204" pitchFamily="34" charset="0"/>
                <a:ea typeface="宋体" panose="02010600030101010101" pitchFamily="2" charset="-122"/>
                <a:cs typeface="Times New Roman" panose="02020603050405020304" pitchFamily="18" charset="0"/>
              </a:rPr>
              <a:t> </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从</a:t>
            </a: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rPr>
              <a:t>2020</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年到本世纪中叶，分</a:t>
            </a:r>
            <a:r>
              <a:rPr lang="zh-CN" sz="2400" b="1" smtClean="0">
                <a:latin typeface="黑体" panose="02010609060101010101" charset="-122"/>
                <a:ea typeface="黑体" panose="02010609060101010101" charset="-122"/>
                <a:cs typeface="黑体" panose="02010609060101010101" charset="-122"/>
                <a:sym typeface="宋体" panose="02010600030101010101" pitchFamily="2" charset="-122"/>
              </a:rPr>
              <a:t>两步走</a:t>
            </a:r>
            <a:r>
              <a:rPr lang="zh-CN" sz="2400" b="1" smtClean="0">
                <a:latin typeface="黑体" panose="02010609060101010101" charset="-122"/>
                <a:ea typeface="黑体" panose="02010609060101010101" charset="-122"/>
                <a:cs typeface="黑体" panose="02010609060101010101" charset="-122"/>
                <a:sym typeface="宋体" panose="02010600030101010101" pitchFamily="2" charset="-122"/>
              </a:rPr>
              <a:t>建成社会主义现代化强国</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40715" y="152400"/>
            <a:ext cx="11325225" cy="460375"/>
          </a:xfrm>
          <a:prstGeom prst="rect">
            <a:avLst/>
          </a:prstGeom>
          <a:noFill/>
          <a:ln w="9525">
            <a:noFill/>
          </a:ln>
        </p:spPr>
        <p:txBody>
          <a:bodyPr wrap="square">
            <a:spAutoFit/>
          </a:bodyPr>
          <a:p>
            <a:pPr indent="0"/>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考点三</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习近平新时代中国特色社会主义思想</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 name="表格 6"/>
          <p:cNvGraphicFramePr/>
          <p:nvPr>
            <p:custDataLst>
              <p:tags r:id="rId1"/>
            </p:custDataLst>
          </p:nvPr>
        </p:nvGraphicFramePr>
        <p:xfrm>
          <a:off x="180975" y="1226185"/>
          <a:ext cx="11655425" cy="5303520"/>
        </p:xfrm>
        <a:graphic>
          <a:graphicData uri="http://schemas.openxmlformats.org/drawingml/2006/table">
            <a:tbl>
              <a:tblPr firstRow="1" bandRow="1">
                <a:tableStyleId>{5C22544A-7EE6-4342-B048-85BDC9FD1C3A}</a:tableStyleId>
              </a:tblPr>
              <a:tblGrid>
                <a:gridCol w="1409700"/>
                <a:gridCol w="10245725"/>
              </a:tblGrid>
              <a:tr h="859155">
                <a:tc>
                  <a:txBody>
                    <a:bodyPr/>
                    <a:p>
                      <a:pPr>
                        <a:buNone/>
                      </a:pPr>
                      <a:r>
                        <a:rPr lang="zh-CN" altLang="en-US" sz="2400">
                          <a:solidFill>
                            <a:schemeClr val="tx1"/>
                          </a:solidFill>
                          <a:latin typeface="宋体" panose="02010600030101010101" pitchFamily="2" charset="-122"/>
                          <a:ea typeface="宋体" panose="02010600030101010101" pitchFamily="2" charset="-122"/>
                        </a:rPr>
                        <a:t>理论主题</a:t>
                      </a:r>
                      <a:endParaRPr lang="zh-CN" altLang="en-US" sz="240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2400">
                          <a:solidFill>
                            <a:schemeClr val="tx1"/>
                          </a:solidFill>
                          <a:latin typeface="宋体" panose="02010600030101010101" pitchFamily="2" charset="-122"/>
                          <a:ea typeface="宋体" panose="02010600030101010101" pitchFamily="2" charset="-122"/>
                        </a:rPr>
                        <a:t>从理论和实践结合上系统回答了</a:t>
                      </a:r>
                      <a:r>
                        <a:rPr lang="zh-CN" altLang="en-US" sz="2400">
                          <a:solidFill>
                            <a:srgbClr val="FF0000"/>
                          </a:solidFill>
                          <a:latin typeface="宋体" panose="02010600030101010101" pitchFamily="2" charset="-122"/>
                          <a:ea typeface="宋体" panose="02010600030101010101" pitchFamily="2" charset="-122"/>
                        </a:rPr>
                        <a:t>新时代坚持和发展什么样的中国特色社会主义</a:t>
                      </a:r>
                      <a:r>
                        <a:rPr lang="zh-CN" altLang="en-US" sz="2400">
                          <a:solidFill>
                            <a:schemeClr val="tx1"/>
                          </a:solidFill>
                          <a:latin typeface="宋体" panose="02010600030101010101" pitchFamily="2" charset="-122"/>
                          <a:ea typeface="宋体" panose="02010600030101010101" pitchFamily="2" charset="-122"/>
                        </a:rPr>
                        <a:t>，怎样坚</a:t>
                      </a:r>
                      <a:r>
                        <a:rPr lang="zh-CN" altLang="en-US" sz="2400">
                          <a:solidFill>
                            <a:srgbClr val="FF0000"/>
                          </a:solidFill>
                          <a:latin typeface="宋体" panose="02010600030101010101" pitchFamily="2" charset="-122"/>
                          <a:ea typeface="宋体" panose="02010600030101010101" pitchFamily="2" charset="-122"/>
                        </a:rPr>
                        <a:t>持和发展中国特色社会主义</a:t>
                      </a:r>
                      <a:r>
                        <a:rPr lang="zh-CN" altLang="en-US" sz="2400">
                          <a:solidFill>
                            <a:schemeClr val="tx1"/>
                          </a:solidFill>
                          <a:latin typeface="宋体" panose="02010600030101010101" pitchFamily="2" charset="-122"/>
                          <a:ea typeface="宋体" panose="02010600030101010101" pitchFamily="2" charset="-122"/>
                        </a:rPr>
                        <a:t>这个重大时代课题，创立了习近平新时代中国特色社会主义思想。</a:t>
                      </a:r>
                      <a:endParaRPr lang="zh-CN" altLang="en-US" sz="2400">
                        <a:solidFill>
                          <a:schemeClr val="tx1"/>
                        </a:solidFill>
                        <a:latin typeface="宋体" panose="02010600030101010101" pitchFamily="2" charset="-122"/>
                        <a:ea typeface="宋体" panose="02010600030101010101" pitchFamily="2" charset="-122"/>
                      </a:endParaRPr>
                    </a:p>
                  </a:txBody>
                  <a:tcPr/>
                </a:tc>
              </a:tr>
              <a:tr h="4114800">
                <a:tc>
                  <a:txBody>
                    <a:bodyPr/>
                    <a:p>
                      <a:pPr>
                        <a:buNone/>
                      </a:pPr>
                      <a:r>
                        <a:rPr lang="zh-CN" altLang="en-US" sz="2400">
                          <a:latin typeface="宋体" panose="02010600030101010101" pitchFamily="2" charset="-122"/>
                          <a:ea typeface="宋体" panose="02010600030101010101" pitchFamily="2" charset="-122"/>
                        </a:rPr>
                        <a:t>创立背景</a:t>
                      </a:r>
                      <a:endParaRPr lang="zh-CN" altLang="en-US" sz="2400">
                        <a:latin typeface="宋体" panose="02010600030101010101" pitchFamily="2" charset="-122"/>
                        <a:ea typeface="宋体" panose="02010600030101010101" pitchFamily="2" charset="-122"/>
                      </a:endParaRPr>
                    </a:p>
                  </a:txBody>
                  <a:tcPr/>
                </a:tc>
                <a:tc>
                  <a:txBody>
                    <a:bodyPr/>
                    <a:p>
                      <a:pPr>
                        <a:buNone/>
                      </a:pPr>
                      <a:r>
                        <a:rPr lang="en-US" altLang="zh-CN" sz="2400" b="1">
                          <a:latin typeface="宋体" panose="02010600030101010101" pitchFamily="2" charset="-122"/>
                          <a:ea typeface="宋体" panose="02010600030101010101" pitchFamily="2" charset="-122"/>
                          <a:cs typeface="微软雅黑" panose="020B0503020204020204" charset="-122"/>
                          <a:sym typeface="+mn-ea"/>
                        </a:rPr>
                        <a:t>  </a:t>
                      </a:r>
                      <a:r>
                        <a:rPr lang="zh-CN" altLang="en-US" sz="2400" b="1">
                          <a:latin typeface="宋体" panose="02010600030101010101" pitchFamily="2" charset="-122"/>
                          <a:ea typeface="宋体" panose="02010600030101010101" pitchFamily="2" charset="-122"/>
                          <a:cs typeface="微软雅黑" panose="020B0503020204020204" charset="-122"/>
                          <a:sym typeface="+mn-ea"/>
                        </a:rPr>
                        <a:t>当今世界正在经历百年未有之大变局，习近平思想，是在把握世界发展大势、应对全球共同挑战、维护人类共同利益的过程中创立并不断</a:t>
                      </a:r>
                      <a:r>
                        <a:rPr lang="zh-CN" altLang="en-US" sz="2400" b="1">
                          <a:solidFill>
                            <a:srgbClr val="FF0000"/>
                          </a:solidFill>
                          <a:latin typeface="宋体" panose="02010600030101010101" pitchFamily="2" charset="-122"/>
                          <a:ea typeface="宋体" panose="02010600030101010101" pitchFamily="2" charset="-122"/>
                          <a:cs typeface="微软雅黑" panose="020B0503020204020204" charset="-122"/>
                          <a:sym typeface="+mn-ea"/>
                        </a:rPr>
                        <a:t>丰富发展</a:t>
                      </a:r>
                      <a:r>
                        <a:rPr lang="zh-CN" altLang="en-US" sz="2400" b="1">
                          <a:latin typeface="宋体" panose="02010600030101010101" pitchFamily="2" charset="-122"/>
                          <a:ea typeface="宋体" panose="02010600030101010101" pitchFamily="2" charset="-122"/>
                          <a:cs typeface="微软雅黑" panose="020B0503020204020204" charset="-122"/>
                          <a:sym typeface="+mn-ea"/>
                        </a:rPr>
                        <a:t>的。</a:t>
                      </a:r>
                      <a:endParaRPr lang="zh-CN" altLang="en-US" sz="2400" b="1">
                        <a:latin typeface="宋体" panose="02010600030101010101" pitchFamily="2" charset="-122"/>
                        <a:ea typeface="宋体" panose="02010600030101010101" pitchFamily="2" charset="-122"/>
                        <a:cs typeface="微软雅黑" panose="020B0503020204020204" charset="-122"/>
                        <a:sym typeface="+mn-ea"/>
                      </a:endParaRPr>
                    </a:p>
                    <a:p>
                      <a:pPr>
                        <a:buNone/>
                      </a:pPr>
                      <a:r>
                        <a:rPr lang="zh-CN" altLang="en-US" sz="2400" b="1">
                          <a:latin typeface="宋体" panose="02010600030101010101" pitchFamily="2" charset="-122"/>
                          <a:ea typeface="宋体" panose="02010600030101010101" pitchFamily="2" charset="-122"/>
                          <a:cs typeface="微软雅黑" panose="020B0503020204020204" charset="-122"/>
                          <a:sym typeface="+mn-ea"/>
                        </a:rPr>
                        <a:t>  当代中国正处于近代以来最好的发展时期。习近平思想，是在中华民族迎来从站起来、富起来到强起来的伟大飞跃中创立并不断</a:t>
                      </a:r>
                      <a:r>
                        <a:rPr lang="zh-CN" altLang="en-US" sz="2400" b="1">
                          <a:solidFill>
                            <a:srgbClr val="FF0000"/>
                          </a:solidFill>
                          <a:latin typeface="宋体" panose="02010600030101010101" pitchFamily="2" charset="-122"/>
                          <a:ea typeface="宋体" panose="02010600030101010101" pitchFamily="2" charset="-122"/>
                          <a:cs typeface="微软雅黑" panose="020B0503020204020204" charset="-122"/>
                          <a:sym typeface="+mn-ea"/>
                        </a:rPr>
                        <a:t>丰富发展</a:t>
                      </a:r>
                      <a:r>
                        <a:rPr lang="zh-CN" altLang="en-US" sz="2400" b="1">
                          <a:latin typeface="宋体" panose="02010600030101010101" pitchFamily="2" charset="-122"/>
                          <a:ea typeface="宋体" panose="02010600030101010101" pitchFamily="2" charset="-122"/>
                          <a:cs typeface="微软雅黑" panose="020B0503020204020204" charset="-122"/>
                          <a:sym typeface="+mn-ea"/>
                        </a:rPr>
                        <a:t>的。</a:t>
                      </a:r>
                      <a:endParaRPr lang="zh-CN" altLang="en-US" sz="2400" b="1">
                        <a:latin typeface="宋体" panose="02010600030101010101" pitchFamily="2" charset="-122"/>
                        <a:ea typeface="宋体" panose="02010600030101010101" pitchFamily="2" charset="-122"/>
                        <a:cs typeface="微软雅黑" panose="020B0503020204020204" charset="-122"/>
                        <a:sym typeface="+mn-ea"/>
                      </a:endParaRPr>
                    </a:p>
                    <a:p>
                      <a:pPr>
                        <a:buNone/>
                      </a:pPr>
                      <a:r>
                        <a:rPr lang="zh-CN" altLang="en-US" sz="2400" b="1">
                          <a:latin typeface="宋体" panose="02010600030101010101" pitchFamily="2" charset="-122"/>
                          <a:ea typeface="宋体" panose="02010600030101010101" pitchFamily="2" charset="-122"/>
                          <a:cs typeface="微软雅黑" panose="020B0503020204020204" charset="-122"/>
                          <a:sym typeface="+mn-ea"/>
                        </a:rPr>
                        <a:t>中国共产党在革命性锻造中坚定走在时代前列。习近平思想，是在不断推进党的自我革命，实现党的自我净化、自我完善、自我革新、自我提高的过程中创立并不断</a:t>
                      </a:r>
                      <a:r>
                        <a:rPr lang="zh-CN" altLang="en-US" sz="2400" b="1">
                          <a:solidFill>
                            <a:srgbClr val="FF0000"/>
                          </a:solidFill>
                          <a:latin typeface="宋体" panose="02010600030101010101" pitchFamily="2" charset="-122"/>
                          <a:ea typeface="宋体" panose="02010600030101010101" pitchFamily="2" charset="-122"/>
                          <a:cs typeface="微软雅黑" panose="020B0503020204020204" charset="-122"/>
                          <a:sym typeface="+mn-ea"/>
                        </a:rPr>
                        <a:t>丰富发展</a:t>
                      </a:r>
                      <a:r>
                        <a:rPr lang="zh-CN" altLang="en-US" sz="2400" b="1">
                          <a:latin typeface="宋体" panose="02010600030101010101" pitchFamily="2" charset="-122"/>
                          <a:ea typeface="宋体" panose="02010600030101010101" pitchFamily="2" charset="-122"/>
                          <a:cs typeface="微软雅黑" panose="020B0503020204020204" charset="-122"/>
                          <a:sym typeface="+mn-ea"/>
                        </a:rPr>
                        <a:t>的。</a:t>
                      </a:r>
                      <a:endParaRPr lang="zh-CN" altLang="en-US" sz="2400" b="1">
                        <a:latin typeface="宋体" panose="02010600030101010101" pitchFamily="2" charset="-122"/>
                        <a:ea typeface="宋体" panose="02010600030101010101" pitchFamily="2" charset="-122"/>
                        <a:cs typeface="微软雅黑" panose="020B0503020204020204" charset="-122"/>
                        <a:sym typeface="+mn-ea"/>
                      </a:endParaRPr>
                    </a:p>
                    <a:p>
                      <a:pPr>
                        <a:buNone/>
                      </a:pPr>
                      <a:r>
                        <a:rPr lang="zh-CN" altLang="en-US" sz="2400" b="1">
                          <a:latin typeface="宋体" panose="02010600030101010101" pitchFamily="2" charset="-122"/>
                          <a:ea typeface="宋体" panose="02010600030101010101" pitchFamily="2" charset="-122"/>
                          <a:cs typeface="微软雅黑" panose="020B0503020204020204" charset="-122"/>
                          <a:sym typeface="+mn-ea"/>
                        </a:rPr>
                        <a:t>  科学社会主义在二十一世纪的中国焕发出强大生机活力。习近平思想，是在对科学社会主义理论与实践的深邃思考、深刻总结，对坚持和发展中国特色社会主义的不懈探索、砥砺前行中创立并不断</a:t>
                      </a:r>
                      <a:r>
                        <a:rPr lang="zh-CN" altLang="en-US" sz="2400" b="1">
                          <a:solidFill>
                            <a:srgbClr val="FF0000"/>
                          </a:solidFill>
                          <a:latin typeface="宋体" panose="02010600030101010101" pitchFamily="2" charset="-122"/>
                          <a:ea typeface="宋体" panose="02010600030101010101" pitchFamily="2" charset="-122"/>
                          <a:cs typeface="微软雅黑" panose="020B0503020204020204" charset="-122"/>
                          <a:sym typeface="+mn-ea"/>
                        </a:rPr>
                        <a:t>丰富发展</a:t>
                      </a:r>
                      <a:r>
                        <a:rPr lang="zh-CN" altLang="en-US" sz="2400" b="1">
                          <a:latin typeface="宋体" panose="02010600030101010101" pitchFamily="2" charset="-122"/>
                          <a:ea typeface="宋体" panose="02010600030101010101" pitchFamily="2" charset="-122"/>
                          <a:cs typeface="微软雅黑" panose="020B0503020204020204" charset="-122"/>
                          <a:sym typeface="+mn-ea"/>
                        </a:rPr>
                        <a:t>的。</a:t>
                      </a:r>
                      <a:endParaRPr lang="zh-CN" altLang="en-US" sz="2400" b="1">
                        <a:latin typeface="宋体" panose="02010600030101010101" pitchFamily="2" charset="-122"/>
                        <a:ea typeface="宋体" panose="02010600030101010101" pitchFamily="2" charset="-122"/>
                        <a:cs typeface="微软雅黑" panose="020B0503020204020204" charset="-122"/>
                        <a:sym typeface="+mn-ea"/>
                      </a:endParaRPr>
                    </a:p>
                  </a:txBody>
                  <a:tcPr/>
                </a:tc>
              </a:tr>
            </a:tbl>
          </a:graphicData>
        </a:graphic>
      </p:graphicFrame>
      <p:sp>
        <p:nvSpPr>
          <p:cNvPr id="8" name="文本框 7"/>
          <p:cNvSpPr txBox="1"/>
          <p:nvPr/>
        </p:nvSpPr>
        <p:spPr>
          <a:xfrm>
            <a:off x="985520" y="718185"/>
            <a:ext cx="9616440" cy="460375"/>
          </a:xfrm>
          <a:prstGeom prst="rect">
            <a:avLst/>
          </a:prstGeom>
          <a:noFill/>
          <a:ln w="9525">
            <a:noFill/>
          </a:ln>
        </p:spPr>
        <p:txBody>
          <a:bodyPr wrap="square">
            <a:spAutoFit/>
          </a:bodyPr>
          <a:p>
            <a:pPr indent="0"/>
            <a:r>
              <a:rPr lang="en-US" altLang="zh-CN" sz="2400" b="1">
                <a:solidFill>
                  <a:schemeClr val="tx1"/>
                </a:solidFill>
                <a:latin typeface="Calibri" panose="020F0502020204030204" pitchFamily="34" charset="0"/>
                <a:ea typeface="宋体" panose="02010600030101010101" pitchFamily="2" charset="-122"/>
              </a:rPr>
              <a:t>1</a:t>
            </a:r>
            <a:r>
              <a:rPr lang="zh-CN" sz="2400" b="1">
                <a:solidFill>
                  <a:schemeClr val="tx1"/>
                </a:solidFill>
                <a:latin typeface="Calibri" panose="020F0502020204030204" pitchFamily="34" charset="0"/>
                <a:ea typeface="宋体" panose="02010600030101010101" pitchFamily="2" charset="-122"/>
              </a:rPr>
              <a:t>、习近平新时代中国特色社会主义思想的</a:t>
            </a:r>
            <a:r>
              <a:rPr lang="zh-CN" altLang="en-US" sz="2400" b="1">
                <a:solidFill>
                  <a:schemeClr val="tx1"/>
                </a:solidFill>
                <a:latin typeface="宋体" panose="02010600030101010101" pitchFamily="2" charset="-122"/>
                <a:ea typeface="宋体" panose="02010600030101010101" pitchFamily="2" charset="-122"/>
                <a:sym typeface="+mn-ea"/>
              </a:rPr>
              <a:t>理论主题和创立背景</a:t>
            </a:r>
            <a:endParaRPr lang="zh-CN" altLang="en-US" sz="2400" b="1">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custDataLst>
              <p:tags r:id="rId1"/>
            </p:custDataLst>
          </p:nvPr>
        </p:nvSpPr>
        <p:spPr>
          <a:xfrm>
            <a:off x="579120" y="480060"/>
            <a:ext cx="10546080" cy="829945"/>
          </a:xfrm>
          <a:prstGeom prst="rect">
            <a:avLst/>
          </a:prstGeom>
          <a:noFill/>
        </p:spPr>
        <p:txBody>
          <a:bodyPr wrap="square" rtlCol="0" anchor="t">
            <a:spAutoFit/>
          </a:bodyPr>
          <a:lstStyle/>
          <a:p>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全面把握核心内容：“八个明确”及意义</a:t>
            </a:r>
            <a:endParaRPr lang="zh-CN"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 name="表格 1"/>
          <p:cNvGraphicFramePr>
            <a:graphicFrameLocks noGrp="1"/>
          </p:cNvGraphicFramePr>
          <p:nvPr>
            <p:custDataLst>
              <p:tags r:id="rId2"/>
            </p:custDataLst>
          </p:nvPr>
        </p:nvGraphicFramePr>
        <p:xfrm>
          <a:off x="227965" y="884555"/>
          <a:ext cx="11749405" cy="5791835"/>
        </p:xfrm>
        <a:graphic>
          <a:graphicData uri="http://schemas.openxmlformats.org/drawingml/2006/table">
            <a:tbl>
              <a:tblPr firstRow="1" bandRow="1">
                <a:tableStyleId>{5940675A-B579-460E-94D1-54222C63F5DA}</a:tableStyleId>
              </a:tblPr>
              <a:tblGrid>
                <a:gridCol w="2286000"/>
                <a:gridCol w="9463405"/>
              </a:tblGrid>
              <a:tr h="356870">
                <a:tc>
                  <a:txBody>
                    <a:bodyPr wrap="square"/>
                    <a:lstStyle/>
                    <a:p>
                      <a:pPr indent="0" fontAlgn="auto">
                        <a:lnSpc>
                          <a:spcPct val="100000"/>
                        </a:lnSpc>
                        <a:buNone/>
                      </a:pP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明确总任务</a:t>
                      </a:r>
                      <a:endParaRPr lang="en-US" alt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00000"/>
                        </a:lnSpc>
                        <a:buNone/>
                      </a:pPr>
                      <a:r>
                        <a:rPr sz="2000" b="1">
                          <a:latin typeface="宋体" panose="02010600030101010101" pitchFamily="2" charset="-122"/>
                          <a:ea typeface="宋体" panose="02010600030101010101" pitchFamily="2" charset="-122"/>
                          <a:cs typeface="宋体" panose="02010600030101010101" pitchFamily="2" charset="-122"/>
                        </a:rPr>
                        <a:t>明确发展中国特色社会主义的</a:t>
                      </a:r>
                      <a:r>
                        <a:rPr sz="2000" b="1">
                          <a:solidFill>
                            <a:srgbClr val="FF0000"/>
                          </a:solidFill>
                          <a:latin typeface="宋体" panose="02010600030101010101" pitchFamily="2" charset="-122"/>
                          <a:ea typeface="宋体" panose="02010600030101010101" pitchFamily="2" charset="-122"/>
                          <a:cs typeface="宋体" panose="02010600030101010101" pitchFamily="2" charset="-122"/>
                        </a:rPr>
                        <a:t>总任务</a:t>
                      </a:r>
                      <a:r>
                        <a:rPr sz="2000" b="1">
                          <a:latin typeface="宋体" panose="02010600030101010101" pitchFamily="2" charset="-122"/>
                          <a:ea typeface="宋体" panose="02010600030101010101" pitchFamily="2" charset="-122"/>
                          <a:cs typeface="宋体" panose="02010600030101010101" pitchFamily="2" charset="-122"/>
                        </a:rPr>
                        <a:t>是实现社会主义现代化和中华民族伟大复兴；</a:t>
                      </a:r>
                      <a:endParaRPr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4725">
                <a:tc>
                  <a:txBody>
                    <a:bodyPr wrap="square"/>
                    <a:lstStyle/>
                    <a:p>
                      <a:pPr indent="0" fontAlgn="auto">
                        <a:lnSpc>
                          <a:spcPct val="100000"/>
                        </a:lnSpc>
                        <a:buNone/>
                      </a:pP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明确</a:t>
                      </a: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主要矛盾</a:t>
                      </a:r>
                      <a:endParaRPr lang="en-US" altLang="en-US" sz="1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00000"/>
                        </a:lnSpc>
                        <a:buNone/>
                      </a:pPr>
                      <a:r>
                        <a:rPr lang="en-US" sz="2000" b="1">
                          <a:solidFill>
                            <a:srgbClr val="333333"/>
                          </a:solidFill>
                          <a:latin typeface="宋体" panose="02010600030101010101" pitchFamily="2" charset="-122"/>
                          <a:ea typeface="宋体" panose="02010600030101010101" pitchFamily="2" charset="-122"/>
                          <a:cs typeface="宋体" panose="02010600030101010101" pitchFamily="2" charset="-122"/>
                        </a:rPr>
                        <a:t>明确新时代社会的</a:t>
                      </a:r>
                      <a:r>
                        <a:rPr 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主要矛盾</a:t>
                      </a:r>
                      <a:r>
                        <a:rPr lang="zh-CN" altLang="en-US" sz="2000" b="1">
                          <a:solidFill>
                            <a:srgbClr val="333333"/>
                          </a:solidFill>
                          <a:latin typeface="宋体" panose="02010600030101010101" pitchFamily="2" charset="-122"/>
                          <a:ea typeface="宋体" panose="02010600030101010101" pitchFamily="2" charset="-122"/>
                          <a:cs typeface="宋体" panose="02010600030101010101" pitchFamily="2" charset="-122"/>
                        </a:rPr>
                        <a:t>是</a:t>
                      </a:r>
                      <a:r>
                        <a:rPr lang="en-US" sz="2000" b="1">
                          <a:solidFill>
                            <a:srgbClr val="333333"/>
                          </a:solidFill>
                          <a:latin typeface="宋体" panose="02010600030101010101" pitchFamily="2" charset="-122"/>
                          <a:ea typeface="宋体" panose="02010600030101010101" pitchFamily="2" charset="-122"/>
                          <a:cs typeface="宋体" panose="02010600030101010101" pitchFamily="2" charset="-122"/>
                        </a:rPr>
                        <a:t>人民日益增长的美好生活需要和不平衡不充分的发展之间的矛盾，必须坚持以人民为中心的发展思想，</a:t>
                      </a:r>
                      <a:r>
                        <a:rPr lang="zh-CN" altLang="en-US" sz="2000" b="1">
                          <a:solidFill>
                            <a:srgbClr val="333333"/>
                          </a:solidFill>
                          <a:latin typeface="宋体" panose="02010600030101010101" pitchFamily="2" charset="-122"/>
                          <a:ea typeface="宋体" panose="02010600030101010101" pitchFamily="2" charset="-122"/>
                          <a:cs typeface="宋体" panose="02010600030101010101" pitchFamily="2" charset="-122"/>
                        </a:rPr>
                        <a:t>不断促进</a:t>
                      </a:r>
                      <a:r>
                        <a:rPr lang="en-US" sz="2000" b="1">
                          <a:solidFill>
                            <a:srgbClr val="333333"/>
                          </a:solidFill>
                          <a:latin typeface="宋体" panose="02010600030101010101" pitchFamily="2" charset="-122"/>
                          <a:ea typeface="宋体" panose="02010600030101010101" pitchFamily="2" charset="-122"/>
                          <a:cs typeface="宋体" panose="02010600030101010101" pitchFamily="2" charset="-122"/>
                        </a:rPr>
                        <a:t>人的全面发展、全体人民共同富裕</a:t>
                      </a:r>
                      <a:r>
                        <a:rPr lang="zh-CN" altLang="en-US" sz="2000" b="1">
                          <a:solidFill>
                            <a:srgbClr val="333333"/>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9605">
                <a:tc>
                  <a:txBody>
                    <a:bodyPr wrap="square"/>
                    <a:lstStyle/>
                    <a:p>
                      <a:pPr indent="0" fontAlgn="auto">
                        <a:lnSpc>
                          <a:spcPct val="100000"/>
                        </a:lnSpc>
                        <a:buNone/>
                      </a:pP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明确</a:t>
                      </a: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总体布局</a:t>
                      </a:r>
                      <a:endParaRPr lang="en-US" altLang="en-US" sz="1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00000"/>
                        </a:lnSpc>
                        <a:buNone/>
                      </a:pPr>
                      <a:r>
                        <a:rPr lang="en-US" sz="2000" b="1">
                          <a:latin typeface="宋体" panose="02010600030101010101" pitchFamily="2" charset="-122"/>
                          <a:ea typeface="宋体" panose="02010600030101010101" pitchFamily="2" charset="-122"/>
                          <a:cs typeface="宋体" panose="02010600030101010101" pitchFamily="2" charset="-122"/>
                        </a:rPr>
                        <a:t>明确中国特色社会主义事业</a:t>
                      </a:r>
                      <a:r>
                        <a:rPr 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总体布局</a:t>
                      </a:r>
                      <a:r>
                        <a:rPr lang="en-US" sz="2000" b="1">
                          <a:latin typeface="宋体" panose="02010600030101010101" pitchFamily="2" charset="-122"/>
                          <a:ea typeface="宋体" panose="02010600030101010101" pitchFamily="2" charset="-122"/>
                          <a:cs typeface="宋体" panose="02010600030101010101" pitchFamily="2" charset="-122"/>
                        </a:rPr>
                        <a:t>是“五位一体”、战略布局是“四个全面”，强调坚定四个自信；</a:t>
                      </a:r>
                      <a:r>
                        <a:rPr lang="zh-CN" altLang="en-US" sz="2000" b="1">
                          <a:latin typeface="宋体" panose="02010600030101010101" pitchFamily="2" charset="-122"/>
                          <a:ea typeface="宋体" panose="02010600030101010101" pitchFamily="2" charset="-122"/>
                          <a:cs typeface="宋体" panose="02010600030101010101" pitchFamily="2" charset="-122"/>
                        </a:rPr>
                        <a:t>（道路、理论、制度、文化自信）</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120">
                <a:tc>
                  <a:txBody>
                    <a:bodyPr wrap="square"/>
                    <a:lstStyle/>
                    <a:p>
                      <a:pPr indent="0" fontAlgn="auto">
                        <a:lnSpc>
                          <a:spcPct val="100000"/>
                        </a:lnSpc>
                        <a:buNone/>
                      </a:pP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明确</a:t>
                      </a: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改革总目标</a:t>
                      </a:r>
                      <a:endParaRPr lang="en-US" altLang="en-US" sz="1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00000"/>
                        </a:lnSpc>
                        <a:buNone/>
                      </a:pPr>
                      <a:r>
                        <a:rPr lang="en-US" sz="2000" b="1">
                          <a:latin typeface="宋体" panose="02010600030101010101" pitchFamily="2" charset="-122"/>
                          <a:ea typeface="宋体" panose="02010600030101010101" pitchFamily="2" charset="-122"/>
                          <a:cs typeface="宋体" panose="02010600030101010101" pitchFamily="2" charset="-122"/>
                        </a:rPr>
                        <a:t>完善和发展中国特色社会主义制度、推进国家治理体系和治理能力现代化</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0375">
                <a:tc>
                  <a:txBody>
                    <a:bodyPr wrap="square"/>
                    <a:lstStyle/>
                    <a:p>
                      <a:pPr indent="0" fontAlgn="auto">
                        <a:lnSpc>
                          <a:spcPct val="100000"/>
                        </a:lnSpc>
                        <a:buNone/>
                      </a:pP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明确</a:t>
                      </a: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依法治国总目标</a:t>
                      </a:r>
                      <a:endParaRPr lang="en-US" altLang="en-US" sz="1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00000"/>
                        </a:lnSpc>
                        <a:buNone/>
                      </a:pPr>
                      <a:r>
                        <a:rPr lang="en-US" sz="2000" b="1">
                          <a:latin typeface="宋体" panose="02010600030101010101" pitchFamily="2" charset="-122"/>
                          <a:ea typeface="宋体" panose="02010600030101010101" pitchFamily="2" charset="-122"/>
                          <a:cs typeface="宋体" panose="02010600030101010101" pitchFamily="2" charset="-122"/>
                        </a:rPr>
                        <a:t>建设中国特色社会主义法治体系、建设社会主义法治国家</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9605">
                <a:tc>
                  <a:txBody>
                    <a:bodyPr wrap="square"/>
                    <a:lstStyle/>
                    <a:p>
                      <a:pPr indent="0" fontAlgn="auto">
                        <a:lnSpc>
                          <a:spcPct val="100000"/>
                        </a:lnSpc>
                        <a:buNone/>
                      </a:pP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明确</a:t>
                      </a: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强军目标</a:t>
                      </a:r>
                      <a:endParaRPr lang="en-US" altLang="en-US" sz="1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00000"/>
                        </a:lnSpc>
                        <a:buNone/>
                      </a:pPr>
                      <a:r>
                        <a:rPr lang="en-US" sz="2000" b="1">
                          <a:latin typeface="宋体" panose="02010600030101010101" pitchFamily="2" charset="-122"/>
                          <a:ea typeface="宋体" panose="02010600030101010101" pitchFamily="2" charset="-122"/>
                          <a:cs typeface="宋体" panose="02010600030101010101" pitchFamily="2" charset="-122"/>
                        </a:rPr>
                        <a:t>建设一支听党指挥、能打胜仗、作风优良的人民军队，把人民军队建设成为世界一流军队</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6875">
                <a:tc>
                  <a:txBody>
                    <a:bodyPr wrap="square"/>
                    <a:lstStyle/>
                    <a:p>
                      <a:pPr indent="0" fontAlgn="auto">
                        <a:lnSpc>
                          <a:spcPct val="100000"/>
                        </a:lnSpc>
                        <a:buNone/>
                      </a:pP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明确</a:t>
                      </a: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外交</a:t>
                      </a:r>
                      <a:endParaRPr lang="en-US" altLang="en-US" sz="1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00000"/>
                        </a:lnSpc>
                        <a:buNone/>
                      </a:pPr>
                      <a:r>
                        <a:rPr lang="en-US" sz="2000" b="1">
                          <a:solidFill>
                            <a:srgbClr val="333333"/>
                          </a:solidFill>
                          <a:latin typeface="宋体" panose="02010600030101010101" pitchFamily="2" charset="-122"/>
                          <a:ea typeface="宋体" panose="02010600030101010101" pitchFamily="2" charset="-122"/>
                          <a:cs typeface="宋体" panose="02010600030101010101" pitchFamily="2" charset="-122"/>
                        </a:rPr>
                        <a:t>明确中国特色大国外交要推动构建新型国际关系，推动构建人类命运共同体</a:t>
                      </a:r>
                      <a:endParaRPr lang="en-US" altLang="en-US" sz="2000" b="1">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4725">
                <a:tc>
                  <a:txBody>
                    <a:bodyPr wrap="square"/>
                    <a:lstStyle/>
                    <a:p>
                      <a:pPr indent="0" fontAlgn="auto">
                        <a:lnSpc>
                          <a:spcPct val="100000"/>
                        </a:lnSpc>
                        <a:buNone/>
                      </a:pP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明确</a:t>
                      </a:r>
                      <a:r>
                        <a:rPr 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最大优势</a:t>
                      </a:r>
                      <a:endParaRPr lang="en-US" altLang="en-US" sz="1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fontAlgn="auto">
                        <a:lnSpc>
                          <a:spcPct val="100000"/>
                        </a:lnSpc>
                        <a:buNone/>
                      </a:pPr>
                      <a:r>
                        <a:rPr lang="en-US" sz="2000" b="1">
                          <a:solidFill>
                            <a:srgbClr val="333333"/>
                          </a:solidFill>
                          <a:latin typeface="宋体" panose="02010600030101010101" pitchFamily="2" charset="-122"/>
                          <a:ea typeface="宋体" panose="02010600030101010101" pitchFamily="2" charset="-122"/>
                          <a:cs typeface="微软雅黑" panose="020B0503020204020204" charset="-122"/>
                        </a:rPr>
                        <a:t>明确中国特色社会主义</a:t>
                      </a:r>
                      <a:r>
                        <a:rPr lang="en-US" sz="2000" b="1">
                          <a:solidFill>
                            <a:srgbClr val="FF0000"/>
                          </a:solidFill>
                          <a:latin typeface="宋体" panose="02010600030101010101" pitchFamily="2" charset="-122"/>
                          <a:ea typeface="宋体" panose="02010600030101010101" pitchFamily="2" charset="-122"/>
                          <a:cs typeface="微软雅黑" panose="020B0503020204020204" charset="-122"/>
                        </a:rPr>
                        <a:t>最本质的特征</a:t>
                      </a:r>
                      <a:r>
                        <a:rPr lang="en-US" sz="2000" b="1">
                          <a:solidFill>
                            <a:srgbClr val="333333"/>
                          </a:solidFill>
                          <a:latin typeface="宋体" panose="02010600030101010101" pitchFamily="2" charset="-122"/>
                          <a:ea typeface="宋体" panose="02010600030101010101" pitchFamily="2" charset="-122"/>
                          <a:cs typeface="微软雅黑" panose="020B0503020204020204" charset="-122"/>
                        </a:rPr>
                        <a:t>是中国共产党领导，中国特色社会主义制度的</a:t>
                      </a:r>
                      <a:r>
                        <a:rPr lang="en-US" sz="2000" b="1">
                          <a:solidFill>
                            <a:srgbClr val="FF0000"/>
                          </a:solidFill>
                          <a:latin typeface="宋体" panose="02010600030101010101" pitchFamily="2" charset="-122"/>
                          <a:ea typeface="宋体" panose="02010600030101010101" pitchFamily="2" charset="-122"/>
                          <a:cs typeface="微软雅黑" panose="020B0503020204020204" charset="-122"/>
                        </a:rPr>
                        <a:t>最大优势</a:t>
                      </a:r>
                      <a:r>
                        <a:rPr lang="en-US" sz="2000" b="1">
                          <a:solidFill>
                            <a:srgbClr val="333333"/>
                          </a:solidFill>
                          <a:latin typeface="宋体" panose="02010600030101010101" pitchFamily="2" charset="-122"/>
                          <a:ea typeface="宋体" panose="02010600030101010101" pitchFamily="2" charset="-122"/>
                          <a:cs typeface="微软雅黑" panose="020B0503020204020204" charset="-122"/>
                        </a:rPr>
                        <a:t>是中国共产党领导，党是最高政治领导力量，提出新时代党的建设总要求，突出政治建设在党的建设中的重要地位。</a:t>
                      </a:r>
                      <a:endParaRPr lang="en-US" sz="2000" b="1">
                        <a:solidFill>
                          <a:srgbClr val="333333"/>
                        </a:solidFill>
                        <a:latin typeface="宋体" panose="02010600030101010101" pitchFamily="2" charset="-122"/>
                        <a:ea typeface="宋体" panose="02010600030101010101" pitchFamily="2" charset="-122"/>
                        <a:cs typeface="微软雅黑" panose="020B0503020204020204"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03935">
                <a:tc>
                  <a:txBody>
                    <a:bodyPr/>
                    <a:p>
                      <a:pPr indent="0" fontAlgn="auto">
                        <a:lnSpc>
                          <a:spcPct val="100000"/>
                        </a:lnSpc>
                        <a:buNone/>
                      </a:pPr>
                      <a:r>
                        <a:rPr lang="en-US" alt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“八个明确”的意义</a:t>
                      </a:r>
                      <a:endParaRPr lang="zh-CN" altLang="zh-CN"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indent="0" fontAlgn="auto">
                        <a:lnSpc>
                          <a:spcPct val="150000"/>
                        </a:lnSpc>
                        <a:buNone/>
                      </a:pPr>
                      <a:endParaRPr lang="zh-CN" altLang="zh-CN"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lnSpc>
                          <a:spcPct val="100000"/>
                        </a:lnSpc>
                        <a:buNone/>
                      </a:pPr>
                      <a:r>
                        <a:rPr lang="en-US" altLang="en-US" sz="2000" b="1">
                          <a:solidFill>
                            <a:srgbClr val="333333"/>
                          </a:solidFill>
                          <a:latin typeface="宋体" panose="02010600030101010101" pitchFamily="2" charset="-122"/>
                          <a:ea typeface="宋体" panose="02010600030101010101" pitchFamily="2" charset="-122"/>
                          <a:cs typeface="宋体" panose="02010600030101010101" pitchFamily="2" charset="-122"/>
                        </a:rPr>
                        <a:t>“八个明确”是习近平新时代中国特色社会主义思想最为</a:t>
                      </a:r>
                      <a:r>
                        <a:rPr lang="en-US"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核心关键</a:t>
                      </a:r>
                      <a:r>
                        <a:rPr lang="en-US" altLang="en-US" sz="2000" b="1">
                          <a:solidFill>
                            <a:srgbClr val="333333"/>
                          </a:solidFill>
                          <a:latin typeface="宋体" panose="02010600030101010101" pitchFamily="2" charset="-122"/>
                          <a:ea typeface="宋体" panose="02010600030101010101" pitchFamily="2" charset="-122"/>
                          <a:cs typeface="宋体" panose="02010600030101010101" pitchFamily="2" charset="-122"/>
                        </a:rPr>
                        <a:t>的组成部分，是支撑习近平新时代中国特色社会主义思想的</a:t>
                      </a:r>
                      <a:r>
                        <a:rPr lang="en-US"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“四梁八柱”</a:t>
                      </a:r>
                      <a:r>
                        <a:rPr lang="en-US" altLang="en-US" sz="2000" b="1">
                          <a:solidFill>
                            <a:srgbClr val="333333"/>
                          </a:solidFill>
                          <a:latin typeface="宋体" panose="02010600030101010101" pitchFamily="2" charset="-122"/>
                          <a:ea typeface="宋体" panose="02010600030101010101" pitchFamily="2" charset="-122"/>
                          <a:cs typeface="宋体" panose="02010600030101010101" pitchFamily="2" charset="-122"/>
                        </a:rPr>
                        <a:t>。</a:t>
                      </a:r>
                      <a:endParaRPr lang="en-US" altLang="en-US" sz="2000" b="1">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433070" y="118745"/>
            <a:ext cx="11325225" cy="460375"/>
          </a:xfrm>
          <a:prstGeom prst="rect">
            <a:avLst/>
          </a:prstGeom>
          <a:noFill/>
          <a:ln w="9525">
            <a:noFill/>
          </a:ln>
        </p:spPr>
        <p:txBody>
          <a:bodyPr wrap="square">
            <a:spAutoFit/>
          </a:bodyPr>
          <a:p>
            <a:pPr indent="0"/>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考点三</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习近平新时代中国特色社会主义思想是回答时代之问的科学理论</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sld>
</file>

<file path=ppt/tags/tag1.xml><?xml version="1.0" encoding="utf-8"?>
<p:tagLst xmlns:p="http://schemas.openxmlformats.org/presentationml/2006/main">
  <p:tag name="AS_UNIQUEID" val="6000"/>
</p:tagLst>
</file>

<file path=ppt/tags/tag10.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AS_UNIQUEID" val="2170"/>
</p:tagLst>
</file>

<file path=ppt/tags/tag12.xml><?xml version="1.0" encoding="utf-8"?>
<p:tagLst xmlns:p="http://schemas.openxmlformats.org/presentationml/2006/main">
  <p:tag name="AS_UNIQUEID" val="2193"/>
</p:tagLst>
</file>

<file path=ppt/tags/tag13.xml><?xml version="1.0" encoding="utf-8"?>
<p:tagLst xmlns:p="http://schemas.openxmlformats.org/presentationml/2006/main">
  <p:tag name="AS_UNIQUEID" val="2471"/>
  <p:tag name="KSO_WM_UNIT_TABLE_BEAUTIFY" val="smartTable{b6bd3ba8-8c1e-4010-ac4b-f315d51eb483}"/>
</p:tagLst>
</file>

<file path=ppt/tags/tag14.xml><?xml version="1.0" encoding="utf-8"?>
<p:tagLst xmlns:p="http://schemas.openxmlformats.org/presentationml/2006/main">
  <p:tag name="AS_UNIQUEID" val="2136"/>
</p:tagLst>
</file>

<file path=ppt/tags/tag15.xml><?xml version="1.0" encoding="utf-8"?>
<p:tagLst xmlns:p="http://schemas.openxmlformats.org/presentationml/2006/main">
  <p:tag name="KSO_WM_UNIT_TABLE_BEAUTIFY" val="smartTable{068171f0-51b8-43e2-88c6-66fc8ea7d45f}"/>
</p:tagLst>
</file>

<file path=ppt/tags/tag16.xml><?xml version="1.0" encoding="utf-8"?>
<p:tagLst xmlns:p="http://schemas.openxmlformats.org/presentationml/2006/main">
  <p:tag name="AS_UNIQUEID" val="2170"/>
</p:tagLst>
</file>

<file path=ppt/tags/tag17.xml><?xml version="1.0" encoding="utf-8"?>
<p:tagLst xmlns:p="http://schemas.openxmlformats.org/presentationml/2006/main">
  <p:tag name="AS_UNIQUEID" val="2193"/>
</p:tagLst>
</file>

<file path=ppt/tags/tag18.xml><?xml version="1.0" encoding="utf-8"?>
<p:tagLst xmlns:p="http://schemas.openxmlformats.org/presentationml/2006/main">
  <p:tag name="AS_UNIQUEID" val="2475"/>
  <p:tag name="KSO_WM_UNIT_TABLE_BEAUTIFY" val="smartTable{cf0c3bb5-0974-478f-b1e3-f8e1f85a562d}"/>
</p:tagLst>
</file>

<file path=ppt/tags/tag19.xml><?xml version="1.0" encoding="utf-8"?>
<p:tagLst xmlns:p="http://schemas.openxmlformats.org/presentationml/2006/main">
  <p:tag name="AS_UNIQUEID" val="2136"/>
</p:tagLst>
</file>

<file path=ppt/tags/tag2.xml><?xml version="1.0" encoding="utf-8"?>
<p:tagLst xmlns:p="http://schemas.openxmlformats.org/presentationml/2006/main">
  <p:tag name="AS_UNIQUEID" val="6002"/>
</p:tagLst>
</file>

<file path=ppt/tags/tag20.xml><?xml version="1.0" encoding="utf-8"?>
<p:tagLst xmlns:p="http://schemas.openxmlformats.org/presentationml/2006/main">
  <p:tag name="KSO_WM_UNIT_TABLE_BEAUTIFY" val="smartTable{4cbfcb6b-547e-4b05-b98b-75b2f2875c01}"/>
</p:tagLst>
</file>

<file path=ppt/tags/tag21.xml><?xml version="1.0" encoding="utf-8"?>
<p:tagLst xmlns:p="http://schemas.openxmlformats.org/presentationml/2006/main">
  <p:tag name="KSO_WM_UNIT_TABLE_BEAUTIFY" val="smartTable{300dee57-6cc5-4062-85fe-1f38ad7530db}"/>
</p:tagLst>
</file>

<file path=ppt/tags/tag22.xml><?xml version="1.0" encoding="utf-8"?>
<p:tagLst xmlns:p="http://schemas.openxmlformats.org/presentationml/2006/main">
  <p:tag name="AS_UNIQUEID" val="2193"/>
</p:tagLst>
</file>

<file path=ppt/tags/tag23.xml><?xml version="1.0" encoding="utf-8"?>
<p:tagLst xmlns:p="http://schemas.openxmlformats.org/presentationml/2006/main">
  <p:tag name="AS_UNIQUEID" val="2487"/>
  <p:tag name="KSO_WM_UNIT_TABLE_BEAUTIFY" val="smartTable{aa036e8d-4afd-4a30-b8c2-e161d9f780a2}"/>
</p:tagLst>
</file>

<file path=ppt/tags/tag24.xml><?xml version="1.0" encoding="utf-8"?>
<p:tagLst xmlns:p="http://schemas.openxmlformats.org/presentationml/2006/main">
  <p:tag name="AS_UNIQUEID" val="2170"/>
</p:tagLst>
</file>

<file path=ppt/tags/tag25.xml><?xml version="1.0" encoding="utf-8"?>
<p:tagLst xmlns:p="http://schemas.openxmlformats.org/presentationml/2006/main">
  <p:tag name="AS_UNIQUEID" val="2193"/>
</p:tagLst>
</file>

<file path=ppt/tags/tag26.xml><?xml version="1.0" encoding="utf-8"?>
<p:tagLst xmlns:p="http://schemas.openxmlformats.org/presentationml/2006/main">
  <p:tag name="AS_UNIQUEID" val="2489"/>
  <p:tag name="KSO_WM_UNIT_TABLE_BEAUTIFY" val="smartTable{729ec2a6-6c29-4990-9d9a-1fc1de45f509}"/>
</p:tagLst>
</file>

<file path=ppt/tags/tag27.xml><?xml version="1.0" encoding="utf-8"?>
<p:tagLst xmlns:p="http://schemas.openxmlformats.org/presentationml/2006/main">
  <p:tag name="AS_UNIQUEID" val="2170"/>
</p:tagLst>
</file>

<file path=ppt/tags/tag28.xml><?xml version="1.0" encoding="utf-8"?>
<p:tagLst xmlns:p="http://schemas.openxmlformats.org/presentationml/2006/main">
  <p:tag name="AS_UNIQUEID" val="2193"/>
</p:tagLst>
</file>

<file path=ppt/tags/tag29.xml><?xml version="1.0" encoding="utf-8"?>
<p:tagLst xmlns:p="http://schemas.openxmlformats.org/presentationml/2006/main">
  <p:tag name="AS_UNIQUEID" val="2495"/>
  <p:tag name="KSO_WM_UNIT_TABLE_BEAUTIFY" val="smartTable{127cd7ef-c71a-403e-9d32-f9e3a580c18f}"/>
  <p:tag name="TABLE_ENDDRAG_ORIGIN_RECT" val="892*311"/>
  <p:tag name="TABLE_ENDDRAG_RECT" val="40*139*892*311"/>
</p:tagLst>
</file>

<file path=ppt/tags/tag3.xml><?xml version="1.0" encoding="utf-8"?>
<p:tagLst xmlns:p="http://schemas.openxmlformats.org/presentationml/2006/main">
  <p:tag name="AS_UNIQUEID" val="5997"/>
</p:tagLst>
</file>

<file path=ppt/tags/tag30.xml><?xml version="1.0" encoding="utf-8"?>
<p:tagLst xmlns:p="http://schemas.openxmlformats.org/presentationml/2006/main">
  <p:tag name="AS_UNIQUEID" val="2170"/>
</p:tagLst>
</file>

<file path=ppt/tags/tag31.xml><?xml version="1.0" encoding="utf-8"?>
<p:tagLst xmlns:p="http://schemas.openxmlformats.org/presentationml/2006/main">
  <p:tag name="AS_UNIQUEID" val="2193"/>
</p:tagLst>
</file>

<file path=ppt/tags/tag32.xml><?xml version="1.0" encoding="utf-8"?>
<p:tagLst xmlns:p="http://schemas.openxmlformats.org/presentationml/2006/main">
  <p:tag name="AS_UNIQUEID" val="2475"/>
  <p:tag name="KSO_WM_UNIT_TABLE_BEAUTIFY" val="smartTable{cf0c3bb5-0974-478f-b1e3-f8e1f85a562d}"/>
</p:tagLst>
</file>

<file path=ppt/tags/tag4.xml><?xml version="1.0" encoding="utf-8"?>
<p:tagLst xmlns:p="http://schemas.openxmlformats.org/presentationml/2006/main">
  <p:tag name="AS_UNIQUEID" val="5998"/>
</p:tagLst>
</file>

<file path=ppt/tags/tag5.xml><?xml version="1.0" encoding="utf-8"?>
<p:tagLst xmlns:p="http://schemas.openxmlformats.org/presentationml/2006/main">
  <p:tag name="KSO_WM_UNIT_TABLE_BEAUTIFY" val="smartTable{16f958a1-2c1e-4918-bd50-ac44792e7c90}"/>
</p:tagLst>
</file>

<file path=ppt/tags/tag6.xml><?xml version="1.0" encoding="utf-8"?>
<p:tagLst xmlns:p="http://schemas.openxmlformats.org/presentationml/2006/main">
  <p:tag name="KSO_WM_UNIT_TABLE_BEAUTIFY" val="smartTable{2f8f2fb5-16d2-4688-8984-8628afb9ef17}"/>
</p:tagLst>
</file>

<file path=ppt/tags/tag7.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AS_UNIQUEID" val="3611"/>
</p:tagLst>
</file>

<file path=ppt/tags/tag9.xml><?xml version="1.0" encoding="utf-8"?>
<p:tagLst xmlns:p="http://schemas.openxmlformats.org/presentationml/2006/main">
  <p:tag name="KSO_WM_UNIT_TABLE_BEAUTIFY" val="smartTable{89a006c9-5960-42ab-8c5f-a3f0e018a0c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4609</Words>
  <Application>WPS 演示</Application>
  <PresentationFormat>宽屏</PresentationFormat>
  <Paragraphs>344</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方正粗黑宋简体</vt:lpstr>
      <vt:lpstr>黑体</vt:lpstr>
      <vt:lpstr>Times New Roman</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Q</cp:lastModifiedBy>
  <cp:revision>29</cp:revision>
  <dcterms:created xsi:type="dcterms:W3CDTF">2022-04-16T01:24:00Z</dcterms:created>
  <dcterms:modified xsi:type="dcterms:W3CDTF">2022-04-21T05:28:05Z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