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8" r:id="rId3"/>
    <p:sldId id="396" r:id="rId4"/>
    <p:sldId id="418" r:id="rId5"/>
    <p:sldId id="397" r:id="rId6"/>
    <p:sldId id="260" r:id="rId7"/>
    <p:sldId id="376" r:id="rId8"/>
    <p:sldId id="377" r:id="rId9"/>
    <p:sldId id="378" r:id="rId10"/>
    <p:sldId id="262" r:id="rId11"/>
    <p:sldId id="375" r:id="rId12"/>
    <p:sldId id="399" r:id="rId13"/>
    <p:sldId id="419" r:id="rId14"/>
    <p:sldId id="268" r:id="rId15"/>
    <p:sldId id="423" r:id="rId16"/>
    <p:sldId id="411" r:id="rId17"/>
    <p:sldId id="269" r:id="rId18"/>
    <p:sldId id="270" r:id="rId19"/>
    <p:sldId id="271" r:id="rId20"/>
    <p:sldId id="424" r:id="rId21"/>
    <p:sldId id="428" r:id="rId22"/>
    <p:sldId id="273" r:id="rId23"/>
    <p:sldId id="431" r:id="rId24"/>
    <p:sldId id="451" r:id="rId25"/>
    <p:sldId id="426" r:id="rId26"/>
    <p:sldId id="430" r:id="rId27"/>
    <p:sldId id="450" r:id="rId28"/>
    <p:sldId id="432" r:id="rId29"/>
    <p:sldId id="434" r:id="rId30"/>
    <p:sldId id="435" r:id="rId31"/>
    <p:sldId id="436" r:id="rId32"/>
    <p:sldId id="437" r:id="rId33"/>
    <p:sldId id="438" r:id="rId34"/>
    <p:sldId id="439" r:id="rId35"/>
    <p:sldId id="440" r:id="rId36"/>
    <p:sldId id="441" r:id="rId37"/>
    <p:sldId id="442" r:id="rId38"/>
    <p:sldId id="446" r:id="rId39"/>
    <p:sldId id="447" r:id="rId40"/>
    <p:sldId id="443" r:id="rId41"/>
    <p:sldId id="444" r:id="rId42"/>
    <p:sldId id="445" r:id="rId43"/>
    <p:sldId id="427" r:id="rId44"/>
    <p:sldId id="448" r:id="rId45"/>
    <p:sldId id="387" r:id="rId46"/>
    <p:sldId id="408" r:id="rId47"/>
    <p:sldId id="412" r:id="rId48"/>
    <p:sldId id="413" r:id="rId49"/>
    <p:sldId id="452" r:id="rId50"/>
    <p:sldId id="414" r:id="rId51"/>
    <p:sldId id="453" r:id="rId52"/>
    <p:sldId id="417" r:id="rId53"/>
    <p:sldId id="415" r:id="rId54"/>
    <p:sldId id="416" r:id="rId55"/>
    <p:sldId id="449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85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36BB8-857F-4C74-BBDF-EC09B7E05213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B6787-2A02-457F-934D-D8632FBE2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64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5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8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2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1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6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9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2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4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30480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4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3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47800"/>
            <a:ext cx="87630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AutoShape 2" descr="data:image/jpeg;base64,/9j/4AAQSkZJRgABAQAAAQABAAD/2wCEAAkGBhQREBUUEhQVFRUWFx0UGBcYFh4fGxweGxwYIB8gGh8YISggGRwjHBoaIS8gIywpLywsHSAzNTQqNSYuLCoBCQoKDgwOGg8PGiwkHyUpLzQpLiwsKSksLCwsLCksLSksLCwsLCksKSksLCwsLCwsLCwsLCwsLCksLCwsLCksLP/AABEIAF0CHQMBIgACEQEDEQH/xAAcAAEAAgMBAQEAAAAAAAAAAAAABQYDBAcIAgH/xABQEAACAQMCBAMEBQgECggHAAABAgMABBESIQUGEzEiQVEHMmFxFCNCUoEVVHKCkaGx0mKSk7IIFiQzo7PBwtHiF2NzlMPT4fAYNDVTdIOi/8QAGQEBAAMBAQAAAAAAAAAAAAAAAAECAwQF/8QALREAAgIBAwMBCAEFAAAAAAAAAAECEQMSITEEE0FRIiMycYGRscFhFFKh0fD/2gAMAwEAAhEDEQA/AOn8xc/WdhII7mR0YoJNoZGGklhklFIG6naoYe27hP5y39hL/JV7rj3t75ThEEd5HGqy9URyMoxqVlbBbHcgqAD3wflUN0rNMcVOSiWb/pu4T+ct/YS/yU/6buE/nLf2Ev8AJXmxbfJxXofh/sF4bGPrBNMfV5Sv+qC1SMtXB0ZsCxVq8m6PbZwn85Yf/om/krftPapwuTGm9hGfvkp/rAK0m9ivCSP/AJU/28389QPG/wDB7tXBNrNLC3kG+sT9+G/HUflVtzBKD8nTLDisM66oZY5V9Y3DD9qk1tV5R5i5JvOFSqZVKHPgniY6ScfZcYKnvscH4Yq08ne2m6tSqXZN1D2yf86o27Mff+T7n7wqvcXDN/6SbWqG6PQtK0uD8Ziu4VmgcPG4yCP3gjuCPMGt2tDkarZilKUIFKUoCo8+e0eHhTW6yKXMz4bDY0RgjU52OrGRhds777VbQc9q8te0vj/0/iU0qnMa/UxemhM7j1DMWb9au4+yHmL6XwyMMcyQfUP6nTjQd++UK5PmQaoppujpydPKEFJl1pSlXOYUpSgILmnmNrbpRwRCa4nYrHGXCqAoy8kjHOmNBjOASSVHnVRk5p4oIRObrgCws2hZDNNoLb+EPnBbY7D0NTvPfBJJTFNHEbhVjmtpoVcK7RXCqGMbMQA6lFOCRkFvPFRHD+TJDaXBNpZwmadZYra5QSRRKkaR5YR4AlYKzHSftbnvUF1wQXGvahf20DSi64HPpx9XBLI8hywHhXWM4zk/AGqz/wDENxD/AOzaf2cn/m1L+0Dk6aHh80jw8IQIYwxtrZkmGZExpYsdOcjOe6k+tVj2S8jpxG9PXGYIV6jr21EnCqcb4O5PwXHnVG3dHTjhFwc2uDqPsj9o1xxVrkXCQr0RGV6SsPf6mc6mb7o9K6PWvZWEcKBIY0jQbBUUKB8gNq2K0ORu3sCaofMftp4fZsUDtcODgrAAwHzdiF/YSaontk9ozzSvY2zFYUOiZgd5G80yPsL2I8znyG8p7NfYvD0kub9NbONSQHZVB7GQd2Yj7J2GdwT2pqt0jfs6Y65+eD5b/CSi14FlJo9TMur+rpx//VT/AAX278OnIWQy25O2ZU8P9aMtgfFsVdIuW7VU0LbQKnbSIkC799sYqrcyexnh92p6cQtpMbPCNK/jGPAR+APxFW3M7gy523EI5IxLHIjxkag6sCuPXI2xUPyVzevE4HnjTQizPEvizqC4w3YadQOdPl615v5p5RueGTPBKSFcZDKTolUdj8SPNT2PzBPafYKuOFH/ALd/4JVVK3RrPBohru0dHpSlXOYUpSgFKUoBSlKAUpSgFKUoBSlKAUpSgFKUoBSlKAUpSgFKUoBSlKAUpSgFKUoBSlKAUpSgFKUoBVK9r0GvhjL/ANbH/eq61W/aBDrsyP6a/wAah7muF1ki/wCTgEfBvENvMfxr1HXEU4XuNvOu3VEY0dXWZNen6/oUpSrHAavFOFxXMLQzoHjcYZT/ALPMEdwRuDuK8/c2cgmxuDHu0beKJz3ZfQ4+0vY/gds4Houq/wA8cHFxaMceKP6xT8veH4rn8QKq4pnV02d4pV4ZyPkDjz8OuBkn6PIQJV8h6OPivn6rnuQK72rZGR2riH5L+FdQ5HvC9oqN3iPT/Ae7+4gfhRKjXq0pe2vqWClKVY4BVY9ovGjbWEmg4kl+pT1BYHLfqrqPzx61Z653zhG17epCvZD0x+kcaz+AAH6pqGbYUnNXwjk0/K7xxxOy4WUMUPqEbSf34+YIPnVu9k14bS+6Z2juB0z8HXJQ/vZfmwrpHN/LiPYhEXHQAKD+iowR/V3+YFc4ThxUgrsQQQfQjcH8DVVCj0e+s0Gn/wB6HbqVqcJv+vCkn3l3HoexH4HNbdXPJarYUpShAqB57TVw6ceqj+8tT1RHNqZspR8B/eWhaHxI55zfb6ouNj709p/4FbnsN4YIorp8btIifgq5/i5rd5gtcpxT+lLbn9nT/wCFSHsxg0W0vxm/3Eq2lJWdkpe5a+X4Rca0uNXphtppR3jieQfqqT/srdrX4haiWKSM9nRkP6wI/wBtVOJVe55lh4SNamTxDUpcnuRkFviSRmvUKkY27eVcSfhBUkEYIOCPQjvV15T5p6SLDP7q7I/oPIN8B5H9vrVYxo9Hq28qTXgvNK+UcEAggg7gjsa+qseaVf2jcsrfWEi6cyRjqxHz1KDt8mGV/EHyqM9jVvo4cw/69z+0JV7qE5T4KbWF4yAB1WZcH7JwB+4VFb2brJ7pwfqTdKUqTAUpSgFKUoBSlKAUpSgFKUoBSlKAUpSgFKUoBSlKAUpSgFKUoBSlKAUpSgFKUoBSlKAUpSgFKUoBUNzYmbf9YVM1D81Ni3/WFEWh8SKWtuM10yubLKM10mpZrm8GnxfhguIjGzOgLIxKMVYhHViuV3AbTpON8E1TOGcNWXjHEIHMhiWCAqolkGkur6ipDZUnA3GDV/qscK5fnj4pdXb9Lp3CRxhVdtSiIEAnKANqz6jHxqDAjeL67fidgEWS4f6LOhAYDWV+jgM2ohF7sSRvvsDsKlIuc4n4e11JG8YDNA8R0lxIJDFoyDpJL4AJIG+SQM4zcR4PM/Ebe5UR9OGKWMguwYmUocgBCMDpjz31HtjeJj5Jmfh9xbSSJFJJcPdRyRktoYzdZchlXOlgB8Rvt5AVTh/FFkmaErhlXWGU6kYZwQGAADA91PrkZqauDo4dxDSSCtrJIpBIKsiPggjcEEjeonhhutRa7khyMqFhDaSSRlmL752wAMAZPfIxOQcPe6t7qCLTqlt3hyxIA6g052BJxnOPP1FWOqd6dzJwngbT8FtpYpporn6KkqzLK5JfphvrFYlZFJ7hgdicYO9b3LHOr3PDLS56LPLcHpFVGFDqXVnY79OPMbHO/cDua+Lbly9/J0diZIIVWFbdp42d3KBdLFFZUEbEDY5bGfhWXjXJ7i0tbezERjt3XVBOzCOZAjKVkKq2d2D4KkFgMiqnKfk/PwPD7y6jjy9o0kToXGnXGAfCw95SGUg488bGorlm6aOJLl4ZJZJGSFAg1ZeTGXcqMRoNyzHYAnzwKi+I8BnRL61kkhP0qV5lMSsMGWJIwGVjtjT2BOc5yO1T03Kt63DbeAtbdSKRGkizJ0Zo1GGSRtOohj48acdlIYZJk03jH5lh5f5gW7E40aWglMDjUGUkKrZVh7ykOO4BzkEVSeY4fosmkRs5aQIgUeTbgsfsqB3b4etWjlPgE9tLdNK0BSebrKIlYEfVxrghtgF0Y2zqznw+7Ub7UOByTQxPFoOiQdVJCQkib+FyoJxk9sEE4yKIY5NM1eS+bx0Lr6p2NuzZRWQ6igUtoYsFIKkHfB77ZqX4Tz31pLRXt5YlvYzJC7MpBIjEhUhSSvhyQTjOOwqh8IsZ4PpXihJmZnQDUoGuNUIbvgAA9s5+HarlYcr3AHCt4StimliJG8eYTFlfq9tjrwfl/SoxkTTsy818f6lvfxQxvILeJhK6vpIYxltMeN3ZVKsew3ABJyBJ8if/AEqx/wDxIP8AVJUJc8pXkct8LZ7cwXwZyJdYeKRo9BK6QRIrYHcrj443svLfDWtrO3gcqzQwpESucHQoXIz64qDMr3H4s8b4euWCtFcM6hiFcosYXWoOGxqOM/D0r85q5sb/ACq2S1lkaGNJS2qMKVYtg5LZHuEAYySewGTW9xfgdxJxK1uo+j07dZEZWdgzCUKDjCEKVKg9znceHvWlxvgs6zX1wBEUmt44VBkYEGMvgt4CAD1D2zjT552lEx5RAc28ZMvB766gDKJo4JVJOGQMqHy+0M42PftW9yf0rCMssTCa7nWFIVfwswTUWx7q4XUzPjJAHc4B0r/l+ZeDXFjmLqIkFuz6m04XSNQ8GSSAPDtjPc43krPgkt1DDNEY0uLWfqoCSY2ygV0ZguQGU+8FJB8jVnwav4ft+Cx2HM4kkuIWidZ7cKzRgg61cEq0bHSGU4I304IIOK0+Ac6Pdw9dbKdYTD1kdmi8ZB90DXkHzBbAOD5YJzcO4JMJ7i7lEQnliSFYkkYxqsesjMhQFizOSToGBgYOCS5Z4JNa8NS1fpNJFH0lKu2lttiSUyvyw1UMSm8V4/1zbTx2U4W8XweKMl36esALqyMqGGo43XPbc6dhxQSJMWidGgYo6bMchQ3h0e9kEYHfNWqz5SuY4eGR/UE2LAseo/jAjePw/V7HDlt/MY88j8l5GmkN+S6RPcuZIpEdmKHpqg1Aqv3Q2Qc5JHlkymaxyNbMgeXuc5I51h0MhaH6QEZgRjIBVhsY5PEMgbfE4qw8l88PdvdiZAhjuHijQMDsiReEE6dTFizZOPex5VT4eTLu0uIZZlt1VYWhbpayCWZWLBiBqZiCTqwQT9rvX7wawkglucmNo5ZmnXc6suFGG2woGnuNWc+VSXcde5deA8xW0HCmulikhhV5T0i2uQv1nUqMsdTvLnA1YywGcVJRcz6buO1uIzFJMjSQnWGV9G7rkYIkUEEjBGOxOK5xZ8PkPC3sZnVQXaRHjJJRjL1VI1Bez7EeYHcZ2vHDuGy3lxa3dyYR9GWQRiF2YO8iqpdtaIY8KGHT8XvZ1bDNTGUHHk1bj2lhI7mVrScRWs/QmfVH4fcywCsS2NYOB5eflV1qgXvI91JZ8RgzADezmZW1vhAwjGD9XuQIx89Xlje9wZ0rqADYGQDkA/AkDI+OBQqc85n4sLTiEr8SjnNlKiJBcRNJ04MDDiQREGORnbaQZbGkA7HFgXi62PC+upe8iiVpNaOHdo9THXqc+MhTljnyNZZrS9SW5KC3nimdSkcsjp0wIo0YErHIGVmUnRpHcnJzgYOC2Fvwjh6xXM0SIXbUzYSLVKzMUQMThRkgAnsMmgJeHjIeWJEXUJIjPrVgVVfDpz669Xhx30t2xvpcE5rF02Y48x9SSHWHBZWiLA9RAMpq05Xc5BGcZArU9nnAhbWxOpmDsREXHiW3Vn6CeukIxYat/Ge3YadjybL+UIrp0t4nj19SaGR9dwrKQFlj6aqNyrFizboMAZ8IEly3zDLPNeiZFRLecxKQ+cKscTeLYZJ1Fj5DtvjJw2PP0csluFjYx3ORHIrKxXbKmZBvGHHY74yA2k7Vm4Xy9NFcXuoxG3upOrsW6mWiSNlIxpA8GQ2Sd+w71pcqcA4haiO2lnt3tYMLG6owndF9xH+wgGwJGolRjYnNAZOIc/GM3gW0mf6FhpTqjA0lOpqXLb+DcKN/XG2drh/OQluIYmgljW5iaaB3K+IJoJ1KCWj2dSNW+++DtUfecp3LniuOji/QInjbKYhEOW8G+3iwPPb41nj5cufpHD5T0cWkLwyASNluoI1yng8hGDg9842xkgbkfNge4lijj19GZIJMONalwh16O5iGsDVnuG2wCasBFUrjHJs1xeJMUt0aOdZEukkdbgRrgmJkCaZAw1JkvgK3Y48V1NAUzkiL/LeJ5LHp3IRAXYhF6SHCAnCjLHtj9wqycZ4oYFQrE8rSSLEqoCcFvtOQDojABJY9viSAa/wng19bT3cqpauLmYTYM0gKYRVxkRHVsoPl+NfvHOX724tI0MkDzC4E00bFxBLHlvqSQC2jSV7ghiu4IYigM3+MC3lnfAKUaDqwvh8jUsYYFGQ5KkMO+D3BFRHKHOHQtOGQz28scc8MMEU5ZNDSdIaQQG1Lr0nSSN9th5SXA+VJ4hfrK8Gm6dnTpqw06okTBBOAF0+ROrv4e1Y+GcqTtDZ2910RFYmJkMbszStChVCwZFEQBw5AL5IxnHcCSu+aiGuBDC0wtcdYhgDkrrKRg++4QqSDpHiABJyBr8T58jjhtJoopZ0vHWOIppG7qWUEOwIOAe+wwckVjXl+6t7m6e1MLxXbCRhK7KYpNIVmUKjCUEAHSSm4xnfIwXfJMiQcOgtjGVspUlJkYqX0K6keFWwWLls+Xoc7ASjcyShbcNaSpLOXyjEaIhGCSZZY9SICANPfJYD1xEcZ59Y8Elv7aPDKHUK7DwMrmMt4chwGGQB7wx28pLmngdxPNavCYWjiZjLDNq0NkDQ40g6njYZVWGMnOVIBqGj5EuDwa5sJJIdchlMbqGC+OVpAXzkrkkAgatPq1AWbiXHugIVZCZp5OlHEGG5wWJLdgqopYnfbYAkgHBY81CR7mJonWe2AZ4sg6lcEq0bsQrKcEb4wQQQK0+Ncu3FwLS4zCt5ayGQDxGJg6lXj1Y1DK4+s07Ee75VmsOBzCW5upREJ540iWNZGMarGHxmQoGYszkk6BgYABxkgfPL/ADc95GJVs50heHrI7NH4yfsAa9QPoWwDg79idfgHMltDwm3njRooG0pFGz6my8mlVLOT3Y9ycAfAVIcrcJmteHxW79NpIYxEpV20tpGASSuVz5jBx8ahLbkWccHhsuskc9uySRSqCy6o5NalgQDg9iN8d9+1ATPC+bVledGQqYFEhZWDxupBOY2GMkYwVIBBx3zWXl3mM3ao4jxHJGJUdZA43x4W0+7IM7jcehO+MXCba/MUhu5LcSlCka26voVsHxs0mSxJxtgBQD72aj+WeUXgvXuTHBb64jHJHbyOySuWUiRlZEWNlwwAAYnWd9twLfSlKAUpSgFKUoBSlKAUpSgFVvn+fRZk/wBNf41ZKpPthm0cLZh5SR/3qhulZrgWrJFfyUhOL7jfzrtteVouNeJfmP416pqsJajs67F29P1/QpSlXPOFa3E70QwySHsiM/7ATWzXMvbRzeIYUtEPjlIeTHkinIB9NTAfgretRJ0rNsOJ5ZqKK6OL/Gr97NwXjll8iwQfqjJ/vfurhVnfvNIscSl5HYKqjuSew/8AWvSfLfBhaWsUAOSi+JvvMd2P4sSapGWo7+tgsca8sk6w3d0sUbSOcKilmPwAyazVzb21c0/R7eO2U4aZtT48kQ5/DU2B8QGq7dKzz8ON5ZqC8mhYcTuLidp4YzIytrIxkLnOkHt2xt8qn/y5xP8AN/8AR/8ANUl7OeCG2sI9YxJL9dJnuCwGF/VXSPmD61Z6Lg2y5YqTSSaRRvy5xP8AN/8AR/8ANWG74lxKVGR7fKsMHwfw8Xer/Shn3V/ajic3ESjFWyGUlSD3BGxB/GuicgccE9uUJ8UR0/qndT/Efq1z32yWBtrtZ1B0XA374EiAA/LUuk49QxqG9m3OPQ4jEGOEm+ob0yxGk/g+BnyDGs9dOmejLB3cGuPpf+z0HSlK1PHFRfND4tJT8B/eFSlQnOj4sJz6KP7y1KLQ+JEDx25wnEf6MkA/bord9nU+qCT4Sf7q1Wea7zTHxg/dntB+3o/8a2vY5xQSLcp5qUf+sGH+7Vr2OuUPdN/L8I6RSlfE/ut8j/CqHEfqOCMggj1FfVc/9ifFxNwwR58UEjJ+DeMH5eIj9WugVEXas0y4+3Nw9GfLoCCCAQdiD2qr8b5L1AtbHS3fQfdPyP2T+75VaqVJWM3F2jitzfNG7JICrqcMp7g/+/Pzqc5L5o0XKxsfBKdHyb7J/E+H8R6Vte2Tg6/RRdqAHhKq5+8jNpwfXDMCPTLetch4XxhjcQhfe6sePnrXFZOdOj2MWOOfFq+56ipSlaniiviWFWGGAYd8EZG3bvVcPMkhuY0XQ0cs8tsGCHwtHHOxOosOphoWUqFABJ8Xh32+XC9xw+E3DlnlhVmePVGfEoOxRsqfipHwxQE3SqZw+N0hjaOWUySXbxEyzSSLpjkuFUaWbyUDIGNWkZPmM0HNU8hjjRE6h+lB20kg/RZxD4U1qQHJ1Z1HRsPFnNCC20qu8f4g5s4JRqiZ57PUAwyokuIAylkOGGGKnBwQT3BrJdcSkWZ1jKktNHENeSqaoixOARvsDjIznuM5oST1KqK8xTsyaY1eYQ32FDMqO9tPDGPDkga85BOopnAJyc7LczvKVFuFZZGbpyadYKoqajgOuTrcrjIxoY79qEWWWlVX/GO6ZnCRRBorSO5MbPu7yfSVEavkIg1xKeoc7ZGN8rkh427tGjkdQThD9XJFgNDKwJQsdYypGzMpx5Muwks1KqkPMM0UEHV6cjzoyxtgoGmyvTjIyx8QLEkdgjGpnid5IHiiiKK8mo63UsoCAE+EMpYnIwNQ2yfLBAkqVV+EXUtzdRSuwVVtw/SRn063Z1Y5DhZV8IKl0OBuME5rJd3jieUB2wJ7dQM7ANjUPkfOgLJSqlHxuSOFnHjdYbmQa3bBMc2FBx5YwM4JA7Vuz8ZmRxCemZHmESyBG0KGjeTLrqycCNl2YZJXtmgLBSqgeZZS6hUV5RDeDCuQjPbz28QwrMFyxbOGOVOVDbkma4JxUypJrI1xPof6t48eFWGVkzjZhuCwPfPcACVpVMvOZLhrWcqURjatcxP0WGAMfZd9TbEYLKm43XyEvzRO8dtGQ+G+k2isyZXIa5gVx3JCsCQQSdjg5oCcpUBf8RlWSRYShZpI4l6mSqakJJwpBONm05Ge2RnIxW/FJkmkLMjRfShBp8RcakjwQc4UBj7mD4fFq8qAslKp0nOciwSzaUdfocl7EQrKGEYUgZZizqwceIqh27b7SdxxiWMtGxjMmpAhWNjnWHOkJqyzARtvqUY3OMEUBPUqvWvMUj2jv0yZl66gKpKloWkUZwSELFB4dRwTjJxmoy7ToWjSQ3cskklo8wDzlhIQIz1UySIgCwGIgqfWDw7LgC6Uqvz8alQtGxi6plEcZEbHVqjMmAmrdgFbcsowCdsYrRtua55RGqrGrlLxmLAkZs544dlVtteon3jp9WxuBbqVUp+ap4y6ssRb/I2TGoAC8naHS2TlymgtqGnVkeFcb5l5hmLNANHXSRo8iJiHCpC5ZE6g0qOsisWfZtt8igLPSqXFzk7RCcIAXtbKXBdmCm5ldDhR75XuAuGkwFG+nEha8Qum0LmMPI8uHeFlUIhAUrGWD7juGbuSQcYWgLJStPg18Z7aGVlCmSNJCoOQCygkA4GQM98CtygFc+9uU4XhJB7tNGo+e7fwU1YOYec1s5AhtryYlA+YLdpF3JGNQ2DbdviPWuQ+0vmG+4oUjj4feR28Z1gNbyF2bGNTYXC4BIABPckk7AUm9jo6de8Tfg5ssm9eyK8jf4qXv5nd/wDd5P5a6FZe0nj8YAazkl+L2UoP+j0j91Z4/Z5O7rH3qpra/PyO70rjLe1fjJXC8KbX6/Rrgj+rsf31oX3GOZL5dKwSwKdiEj6J/rSnWPwIrXUcCwPy19zoXPvtNg4ahQES3JHhiB934yEe6Ph3Pltkjzrf8Rlu7hpJC0ksr5O2SSdgFA/ABR5YAq/8I9gt7MdVzLHADudzJJk98gYXPx1Guq8o+zez4b4okLy4wZpN3/V2AQfogZ881m4ynydmPNi6dezuyu+yn2ZGzAurpR9IYeBO/SB7/rkbH0G3ma6XStfiN50YZJdDvoQvojXU7YGcIPNj2ArVJJUjgyZJZZapGaSQKCSQABkk9gB6159trn8u8wqSMwB8gHt0YskAg+TnuPLqGpjn7ny/voGt7bh17DE+zu0Emth5rhVwqnz3ORt2zmmcoLxHh12lxHY3LYBVkNvKAynuM6fCexB8iB3Gxzm7aR19PHRGUrVtbbnp+lVHlv2gm7mSJrC+t2YE65YCIhgE7ue2cYGRucVbq1OFprkUpX4xwKEFS9qvBBdcKnGPFEv0hDjsY8k4+aah+NeZNdd05u9pdxNayQ2nDOIBpFMZeW2caQwwSoTVlsdskYO++MHjf+Kl7+Z3f/d5P5a58it7HrdHk7cGpP8AyelfZ7zSOIWEUucyAdOUejrjPy1DDD4NVkrzVyPf8T4XMXisrp0cASRNbygNjOCCF8LDJwcHudjXceVOc/pzMptLu2ZVDHrxFVO+MKx94/gK1i7W5wZsajJuPBZKpPGeeLKeF4ZBdaXGDptpQdiDt4Nu1SXO95eRxJ9CVi5Y6iqBiAB6Ntuf4VzW74xzLnwLNj/sIf5as9lZbFiUlqbX3r9GXn7mOzayvjB9K6t08Lt1IJFQdNohsWUBfCudyck/hVT9lXOa2V+DM2IZV6TnyXJBVj8iMH0DE1u8dXmO8haC4imkifBZejEudLBhuqg9wD3quRezXif5lN+wf8azd8o6sMoaXjk+T1THIGAZSCCMgg5BB8wR3r5uPcb9E/wrknsl4Ff210BPHPFD038LE9PUSuPDnGe++K61c+436J/hWpw5cahKk7PNfsu54HDbvMuehKAkuBnTg+F8Dc6cnIHkx7nAr0rb3CyIrowZGAZWU5BB7EEbEH1rzfyf7IrniNmLlJYo1bIjD6vFpJBJKg6RkEefY/jLWNpx3geRHE0sGfdUGaLfckBMPH8T4R65rGFx5O3qFDK7i9zv1K47Zf4RKdp7N1YbHRID89mCkfLetbi3+ESdJFtagHGzyyZwf0EG/wDWFaa0cn9Pk9Cze3DjyQ8OMBP1lwyhV8wqMrMx+HhC/rVzD2S8ttecSjbH1VuRNIfiN0HzLgbegb0rJw/kninG7gzzh0VsapplKqF9I02LAAnAUBc5yQTmu8cq8qw8Ot1ggG3dmPvO3mzH1/gNqz06pWzq7ywYnji7b5JilKi+K3T9a3ijbSXdnfGM9ONTq94H7bRLtj3u9bHnpWbI4RCJBJ0o9YYuH0DUGIIJBxkEgkE+YJrNbWiRghFCgkthRgZPc7VG33MSoQEXqeOOPKke9KRpC/ewpEjeib79qxLzPlHcRN01lMAfUApYS9InfcIrZJbHYHGTtUWTpZKpYxgABEADGQAKMBmLEsPRiWYk+ZJ9awz8EgddLwxMupn0lFI1OWLnGO7Fmz66jnvWgeZjoGIJDIQ7LGPNUYKGzjChyQVLadjk6QDjb4/LKsB+j46uVwuRlgGBcJq8Osxh9OrbOM7UsaXwblxaJIhjdFdGGlkZQVI9CDsR8KxW/C4o1CpEiqG1gBQAGOfF+lud+9RnDeNakUIXnZlExLBUZY5HIQMMDxYDDGBnptnBwDlXmRDIFA8J6viJx4YTh30nfQHIXPmTntglY0skIuHxqwZY0VhrwQoBHUYO+CPvuAzepAJr4k4RCyLGYoyinKroGFO+6jGx3Pb1PrUTw3jrhIkZZJJnRZnUgAxrM7aVYqNOVAZfLPTOTkjO7zBdOqRpE2iSWZI1OAds6pMAgjPRSQj4gUsaXdG4OHRb/Vp4kETeAbourCHbdBqbC9hqPrXxb8Ihj9yKNcNr2Qe9p06v0tPhz6bdqjoOaFeVowh2Mo1lgFPQ0hz64DsFJ8j67407LmRlj6kwbWY45njyNMQldhGinSC8re7p9V8tQ1LJ0MmDwSPWjAaVR2lCKAFLsGBc7Zzhm88ZOe9bN3YxygLKiuAcgMAcHBGRnscEj5E1Ezcz6Rcv0ZDHb68uCMOyKh0xjuxJYr2xqQjNY4OcUJfWjRrGsru5IKgQFA/u5zgsV+asBnBwsjQycjtUU5VVBChBgAeEdht5DJwK/Gs0JJKKSSGJ0jJK+6T8R5HyqFuuZnCyBIcyK8MQUuD45iPC+nODGrK7AZGk7E96zNx/ErJpYkzLbRrthn6fVYhvuqhJJ/oMACcArGhkieGxYI6aYIZSNIxhjlh8idyPM1+3PD45ARJGjBipIZQclSCpOfNSAQfIgYqEu+c1SNWWF3zFLNhcdoWVcA+essNH3qmOKSssLFDpcjSh22dsKuc5HvEUsaWj8fg8BUIYYioRogpRcaH06kxjGltK5XscD0rLa2SRAiNFQE5IUAZOwycdzgDf4VVrTm5pUtX1hI+g1zcuV8o411qNsDTI6hj6hlG6tiSl5p0iTMTZQwppDAtrmYAIQOzqGVmHbDAgmlol45LYkIeBW6KVWCJVKGMqI1wUOAVxj3cADT22rPJYxtEYmRWjK6CjAFSPQg7EfCoiTm1FiaQoRpEzsCdgkDlWYt28RHhH2s7bAmsz8wYlWIREudGpdQyNYY5x5oulgWOBkYGTtSyNDN634XFGoVI0VQ2sAKANX3v0vj3r9/JkXU6nTTqDfXpGrJBGc984JGfQn1qLl5pAhkmWJ3jVNaEd5MnChMjxF9tOM9xnBOKx23OKNrJjdUjWZmbY/wCZkEZAA3JZtQGNiUbGe5WhofoSS8BtwCBBFhkaMjprujY1IdvcOBle21Z7jh8cmdaI2cE5UH3clf2EnHpmo2XmMpp1QuC8phUZG4EZcuc40qNLKScbjIyCCXDOPtPLGqx6VNulw+onWvVJ6a4xjfRJnfIwNqWND5JW2tUjXTGqooydKgAbnJ2G253rVg4Dbpr0QRL1Bh8RqNQJY4bA3GWY4PmxPmawXfMCpJ01XWeqkB8QHjcBsKD7xWM9Ru3h7ZOQNWHnBCWzG4RRMS+M56EgjOkDc6mPh9cbZ3wsaGTE/Do3zrjRskMcqO4GAfmBtmviHhUKABIo1ADqNKAYEjBnAwNg7AMw8yATWlwm/ea4nyQI49EWgEHEmC75IG5CvEMAkAht60bnmJobm41spjEIeFSQN4y/WYnGQi5TJOcaTjcgFZOh3RKcT5fhuE0ugGWhJIVcsIJBIiNkHKagfD6M2MZzWUcEg0BOjHpUlgugYBbJY9u7EnPrk5qFt+PSwwarjLyRWn0qdVCjxPkhFAHqkir3zjc53rbXmEv4QjRt9IS3GSMsSiyMV9dKFgR5aG8xSxoZn4hy3DLEY9CoCI18KJusTalQhlKtGCW8JG2o4wd6+uEcAjttWgDdi48CqEyqghAgAUHSCfMkkk1qQc2qzOBFIVQTnUozn6O4RtIAy2WJA9SNs743eEcW6+shMKpADhsq2VDeAj3gNQBIyM5GTg0shwa5N6GFUUKihVUBVUDAAHYADsAPKvulKkqKUpQClKUApSlAKUpQClKUApSlAKUpQClKUApSlAKUpQClKUApSlAK/CK/aUBitbRIkCRoqIuyqqgKPkBsKy0pQGtdcMil/wA5FG/6SA/xFfFrweCL/NwxJ+hGq/wFblKE2xSlKECtW54XFI2qSNGbSUyygnScZXf7JIGR54FbVKA024PAXDmGMuCpDaBkFfd3x5eXpWO/4MkqImAERtWjSNBxnGofBiGGMYZVPlUhShNs0Y+DRAR6lEjRghHkGpxkgnDNv3A/qj0rPc2SSFS6KxU5UkbqSCCVPkcEjI8iR51npQWzVHC4gyMIowyLoQ6BlVHYLtsB6CsX5At/F9RF4g6t9Wu4kOXB23DHcjz8636UFs1fyZFqV+lHqQBVbQMqB2AONgPIeVZJbRGZWZVLISUJG6kjBx6ZBI+VZqUFsjb3gEUo0lFAwyNhFyUk3dMkZAc7nGM1tvZRlw5RSwxhiBnbON/hqbHpk+tZ6UFs1/oEejR0006upp0jGrXr1Y+9r8WfXfvXw3CITkGKM6laM5Qbq5JZTturEkkeZrbpQWzSj4LAvaGIeISbIvvKNIbt7wXYH0rIeGRb/VpuxkPhG7EYLH+kRtn02rZpQWzWl4ZEwIaNGBCqQVBGEOVGPQHcDyrLLbq2NQB0kMM+RHYj4islKCzUbhEJyDFGQUMRGkYKHuhH3T93tSDhEMZykUanUHyqAeIDSDsO4XbPpW3SgtmhJy/bMoVoISFVlAMakAMcsBt2J3I86xpwFRN1dTag2rY4JGkgI2NmjGSQpGx371J0qKGpmnFweBQQsMagsJCAgA1BtQbt3D+IHyO9DweEhgYYyGTpN4Bum50Hbdcs23bc1uUqRbNUcLi06emmkBlxpGMP7w+TY39a+4bGNDqREU6QmQoB0r7o28hnYVnpQWzTbg8Jk6hhjMmoPrKDVqC6Q2cZ1Bds+m1H4PARgwxkFOkQUHufd7e78O1blKC2YLWxjiz00RNRydKgZOAMnHc4AHyArE3B4ShQxRlGDAqVGCHOpgR5hm3PqdzW5Sgtms3DYiSxjQkhQSVGSEOVBPmFO49DX4OFxAg9KPIcyg6Rs7Agv294gkau+9bVKC2aF1wWN1wFCHToDKo1BdQYpnHuMRgjz+B3r74bw1YFYKThm1YydK7KMICToXw50jbJJ863KUFvgUpShB/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data:image/jpeg;base64,/9j/4AAQSkZJRgABAQAAAQABAAD/2wCEAAkGBhQREBUUEhQVFRUWFx0UGBcYFh4fGxweGxwYIB8gGh8YISggGRwjHBoaIS8gIywpLywsHSAzNTQqNSYuLCoBCQoKDgwOGg8PGiwkHyUpLzQpLiwsKSksLCwsLCksLSksLCwsLCksKSksLCwsLCwsLCwsLCwsLCksLCwsLCksLP/AABEIAF0CHQMBIgACEQEDEQH/xAAcAAEAAgMBAQEAAAAAAAAAAAAABQYDBAcIAgH/xABQEAACAQMCBAMEBQgECggHAAABAgMABBESIQUGEzEiQVEHMmFxFCNCUoEVVHKCkaGx0mKSk7IIFiQzo7PBwtHiF2NzlMPT4fAYNDVTdIOi/8QAGQEBAAMBAQAAAAAAAAAAAAAAAAECAwQF/8QALREAAgIBAwMBCAEFAAAAAAAAAAECEQMSITEEE0FRIiMycYGRscFhFFKh0fD/2gAMAwEAAhEDEQA/AOn8xc/WdhII7mR0YoJNoZGGklhklFIG6naoYe27hP5y39hL/JV7rj3t75ThEEd5HGqy9URyMoxqVlbBbHcgqAD3wflUN0rNMcVOSiWb/pu4T+ct/YS/yU/6buE/nLf2Ev8AJXmxbfJxXofh/sF4bGPrBNMfV5Sv+qC1SMtXB0ZsCxVq8m6PbZwn85Yf/om/krftPapwuTGm9hGfvkp/rAK0m9ivCSP/AJU/28389QPG/wDB7tXBNrNLC3kG+sT9+G/HUflVtzBKD8nTLDisM66oZY5V9Y3DD9qk1tV5R5i5JvOFSqZVKHPgniY6ScfZcYKnvscH4Yq08ne2m6tSqXZN1D2yf86o27Mff+T7n7wqvcXDN/6SbWqG6PQtK0uD8Ziu4VmgcPG4yCP3gjuCPMGt2tDkarZilKUIFKUoCo8+e0eHhTW6yKXMz4bDY0RgjU52OrGRhds777VbQc9q8te0vj/0/iU0qnMa/UxemhM7j1DMWb9au4+yHmL6XwyMMcyQfUP6nTjQd++UK5PmQaoppujpydPKEFJl1pSlXOYUpSgILmnmNrbpRwRCa4nYrHGXCqAoy8kjHOmNBjOASSVHnVRk5p4oIRObrgCws2hZDNNoLb+EPnBbY7D0NTvPfBJJTFNHEbhVjmtpoVcK7RXCqGMbMQA6lFOCRkFvPFRHD+TJDaXBNpZwmadZYra5QSRRKkaR5YR4AlYKzHSftbnvUF1wQXGvahf20DSi64HPpx9XBLI8hywHhXWM4zk/AGqz/wDENxD/AOzaf2cn/m1L+0Dk6aHh80jw8IQIYwxtrZkmGZExpYsdOcjOe6k+tVj2S8jpxG9PXGYIV6jr21EnCqcb4O5PwXHnVG3dHTjhFwc2uDqPsj9o1xxVrkXCQr0RGV6SsPf6mc6mb7o9K6PWvZWEcKBIY0jQbBUUKB8gNq2K0ORu3sCaofMftp4fZsUDtcODgrAAwHzdiF/YSaontk9ozzSvY2zFYUOiZgd5G80yPsL2I8znyG8p7NfYvD0kub9NbONSQHZVB7GQd2Yj7J2GdwT2pqt0jfs6Y65+eD5b/CSi14FlJo9TMur+rpx//VT/AAX278OnIWQy25O2ZU8P9aMtgfFsVdIuW7VU0LbQKnbSIkC799sYqrcyexnh92p6cQtpMbPCNK/jGPAR+APxFW3M7gy523EI5IxLHIjxkag6sCuPXI2xUPyVzevE4HnjTQizPEvizqC4w3YadQOdPl615v5p5RueGTPBKSFcZDKTolUdj8SPNT2PzBPafYKuOFH/ALd/4JVVK3RrPBohru0dHpSlXOYUpSgFKUoBSlKAUpSgFKUoBSlKAUpSgFKUoBSlKAUpSgFKUoBSlKAUpSgFKUoBSlKAUpSgFKUoBVK9r0GvhjL/ANbH/eq61W/aBDrsyP6a/wAah7muF1ki/wCTgEfBvENvMfxr1HXEU4XuNvOu3VEY0dXWZNen6/oUpSrHAavFOFxXMLQzoHjcYZT/ALPMEdwRuDuK8/c2cgmxuDHu0beKJz3ZfQ4+0vY/gds4Houq/wA8cHFxaMceKP6xT8veH4rn8QKq4pnV02d4pV4ZyPkDjz8OuBkn6PIQJV8h6OPivn6rnuQK72rZGR2riH5L+FdQ5HvC9oqN3iPT/Ae7+4gfhRKjXq0pe2vqWClKVY4BVY9ovGjbWEmg4kl+pT1BYHLfqrqPzx61Z653zhG17epCvZD0x+kcaz+AAH6pqGbYUnNXwjk0/K7xxxOy4WUMUPqEbSf34+YIPnVu9k14bS+6Z2juB0z8HXJQ/vZfmwrpHN/LiPYhEXHQAKD+iowR/V3+YFc4ThxUgrsQQQfQjcH8DVVCj0e+s0Gn/wB6HbqVqcJv+vCkn3l3HoexH4HNbdXPJarYUpShAqB57TVw6ceqj+8tT1RHNqZspR8B/eWhaHxI55zfb6ouNj709p/4FbnsN4YIorp8btIifgq5/i5rd5gtcpxT+lLbn9nT/wCFSHsxg0W0vxm/3Eq2lJWdkpe5a+X4Rca0uNXphtppR3jieQfqqT/srdrX4haiWKSM9nRkP6wI/wBtVOJVe55lh4SNamTxDUpcnuRkFviSRmvUKkY27eVcSfhBUkEYIOCPQjvV15T5p6SLDP7q7I/oPIN8B5H9vrVYxo9Hq28qTXgvNK+UcEAggg7gjsa+qseaVf2jcsrfWEi6cyRjqxHz1KDt8mGV/EHyqM9jVvo4cw/69z+0JV7qE5T4KbWF4yAB1WZcH7JwB+4VFb2brJ7pwfqTdKUqTAUpSgFKUoBSlKAUpSgFKUoBSlKAUpSgFKUoBSlKAUpSgFKUoBSlKAUpSgFKUoBSlKAUpSgFKUoBUNzYmbf9YVM1D81Ni3/WFEWh8SKWtuM10yubLKM10mpZrm8GnxfhguIjGzOgLIxKMVYhHViuV3AbTpON8E1TOGcNWXjHEIHMhiWCAqolkGkur6ipDZUnA3GDV/qscK5fnj4pdXb9Lp3CRxhVdtSiIEAnKANqz6jHxqDAjeL67fidgEWS4f6LOhAYDWV+jgM2ohF7sSRvvsDsKlIuc4n4e11JG8YDNA8R0lxIJDFoyDpJL4AJIG+SQM4zcR4PM/Ebe5UR9OGKWMguwYmUocgBCMDpjz31HtjeJj5Jmfh9xbSSJFJJcPdRyRktoYzdZchlXOlgB8Rvt5AVTh/FFkmaErhlXWGU6kYZwQGAADA91PrkZqauDo4dxDSSCtrJIpBIKsiPggjcEEjeonhhutRa7khyMqFhDaSSRlmL752wAMAZPfIxOQcPe6t7qCLTqlt3hyxIA6g052BJxnOPP1FWOqd6dzJwngbT8FtpYpporn6KkqzLK5JfphvrFYlZFJ7hgdicYO9b3LHOr3PDLS56LPLcHpFVGFDqXVnY79OPMbHO/cDua+Lbly9/J0diZIIVWFbdp42d3KBdLFFZUEbEDY5bGfhWXjXJ7i0tbezERjt3XVBOzCOZAjKVkKq2d2D4KkFgMiqnKfk/PwPD7y6jjy9o0kToXGnXGAfCw95SGUg488bGorlm6aOJLl4ZJZJGSFAg1ZeTGXcqMRoNyzHYAnzwKi+I8BnRL61kkhP0qV5lMSsMGWJIwGVjtjT2BOc5yO1T03Kt63DbeAtbdSKRGkizJ0Zo1GGSRtOohj48acdlIYZJk03jH5lh5f5gW7E40aWglMDjUGUkKrZVh7ykOO4BzkEVSeY4fosmkRs5aQIgUeTbgsfsqB3b4etWjlPgE9tLdNK0BSebrKIlYEfVxrghtgF0Y2zqznw+7Ub7UOByTQxPFoOiQdVJCQkib+FyoJxk9sEE4yKIY5NM1eS+bx0Lr6p2NuzZRWQ6igUtoYsFIKkHfB77ZqX4Tz31pLRXt5YlvYzJC7MpBIjEhUhSSvhyQTjOOwqh8IsZ4PpXihJmZnQDUoGuNUIbvgAA9s5+HarlYcr3AHCt4StimliJG8eYTFlfq9tjrwfl/SoxkTTsy818f6lvfxQxvILeJhK6vpIYxltMeN3ZVKsew3ABJyBJ8if/AEqx/wDxIP8AVJUJc8pXkct8LZ7cwXwZyJdYeKRo9BK6QRIrYHcrj443svLfDWtrO3gcqzQwpESucHQoXIz64qDMr3H4s8b4euWCtFcM6hiFcosYXWoOGxqOM/D0r85q5sb/ACq2S1lkaGNJS2qMKVYtg5LZHuEAYySewGTW9xfgdxJxK1uo+j07dZEZWdgzCUKDjCEKVKg9znceHvWlxvgs6zX1wBEUmt44VBkYEGMvgt4CAD1D2zjT552lEx5RAc28ZMvB766gDKJo4JVJOGQMqHy+0M42PftW9yf0rCMssTCa7nWFIVfwswTUWx7q4XUzPjJAHc4B0r/l+ZeDXFjmLqIkFuz6m04XSNQ8GSSAPDtjPc43krPgkt1DDNEY0uLWfqoCSY2ygV0ZguQGU+8FJB8jVnwav4ft+Cx2HM4kkuIWidZ7cKzRgg61cEq0bHSGU4I304IIOK0+Ac6Pdw9dbKdYTD1kdmi8ZB90DXkHzBbAOD5YJzcO4JMJ7i7lEQnliSFYkkYxqsesjMhQFizOSToGBgYOCS5Z4JNa8NS1fpNJFH0lKu2lttiSUyvyw1UMSm8V4/1zbTx2U4W8XweKMl36esALqyMqGGo43XPbc6dhxQSJMWidGgYo6bMchQ3h0e9kEYHfNWqz5SuY4eGR/UE2LAseo/jAjePw/V7HDlt/MY88j8l5GmkN+S6RPcuZIpEdmKHpqg1Aqv3Q2Qc5JHlkymaxyNbMgeXuc5I51h0MhaH6QEZgRjIBVhsY5PEMgbfE4qw8l88PdvdiZAhjuHijQMDsiReEE6dTFizZOPex5VT4eTLu0uIZZlt1VYWhbpayCWZWLBiBqZiCTqwQT9rvX7wawkglucmNo5ZmnXc6suFGG2woGnuNWc+VSXcde5deA8xW0HCmulikhhV5T0i2uQv1nUqMsdTvLnA1YywGcVJRcz6buO1uIzFJMjSQnWGV9G7rkYIkUEEjBGOxOK5xZ8PkPC3sZnVQXaRHjJJRjL1VI1Bez7EeYHcZ2vHDuGy3lxa3dyYR9GWQRiF2YO8iqpdtaIY8KGHT8XvZ1bDNTGUHHk1bj2lhI7mVrScRWs/QmfVH4fcywCsS2NYOB5eflV1qgXvI91JZ8RgzADezmZW1vhAwjGD9XuQIx89Xlje9wZ0rqADYGQDkA/AkDI+OBQqc85n4sLTiEr8SjnNlKiJBcRNJ04MDDiQREGORnbaQZbGkA7HFgXi62PC+upe8iiVpNaOHdo9THXqc+MhTljnyNZZrS9SW5KC3nimdSkcsjp0wIo0YErHIGVmUnRpHcnJzgYOC2Fvwjh6xXM0SIXbUzYSLVKzMUQMThRkgAnsMmgJeHjIeWJEXUJIjPrVgVVfDpz669Xhx30t2xvpcE5rF02Y48x9SSHWHBZWiLA9RAMpq05Xc5BGcZArU9nnAhbWxOpmDsREXHiW3Vn6CeukIxYat/Ge3YadjybL+UIrp0t4nj19SaGR9dwrKQFlj6aqNyrFizboMAZ8IEly3zDLPNeiZFRLecxKQ+cKscTeLYZJ1Fj5DtvjJw2PP0csluFjYx3ORHIrKxXbKmZBvGHHY74yA2k7Vm4Xy9NFcXuoxG3upOrsW6mWiSNlIxpA8GQ2Sd+w71pcqcA4haiO2lnt3tYMLG6owndF9xH+wgGwJGolRjYnNAZOIc/GM3gW0mf6FhpTqjA0lOpqXLb+DcKN/XG2drh/OQluIYmgljW5iaaB3K+IJoJ1KCWj2dSNW+++DtUfecp3LniuOji/QInjbKYhEOW8G+3iwPPb41nj5cufpHD5T0cWkLwyASNluoI1yng8hGDg9842xkgbkfNge4lijj19GZIJMONalwh16O5iGsDVnuG2wCasBFUrjHJs1xeJMUt0aOdZEukkdbgRrgmJkCaZAw1JkvgK3Y48V1NAUzkiL/LeJ5LHp3IRAXYhF6SHCAnCjLHtj9wqycZ4oYFQrE8rSSLEqoCcFvtOQDojABJY9viSAa/wng19bT3cqpauLmYTYM0gKYRVxkRHVsoPl+NfvHOX724tI0MkDzC4E00bFxBLHlvqSQC2jSV7ghiu4IYigM3+MC3lnfAKUaDqwvh8jUsYYFGQ5KkMO+D3BFRHKHOHQtOGQz28scc8MMEU5ZNDSdIaQQG1Lr0nSSN9th5SXA+VJ4hfrK8Gm6dnTpqw06okTBBOAF0+ROrv4e1Y+GcqTtDZ2910RFYmJkMbszStChVCwZFEQBw5AL5IxnHcCSu+aiGuBDC0wtcdYhgDkrrKRg++4QqSDpHiABJyBr8T58jjhtJoopZ0vHWOIppG7qWUEOwIOAe+wwckVjXl+6t7m6e1MLxXbCRhK7KYpNIVmUKjCUEAHSSm4xnfIwXfJMiQcOgtjGVspUlJkYqX0K6keFWwWLls+Xoc7ASjcyShbcNaSpLOXyjEaIhGCSZZY9SICANPfJYD1xEcZ59Y8Elv7aPDKHUK7DwMrmMt4chwGGQB7wx28pLmngdxPNavCYWjiZjLDNq0NkDQ40g6njYZVWGMnOVIBqGj5EuDwa5sJJIdchlMbqGC+OVpAXzkrkkAgatPq1AWbiXHugIVZCZp5OlHEGG5wWJLdgqopYnfbYAkgHBY81CR7mJonWe2AZ4sg6lcEq0bsQrKcEb4wQQQK0+Ncu3FwLS4zCt5ayGQDxGJg6lXj1Y1DK4+s07Ee75VmsOBzCW5upREJ540iWNZGMarGHxmQoGYszkk6BgYABxkgfPL/ADc95GJVs50heHrI7NH4yfsAa9QPoWwDg79idfgHMltDwm3njRooG0pFGz6my8mlVLOT3Y9ycAfAVIcrcJmteHxW79NpIYxEpV20tpGASSuVz5jBx8ahLbkWccHhsuskc9uySRSqCy6o5NalgQDg9iN8d9+1ATPC+bVledGQqYFEhZWDxupBOY2GMkYwVIBBx3zWXl3mM3ao4jxHJGJUdZA43x4W0+7IM7jcehO+MXCba/MUhu5LcSlCka26voVsHxs0mSxJxtgBQD72aj+WeUXgvXuTHBb64jHJHbyOySuWUiRlZEWNlwwAAYnWd9twLfSlKAUpSgFKUoBSlKAUpSgFVvn+fRZk/wBNf41ZKpPthm0cLZh5SR/3qhulZrgWrJFfyUhOL7jfzrtteVouNeJfmP416pqsJajs67F29P1/QpSlXPOFa3E70QwySHsiM/7ATWzXMvbRzeIYUtEPjlIeTHkinIB9NTAfgretRJ0rNsOJ5ZqKK6OL/Gr97NwXjll8iwQfqjJ/vfurhVnfvNIscSl5HYKqjuSew/8AWvSfLfBhaWsUAOSi+JvvMd2P4sSapGWo7+tgsca8sk6w3d0sUbSOcKilmPwAyazVzb21c0/R7eO2U4aZtT48kQ5/DU2B8QGq7dKzz8ON5ZqC8mhYcTuLidp4YzIytrIxkLnOkHt2xt8qn/y5xP8AN/8AR/8ANUl7OeCG2sI9YxJL9dJnuCwGF/VXSPmD61Z6Lg2y5YqTSSaRRvy5xP8AN/8AR/8ANWG74lxKVGR7fKsMHwfw8Xer/Shn3V/ajic3ESjFWyGUlSD3BGxB/GuicgccE9uUJ8UR0/qndT/Efq1z32yWBtrtZ1B0XA374EiAA/LUuk49QxqG9m3OPQ4jEGOEm+ob0yxGk/g+BnyDGs9dOmejLB3cGuPpf+z0HSlK1PHFRfND4tJT8B/eFSlQnOj4sJz6KP7y1KLQ+JEDx25wnEf6MkA/bord9nU+qCT4Sf7q1Wea7zTHxg/dntB+3o/8a2vY5xQSLcp5qUf+sGH+7Vr2OuUPdN/L8I6RSlfE/ut8j/CqHEfqOCMggj1FfVc/9ifFxNwwR58UEjJ+DeMH5eIj9WugVEXas0y4+3Nw9GfLoCCCAQdiD2qr8b5L1AtbHS3fQfdPyP2T+75VaqVJWM3F2jitzfNG7JICrqcMp7g/+/Pzqc5L5o0XKxsfBKdHyb7J/E+H8R6Vte2Tg6/RRdqAHhKq5+8jNpwfXDMCPTLetch4XxhjcQhfe6sePnrXFZOdOj2MWOOfFq+56ipSlaniiviWFWGGAYd8EZG3bvVcPMkhuY0XQ0cs8tsGCHwtHHOxOosOphoWUqFABJ8Xh32+XC9xw+E3DlnlhVmePVGfEoOxRsqfipHwxQE3SqZw+N0hjaOWUySXbxEyzSSLpjkuFUaWbyUDIGNWkZPmM0HNU8hjjRE6h+lB20kg/RZxD4U1qQHJ1Z1HRsPFnNCC20qu8f4g5s4JRqiZ57PUAwyokuIAylkOGGGKnBwQT3BrJdcSkWZ1jKktNHENeSqaoixOARvsDjIznuM5oST1KqK8xTsyaY1eYQ32FDMqO9tPDGPDkga85BOopnAJyc7LczvKVFuFZZGbpyadYKoqajgOuTrcrjIxoY79qEWWWlVX/GO6ZnCRRBorSO5MbPu7yfSVEavkIg1xKeoc7ZGN8rkh427tGjkdQThD9XJFgNDKwJQsdYypGzMpx5Muwks1KqkPMM0UEHV6cjzoyxtgoGmyvTjIyx8QLEkdgjGpnid5IHiiiKK8mo63UsoCAE+EMpYnIwNQ2yfLBAkqVV+EXUtzdRSuwVVtw/SRn063Z1Y5DhZV8IKl0OBuME5rJd3jieUB2wJ7dQM7ANjUPkfOgLJSqlHxuSOFnHjdYbmQa3bBMc2FBx5YwM4JA7Vuz8ZmRxCemZHmESyBG0KGjeTLrqycCNl2YZJXtmgLBSqgeZZS6hUV5RDeDCuQjPbz28QwrMFyxbOGOVOVDbkma4JxUypJrI1xPof6t48eFWGVkzjZhuCwPfPcACVpVMvOZLhrWcqURjatcxP0WGAMfZd9TbEYLKm43XyEvzRO8dtGQ+G+k2isyZXIa5gVx3JCsCQQSdjg5oCcpUBf8RlWSRYShZpI4l6mSqakJJwpBONm05Ge2RnIxW/FJkmkLMjRfShBp8RcakjwQc4UBj7mD4fFq8qAslKp0nOciwSzaUdfocl7EQrKGEYUgZZizqwceIqh27b7SdxxiWMtGxjMmpAhWNjnWHOkJqyzARtvqUY3OMEUBPUqvWvMUj2jv0yZl66gKpKloWkUZwSELFB4dRwTjJxmoy7ToWjSQ3cskklo8wDzlhIQIz1UySIgCwGIgqfWDw7LgC6Uqvz8alQtGxi6plEcZEbHVqjMmAmrdgFbcsowCdsYrRtua55RGqrGrlLxmLAkZs544dlVtteon3jp9WxuBbqVUp+ap4y6ssRb/I2TGoAC8naHS2TlymgtqGnVkeFcb5l5hmLNANHXSRo8iJiHCpC5ZE6g0qOsisWfZtt8igLPSqXFzk7RCcIAXtbKXBdmCm5ldDhR75XuAuGkwFG+nEha8Qum0LmMPI8uHeFlUIhAUrGWD7juGbuSQcYWgLJStPg18Z7aGVlCmSNJCoOQCygkA4GQM98CtygFc+9uU4XhJB7tNGo+e7fwU1YOYec1s5AhtryYlA+YLdpF3JGNQ2DbdviPWuQ+0vmG+4oUjj4feR28Z1gNbyF2bGNTYXC4BIABPckk7AUm9jo6de8Tfg5ssm9eyK8jf4qXv5nd/wDd5P5a6FZe0nj8YAazkl+L2UoP+j0j91Z4/Z5O7rH3qpra/PyO70rjLe1fjJXC8KbX6/Rrgj+rsf31oX3GOZL5dKwSwKdiEj6J/rSnWPwIrXUcCwPy19zoXPvtNg4ahQES3JHhiB934yEe6Ph3Pltkjzrf8Rlu7hpJC0ksr5O2SSdgFA/ABR5YAq/8I9gt7MdVzLHADudzJJk98gYXPx1Guq8o+zez4b4okLy4wZpN3/V2AQfogZ881m4ynydmPNi6dezuyu+yn2ZGzAurpR9IYeBO/SB7/rkbH0G3ma6XStfiN50YZJdDvoQvojXU7YGcIPNj2ArVJJUjgyZJZZapGaSQKCSQABkk9gB6159trn8u8wqSMwB8gHt0YskAg+TnuPLqGpjn7ny/voGt7bh17DE+zu0Emth5rhVwqnz3ORt2zmmcoLxHh12lxHY3LYBVkNvKAynuM6fCexB8iB3Gxzm7aR19PHRGUrVtbbnp+lVHlv2gm7mSJrC+t2YE65YCIhgE7ue2cYGRucVbq1OFprkUpX4xwKEFS9qvBBdcKnGPFEv0hDjsY8k4+aah+NeZNdd05u9pdxNayQ2nDOIBpFMZeW2caQwwSoTVlsdskYO++MHjf+Kl7+Z3f/d5P5a58it7HrdHk7cGpP8AyelfZ7zSOIWEUucyAdOUejrjPy1DDD4NVkrzVyPf8T4XMXisrp0cASRNbygNjOCCF8LDJwcHudjXceVOc/pzMptLu2ZVDHrxFVO+MKx94/gK1i7W5wZsajJuPBZKpPGeeLKeF4ZBdaXGDptpQdiDt4Nu1SXO95eRxJ9CVi5Y6iqBiAB6Ntuf4VzW74xzLnwLNj/sIf5as9lZbFiUlqbX3r9GXn7mOzayvjB9K6t08Lt1IJFQdNohsWUBfCudyck/hVT9lXOa2V+DM2IZV6TnyXJBVj8iMH0DE1u8dXmO8haC4imkifBZejEudLBhuqg9wD3quRezXif5lN+wf8azd8o6sMoaXjk+T1THIGAZSCCMgg5BB8wR3r5uPcb9E/wrknsl4Ff210BPHPFD038LE9PUSuPDnGe++K61c+436J/hWpw5cahKk7PNfsu54HDbvMuehKAkuBnTg+F8Dc6cnIHkx7nAr0rb3CyIrowZGAZWU5BB7EEbEH1rzfyf7IrniNmLlJYo1bIjD6vFpJBJKg6RkEefY/jLWNpx3geRHE0sGfdUGaLfckBMPH8T4R65rGFx5O3qFDK7i9zv1K47Zf4RKdp7N1YbHRID89mCkfLetbi3+ESdJFtagHGzyyZwf0EG/wDWFaa0cn9Pk9Cze3DjyQ8OMBP1lwyhV8wqMrMx+HhC/rVzD2S8ttecSjbH1VuRNIfiN0HzLgbegb0rJw/kninG7gzzh0VsapplKqF9I02LAAnAUBc5yQTmu8cq8qw8Ot1ggG3dmPvO3mzH1/gNqz06pWzq7ywYnji7b5JilKi+K3T9a3ijbSXdnfGM9ONTq94H7bRLtj3u9bHnpWbI4RCJBJ0o9YYuH0DUGIIJBxkEgkE+YJrNbWiRghFCgkthRgZPc7VG33MSoQEXqeOOPKke9KRpC/ewpEjeib79qxLzPlHcRN01lMAfUApYS9InfcIrZJbHYHGTtUWTpZKpYxgABEADGQAKMBmLEsPRiWYk+ZJ9awz8EgddLwxMupn0lFI1OWLnGO7Fmz66jnvWgeZjoGIJDIQ7LGPNUYKGzjChyQVLadjk6QDjb4/LKsB+j46uVwuRlgGBcJq8Osxh9OrbOM7UsaXwblxaJIhjdFdGGlkZQVI9CDsR8KxW/C4o1CpEiqG1gBQAGOfF+lud+9RnDeNakUIXnZlExLBUZY5HIQMMDxYDDGBnptnBwDlXmRDIFA8J6viJx4YTh30nfQHIXPmTntglY0skIuHxqwZY0VhrwQoBHUYO+CPvuAzepAJr4k4RCyLGYoyinKroGFO+6jGx3Pb1PrUTw3jrhIkZZJJnRZnUgAxrM7aVYqNOVAZfLPTOTkjO7zBdOqRpE2iSWZI1OAds6pMAgjPRSQj4gUsaXdG4OHRb/Vp4kETeAbourCHbdBqbC9hqPrXxb8Ihj9yKNcNr2Qe9p06v0tPhz6bdqjoOaFeVowh2Mo1lgFPQ0hz64DsFJ8j67407LmRlj6kwbWY45njyNMQldhGinSC8re7p9V8tQ1LJ0MmDwSPWjAaVR2lCKAFLsGBc7Zzhm88ZOe9bN3YxygLKiuAcgMAcHBGRnscEj5E1Ezcz6Rcv0ZDHb68uCMOyKh0xjuxJYr2xqQjNY4OcUJfWjRrGsru5IKgQFA/u5zgsV+asBnBwsjQycjtUU5VVBChBgAeEdht5DJwK/Gs0JJKKSSGJ0jJK+6T8R5HyqFuuZnCyBIcyK8MQUuD45iPC+nODGrK7AZGk7E96zNx/ErJpYkzLbRrthn6fVYhvuqhJJ/oMACcArGhkieGxYI6aYIZSNIxhjlh8idyPM1+3PD45ARJGjBipIZQclSCpOfNSAQfIgYqEu+c1SNWWF3zFLNhcdoWVcA+essNH3qmOKSssLFDpcjSh22dsKuc5HvEUsaWj8fg8BUIYYioRogpRcaH06kxjGltK5XscD0rLa2SRAiNFQE5IUAZOwycdzgDf4VVrTm5pUtX1hI+g1zcuV8o411qNsDTI6hj6hlG6tiSl5p0iTMTZQwppDAtrmYAIQOzqGVmHbDAgmlol45LYkIeBW6KVWCJVKGMqI1wUOAVxj3cADT22rPJYxtEYmRWjK6CjAFSPQg7EfCoiTm1FiaQoRpEzsCdgkDlWYt28RHhH2s7bAmsz8wYlWIREudGpdQyNYY5x5oulgWOBkYGTtSyNDN634XFGoVI0VQ2sAKANX3v0vj3r9/JkXU6nTTqDfXpGrJBGc984JGfQn1qLl5pAhkmWJ3jVNaEd5MnChMjxF9tOM9xnBOKx23OKNrJjdUjWZmbY/wCZkEZAA3JZtQGNiUbGe5WhofoSS8BtwCBBFhkaMjprujY1IdvcOBle21Z7jh8cmdaI2cE5UH3clf2EnHpmo2XmMpp1QuC8phUZG4EZcuc40qNLKScbjIyCCXDOPtPLGqx6VNulw+onWvVJ6a4xjfRJnfIwNqWND5JW2tUjXTGqooydKgAbnJ2G253rVg4Dbpr0QRL1Bh8RqNQJY4bA3GWY4PmxPmawXfMCpJ01XWeqkB8QHjcBsKD7xWM9Ru3h7ZOQNWHnBCWzG4RRMS+M56EgjOkDc6mPh9cbZ3wsaGTE/Do3zrjRskMcqO4GAfmBtmviHhUKABIo1ADqNKAYEjBnAwNg7AMw8yATWlwm/ea4nyQI49EWgEHEmC75IG5CvEMAkAht60bnmJobm41spjEIeFSQN4y/WYnGQi5TJOcaTjcgFZOh3RKcT5fhuE0ugGWhJIVcsIJBIiNkHKagfD6M2MZzWUcEg0BOjHpUlgugYBbJY9u7EnPrk5qFt+PSwwarjLyRWn0qdVCjxPkhFAHqkir3zjc53rbXmEv4QjRt9IS3GSMsSiyMV9dKFgR5aG8xSxoZn4hy3DLEY9CoCI18KJusTalQhlKtGCW8JG2o4wd6+uEcAjttWgDdi48CqEyqghAgAUHSCfMkkk1qQc2qzOBFIVQTnUozn6O4RtIAy2WJA9SNs743eEcW6+shMKpADhsq2VDeAj3gNQBIyM5GTg0shwa5N6GFUUKihVUBVUDAAHYADsAPKvulKkqKUpQClKUApSlAKUpQClKUApSlAKUpQClKUApSlAKUpQClKUApSlAK/CK/aUBitbRIkCRoqIuyqqgKPkBsKy0pQGtdcMil/wA5FG/6SA/xFfFrweCL/NwxJ+hGq/wFblKE2xSlKECtW54XFI2qSNGbSUyygnScZXf7JIGR54FbVKA024PAXDmGMuCpDaBkFfd3x5eXpWO/4MkqImAERtWjSNBxnGofBiGGMYZVPlUhShNs0Y+DRAR6lEjRghHkGpxkgnDNv3A/qj0rPc2SSFS6KxU5UkbqSCCVPkcEjI8iR51npQWzVHC4gyMIowyLoQ6BlVHYLtsB6CsX5At/F9RF4g6t9Wu4kOXB23DHcjz8636UFs1fyZFqV+lHqQBVbQMqB2AONgPIeVZJbRGZWZVLISUJG6kjBx6ZBI+VZqUFsjb3gEUo0lFAwyNhFyUk3dMkZAc7nGM1tvZRlw5RSwxhiBnbON/hqbHpk+tZ6UFs1/oEejR0006upp0jGrXr1Y+9r8WfXfvXw3CITkGKM6laM5Qbq5JZTturEkkeZrbpQWzSj4LAvaGIeISbIvvKNIbt7wXYH0rIeGRb/VpuxkPhG7EYLH+kRtn02rZpQWzWl4ZEwIaNGBCqQVBGEOVGPQHcDyrLLbq2NQB0kMM+RHYj4islKCzUbhEJyDFGQUMRGkYKHuhH3T93tSDhEMZykUanUHyqAeIDSDsO4XbPpW3SgtmhJy/bMoVoISFVlAMakAMcsBt2J3I86xpwFRN1dTag2rY4JGkgI2NmjGSQpGx371J0qKGpmnFweBQQsMagsJCAgA1BtQbt3D+IHyO9DweEhgYYyGTpN4Bum50Hbdcs23bc1uUqRbNUcLi06emmkBlxpGMP7w+TY39a+4bGNDqREU6QmQoB0r7o28hnYVnpQWzTbg8Jk6hhjMmoPrKDVqC6Q2cZ1Bds+m1H4PARgwxkFOkQUHufd7e78O1blKC2YLWxjiz00RNRydKgZOAMnHc4AHyArE3B4ShQxRlGDAqVGCHOpgR5hm3PqdzW5Sgtms3DYiSxjQkhQSVGSEOVBPmFO49DX4OFxAg9KPIcyg6Rs7Agv294gkau+9bVKC2aF1wWN1wFCHToDKo1BdQYpnHuMRgjz+B3r74bw1YFYKThm1YydK7KMICToXw50jbJJ863KUFvgUpShB//2Q=="/>
          <p:cNvSpPr>
            <a:spLocks noChangeAspect="1" noChangeArrowheads="1"/>
          </p:cNvSpPr>
          <p:nvPr userDrawn="1"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data:image/jpeg;base64,/9j/4AAQSkZJRgABAQAAAQABAAD/2wCEAAkGBhQREBUUEhQVFRUWFx0UGBcYFh4fGxweGxwYIB8gGh8YISggGRwjHBoaIS8gIywpLywsHSAzNTQqNSYuLCoBCQoKDgwOGg8PGiwkHyUpLzQpLiwsKSksLCwsLCksLSksLCwsLCksKSksLCwsLCwsLCwsLCwsLCksLCwsLCksLP/AABEIAF0CHQMBIgACEQEDEQH/xAAcAAEAAgMBAQEAAAAAAAAAAAAABQYDBAcIAgH/xABQEAACAQMCBAMEBQgECggHAAABAgMABBESIQUGEzEiQVEHMmFxFCNCUoEVVHKCkaGx0mKSk7IIFiQzo7PBwtHiF2NzlMPT4fAYNDVTdIOi/8QAGQEBAAMBAQAAAAAAAAAAAAAAAAECAwQF/8QALREAAgIBAwMBCAEFAAAAAAAAAAECEQMSITEEE0FRIiMycYGRscFhFFKh0fD/2gAMAwEAAhEDEQA/AOn8xc/WdhII7mR0YoJNoZGGklhklFIG6naoYe27hP5y39hL/JV7rj3t75ThEEd5HGqy9URyMoxqVlbBbHcgqAD3wflUN0rNMcVOSiWb/pu4T+ct/YS/yU/6buE/nLf2Ev8AJXmxbfJxXofh/sF4bGPrBNMfV5Sv+qC1SMtXB0ZsCxVq8m6PbZwn85Yf/om/krftPapwuTGm9hGfvkp/rAK0m9ivCSP/AJU/28389QPG/wDB7tXBNrNLC3kG+sT9+G/HUflVtzBKD8nTLDisM66oZY5V9Y3DD9qk1tV5R5i5JvOFSqZVKHPgniY6ScfZcYKnvscH4Yq08ne2m6tSqXZN1D2yf86o27Mff+T7n7wqvcXDN/6SbWqG6PQtK0uD8Ziu4VmgcPG4yCP3gjuCPMGt2tDkarZilKUIFKUoCo8+e0eHhTW6yKXMz4bDY0RgjU52OrGRhds777VbQc9q8te0vj/0/iU0qnMa/UxemhM7j1DMWb9au4+yHmL6XwyMMcyQfUP6nTjQd++UK5PmQaoppujpydPKEFJl1pSlXOYUpSgILmnmNrbpRwRCa4nYrHGXCqAoy8kjHOmNBjOASSVHnVRk5p4oIRObrgCws2hZDNNoLb+EPnBbY7D0NTvPfBJJTFNHEbhVjmtpoVcK7RXCqGMbMQA6lFOCRkFvPFRHD+TJDaXBNpZwmadZYra5QSRRKkaR5YR4AlYKzHSftbnvUF1wQXGvahf20DSi64HPpx9XBLI8hywHhXWM4zk/AGqz/wDENxD/AOzaf2cn/m1L+0Dk6aHh80jw8IQIYwxtrZkmGZExpYsdOcjOe6k+tVj2S8jpxG9PXGYIV6jr21EnCqcb4O5PwXHnVG3dHTjhFwc2uDqPsj9o1xxVrkXCQr0RGV6SsPf6mc6mb7o9K6PWvZWEcKBIY0jQbBUUKB8gNq2K0ORu3sCaofMftp4fZsUDtcODgrAAwHzdiF/YSaontk9ozzSvY2zFYUOiZgd5G80yPsL2I8znyG8p7NfYvD0kub9NbONSQHZVB7GQd2Yj7J2GdwT2pqt0jfs6Y65+eD5b/CSi14FlJo9TMur+rpx//VT/AAX278OnIWQy25O2ZU8P9aMtgfFsVdIuW7VU0LbQKnbSIkC799sYqrcyexnh92p6cQtpMbPCNK/jGPAR+APxFW3M7gy523EI5IxLHIjxkag6sCuPXI2xUPyVzevE4HnjTQizPEvizqC4w3YadQOdPl615v5p5RueGTPBKSFcZDKTolUdj8SPNT2PzBPafYKuOFH/ALd/4JVVK3RrPBohru0dHpSlXOYUpSgFKUoBSlKAUpSgFKUoBSlKAUpSgFKUoBSlKAUpSgFKUoBSlKAUpSgFKUoBSlKAUpSgFKUoBVK9r0GvhjL/ANbH/eq61W/aBDrsyP6a/wAah7muF1ki/wCTgEfBvENvMfxr1HXEU4XuNvOu3VEY0dXWZNen6/oUpSrHAavFOFxXMLQzoHjcYZT/ALPMEdwRuDuK8/c2cgmxuDHu0beKJz3ZfQ4+0vY/gds4Houq/wA8cHFxaMceKP6xT8veH4rn8QKq4pnV02d4pV4ZyPkDjz8OuBkn6PIQJV8h6OPivn6rnuQK72rZGR2riH5L+FdQ5HvC9oqN3iPT/Ae7+4gfhRKjXq0pe2vqWClKVY4BVY9ovGjbWEmg4kl+pT1BYHLfqrqPzx61Z653zhG17epCvZD0x+kcaz+AAH6pqGbYUnNXwjk0/K7xxxOy4WUMUPqEbSf34+YIPnVu9k14bS+6Z2juB0z8HXJQ/vZfmwrpHN/LiPYhEXHQAKD+iowR/V3+YFc4ThxUgrsQQQfQjcH8DVVCj0e+s0Gn/wB6HbqVqcJv+vCkn3l3HoexH4HNbdXPJarYUpShAqB57TVw6ceqj+8tT1RHNqZspR8B/eWhaHxI55zfb6ouNj709p/4FbnsN4YIorp8btIifgq5/i5rd5gtcpxT+lLbn9nT/wCFSHsxg0W0vxm/3Eq2lJWdkpe5a+X4Rca0uNXphtppR3jieQfqqT/srdrX4haiWKSM9nRkP6wI/wBtVOJVe55lh4SNamTxDUpcnuRkFviSRmvUKkY27eVcSfhBUkEYIOCPQjvV15T5p6SLDP7q7I/oPIN8B5H9vrVYxo9Hq28qTXgvNK+UcEAggg7gjsa+qseaVf2jcsrfWEi6cyRjqxHz1KDt8mGV/EHyqM9jVvo4cw/69z+0JV7qE5T4KbWF4yAB1WZcH7JwB+4VFb2brJ7pwfqTdKUqTAUpSgFKUoBSlKAUpSgFKUoBSlKAUpSgFKUoBSlKAUpSgFKUoBSlKAUpSgFKUoBSlKAUpSgFKUoBUNzYmbf9YVM1D81Ni3/WFEWh8SKWtuM10yubLKM10mpZrm8GnxfhguIjGzOgLIxKMVYhHViuV3AbTpON8E1TOGcNWXjHEIHMhiWCAqolkGkur6ipDZUnA3GDV/qscK5fnj4pdXb9Lp3CRxhVdtSiIEAnKANqz6jHxqDAjeL67fidgEWS4f6LOhAYDWV+jgM2ohF7sSRvvsDsKlIuc4n4e11JG8YDNA8R0lxIJDFoyDpJL4AJIG+SQM4zcR4PM/Ebe5UR9OGKWMguwYmUocgBCMDpjz31HtjeJj5Jmfh9xbSSJFJJcPdRyRktoYzdZchlXOlgB8Rvt5AVTh/FFkmaErhlXWGU6kYZwQGAADA91PrkZqauDo4dxDSSCtrJIpBIKsiPggjcEEjeonhhutRa7khyMqFhDaSSRlmL752wAMAZPfIxOQcPe6t7qCLTqlt3hyxIA6g052BJxnOPP1FWOqd6dzJwngbT8FtpYpporn6KkqzLK5JfphvrFYlZFJ7hgdicYO9b3LHOr3PDLS56LPLcHpFVGFDqXVnY79OPMbHO/cDua+Lbly9/J0diZIIVWFbdp42d3KBdLFFZUEbEDY5bGfhWXjXJ7i0tbezERjt3XVBOzCOZAjKVkKq2d2D4KkFgMiqnKfk/PwPD7y6jjy9o0kToXGnXGAfCw95SGUg488bGorlm6aOJLl4ZJZJGSFAg1ZeTGXcqMRoNyzHYAnzwKi+I8BnRL61kkhP0qV5lMSsMGWJIwGVjtjT2BOc5yO1T03Kt63DbeAtbdSKRGkizJ0Zo1GGSRtOohj48acdlIYZJk03jH5lh5f5gW7E40aWglMDjUGUkKrZVh7ykOO4BzkEVSeY4fosmkRs5aQIgUeTbgsfsqB3b4etWjlPgE9tLdNK0BSebrKIlYEfVxrghtgF0Y2zqznw+7Ub7UOByTQxPFoOiQdVJCQkib+FyoJxk9sEE4yKIY5NM1eS+bx0Lr6p2NuzZRWQ6igUtoYsFIKkHfB77ZqX4Tz31pLRXt5YlvYzJC7MpBIjEhUhSSvhyQTjOOwqh8IsZ4PpXihJmZnQDUoGuNUIbvgAA9s5+HarlYcr3AHCt4StimliJG8eYTFlfq9tjrwfl/SoxkTTsy818f6lvfxQxvILeJhK6vpIYxltMeN3ZVKsew3ABJyBJ8if/AEqx/wDxIP8AVJUJc8pXkct8LZ7cwXwZyJdYeKRo9BK6QRIrYHcrj443svLfDWtrO3gcqzQwpESucHQoXIz64qDMr3H4s8b4euWCtFcM6hiFcosYXWoOGxqOM/D0r85q5sb/ACq2S1lkaGNJS2qMKVYtg5LZHuEAYySewGTW9xfgdxJxK1uo+j07dZEZWdgzCUKDjCEKVKg9znceHvWlxvgs6zX1wBEUmt44VBkYEGMvgt4CAD1D2zjT552lEx5RAc28ZMvB766gDKJo4JVJOGQMqHy+0M42PftW9yf0rCMssTCa7nWFIVfwswTUWx7q4XUzPjJAHc4B0r/l+ZeDXFjmLqIkFuz6m04XSNQ8GSSAPDtjPc43krPgkt1DDNEY0uLWfqoCSY2ygV0ZguQGU+8FJB8jVnwav4ft+Cx2HM4kkuIWidZ7cKzRgg61cEq0bHSGU4I304IIOK0+Ac6Pdw9dbKdYTD1kdmi8ZB90DXkHzBbAOD5YJzcO4JMJ7i7lEQnliSFYkkYxqsesjMhQFizOSToGBgYOCS5Z4JNa8NS1fpNJFH0lKu2lttiSUyvyw1UMSm8V4/1zbTx2U4W8XweKMl36esALqyMqGGo43XPbc6dhxQSJMWidGgYo6bMchQ3h0e9kEYHfNWqz5SuY4eGR/UE2LAseo/jAjePw/V7HDlt/MY88j8l5GmkN+S6RPcuZIpEdmKHpqg1Aqv3Q2Qc5JHlkymaxyNbMgeXuc5I51h0MhaH6QEZgRjIBVhsY5PEMgbfE4qw8l88PdvdiZAhjuHijQMDsiReEE6dTFizZOPex5VT4eTLu0uIZZlt1VYWhbpayCWZWLBiBqZiCTqwQT9rvX7wawkglucmNo5ZmnXc6suFGG2woGnuNWc+VSXcde5deA8xW0HCmulikhhV5T0i2uQv1nUqMsdTvLnA1YywGcVJRcz6buO1uIzFJMjSQnWGV9G7rkYIkUEEjBGOxOK5xZ8PkPC3sZnVQXaRHjJJRjL1VI1Bez7EeYHcZ2vHDuGy3lxa3dyYR9GWQRiF2YO8iqpdtaIY8KGHT8XvZ1bDNTGUHHk1bj2lhI7mVrScRWs/QmfVH4fcywCsS2NYOB5eflV1qgXvI91JZ8RgzADezmZW1vhAwjGD9XuQIx89Xlje9wZ0rqADYGQDkA/AkDI+OBQqc85n4sLTiEr8SjnNlKiJBcRNJ04MDDiQREGORnbaQZbGkA7HFgXi62PC+upe8iiVpNaOHdo9THXqc+MhTljnyNZZrS9SW5KC3nimdSkcsjp0wIo0YErHIGVmUnRpHcnJzgYOC2Fvwjh6xXM0SIXbUzYSLVKzMUQMThRkgAnsMmgJeHjIeWJEXUJIjPrVgVVfDpz669Xhx30t2xvpcE5rF02Y48x9SSHWHBZWiLA9RAMpq05Xc5BGcZArU9nnAhbWxOpmDsREXHiW3Vn6CeukIxYat/Ge3YadjybL+UIrp0t4nj19SaGR9dwrKQFlj6aqNyrFizboMAZ8IEly3zDLPNeiZFRLecxKQ+cKscTeLYZJ1Fj5DtvjJw2PP0csluFjYx3ORHIrKxXbKmZBvGHHY74yA2k7Vm4Xy9NFcXuoxG3upOrsW6mWiSNlIxpA8GQ2Sd+w71pcqcA4haiO2lnt3tYMLG6owndF9xH+wgGwJGolRjYnNAZOIc/GM3gW0mf6FhpTqjA0lOpqXLb+DcKN/XG2drh/OQluIYmgljW5iaaB3K+IJoJ1KCWj2dSNW+++DtUfecp3LniuOji/QInjbKYhEOW8G+3iwPPb41nj5cufpHD5T0cWkLwyASNluoI1yng8hGDg9842xkgbkfNge4lijj19GZIJMONalwh16O5iGsDVnuG2wCasBFUrjHJs1xeJMUt0aOdZEukkdbgRrgmJkCaZAw1JkvgK3Y48V1NAUzkiL/LeJ5LHp3IRAXYhF6SHCAnCjLHtj9wqycZ4oYFQrE8rSSLEqoCcFvtOQDojABJY9viSAa/wng19bT3cqpauLmYTYM0gKYRVxkRHVsoPl+NfvHOX724tI0MkDzC4E00bFxBLHlvqSQC2jSV7ghiu4IYigM3+MC3lnfAKUaDqwvh8jUsYYFGQ5KkMO+D3BFRHKHOHQtOGQz28scc8MMEU5ZNDSdIaQQG1Lr0nSSN9th5SXA+VJ4hfrK8Gm6dnTpqw06okTBBOAF0+ROrv4e1Y+GcqTtDZ2910RFYmJkMbszStChVCwZFEQBw5AL5IxnHcCSu+aiGuBDC0wtcdYhgDkrrKRg++4QqSDpHiABJyBr8T58jjhtJoopZ0vHWOIppG7qWUEOwIOAe+wwckVjXl+6t7m6e1MLxXbCRhK7KYpNIVmUKjCUEAHSSm4xnfIwXfJMiQcOgtjGVspUlJkYqX0K6keFWwWLls+Xoc7ASjcyShbcNaSpLOXyjEaIhGCSZZY9SICANPfJYD1xEcZ59Y8Elv7aPDKHUK7DwMrmMt4chwGGQB7wx28pLmngdxPNavCYWjiZjLDNq0NkDQ40g6njYZVWGMnOVIBqGj5EuDwa5sJJIdchlMbqGC+OVpAXzkrkkAgatPq1AWbiXHugIVZCZp5OlHEGG5wWJLdgqopYnfbYAkgHBY81CR7mJonWe2AZ4sg6lcEq0bsQrKcEb4wQQQK0+Ncu3FwLS4zCt5ayGQDxGJg6lXj1Y1DK4+s07Ee75VmsOBzCW5upREJ540iWNZGMarGHxmQoGYszkk6BgYABxkgfPL/ADc95GJVs50heHrI7NH4yfsAa9QPoWwDg79idfgHMltDwm3njRooG0pFGz6my8mlVLOT3Y9ycAfAVIcrcJmteHxW79NpIYxEpV20tpGASSuVz5jBx8ahLbkWccHhsuskc9uySRSqCy6o5NalgQDg9iN8d9+1ATPC+bVledGQqYFEhZWDxupBOY2GMkYwVIBBx3zWXl3mM3ao4jxHJGJUdZA43x4W0+7IM7jcehO+MXCba/MUhu5LcSlCka26voVsHxs0mSxJxtgBQD72aj+WeUXgvXuTHBb64jHJHbyOySuWUiRlZEWNlwwAAYnWd9twLfSlKAUpSgFKUoBSlKAUpSgFVvn+fRZk/wBNf41ZKpPthm0cLZh5SR/3qhulZrgWrJFfyUhOL7jfzrtteVouNeJfmP416pqsJajs67F29P1/QpSlXPOFa3E70QwySHsiM/7ATWzXMvbRzeIYUtEPjlIeTHkinIB9NTAfgretRJ0rNsOJ5ZqKK6OL/Gr97NwXjll8iwQfqjJ/vfurhVnfvNIscSl5HYKqjuSew/8AWvSfLfBhaWsUAOSi+JvvMd2P4sSapGWo7+tgsca8sk6w3d0sUbSOcKilmPwAyazVzb21c0/R7eO2U4aZtT48kQ5/DU2B8QGq7dKzz8ON5ZqC8mhYcTuLidp4YzIytrIxkLnOkHt2xt8qn/y5xP8AN/8AR/8ANUl7OeCG2sI9YxJL9dJnuCwGF/VXSPmD61Z6Lg2y5YqTSSaRRvy5xP8AN/8AR/8ANWG74lxKVGR7fKsMHwfw8Xer/Shn3V/ajic3ESjFWyGUlSD3BGxB/GuicgccE9uUJ8UR0/qndT/Efq1z32yWBtrtZ1B0XA374EiAA/LUuk49QxqG9m3OPQ4jEGOEm+ob0yxGk/g+BnyDGs9dOmejLB3cGuPpf+z0HSlK1PHFRfND4tJT8B/eFSlQnOj4sJz6KP7y1KLQ+JEDx25wnEf6MkA/bord9nU+qCT4Sf7q1Wea7zTHxg/dntB+3o/8a2vY5xQSLcp5qUf+sGH+7Vr2OuUPdN/L8I6RSlfE/ut8j/CqHEfqOCMggj1FfVc/9ifFxNwwR58UEjJ+DeMH5eIj9WugVEXas0y4+3Nw9GfLoCCCAQdiD2qr8b5L1AtbHS3fQfdPyP2T+75VaqVJWM3F2jitzfNG7JICrqcMp7g/+/Pzqc5L5o0XKxsfBKdHyb7J/E+H8R6Vte2Tg6/RRdqAHhKq5+8jNpwfXDMCPTLetch4XxhjcQhfe6sePnrXFZOdOj2MWOOfFq+56ipSlaniiviWFWGGAYd8EZG3bvVcPMkhuY0XQ0cs8tsGCHwtHHOxOosOphoWUqFABJ8Xh32+XC9xw+E3DlnlhVmePVGfEoOxRsqfipHwxQE3SqZw+N0hjaOWUySXbxEyzSSLpjkuFUaWbyUDIGNWkZPmM0HNU8hjjRE6h+lB20kg/RZxD4U1qQHJ1Z1HRsPFnNCC20qu8f4g5s4JRqiZ57PUAwyokuIAylkOGGGKnBwQT3BrJdcSkWZ1jKktNHENeSqaoixOARvsDjIznuM5oST1KqK8xTsyaY1eYQ32FDMqO9tPDGPDkga85BOopnAJyc7LczvKVFuFZZGbpyadYKoqajgOuTrcrjIxoY79qEWWWlVX/GO6ZnCRRBorSO5MbPu7yfSVEavkIg1xKeoc7ZGN8rkh427tGjkdQThD9XJFgNDKwJQsdYypGzMpx5Muwks1KqkPMM0UEHV6cjzoyxtgoGmyvTjIyx8QLEkdgjGpnid5IHiiiKK8mo63UsoCAE+EMpYnIwNQ2yfLBAkqVV+EXUtzdRSuwVVtw/SRn063Z1Y5DhZV8IKl0OBuME5rJd3jieUB2wJ7dQM7ANjUPkfOgLJSqlHxuSOFnHjdYbmQa3bBMc2FBx5YwM4JA7Vuz8ZmRxCemZHmESyBG0KGjeTLrqycCNl2YZJXtmgLBSqgeZZS6hUV5RDeDCuQjPbz28QwrMFyxbOGOVOVDbkma4JxUypJrI1xPof6t48eFWGVkzjZhuCwPfPcACVpVMvOZLhrWcqURjatcxP0WGAMfZd9TbEYLKm43XyEvzRO8dtGQ+G+k2isyZXIa5gVx3JCsCQQSdjg5oCcpUBf8RlWSRYShZpI4l6mSqakJJwpBONm05Ge2RnIxW/FJkmkLMjRfShBp8RcakjwQc4UBj7mD4fFq8qAslKp0nOciwSzaUdfocl7EQrKGEYUgZZizqwceIqh27b7SdxxiWMtGxjMmpAhWNjnWHOkJqyzARtvqUY3OMEUBPUqvWvMUj2jv0yZl66gKpKloWkUZwSELFB4dRwTjJxmoy7ToWjSQ3cskklo8wDzlhIQIz1UySIgCwGIgqfWDw7LgC6Uqvz8alQtGxi6plEcZEbHVqjMmAmrdgFbcsowCdsYrRtua55RGqrGrlLxmLAkZs544dlVtteon3jp9WxuBbqVUp+ap4y6ssRb/I2TGoAC8naHS2TlymgtqGnVkeFcb5l5hmLNANHXSRo8iJiHCpC5ZE6g0qOsisWfZtt8igLPSqXFzk7RCcIAXtbKXBdmCm5ldDhR75XuAuGkwFG+nEha8Qum0LmMPI8uHeFlUIhAUrGWD7juGbuSQcYWgLJStPg18Z7aGVlCmSNJCoOQCygkA4GQM98CtygFc+9uU4XhJB7tNGo+e7fwU1YOYec1s5AhtryYlA+YLdpF3JGNQ2DbdviPWuQ+0vmG+4oUjj4feR28Z1gNbyF2bGNTYXC4BIABPckk7AUm9jo6de8Tfg5ssm9eyK8jf4qXv5nd/wDd5P5a6FZe0nj8YAazkl+L2UoP+j0j91Z4/Z5O7rH3qpra/PyO70rjLe1fjJXC8KbX6/Rrgj+rsf31oX3GOZL5dKwSwKdiEj6J/rSnWPwIrXUcCwPy19zoXPvtNg4ahQES3JHhiB934yEe6Ph3Pltkjzrf8Rlu7hpJC0ksr5O2SSdgFA/ABR5YAq/8I9gt7MdVzLHADudzJJk98gYXPx1Guq8o+zez4b4okLy4wZpN3/V2AQfogZ881m4ynydmPNi6dezuyu+yn2ZGzAurpR9IYeBO/SB7/rkbH0G3ma6XStfiN50YZJdDvoQvojXU7YGcIPNj2ArVJJUjgyZJZZapGaSQKCSQABkk9gB6159trn8u8wqSMwB8gHt0YskAg+TnuPLqGpjn7ny/voGt7bh17DE+zu0Emth5rhVwqnz3ORt2zmmcoLxHh12lxHY3LYBVkNvKAynuM6fCexB8iB3Gxzm7aR19PHRGUrVtbbnp+lVHlv2gm7mSJrC+t2YE65YCIhgE7ue2cYGRucVbq1OFprkUpX4xwKEFS9qvBBdcKnGPFEv0hDjsY8k4+aah+NeZNdd05u9pdxNayQ2nDOIBpFMZeW2caQwwSoTVlsdskYO++MHjf+Kl7+Z3f/d5P5a58it7HrdHk7cGpP8AyelfZ7zSOIWEUucyAdOUejrjPy1DDD4NVkrzVyPf8T4XMXisrp0cASRNbygNjOCCF8LDJwcHudjXceVOc/pzMptLu2ZVDHrxFVO+MKx94/gK1i7W5wZsajJuPBZKpPGeeLKeF4ZBdaXGDptpQdiDt4Nu1SXO95eRxJ9CVi5Y6iqBiAB6Ntuf4VzW74xzLnwLNj/sIf5as9lZbFiUlqbX3r9GXn7mOzayvjB9K6t08Lt1IJFQdNohsWUBfCudyck/hVT9lXOa2V+DM2IZV6TnyXJBVj8iMH0DE1u8dXmO8haC4imkifBZejEudLBhuqg9wD3quRezXif5lN+wf8azd8o6sMoaXjk+T1THIGAZSCCMgg5BB8wR3r5uPcb9E/wrknsl4Ff210BPHPFD038LE9PUSuPDnGe++K61c+436J/hWpw5cahKk7PNfsu54HDbvMuehKAkuBnTg+F8Dc6cnIHkx7nAr0rb3CyIrowZGAZWU5BB7EEbEH1rzfyf7IrniNmLlJYo1bIjD6vFpJBJKg6RkEefY/jLWNpx3geRHE0sGfdUGaLfckBMPH8T4R65rGFx5O3qFDK7i9zv1K47Zf4RKdp7N1YbHRID89mCkfLetbi3+ESdJFtagHGzyyZwf0EG/wDWFaa0cn9Pk9Cze3DjyQ8OMBP1lwyhV8wqMrMx+HhC/rVzD2S8ttecSjbH1VuRNIfiN0HzLgbegb0rJw/kninG7gzzh0VsapplKqF9I02LAAnAUBc5yQTmu8cq8qw8Ot1ggG3dmPvO3mzH1/gNqz06pWzq7ywYnji7b5JilKi+K3T9a3ijbSXdnfGM9ONTq94H7bRLtj3u9bHnpWbI4RCJBJ0o9YYuH0DUGIIJBxkEgkE+YJrNbWiRghFCgkthRgZPc7VG33MSoQEXqeOOPKke9KRpC/ewpEjeib79qxLzPlHcRN01lMAfUApYS9InfcIrZJbHYHGTtUWTpZKpYxgABEADGQAKMBmLEsPRiWYk+ZJ9awz8EgddLwxMupn0lFI1OWLnGO7Fmz66jnvWgeZjoGIJDIQ7LGPNUYKGzjChyQVLadjk6QDjb4/LKsB+j46uVwuRlgGBcJq8Osxh9OrbOM7UsaXwblxaJIhjdFdGGlkZQVI9CDsR8KxW/C4o1CpEiqG1gBQAGOfF+lud+9RnDeNakUIXnZlExLBUZY5HIQMMDxYDDGBnptnBwDlXmRDIFA8J6viJx4YTh30nfQHIXPmTntglY0skIuHxqwZY0VhrwQoBHUYO+CPvuAzepAJr4k4RCyLGYoyinKroGFO+6jGx3Pb1PrUTw3jrhIkZZJJnRZnUgAxrM7aVYqNOVAZfLPTOTkjO7zBdOqRpE2iSWZI1OAds6pMAgjPRSQj4gUsaXdG4OHRb/Vp4kETeAbourCHbdBqbC9hqPrXxb8Ihj9yKNcNr2Qe9p06v0tPhz6bdqjoOaFeVowh2Mo1lgFPQ0hz64DsFJ8j67407LmRlj6kwbWY45njyNMQldhGinSC8re7p9V8tQ1LJ0MmDwSPWjAaVR2lCKAFLsGBc7Zzhm88ZOe9bN3YxygLKiuAcgMAcHBGRnscEj5E1Ezcz6Rcv0ZDHb68uCMOyKh0xjuxJYr2xqQjNY4OcUJfWjRrGsru5IKgQFA/u5zgsV+asBnBwsjQycjtUU5VVBChBgAeEdht5DJwK/Gs0JJKKSSGJ0jJK+6T8R5HyqFuuZnCyBIcyK8MQUuD45iPC+nODGrK7AZGk7E96zNx/ErJpYkzLbRrthn6fVYhvuqhJJ/oMACcArGhkieGxYI6aYIZSNIxhjlh8idyPM1+3PD45ARJGjBipIZQclSCpOfNSAQfIgYqEu+c1SNWWF3zFLNhcdoWVcA+essNH3qmOKSssLFDpcjSh22dsKuc5HvEUsaWj8fg8BUIYYioRogpRcaH06kxjGltK5XscD0rLa2SRAiNFQE5IUAZOwycdzgDf4VVrTm5pUtX1hI+g1zcuV8o411qNsDTI6hj6hlG6tiSl5p0iTMTZQwppDAtrmYAIQOzqGVmHbDAgmlol45LYkIeBW6KVWCJVKGMqI1wUOAVxj3cADT22rPJYxtEYmRWjK6CjAFSPQg7EfCoiTm1FiaQoRpEzsCdgkDlWYt28RHhH2s7bAmsz8wYlWIREudGpdQyNYY5x5oulgWOBkYGTtSyNDN634XFGoVI0VQ2sAKANX3v0vj3r9/JkXU6nTTqDfXpGrJBGc984JGfQn1qLl5pAhkmWJ3jVNaEd5MnChMjxF9tOM9xnBOKx23OKNrJjdUjWZmbY/wCZkEZAA3JZtQGNiUbGe5WhofoSS8BtwCBBFhkaMjprujY1IdvcOBle21Z7jh8cmdaI2cE5UH3clf2EnHpmo2XmMpp1QuC8phUZG4EZcuc40qNLKScbjIyCCXDOPtPLGqx6VNulw+onWvVJ6a4xjfRJnfIwNqWND5JW2tUjXTGqooydKgAbnJ2G253rVg4Dbpr0QRL1Bh8RqNQJY4bA3GWY4PmxPmawXfMCpJ01XWeqkB8QHjcBsKD7xWM9Ru3h7ZOQNWHnBCWzG4RRMS+M56EgjOkDc6mPh9cbZ3wsaGTE/Do3zrjRskMcqO4GAfmBtmviHhUKABIo1ADqNKAYEjBnAwNg7AMw8yATWlwm/ea4nyQI49EWgEHEmC75IG5CvEMAkAht60bnmJobm41spjEIeFSQN4y/WYnGQi5TJOcaTjcgFZOh3RKcT5fhuE0ugGWhJIVcsIJBIiNkHKagfD6M2MZzWUcEg0BOjHpUlgugYBbJY9u7EnPrk5qFt+PSwwarjLyRWn0qdVCjxPkhFAHqkir3zjc53rbXmEv4QjRt9IS3GSMsSiyMV9dKFgR5aG8xSxoZn4hy3DLEY9CoCI18KJusTalQhlKtGCW8JG2o4wd6+uEcAjttWgDdi48CqEyqghAgAUHSCfMkkk1qQc2qzOBFIVQTnUozn6O4RtIAy2WJA9SNs743eEcW6+shMKpADhsq2VDeAj3gNQBIyM5GTg0shwa5N6GFUUKihVUBVUDAAHYADsAPKvulKkqKUpQClKUApSlAKUpQClKUApSlAKUpQClKUApSlAKUpQClKUApSlAK/CK/aUBitbRIkCRoqIuyqqgKPkBsKy0pQGtdcMil/wA5FG/6SA/xFfFrweCL/NwxJ+hGq/wFblKE2xSlKECtW54XFI2qSNGbSUyygnScZXf7JIGR54FbVKA024PAXDmGMuCpDaBkFfd3x5eXpWO/4MkqImAERtWjSNBxnGofBiGGMYZVPlUhShNs0Y+DRAR6lEjRghHkGpxkgnDNv3A/qj0rPc2SSFS6KxU5UkbqSCCVPkcEjI8iR51npQWzVHC4gyMIowyLoQ6BlVHYLtsB6CsX5At/F9RF4g6t9Wu4kOXB23DHcjz8636UFs1fyZFqV+lHqQBVbQMqB2AONgPIeVZJbRGZWZVLISUJG6kjBx6ZBI+VZqUFsjb3gEUo0lFAwyNhFyUk3dMkZAc7nGM1tvZRlw5RSwxhiBnbON/hqbHpk+tZ6UFs1/oEejR0006upp0jGrXr1Y+9r8WfXfvXw3CITkGKM6laM5Qbq5JZTturEkkeZrbpQWzSj4LAvaGIeISbIvvKNIbt7wXYH0rIeGRb/VpuxkPhG7EYLH+kRtn02rZpQWzWl4ZEwIaNGBCqQVBGEOVGPQHcDyrLLbq2NQB0kMM+RHYj4islKCzUbhEJyDFGQUMRGkYKHuhH3T93tSDhEMZykUanUHyqAeIDSDsO4XbPpW3SgtmhJy/bMoVoISFVlAMakAMcsBt2J3I86xpwFRN1dTag2rY4JGkgI2NmjGSQpGx371J0qKGpmnFweBQQsMagsJCAgA1BtQbt3D+IHyO9DweEhgYYyGTpN4Bum50Hbdcs23bc1uUqRbNUcLi06emmkBlxpGMP7w+TY39a+4bGNDqREU6QmQoB0r7o28hnYVnpQWzTbg8Jk6hhjMmoPrKDVqC6Q2cZ1Bds+m1H4PARgwxkFOkQUHufd7e78O1blKC2YLWxjiz00RNRydKgZOAMnHc4AHyArE3B4ShQxRlGDAqVGCHOpgR5hm3PqdzW5Sgtms3DYiSxjQkhQSVGSEOVBPmFO49DX4OFxAg9KPIcyg6Rs7Agv294gkau+9bVKC2aF1wWN1wFCHToDKo1BdQYpnHuMRgjz+B3r74bw1YFYKThm1YydK7KMICToXw50jbJJ863KUFvgUpShB//2Q=="/>
          <p:cNvSpPr>
            <a:spLocks noChangeAspect="1" noChangeArrowheads="1"/>
          </p:cNvSpPr>
          <p:nvPr userDrawn="1"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570366"/>
            <a:ext cx="1673225" cy="287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11" descr="data:image/jpeg;base64,/9j/4AAQSkZJRgABAQAAAQABAAD/2wCEAAkGBggGDxQIBxETERQUDSEWExUWDRcTEhAWGxwhGRgUFxIcHyogGBkkGRIUHy8mLzMvLiw4ISA9NjQqNTI3LCkBCQoKDgwOGg8PGTIjHyQ1LDI0NSwsNTM0LS80NS4uLDQ1NCk1MCwsLC81LSwpLC8sLyoqLCwsLC8sKSwsLCksKf/AABEIAQAAxQMBIgACEQEDEQH/xAAcAAEBAAMBAQEBAAAAAAAAAAAABgEDBwUIBAL/xABPEAABAwAECAgLBAULBQAAAAAAAQIDBAUGEQcSITQ1UXOyFjFydbGzwtITFyJSVGGRlKKk4RVBgdMUU1VxlRgjMjNCQ4KSoaXjdIOTo8H/xAAZAQEBAQEBAQAAAAAAAAAAAAAABQQDAQL/xAAzEQABAgMDCQgCAwEAAAAAAAAAAQIDBBEVcsEFMjM1UVSBkfASFCExQVJzwhNxIlNh0f/aAAwDAQACEQMRAD8A5mAUtS2Yo1ZwNpMr5EVVVLkxbsiqn3p6ipNTcKVZ+SKtErQwSspEmn9iEnj5k0C04D0Tz5vh7o4D0Tz5vh7pNt+S9y8lKVgTmxOaEWC04D0Tz5vh7o4D0Tz5vh7ot+S9y8lFgTmxOaEWC04D0Tz5vh7o4D0Tz5vh7ot+S9y8lFgTmxOaEWC04D0Tz5vh7o4D0Tz5vh7ot+S9y8lFgTmxOaEWC04D0Tz5vh7o4D0Tz5vh7ot+S9y8lFgTmxOaEWC04D0Tz5vh7o4D0Tz5vh7ot+S9y8lFgTmxOaEWC04D0Tz5vh7o4D0Tz5vh7ot+S9y8lFgTmxOaEWC04D0Tz5vh7o4D0Tz5vh7ot+S9y8lFgTmxOaEWC04D0Tz5vh7o4D0Tz5vh7ot+S9y8lFgTmxOaEWC04D0Tz5vh7o4D0Tz5vh7ot+S9y8lFgTmxOaEWCzWw9DTjfL8PdJ6v6siqmZIIVc5PBo691196qupPUapXKktNP/HCWq+fkpmmslTEqz8kREp+zzQAUiYC2qHRy8iTtESW1Q6OXkSdoh5d0DL7cS9kLTvurgRKOdrX2mcZ2tfafyhkukKqmcZ2tfaMZ2tfaYAFVM4zta+0Yzta+0wAKqZxna19oxna19pgAVUzjO1r7RjO1r7TAAqpnGdrX2jGdrX2mABVTOM7WvtGM7WvtMACqmcZ2tfaMZ2tfaYAFVM4zta+0Yzta+0wAKqZxna19oxna19pgAVU9myTlWltv8x26pstnnKbBvS41WRztuzduqbbZ5ymwb0uITtbJ8f2UvJqlb+B4QALhABbVDo5eRJ2iJLaodHLyJO0Q8u6Bl9uJeyFp33VwIhDJhDJcIIAAAB+2p6lp9fzJQaqjWWRUvuTIjUTjc5y5GtS9Mq+r78h0ur8BTImeGr+nJH5yRMRGt/70nH/AJUOT4zGeanVkJz/ACOTg6/4o7HftOT3mi9weKOx37Tk95ovcOfemHTuzzkAOv8Aijsd+05PeaL3B4o7HftOT3mi9wd6hjuzzkAO00XAhZunIr6JTqRIiLcqsko7kReO69I+PKhu8QdSelUv2wflDvUMd2f/AIcQB2/xB1J6VS/bB+UPEHUnpVL9sH5Q71DHdn/4cQB2/wAQdSelUv2wflHNcIVlaNY6mpVtDfJI1aK2TGkxca9znoqeS1Eu/m0/1Ppkdj1oh8vgOYlVJoAHc4AAAHsWRztuzduqbbZ5ymwb0uNVkc7bs3bqm22ecpsG9LiG7WyfH9lL7dUrfwPCABcIALaodHLyJO0RJbVDo5eRJ2iHl3QMvtxL2QtO+6uBEIZMIZLhBAAAOzWakgwbWf8At1GNdSKS1r0v/tOk/qGL9+I1i46py9ZM1FYK0GE9FrquKTisc5UY+Riyq+5bl8HCitaxiKipku4lyfetJXVDltZZWiyVWivdR4o1cxqXucsLVhlaiJxqnlOu++7JxkZScI6zVJHZmKNWObitdMk1zHRtdjIiImW9bkaqcXH+4nMRy1VvnXkUXdlPBfKh+e2uDSsLFI2kTKyeFzsVJWMxcV33Nexb8W+5blvVF9S3IvsWRwNvtRQ2Vq+lMhSRVxWJRfCrio5W3udjtuW9q5Pu/fxU1apS6DZHwVfq7wro2o1JFVZExpkdC1b8uM1mJkXKly38REWGqa19eskjs1SXwRxv8q+myQx47stzWtRfKuyrkT7sp0SI9zF/lSi+Z8KxqP8ALzKr+T2np7f4f/zD+T2np7f4f/zH88A8J37Q/wB1n/LHAPCd+0P91n/LOf5H+9OuB99hvt65l7g/sUlhqPJQkmSfwlI8JjJD4LF8lrMXFxnX/wBXff6yoJbB9U9f1LR5IbTT+HkdSMZjv0h82KzFamLjORFTymuW71lSZHLVVqtTunkADkGELDBPR5H1VZhyJiKrZKRio7ykyK2JFyZFyK5b/vuT+0esYr1oh45yNSqnWaVTKPQWrNS3sjanG570a1P8S5D59wvVtQa5rP8ASKsljmYlCYxXRvR7cZHyKrcZMl6I5vtI+m0yk1m/9IrCR8z/ADpJFkd+CuvuNRQgy/YXtKpiix0enZRAADWZQAAD2LI523Zu3VNts85TYN6XGqyOdt2bt1TbbPOU2DelxDdrZPj+yl9uqVv4HhAAuEAFtUOjl5EnaIktqh0cvIk7RDy7oGX24l7IWnfdXAiEMmEMlwggAAFTYXCDTrEvcyNvhoHuvkiV2Lc7ix2Oy4rrkRF+5bk4uMukwpWEa/7SZV7v0i/Gxv0GBJcbX4bG4/XfeccBwfLsetTuyO5qUKe3Nv6fbeRvhmpFDGt8cSOxsq5Md7smM+5VTiRERVu41VfHqqv60qJXLVVIkgx7kdiPuR93Fei5FXKt335T8BVYK42yV1REeiL5b1ypflSGRUX96KiKfTmtYxfDwQ8a5z3p4n5fGFar0+kf5m90y631rWXK+nUlMZL23qiYya08nKnrPRwoxsWvZmXJcskN6XZHXsjvv13nQcOsMf2bE7FS9tOajVuytRWPRUTUmRP9Dh2mVb/FPE79l1Hfy8j9WBmu6xr2hTzVrM+ZzaarGueqKqN8HG67InFe5VOgHMsAeYUjnFeqjOmmKKiI9UQ0w1q1FJLChaOSzdWSTUZ2LLKqQxKnG1z773IutrGvcnrRD5uREbkQ6zh+rDGkolXtXiY+VyetVRjF9iSnJzfKtoyu0xzLquoAAajKAAAAAAexZHO27N26pttnnKbBvS41WRztuzduqbbZ5ymwb0uIbtbJ8f2Uvt1St/A8IAFwgAtqh0cvIk7REltUOjl5EnaIeXdAy+3EvZC077q4EQhkwhkuEEAAAAAAFZgo01ROVJ1MhJlZgo01ROVJ1Mhzi5inWFnofowoafl2kO5GdCw66Mj5wZuSHPcKGn5dpDuRnQsOujI+cGbkhi9YZr9HmnAHmFI5xXqozppzLAHmFI5xXqozppnjaRTtDzEOAYbqT4etvB/q6Exvtc9676ECV+Ft+PXVJTU2NP3fzTF7RIFSClIaE6Mv81AAOpyAAAAAAPYsjnbdm7dU22zzlNg3pcarI523Zu3VNts85TYN6XEN2tk+P7KX26pW/geEAC4QAW1Q6OXkSdoiS2qHRy8iTtEPLugZfbiXshad91cCIQyYQyXCCAAAAAACswUaaonKk6mQkyswUaaonKk6mQ5xcxTrCz0P0YUNPy7SHcjOhYddGR84M3JDnuFDT8u0h3IzoWHXRkfODNyQxesM1+jzTgDzCkc4r1UZ005lgDzCkc4r1UZ00zxtIp2h5iHzbhW03S+VH1EZKFXhW03S+VH1EZKFWFmJ+ibFz1AAOhzAAAAAAPYsjnbdm7dU22zzlNg3pcarI523Zu3VNts85TYN6XEN2tk+P7KX26pW/geEAC4QAW1Q6OXkSdoiS2qHRy8iTtEPLugZfbiXshad91cCIQyYQyXCCAAAAAACswUaaonKk6mQkyswUaaonKk6mQ5xcxTrCz0P0YUNPy7SHcjOhYddGR84M3JDnuFDT8u0h3IzoWHXRkfODNyQxesM1+jzTgDzCkc4r1UZ005lgDzCkc4r1UZ00zxtIp2h5iHzbhW03S+VH1EZKFXhW03S+VH1EZKFWFmJ+ibFz1AAOhzAAAAAAPYsjnbdm7dU22zzlNg3pcarI523Zu3VNts85TYN6XEN2tk+P7KX26pW/geEAC4QAW1Q6OXkSdoiS2qHRy8iTtEPLugZfbiXshad91cCIQyYQyXCCAAAAAACswUaaonKk6mQkyswUaaonKk6mQ5xcxTrCz0P0YUNPy7SHcjOhYddGR84M3JDnuFDT8u0h3IzoWHXRkfODNyQxesM1+jzTgDzCkc4r1UZ005lgDzCkc4r1UZ00zxtIp2h5iHzbhW03S+VH1EZKFXhW03S+VH1EZKFWFmJ+ibFz1AAOhzAAAAAAPYsjnbdm7dU22zzlNg3pcarI523Zu3VNts85TYN6XEN2tk+P7KX26pW/geEAC4QAW1Q6OXkSdoiS2qHRy8iTtEPLugZfbiXshad91cCIQyYQyXCCAAAAAACswUaaonKk6mQkyswUaaonKk6mQ5xcxTrCz0P0YUNPy7SHcjOhYddGR84M3JDnuFDT8u0h3IzoWHXRkfODNyQxesM1+jzTgDzCkc4r1UZ005lgDzCkc4r1UZ00zxtIp2h5iHzbhW03S+VH1EZKFZhXara6pV/3rGv/pjT/wCEmVYWYn6JsXPUAA6HMAAAAAA9iyOdt2bt1TbbPOU2Delxqsjnbdm7dU22zzlNg3pcQ3a2T4/spfbqlb+B4QALhABbVDo5eRJ2iJLaodHLyJO0Q8u6Bl9uJeyFp33VwIhDJhDJcIIAAAAAAKzBRpqicqTqZCTKzBRpqicqTqZDnFzFOsLPQ/RhQ0/LtIdyM6Fh10ZHzgzckOe4UNPy7SHcjOhYddGR84M3JDF6wzX6PNOAPMKRzivVRnTTmWAPMKRzivVRnTTPG0inaHmIfO+GOFYa5lct/lwRu+HEyf8AjIo6Rh3oqxVjDSbsklBRv71Y91/+krTm5TgLWGhPjpR6gAHY4gAAAAAHsWRztuzduqbbZ5ymwb0uNVkc7bs3bqm22ecpsG9LiG7WyfH9lL7dUrfwPCABcIALaodHLyJO0RJbVDo5eRJ2iHl3QMvtxL2QtO+6uBEIZMIZLhBAAAAAABWYKNNUTlSdTISZ7thq6o1nayo9Z07G8HG92PitxnIjo3MvxfvuV6Lr4+M5xUqxUQ6Qlo9D18KGn5dpDuRnQsOujI+cGbkhyu3FoKLX1aS1tQEcsayMVuM3Fc9I2tRVxV4r1Yt1/wCNxY4VcIFR2ooUVCqh7nvWkpK5FhexIkRrkucrkS9170yJfxLl4r8nYdWH4GvtJR/ie7gDzCkc4r1UZ005lgDzCkc4r1UZ00yxtIp3h5iHK8PdWrLRqNWLf7ukLG71Nkbff/mhan4nFj6ktjUKWmoE9WZEc+LyFXibI1caNV9WO1t/4ny49j4lWOVFa5rlRzVS5WuRblaqa0VFQ2yjqt7OwyTLfFHGAAbDIAAAAAAexZHO27N26pttnnKbBvS41WRztuzduqbbZ5ymwb0uIbtbJ8f2Uvt1St/A8IAFwgAtqh0cvIk7REltUOjl5EnaIeXdAy+3EvZC077q4EQhkwhkuEEAAAFRg/sQluJ5KM6dIEiiR63Mx3vvVUTFaqpkS7KvrbryeRUlnK2tG5YangfMrU8rFuRrL+LGe5Ual9y3JfeuU91mCu2kS48dEc1U4lSlwNVPxSW84xHpRU7VFO0Ni1qraoWviAo/p0nuze8PEBR/TpPdm94j/Ftb39RN/EYvzh4tre/qJv4jF+cZqu/sQ00b7Cw8QFH9Ok92b3h4gKP6dJ7s3vEf4tre/qJv4jF+cPFtb39RN/EYvzhV39iCjfYdlsJYyOxEElCjldN4SfwiuWNGKi4rWXXIq/q0KUh8E1RVzUFEmo9ftcx7qWrmI6dsq4ng2J/Sa513lNdkLgxPzl8amlvkDkeFbBlSKZI6vqgYr3Oy0iFqeU5U/vY2/e65PKbxrxpet9/XAeserFqh45qOSinyF6tS3L6l1LqUH05aCwFnrTKstY0dvhFT+tYqxy/i9t2N+N6HOLZYG6BUNEmrWgUma6GJX4kjGPxrvux2o1U/flKDJpq+C+BidLKnkpyoAGsygAAHsWRztuzduqbbZ5ymwb0uNVkc7bs3bqm22ecpsG9LiG7WyfH9lL7dUrfwPCABcIALaodHLyJO0RJbVDo5eRJ2iHl3QMvtxL2QtO+6uBEIZMIZLhBAAAPoLArBHFU7JGIiK+kyK5fOVHqxFX/CxqfgXZ8lQVlTqK3wdHnmY2/+iykSMal+VfJRyJxmz7arT0mke+S94wOlXOcq1NzZlqIiUPrEHyd9tVp6TSPfJe8PtqtPSaR75L3j57m7ae95bsPrEHyd9tVp6TSPfJe8PtqtPSaR75L3h3N20d5bsPrEHyd9tVp6TSPfJe8PtqtPSaR75L3h3N20d5bsPrEHyd9tVp6TSPfJe8PtqtPSaR75L3h3N20d5bsPrEmcJWh6b/0jj50+2q09JpHvkveP4lrWsJ2rHNSJ3NVLla6kyOa5NStV1yoepKORa1HeW7D8ygAoGAAAA9iyOdt2bt1TbbPOU2Delxqsjnbdm7dU22zzlNg3pcQ3a2T4/spfbqlb+B4QALhABbVDo5eRJ2iJLaodHLyJO0Q8u6Bl9uJeyFp33VwIhDJhDJcIIAAAAAAAAAAAAAAAAAAAAAAAAAAB7Fkc7bs3bqm22ecpsG9LjVZHO27N26pttnnKbBvS4hu1snx/ZS+3VK38DwgAXCAC4s0+B1DbFK5qX46KmOiLcqqnQpDmLkMM/JpOQkhq7s0VFr+q/wDShITvc4ixOzWqULjg3Uev5n6jg3Uev5n6kPcguQw2ZMb0/ribrVl92b1wLjg3Uev5n6jg3Uev5n6kPcguQWZMb0/riLVl92b1wLjg3Uev5n6jg3Uev5n6kPcguQWZMb0/riLVl92b1wLjg3Uev5n6jg3Uev5n6kPcguQWZMb0/riLVl92b1wLjg3Uev5n6jg3Uev5n6kPcguQWZMb0/riLVl92b1wLjg3Uev5n6jg3Uev5n6kPcguQWZMb0/riLVl92b1wLjg3Uev5n6jg3Uev5n6kPcguQWZMb0/riLVl92b1wLjg3Uev5n6jg3Uev5n6kPcguQWZMb0/riLVl92b1wLjg3Uev5n6jg3Uev5n6kPcguQWZMb0/riLVl92b1wLjg3Uev5n6jg3Uev5n6kPcguQWZMb0/riLVl92b1wL+hVRVVXvSkUZyI5EVMs6KmVLlyXk7bB7ZKSisVFTwKZUVFTjXUeFcgOsrkx0GP+d8VXrSnjs89pymsptjQPwMhIxK18DIAK5GP/9k="/>
          <p:cNvSpPr>
            <a:spLocks noChangeAspect="1" noChangeArrowheads="1"/>
          </p:cNvSpPr>
          <p:nvPr userDrawn="1"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9" name="Picture 15" descr="C:\Users\zhai\Pictures\uiuc-logo-20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6564478"/>
            <a:ext cx="225425" cy="29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zhai\Pictures\timan-newlogo-40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153" y="6492082"/>
            <a:ext cx="757847" cy="36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01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iuc.edu/homes/czha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eg"/><Relationship Id="rId7" Type="http://schemas.openxmlformats.org/officeDocument/2006/relationships/hyperlink" Target="http://www.google.com/url?sa=i&amp;rct=j&amp;q=enterprise+search&amp;source=images&amp;cd=&amp;cad=rja&amp;docid=qf7yyXzR1Qzz6M&amp;tbnid=sk-gmkK6M3piFM:&amp;ved=0CAUQjRw&amp;url=http://cloudtimes.org/2012/05/29/google-enterprise-search/&amp;ei=td5LUfHMAdCo0AGm1oHAAg&amp;bvm=bv.44158598,d.dmg&amp;psig=AFQjCNFlvFB9jSah0IsQSx9eKV5Z_ck03Q&amp;ust=1364013067259072" TargetMode="External"/><Relationship Id="rId2" Type="http://schemas.openxmlformats.org/officeDocument/2006/relationships/hyperlink" Target="http://www.google.com/url?sa=i&amp;rct=j&amp;q=search+engines+google+bing&amp;source=images&amp;cd=&amp;cad=rja&amp;docid=gwhOYVzGYerxRM&amp;tbnid=Z950VOd7DF35rM:&amp;ved=0CAUQjRw&amp;url=http://www.them.pro/bing&amp;ei=PdlLUYyMFauQ0QGU_oCIBw&amp;bvm=bv.44158598,d.dmg&amp;psig=AFQjCNFkuvnpXPQUu9WxKeOOZ34IGo_FIg&amp;ust=136401028454694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marcCsloan/dynamic-information-retrieval-tutorial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About/tools/restable_stat_pubmed.html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://www.statisticbrain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3" Type="http://schemas.openxmlformats.org/officeDocument/2006/relationships/image" Target="../media/image12.wmf"/><Relationship Id="rId7" Type="http://schemas.openxmlformats.org/officeDocument/2006/relationships/image" Target="../media/image40.jpeg"/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jpeg"/><Relationship Id="rId4" Type="http://schemas.openxmlformats.org/officeDocument/2006/relationships/image" Target="../media/image13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mailto:czhai@illinois.edu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hyperlink" Target="http://www.google.com/url?sa=i&amp;rct=j&amp;q=engines&amp;source=images&amp;cd=&amp;cad=rja&amp;docid=P1hTu5yLUHKhGM&amp;tbnid=_cQ_G4J7-JC5NM:&amp;ved=0CAUQjRw&amp;url=http://www.xn-----8kcbgbszttqgvmed2i.xn--p1ai/remont-dvigatelya.aspx&amp;ei=NuNLUf3HC-bF0AH_m4GQDw&amp;bvm=bv.44158598,d.dmg&amp;psig=AFQjCNGuq0d9Z0bAFHjP0-DFplorjK1gPA&amp;ust=1364014225713655" TargetMode="External"/><Relationship Id="rId7" Type="http://schemas.openxmlformats.org/officeDocument/2006/relationships/hyperlink" Target="http://www.google.com/url?sa=i&amp;rct=j&amp;q=core&amp;source=images&amp;cd=&amp;cad=rja&amp;docid=Nu_Tq4eQq7jIbM&amp;tbnid=eYsuaNVqjg0NhM:&amp;ved=0CAUQjRw&amp;url=https://fishandgame.idaho.gov/ifwis/core&amp;ei=3_pLUbTQJ8650QGa2oD4Dg&amp;bvm=bv.44158598,d.dmg&amp;psig=AFQjCNE0JdhEDsh2zs5gj57JKdth55ZDTg&amp;ust=1364020232806687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5" Type="http://schemas.openxmlformats.org/officeDocument/2006/relationships/image" Target="../media/image19.jpeg"/><Relationship Id="rId10" Type="http://schemas.openxmlformats.org/officeDocument/2006/relationships/image" Target="../media/image23.png"/><Relationship Id="rId4" Type="http://schemas.openxmlformats.org/officeDocument/2006/relationships/image" Target="../media/image18.jpeg"/><Relationship Id="rId9" Type="http://schemas.openxmlformats.org/officeDocument/2006/relationships/image" Target="../media/image2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8153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Towards a Game-Theoretic Framework for Information Retrieval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534400" cy="3276600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 err="1" smtClean="0">
                <a:solidFill>
                  <a:schemeClr val="tx1"/>
                </a:solidFill>
              </a:rPr>
              <a:t>ChengXiang</a:t>
            </a:r>
            <a:r>
              <a:rPr lang="en-US" sz="3600" b="1" dirty="0" smtClean="0">
                <a:solidFill>
                  <a:schemeClr val="tx1"/>
                </a:solidFill>
              </a:rPr>
              <a:t> (“Cheng”) </a:t>
            </a:r>
            <a:r>
              <a:rPr lang="en-US" sz="3600" b="1" dirty="0" smtClean="0"/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Zhai</a:t>
            </a:r>
            <a:endParaRPr lang="en-US" sz="3600" b="1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Department of Computer Science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University of Illinois at Urbana-Champaign</a:t>
            </a:r>
          </a:p>
          <a:p>
            <a:r>
              <a:rPr lang="en-US" dirty="0" smtClean="0">
                <a:hlinkClick r:id="rId2"/>
              </a:rPr>
              <a:t>http://www.cs.uiuc.edu/homes/czhai</a:t>
            </a:r>
            <a:r>
              <a:rPr lang="en-US" dirty="0" smtClean="0"/>
              <a:t> </a:t>
            </a:r>
          </a:p>
          <a:p>
            <a:r>
              <a:rPr lang="en-US" sz="3800" dirty="0" smtClean="0"/>
              <a:t>Email: czhai@illinois.edu</a:t>
            </a:r>
          </a:p>
          <a:p>
            <a:endParaRPr lang="en-US" dirty="0"/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124200" y="6492875"/>
            <a:ext cx="4724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 dirty="0" smtClean="0"/>
              <a:t>Keynote</a:t>
            </a:r>
            <a:r>
              <a:rPr lang="en-US" sz="1400" b="1" i="0" baseline="0" dirty="0" smtClean="0"/>
              <a:t> at SIGIR 2015</a:t>
            </a:r>
            <a:r>
              <a:rPr lang="en-US" sz="1400" b="1" i="0" dirty="0" smtClean="0"/>
              <a:t>,  Aug. 12, 2015, Santiago, Chile </a:t>
            </a:r>
            <a:endParaRPr lang="en-US" sz="1400" b="1" i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8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76200"/>
            <a:ext cx="9296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Improvement: Score a whole ranked list!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534400" cy="3731566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Instead of scoring an individual document, score an entire candidate ranked list of documents </a:t>
            </a:r>
            <a:r>
              <a:rPr lang="en-US" sz="2200" dirty="0" smtClean="0"/>
              <a:t>[</a:t>
            </a:r>
            <a:r>
              <a:rPr lang="en-US" sz="2200" dirty="0" err="1" smtClean="0"/>
              <a:t>Zhai</a:t>
            </a:r>
            <a:r>
              <a:rPr lang="en-US" sz="2200" dirty="0" smtClean="0"/>
              <a:t> 02; </a:t>
            </a:r>
            <a:r>
              <a:rPr lang="en-US" sz="2200" dirty="0" err="1" smtClean="0"/>
              <a:t>Zhai</a:t>
            </a:r>
            <a:r>
              <a:rPr lang="en-US" sz="2200" dirty="0" smtClean="0"/>
              <a:t> &amp; Lafferty 06]</a:t>
            </a:r>
          </a:p>
          <a:p>
            <a:pPr lvl="1"/>
            <a:r>
              <a:rPr lang="en-US" dirty="0" smtClean="0"/>
              <a:t>A list with redundant documents on the top can be penalized</a:t>
            </a:r>
          </a:p>
          <a:p>
            <a:pPr lvl="1"/>
            <a:r>
              <a:rPr lang="en-US" dirty="0" smtClean="0"/>
              <a:t>Collective relevance can be captured also</a:t>
            </a:r>
          </a:p>
          <a:p>
            <a:pPr lvl="1"/>
            <a:r>
              <a:rPr lang="en-US" sz="3000" dirty="0" smtClean="0"/>
              <a:t>Powerful machine learning techniques can be used  </a:t>
            </a:r>
            <a:r>
              <a:rPr lang="en-US" sz="2400" dirty="0" smtClean="0"/>
              <a:t>[Cao et al. 07] </a:t>
            </a:r>
          </a:p>
          <a:p>
            <a:r>
              <a:rPr lang="en-US" sz="3000" dirty="0" smtClean="0"/>
              <a:t>PRP extended to address interaction of users </a:t>
            </a:r>
            <a:r>
              <a:rPr lang="en-US" sz="2200" dirty="0" smtClean="0"/>
              <a:t>[</a:t>
            </a:r>
            <a:r>
              <a:rPr lang="en-US" sz="2200" dirty="0" err="1" smtClean="0"/>
              <a:t>Fuhr</a:t>
            </a:r>
            <a:r>
              <a:rPr lang="en-US" sz="2200" dirty="0" smtClean="0"/>
              <a:t> 08] </a:t>
            </a:r>
          </a:p>
          <a:p>
            <a:r>
              <a:rPr lang="en-US" sz="3000" dirty="0" smtClean="0"/>
              <a:t>However, scoring is still for just </a:t>
            </a:r>
            <a:r>
              <a:rPr lang="en-US" sz="3000" b="1" dirty="0" smtClean="0"/>
              <a:t>one </a:t>
            </a:r>
            <a:r>
              <a:rPr lang="en-US" sz="3000" b="1" dirty="0"/>
              <a:t>query</a:t>
            </a:r>
            <a:r>
              <a:rPr lang="en-US" dirty="0"/>
              <a:t>: score(Q, </a:t>
            </a:r>
            <a:r>
              <a:rPr lang="en-US" dirty="0">
                <a:sym typeface="Symbol"/>
              </a:rPr>
              <a:t></a:t>
            </a:r>
            <a:r>
              <a:rPr lang="en-US" dirty="0"/>
              <a:t>)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5253335"/>
            <a:ext cx="4332148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Optimal SE = optimal score(Q, </a:t>
            </a:r>
            <a:r>
              <a:rPr lang="en-US" sz="2400" b="1" dirty="0" smtClean="0">
                <a:sym typeface="Symbol"/>
              </a:rPr>
              <a:t></a:t>
            </a:r>
            <a:r>
              <a:rPr lang="en-US" sz="2400" b="1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0874" y="5893785"/>
            <a:ext cx="5986126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Objective = Ranking accuracy on training 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59226" y="5029200"/>
            <a:ext cx="1881973" cy="1306863"/>
            <a:chOff x="5357027" y="4829185"/>
            <a:chExt cx="1881973" cy="1306863"/>
          </a:xfrm>
        </p:grpSpPr>
        <p:pic>
          <p:nvPicPr>
            <p:cNvPr id="7" name="Picture 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027" y="4829185"/>
              <a:ext cx="725848" cy="725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3152" y="5410200"/>
              <a:ext cx="725848" cy="725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Limitations of single query scoring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91600" cy="44196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No consideration of past queries and history </a:t>
            </a:r>
          </a:p>
          <a:p>
            <a:r>
              <a:rPr lang="en-US" altLang="en-US" dirty="0" smtClean="0"/>
              <a:t>Can’t optimize the utility over an entire session</a:t>
            </a:r>
          </a:p>
          <a:p>
            <a:r>
              <a:rPr lang="en-US" altLang="en-US" dirty="0"/>
              <a:t>No modeling of </a:t>
            </a:r>
            <a:r>
              <a:rPr lang="en-US" altLang="en-US" dirty="0" smtClean="0"/>
              <a:t>a user’s task</a:t>
            </a:r>
          </a:p>
          <a:p>
            <a:r>
              <a:rPr lang="en-US" altLang="en-US" dirty="0" smtClean="0"/>
              <a:t>…</a:t>
            </a:r>
            <a:endParaRPr lang="en-US" altLang="en-US" sz="2800" dirty="0" smtClean="0"/>
          </a:p>
          <a:p>
            <a:pPr marL="0" indent="0">
              <a:buNone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1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Beyond single query: some recent topics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991600" cy="44196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800" dirty="0" smtClean="0"/>
              <a:t>No consideration of past queries and history </a:t>
            </a:r>
          </a:p>
          <a:p>
            <a:pPr marL="0" indent="0">
              <a:buNone/>
            </a:pPr>
            <a:r>
              <a:rPr lang="en-US" altLang="en-US" sz="2800" dirty="0">
                <a:sym typeface="Wingdings" panose="05000000000000000000" pitchFamily="2" charset="2"/>
              </a:rPr>
              <a:t> </a:t>
            </a:r>
            <a:r>
              <a:rPr lang="en-US" altLang="en-US" sz="2800" dirty="0" smtClean="0">
                <a:sym typeface="Wingdings" panose="05000000000000000000" pitchFamily="2" charset="2"/>
              </a:rPr>
              <a:t>     </a:t>
            </a:r>
            <a:r>
              <a:rPr lang="en-US" altLang="en-US" sz="2400" b="1" dirty="0" smtClean="0">
                <a:sym typeface="Wingdings" panose="05000000000000000000" pitchFamily="2" charset="2"/>
              </a:rPr>
              <a:t>Implicit feedback </a:t>
            </a:r>
            <a:r>
              <a:rPr lang="en-US" altLang="en-US" sz="2400" dirty="0" smtClean="0">
                <a:sym typeface="Wingdings" panose="05000000000000000000" pitchFamily="2" charset="2"/>
              </a:rPr>
              <a:t>(</a:t>
            </a:r>
            <a:r>
              <a:rPr lang="en-US" altLang="en-US" sz="2400" dirty="0" err="1" smtClean="0">
                <a:sym typeface="Wingdings" panose="05000000000000000000" pitchFamily="2" charset="2"/>
              </a:rPr>
              <a:t>e.g</a:t>
            </a:r>
            <a:r>
              <a:rPr lang="en-US" altLang="en-US" sz="2400" dirty="0" smtClean="0">
                <a:sym typeface="Wingdings" panose="05000000000000000000" pitchFamily="2" charset="2"/>
              </a:rPr>
              <a:t>, [Shen et al. 05] ), </a:t>
            </a:r>
            <a:r>
              <a:rPr lang="en-US" altLang="en-US" sz="2400" b="1" dirty="0" smtClean="0">
                <a:sym typeface="Wingdings" panose="05000000000000000000" pitchFamily="2" charset="2"/>
              </a:rPr>
              <a:t>personalized search           </a:t>
            </a:r>
          </a:p>
          <a:p>
            <a:pPr marL="0" indent="0">
              <a:buNone/>
            </a:pP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smtClean="0">
                <a:sym typeface="Wingdings" panose="05000000000000000000" pitchFamily="2" charset="2"/>
              </a:rPr>
              <a:t>         (see, e.g.,  [</a:t>
            </a:r>
            <a:r>
              <a:rPr lang="en-US" altLang="en-US" sz="2400" dirty="0" err="1" smtClean="0">
                <a:sym typeface="Wingdings" panose="05000000000000000000" pitchFamily="2" charset="2"/>
              </a:rPr>
              <a:t>Teevan</a:t>
            </a:r>
            <a:r>
              <a:rPr lang="en-US" altLang="en-US" sz="2400" dirty="0" smtClean="0">
                <a:sym typeface="Wingdings" panose="05000000000000000000" pitchFamily="2" charset="2"/>
              </a:rPr>
              <a:t> et al. 10])</a:t>
            </a:r>
            <a:endParaRPr lang="en-US" altLang="en-US" sz="2400" dirty="0" smtClean="0"/>
          </a:p>
          <a:p>
            <a:r>
              <a:rPr lang="en-US" altLang="en-US" sz="2800" dirty="0" smtClean="0"/>
              <a:t>No modeling of a user’s task</a:t>
            </a:r>
          </a:p>
          <a:p>
            <a:pPr marL="0" indent="0">
              <a:buNone/>
            </a:pPr>
            <a:r>
              <a:rPr lang="en-US" altLang="en-US" sz="2800" dirty="0" smtClean="0"/>
              <a:t>     </a:t>
            </a:r>
            <a:r>
              <a:rPr lang="en-US" altLang="en-US" sz="2800" dirty="0" smtClean="0">
                <a:sym typeface="Wingdings" panose="05000000000000000000" pitchFamily="2" charset="2"/>
              </a:rPr>
              <a:t> </a:t>
            </a:r>
            <a:r>
              <a:rPr lang="en-US" altLang="en-US" sz="2400" b="1" dirty="0" smtClean="0">
                <a:sym typeface="Wingdings" panose="05000000000000000000" pitchFamily="2" charset="2"/>
              </a:rPr>
              <a:t>intent modeling </a:t>
            </a:r>
            <a:r>
              <a:rPr lang="en-US" altLang="en-US" sz="2400" dirty="0" smtClean="0">
                <a:sym typeface="Wingdings" panose="05000000000000000000" pitchFamily="2" charset="2"/>
              </a:rPr>
              <a:t>(see, e.g. , [Shen et al. 06]), </a:t>
            </a:r>
            <a:r>
              <a:rPr lang="en-US" altLang="en-US" sz="2400" b="1" dirty="0" smtClean="0">
                <a:sym typeface="Wingdings" panose="05000000000000000000" pitchFamily="2" charset="2"/>
              </a:rPr>
              <a:t>task inference </a:t>
            </a:r>
          </a:p>
          <a:p>
            <a:pPr marL="0" indent="0">
              <a:buNone/>
            </a:pP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smtClean="0">
                <a:sym typeface="Wingdings" panose="05000000000000000000" pitchFamily="2" charset="2"/>
              </a:rPr>
              <a:t>        (see, e.g., [Wang et al. 13])</a:t>
            </a:r>
            <a:endParaRPr lang="en-US" altLang="en-US" sz="2400" dirty="0" smtClean="0"/>
          </a:p>
          <a:p>
            <a:r>
              <a:rPr lang="en-US" altLang="en-US" sz="2800" dirty="0" smtClean="0"/>
              <a:t>Can’t optimize the utility over an entire session</a:t>
            </a:r>
          </a:p>
          <a:p>
            <a:pPr marL="0" indent="0">
              <a:buNone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 </a:t>
            </a:r>
            <a:r>
              <a:rPr lang="en-US" altLang="en-US" sz="2800" dirty="0" smtClean="0">
                <a:sym typeface="Wingdings" panose="05000000000000000000" pitchFamily="2" charset="2"/>
              </a:rPr>
              <a:t></a:t>
            </a:r>
            <a:r>
              <a:rPr lang="en-US" altLang="en-US" sz="2400" dirty="0" smtClean="0">
                <a:sym typeface="Wingdings" panose="05000000000000000000" pitchFamily="2" charset="2"/>
              </a:rPr>
              <a:t> </a:t>
            </a:r>
            <a:r>
              <a:rPr lang="en-US" altLang="en-US" sz="2400" b="1" dirty="0" smtClean="0">
                <a:sym typeface="Wingdings" panose="05000000000000000000" pitchFamily="2" charset="2"/>
              </a:rPr>
              <a:t>Active feedback </a:t>
            </a:r>
            <a:r>
              <a:rPr lang="en-US" altLang="en-US" sz="2400" dirty="0" smtClean="0">
                <a:sym typeface="Wingdings" panose="05000000000000000000" pitchFamily="2" charset="2"/>
              </a:rPr>
              <a:t>(e.g., [Shen &amp; </a:t>
            </a:r>
            <a:r>
              <a:rPr lang="en-US" altLang="en-US" sz="2400" dirty="0" err="1" smtClean="0">
                <a:sym typeface="Wingdings" panose="05000000000000000000" pitchFamily="2" charset="2"/>
              </a:rPr>
              <a:t>Zhai</a:t>
            </a:r>
            <a:r>
              <a:rPr lang="en-US" altLang="en-US" sz="2400" dirty="0" smtClean="0">
                <a:sym typeface="Wingdings" panose="05000000000000000000" pitchFamily="2" charset="2"/>
              </a:rPr>
              <a:t> 05]), </a:t>
            </a:r>
            <a:r>
              <a:rPr lang="en-US" altLang="en-US" sz="2400" b="1" dirty="0" smtClean="0">
                <a:sym typeface="Wingdings" panose="05000000000000000000" pitchFamily="2" charset="2"/>
              </a:rPr>
              <a:t>exploration-exploitation </a:t>
            </a:r>
          </a:p>
          <a:p>
            <a:pPr marL="0" indent="0">
              <a:buNone/>
            </a:pPr>
            <a:r>
              <a:rPr lang="en-US" altLang="en-US" sz="2400" b="1" dirty="0">
                <a:sym typeface="Wingdings" panose="05000000000000000000" pitchFamily="2" charset="2"/>
              </a:rPr>
              <a:t> </a:t>
            </a:r>
            <a:r>
              <a:rPr lang="en-US" altLang="en-US" sz="2400" b="1" dirty="0" smtClean="0">
                <a:sym typeface="Wingdings" panose="05000000000000000000" pitchFamily="2" charset="2"/>
              </a:rPr>
              <a:t>        tradeoff</a:t>
            </a:r>
            <a:r>
              <a:rPr lang="en-US" altLang="en-US" sz="2400" dirty="0" smtClean="0">
                <a:sym typeface="Wingdings" panose="05000000000000000000" pitchFamily="2" charset="2"/>
              </a:rPr>
              <a:t> (e.g., [Agarwal et al. 09], [</a:t>
            </a:r>
            <a:r>
              <a:rPr lang="en-US" altLang="en-US" sz="2400" dirty="0" err="1" smtClean="0">
                <a:sym typeface="Wingdings" panose="05000000000000000000" pitchFamily="2" charset="2"/>
              </a:rPr>
              <a:t>Karimzadehgan</a:t>
            </a:r>
            <a:r>
              <a:rPr lang="en-US" altLang="en-US" sz="2400" dirty="0" smtClean="0">
                <a:sym typeface="Wingdings" panose="05000000000000000000" pitchFamily="2" charset="2"/>
              </a:rPr>
              <a:t> &amp; </a:t>
            </a:r>
            <a:r>
              <a:rPr lang="en-US" altLang="en-US" sz="2400" dirty="0" err="1" smtClean="0">
                <a:sym typeface="Wingdings" panose="05000000000000000000" pitchFamily="2" charset="2"/>
              </a:rPr>
              <a:t>Zhai</a:t>
            </a:r>
            <a:r>
              <a:rPr lang="en-US" altLang="en-US" sz="2400" dirty="0" smtClean="0">
                <a:sym typeface="Wingdings" panose="05000000000000000000" pitchFamily="2" charset="2"/>
              </a:rPr>
              <a:t> 13])</a:t>
            </a:r>
          </a:p>
          <a:p>
            <a:pPr marL="0" indent="0">
              <a:buNone/>
            </a:pPr>
            <a:r>
              <a:rPr lang="en-US" altLang="en-US" sz="2400" dirty="0" smtClean="0">
                <a:sym typeface="Wingdings" panose="05000000000000000000" pitchFamily="2" charset="2"/>
              </a:rPr>
              <a:t>      POMDP for </a:t>
            </a:r>
            <a:r>
              <a:rPr lang="en-US" altLang="en-US" sz="2400" b="1" dirty="0" smtClean="0">
                <a:sym typeface="Wingdings" panose="05000000000000000000" pitchFamily="2" charset="2"/>
              </a:rPr>
              <a:t>session search </a:t>
            </a:r>
            <a:r>
              <a:rPr lang="en-US" altLang="en-US" sz="2400" dirty="0" smtClean="0">
                <a:sym typeface="Wingdings" panose="05000000000000000000" pitchFamily="2" charset="2"/>
              </a:rPr>
              <a:t>(e.g., [Luo et al. 14])</a:t>
            </a:r>
          </a:p>
          <a:p>
            <a:pPr marL="0" indent="0">
              <a:buNone/>
            </a:pPr>
            <a:endParaRPr lang="en-US" alt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97287" y="5257800"/>
            <a:ext cx="7696274" cy="107721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How can we address all these problems in a </a:t>
            </a:r>
          </a:p>
          <a:p>
            <a:pPr algn="ctr"/>
            <a:r>
              <a:rPr lang="en-US" sz="3200" b="1" dirty="0" smtClean="0"/>
              <a:t>unified formal framework</a:t>
            </a:r>
            <a:r>
              <a:rPr lang="en-US" sz="3200" b="1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7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Proposal:  </a:t>
            </a:r>
            <a:br>
              <a:rPr lang="en-US" sz="3600" dirty="0" smtClean="0"/>
            </a:br>
            <a:r>
              <a:rPr lang="en-US" sz="3600" dirty="0" smtClean="0"/>
              <a:t>A Game-Theoretic Framework for IR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916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Retrieval process = cooperative game-playing</a:t>
            </a:r>
          </a:p>
          <a:p>
            <a:r>
              <a:rPr lang="en-US" b="1" dirty="0" smtClean="0"/>
              <a:t>Players</a:t>
            </a:r>
            <a:r>
              <a:rPr lang="en-US" dirty="0" smtClean="0"/>
              <a:t>: Player 1= search engine;  Player 2= user</a:t>
            </a:r>
          </a:p>
          <a:p>
            <a:r>
              <a:rPr lang="en-US" b="1" dirty="0" smtClean="0"/>
              <a:t>Rules</a:t>
            </a:r>
            <a:r>
              <a:rPr lang="en-US" dirty="0" smtClean="0"/>
              <a:t> of game:</a:t>
            </a:r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layer take turns to make “moves”</a:t>
            </a:r>
          </a:p>
          <a:p>
            <a:pPr lvl="1"/>
            <a:r>
              <a:rPr lang="en-US" sz="2400" dirty="0" smtClean="0"/>
              <a:t>First move = “user entering the query” (in search) or “system recommending information” (in recommendation)</a:t>
            </a:r>
            <a:endParaRPr lang="en-US" sz="2000" dirty="0" smtClean="0"/>
          </a:p>
          <a:p>
            <a:pPr lvl="1"/>
            <a:r>
              <a:rPr lang="en-US" sz="2400" dirty="0" smtClean="0"/>
              <a:t>User makes the last move (usually) </a:t>
            </a:r>
          </a:p>
          <a:p>
            <a:pPr lvl="1"/>
            <a:r>
              <a:rPr lang="en-US" sz="2400" dirty="0" smtClean="0"/>
              <a:t>For each move of the user, the system makes a response move (shows an interaction interface), and vice versa</a:t>
            </a:r>
          </a:p>
          <a:p>
            <a:r>
              <a:rPr lang="en-US" b="1" dirty="0" smtClean="0"/>
              <a:t>Objective</a:t>
            </a:r>
            <a:r>
              <a:rPr lang="en-US" dirty="0" smtClean="0"/>
              <a:t>:  </a:t>
            </a:r>
            <a:r>
              <a:rPr lang="en-US" b="1" dirty="0" smtClean="0"/>
              <a:t>help</a:t>
            </a:r>
            <a:r>
              <a:rPr lang="en-US" dirty="0" smtClean="0"/>
              <a:t> the user</a:t>
            </a:r>
            <a:r>
              <a:rPr lang="en-US" dirty="0"/>
              <a:t> </a:t>
            </a:r>
            <a:r>
              <a:rPr lang="en-US" dirty="0" smtClean="0"/>
              <a:t>complete the (information seeking) </a:t>
            </a:r>
            <a:r>
              <a:rPr lang="en-US" b="1" dirty="0" smtClean="0"/>
              <a:t>task</a:t>
            </a:r>
            <a:r>
              <a:rPr lang="en-US" dirty="0" smtClean="0"/>
              <a:t> with </a:t>
            </a:r>
            <a:r>
              <a:rPr lang="en-US" b="1" dirty="0" smtClean="0"/>
              <a:t>minimum effort </a:t>
            </a:r>
            <a:r>
              <a:rPr lang="en-US" dirty="0" smtClean="0"/>
              <a:t>&amp; </a:t>
            </a:r>
            <a:r>
              <a:rPr lang="en-US" b="1" dirty="0" smtClean="0"/>
              <a:t>minimum operating cost </a:t>
            </a:r>
            <a:r>
              <a:rPr lang="en-US" dirty="0" smtClean="0"/>
              <a:t>for search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6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>
          <a:xfrm>
            <a:off x="-228600" y="-152400"/>
            <a:ext cx="9601200" cy="1066800"/>
          </a:xfrm>
        </p:spPr>
        <p:txBody>
          <a:bodyPr>
            <a:normAutofit/>
          </a:bodyPr>
          <a:lstStyle/>
          <a:p>
            <a:r>
              <a:rPr lang="en-US" altLang="en-US" sz="3200" dirty="0" smtClean="0"/>
              <a:t>Search =  a game played by user and search engine</a:t>
            </a:r>
            <a:endParaRPr lang="en-US" altLang="en-US" sz="3600" dirty="0" smtClean="0"/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1442636" y="1671145"/>
            <a:ext cx="870751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800" b="1" dirty="0"/>
              <a:t>User</a:t>
            </a:r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5029200" y="1610380"/>
            <a:ext cx="1249316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800" b="1" dirty="0"/>
              <a:t>System</a:t>
            </a:r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952500" y="2343150"/>
            <a:ext cx="20991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000" b="1">
                <a:solidFill>
                  <a:srgbClr val="CC0000"/>
                </a:solidFill>
              </a:rPr>
              <a:t>A</a:t>
            </a:r>
            <a:r>
              <a:rPr lang="en-US" altLang="en-US" sz="2000" b="1" baseline="-25000">
                <a:solidFill>
                  <a:srgbClr val="CC0000"/>
                </a:solidFill>
              </a:rPr>
              <a:t>1</a:t>
            </a:r>
            <a:r>
              <a:rPr lang="en-US" altLang="en-US" sz="2000" b="1"/>
              <a:t> : Enter a query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200400" y="2355850"/>
            <a:ext cx="5397466" cy="707886"/>
            <a:chOff x="3200400" y="2355850"/>
            <a:chExt cx="5397466" cy="707886"/>
          </a:xfrm>
        </p:grpSpPr>
        <p:sp>
          <p:nvSpPr>
            <p:cNvPr id="18439" name="Line 8"/>
            <p:cNvSpPr>
              <a:spLocks noChangeShapeType="1"/>
            </p:cNvSpPr>
            <p:nvPr/>
          </p:nvSpPr>
          <p:spPr bwMode="auto">
            <a:xfrm flipV="1">
              <a:off x="3200400" y="2539999"/>
              <a:ext cx="1116012" cy="32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8440" name="Text Box 9"/>
            <p:cNvSpPr txBox="1">
              <a:spLocks noChangeArrowheads="1"/>
            </p:cNvSpPr>
            <p:nvPr/>
          </p:nvSpPr>
          <p:spPr bwMode="auto">
            <a:xfrm>
              <a:off x="4438650" y="2355850"/>
              <a:ext cx="415921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000" b="1"/>
                <a:t>Which  information items to present?</a:t>
              </a:r>
            </a:p>
            <a:p>
              <a:r>
                <a:rPr lang="en-US" altLang="en-US" sz="2000" b="1"/>
                <a:t>How to present them? 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198562" y="3206750"/>
            <a:ext cx="3422650" cy="707886"/>
            <a:chOff x="1198562" y="3206750"/>
            <a:chExt cx="3422650" cy="707886"/>
          </a:xfrm>
        </p:grpSpPr>
        <p:sp>
          <p:nvSpPr>
            <p:cNvPr id="18441" name="Line 10"/>
            <p:cNvSpPr>
              <a:spLocks noChangeShapeType="1"/>
            </p:cNvSpPr>
            <p:nvPr/>
          </p:nvSpPr>
          <p:spPr bwMode="auto">
            <a:xfrm flipH="1">
              <a:off x="2868612" y="3581400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8443" name="Text Box 12"/>
            <p:cNvSpPr txBox="1">
              <a:spLocks noChangeArrowheads="1"/>
            </p:cNvSpPr>
            <p:nvPr/>
          </p:nvSpPr>
          <p:spPr bwMode="auto">
            <a:xfrm>
              <a:off x="1198562" y="3206750"/>
              <a:ext cx="156651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000" b="1"/>
                <a:t>Which items </a:t>
              </a:r>
            </a:p>
            <a:p>
              <a:r>
                <a:rPr lang="en-US" altLang="en-US" sz="2000" b="1"/>
                <a:t>to view?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97412" y="2971800"/>
            <a:ext cx="2607124" cy="838200"/>
            <a:chOff x="4697412" y="2971800"/>
            <a:chExt cx="2607124" cy="838200"/>
          </a:xfrm>
        </p:grpSpPr>
        <p:sp>
          <p:nvSpPr>
            <p:cNvPr id="18442" name="Text Box 11"/>
            <p:cNvSpPr txBox="1">
              <a:spLocks noChangeArrowheads="1"/>
            </p:cNvSpPr>
            <p:nvPr/>
          </p:nvSpPr>
          <p:spPr bwMode="auto">
            <a:xfrm>
              <a:off x="4697412" y="3409890"/>
              <a:ext cx="26071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000" b="1" dirty="0" smtClean="0">
                  <a:solidFill>
                    <a:srgbClr val="CC0000"/>
                  </a:solidFill>
                </a:rPr>
                <a:t>R</a:t>
              </a:r>
              <a:r>
                <a:rPr lang="en-US" altLang="en-US" sz="2000" b="1" baseline="-25000" dirty="0">
                  <a:solidFill>
                    <a:srgbClr val="CC0000"/>
                  </a:solidFill>
                </a:rPr>
                <a:t>1</a:t>
              </a:r>
              <a:r>
                <a:rPr lang="en-US" altLang="en-US" sz="2000" b="1" dirty="0" smtClean="0"/>
                <a:t>: </a:t>
              </a:r>
              <a:r>
                <a:rPr lang="en-US" altLang="en-US" sz="2000" b="1" dirty="0"/>
                <a:t>results (</a:t>
              </a:r>
              <a:r>
                <a:rPr lang="en-US" altLang="en-US" sz="2000" b="1" dirty="0" err="1"/>
                <a:t>i</a:t>
              </a:r>
              <a:r>
                <a:rPr lang="en-US" altLang="en-US" sz="2000" b="1" dirty="0"/>
                <a:t>=1, 2, 3, …)</a:t>
              </a:r>
            </a:p>
          </p:txBody>
        </p:sp>
        <p:sp>
          <p:nvSpPr>
            <p:cNvPr id="18444" name="Line 13"/>
            <p:cNvSpPr>
              <a:spLocks noChangeShapeType="1"/>
            </p:cNvSpPr>
            <p:nvPr/>
          </p:nvSpPr>
          <p:spPr bwMode="auto">
            <a:xfrm>
              <a:off x="5688012" y="2971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22325" y="3886200"/>
            <a:ext cx="1701491" cy="762000"/>
            <a:chOff x="822325" y="3886200"/>
            <a:chExt cx="1701491" cy="762000"/>
          </a:xfrm>
        </p:grpSpPr>
        <p:sp>
          <p:nvSpPr>
            <p:cNvPr id="18445" name="Text Box 14"/>
            <p:cNvSpPr txBox="1">
              <a:spLocks noChangeArrowheads="1"/>
            </p:cNvSpPr>
            <p:nvPr/>
          </p:nvSpPr>
          <p:spPr bwMode="auto">
            <a:xfrm>
              <a:off x="822325" y="4186535"/>
              <a:ext cx="170149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000" b="1" dirty="0">
                  <a:solidFill>
                    <a:srgbClr val="CC0000"/>
                  </a:solidFill>
                </a:rPr>
                <a:t>A</a:t>
              </a:r>
              <a:r>
                <a:rPr lang="en-US" altLang="en-US" sz="2000" b="1" baseline="-25000" dirty="0">
                  <a:solidFill>
                    <a:srgbClr val="CC0000"/>
                  </a:solidFill>
                </a:rPr>
                <a:t>2</a:t>
              </a:r>
              <a:r>
                <a:rPr lang="en-US" altLang="en-US" sz="2000" b="1" dirty="0"/>
                <a:t> :</a:t>
              </a:r>
              <a:r>
                <a:rPr lang="en-US" altLang="en-US" sz="2400" dirty="0"/>
                <a:t> </a:t>
              </a:r>
              <a:r>
                <a:rPr lang="en-US" altLang="en-US" sz="2000" b="1" dirty="0"/>
                <a:t>View item</a:t>
              </a:r>
            </a:p>
          </p:txBody>
        </p:sp>
        <p:sp>
          <p:nvSpPr>
            <p:cNvPr id="18446" name="Line 15"/>
            <p:cNvSpPr>
              <a:spLocks noChangeShapeType="1"/>
            </p:cNvSpPr>
            <p:nvPr/>
          </p:nvSpPr>
          <p:spPr bwMode="auto">
            <a:xfrm>
              <a:off x="1878012" y="38862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71800" y="3987800"/>
            <a:ext cx="5256553" cy="707886"/>
            <a:chOff x="2971800" y="3987800"/>
            <a:chExt cx="5256553" cy="707886"/>
          </a:xfrm>
        </p:grpSpPr>
        <p:sp>
          <p:nvSpPr>
            <p:cNvPr id="18447" name="Line 16"/>
            <p:cNvSpPr>
              <a:spLocks noChangeShapeType="1"/>
            </p:cNvSpPr>
            <p:nvPr/>
          </p:nvSpPr>
          <p:spPr bwMode="auto">
            <a:xfrm>
              <a:off x="2971800" y="4419600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8448" name="Text Box 17"/>
            <p:cNvSpPr txBox="1">
              <a:spLocks noChangeArrowheads="1"/>
            </p:cNvSpPr>
            <p:nvPr/>
          </p:nvSpPr>
          <p:spPr bwMode="auto">
            <a:xfrm>
              <a:off x="4621212" y="3987800"/>
              <a:ext cx="3607141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000" b="1" dirty="0"/>
                <a:t>Which aspects/parts of the item</a:t>
              </a:r>
            </a:p>
            <a:p>
              <a:r>
                <a:rPr lang="en-US" altLang="en-US" sz="2000" b="1" dirty="0"/>
                <a:t>to show?  How?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73612" y="4597400"/>
            <a:ext cx="3061031" cy="736660"/>
            <a:chOff x="4773612" y="4597400"/>
            <a:chExt cx="3061031" cy="736660"/>
          </a:xfrm>
        </p:grpSpPr>
        <p:sp>
          <p:nvSpPr>
            <p:cNvPr id="18449" name="Line 18"/>
            <p:cNvSpPr>
              <a:spLocks noChangeShapeType="1"/>
            </p:cNvSpPr>
            <p:nvPr/>
          </p:nvSpPr>
          <p:spPr bwMode="auto">
            <a:xfrm>
              <a:off x="5688012" y="45974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8450" name="Text Box 19"/>
            <p:cNvSpPr txBox="1">
              <a:spLocks noChangeArrowheads="1"/>
            </p:cNvSpPr>
            <p:nvPr/>
          </p:nvSpPr>
          <p:spPr bwMode="auto">
            <a:xfrm>
              <a:off x="4773612" y="4933950"/>
              <a:ext cx="30610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000" b="1" dirty="0" smtClean="0">
                  <a:solidFill>
                    <a:srgbClr val="CC0000"/>
                  </a:solidFill>
                </a:rPr>
                <a:t>R</a:t>
              </a:r>
              <a:r>
                <a:rPr lang="en-US" altLang="en-US" sz="2000" b="1" baseline="-25000" dirty="0" smtClean="0">
                  <a:solidFill>
                    <a:srgbClr val="CC0000"/>
                  </a:solidFill>
                </a:rPr>
                <a:t>2</a:t>
              </a:r>
              <a:r>
                <a:rPr lang="en-US" altLang="en-US" sz="2000" b="1" dirty="0" smtClean="0">
                  <a:solidFill>
                    <a:srgbClr val="CC0000"/>
                  </a:solidFill>
                </a:rPr>
                <a:t>:</a:t>
              </a:r>
              <a:r>
                <a:rPr lang="en-US" altLang="en-US" sz="2000" b="1" dirty="0" smtClean="0"/>
                <a:t> </a:t>
              </a:r>
              <a:r>
                <a:rPr lang="en-US" altLang="en-US" sz="2000" b="1" dirty="0"/>
                <a:t>Item summary/preview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92212" y="4876800"/>
            <a:ext cx="3505200" cy="400110"/>
            <a:chOff x="1192212" y="4876800"/>
            <a:chExt cx="3505200" cy="400110"/>
          </a:xfrm>
        </p:grpSpPr>
        <p:sp>
          <p:nvSpPr>
            <p:cNvPr id="18451" name="Line 20"/>
            <p:cNvSpPr>
              <a:spLocks noChangeShapeType="1"/>
            </p:cNvSpPr>
            <p:nvPr/>
          </p:nvSpPr>
          <p:spPr bwMode="auto">
            <a:xfrm flipH="1">
              <a:off x="2944812" y="5130800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8452" name="Text Box 21"/>
            <p:cNvSpPr txBox="1">
              <a:spLocks noChangeArrowheads="1"/>
            </p:cNvSpPr>
            <p:nvPr/>
          </p:nvSpPr>
          <p:spPr bwMode="auto">
            <a:xfrm>
              <a:off x="1192212" y="4876800"/>
              <a:ext cx="145969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000" b="1" dirty="0"/>
                <a:t>View more?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81000" y="5283200"/>
            <a:ext cx="2995885" cy="1088886"/>
            <a:chOff x="381000" y="5283200"/>
            <a:chExt cx="2995885" cy="1088886"/>
          </a:xfrm>
        </p:grpSpPr>
        <p:sp>
          <p:nvSpPr>
            <p:cNvPr id="18453" name="Line 22"/>
            <p:cNvSpPr>
              <a:spLocks noChangeShapeType="1"/>
            </p:cNvSpPr>
            <p:nvPr/>
          </p:nvSpPr>
          <p:spPr bwMode="auto">
            <a:xfrm>
              <a:off x="1878012" y="52832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8454" name="Text Box 23"/>
            <p:cNvSpPr txBox="1">
              <a:spLocks noChangeArrowheads="1"/>
            </p:cNvSpPr>
            <p:nvPr/>
          </p:nvSpPr>
          <p:spPr bwMode="auto">
            <a:xfrm>
              <a:off x="381000" y="5664200"/>
              <a:ext cx="299588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CC0000"/>
                  </a:solidFill>
                </a:rPr>
                <a:t>A</a:t>
              </a:r>
              <a:r>
                <a:rPr lang="en-US" altLang="en-US" sz="2000" b="1" baseline="-25000">
                  <a:solidFill>
                    <a:srgbClr val="CC0000"/>
                  </a:solidFill>
                </a:rPr>
                <a:t>3</a:t>
              </a:r>
              <a:r>
                <a:rPr lang="en-US" altLang="en-US" sz="2000" b="1"/>
                <a:t> : Scroll down or click on</a:t>
              </a:r>
            </a:p>
            <a:p>
              <a:r>
                <a:rPr lang="en-US" altLang="en-US" sz="2000" b="1"/>
                <a:t>      “Back”/”Next”  button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05200" y="2057400"/>
            <a:ext cx="5181600" cy="3886200"/>
            <a:chOff x="3505200" y="2057400"/>
            <a:chExt cx="5181600" cy="3886200"/>
          </a:xfrm>
        </p:grpSpPr>
        <p:sp>
          <p:nvSpPr>
            <p:cNvPr id="18455" name="Line 24"/>
            <p:cNvSpPr>
              <a:spLocks noChangeShapeType="1"/>
            </p:cNvSpPr>
            <p:nvPr/>
          </p:nvSpPr>
          <p:spPr bwMode="auto">
            <a:xfrm flipV="1">
              <a:off x="3505200" y="5943600"/>
              <a:ext cx="518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8456" name="Line 25"/>
            <p:cNvSpPr>
              <a:spLocks noChangeShapeType="1"/>
            </p:cNvSpPr>
            <p:nvPr/>
          </p:nvSpPr>
          <p:spPr bwMode="auto">
            <a:xfrm flipV="1">
              <a:off x="8610600" y="2057400"/>
              <a:ext cx="0" cy="3810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8457" name="Line 26"/>
            <p:cNvSpPr>
              <a:spLocks noChangeShapeType="1"/>
            </p:cNvSpPr>
            <p:nvPr/>
          </p:nvSpPr>
          <p:spPr bwMode="auto">
            <a:xfrm flipH="1">
              <a:off x="6602412" y="2082800"/>
              <a:ext cx="20081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8458" name="Line 27"/>
            <p:cNvSpPr>
              <a:spLocks noChangeShapeType="1"/>
            </p:cNvSpPr>
            <p:nvPr/>
          </p:nvSpPr>
          <p:spPr bwMode="auto">
            <a:xfrm>
              <a:off x="6629400" y="20574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</p:grpSp>
      <p:sp>
        <p:nvSpPr>
          <p:cNvPr id="18459" name="Text Box 28"/>
          <p:cNvSpPr txBox="1">
            <a:spLocks noChangeArrowheads="1"/>
          </p:cNvSpPr>
          <p:nvPr/>
        </p:nvSpPr>
        <p:spPr bwMode="auto">
          <a:xfrm>
            <a:off x="486181" y="892314"/>
            <a:ext cx="28666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000" b="1" dirty="0" smtClean="0"/>
              <a:t>(Find useful information  </a:t>
            </a:r>
          </a:p>
          <a:p>
            <a:r>
              <a:rPr lang="en-US" altLang="en-US" sz="2000" b="1" dirty="0"/>
              <a:t>w</a:t>
            </a:r>
            <a:r>
              <a:rPr lang="en-US" altLang="en-US" sz="2000" b="1" dirty="0" smtClean="0"/>
              <a:t>ith minimum effort)</a:t>
            </a:r>
            <a:endParaRPr lang="en-US" altLang="en-US" sz="2000" dirty="0"/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4114800" y="762000"/>
            <a:ext cx="49289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000" b="1" dirty="0" smtClean="0"/>
              <a:t>(Help user find useful information</a:t>
            </a:r>
          </a:p>
          <a:p>
            <a:r>
              <a:rPr lang="en-US" altLang="en-US" sz="2000" b="1" dirty="0" smtClean="0"/>
              <a:t>with minimum effort, minimum system cost)</a:t>
            </a:r>
            <a:endParaRPr lang="en-US" alt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2400" y="4572000"/>
            <a:ext cx="963611" cy="533400"/>
            <a:chOff x="152400" y="4572000"/>
            <a:chExt cx="963611" cy="533400"/>
          </a:xfrm>
        </p:grpSpPr>
        <p:sp>
          <p:nvSpPr>
            <p:cNvPr id="38" name="Line 16"/>
            <p:cNvSpPr>
              <a:spLocks noChangeShapeType="1"/>
            </p:cNvSpPr>
            <p:nvPr/>
          </p:nvSpPr>
          <p:spPr bwMode="auto">
            <a:xfrm flipH="1" flipV="1">
              <a:off x="152400" y="5105400"/>
              <a:ext cx="96361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4800" y="4572000"/>
              <a:ext cx="551754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No</a:t>
              </a:r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4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benefits of IR as game playing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General </a:t>
            </a:r>
          </a:p>
          <a:p>
            <a:pPr lvl="1"/>
            <a:r>
              <a:rPr lang="en-US" dirty="0" smtClean="0"/>
              <a:t>A formal framework to </a:t>
            </a:r>
            <a:r>
              <a:rPr lang="en-US" b="1" dirty="0" smtClean="0"/>
              <a:t>integrate research</a:t>
            </a:r>
            <a:r>
              <a:rPr lang="en-US" dirty="0" smtClean="0"/>
              <a:t> in user studies, evaluation, retrieval models, and efficient implementation of IR systems </a:t>
            </a:r>
          </a:p>
          <a:p>
            <a:pPr lvl="1"/>
            <a:r>
              <a:rPr lang="en-US" dirty="0" smtClean="0"/>
              <a:t>A unified roadmap for identifying </a:t>
            </a:r>
            <a:r>
              <a:rPr lang="en-US" b="1" dirty="0" smtClean="0"/>
              <a:t>unexplored important IR research topics  </a:t>
            </a:r>
          </a:p>
          <a:p>
            <a:r>
              <a:rPr lang="en-US" b="1" dirty="0" smtClean="0"/>
              <a:t>Specific </a:t>
            </a:r>
          </a:p>
          <a:p>
            <a:pPr lvl="1"/>
            <a:r>
              <a:rPr lang="en-US" dirty="0" smtClean="0"/>
              <a:t>Naturally optimize performance on an entire session instead of that on a single query (optimizing the chance of winning the </a:t>
            </a:r>
            <a:r>
              <a:rPr lang="en-US" u="sng" dirty="0" smtClean="0"/>
              <a:t>entire game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Optimize the collaboration of machines and users (maximizing </a:t>
            </a:r>
            <a:r>
              <a:rPr lang="en-US" u="sng" dirty="0" smtClean="0"/>
              <a:t>collective intelligence</a:t>
            </a:r>
            <a:r>
              <a:rPr lang="en-US" dirty="0" smtClean="0"/>
              <a:t>) [Belkin 96]</a:t>
            </a:r>
          </a:p>
          <a:p>
            <a:pPr lvl="1"/>
            <a:r>
              <a:rPr lang="en-US" dirty="0" smtClean="0"/>
              <a:t>Naturally crowdsource relevance judgments from users (</a:t>
            </a:r>
            <a:r>
              <a:rPr lang="en-US" u="sng" dirty="0" smtClean="0"/>
              <a:t>active feedback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4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021" y="228600"/>
            <a:ext cx="9144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New General Research Questions 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70641" y="1265237"/>
            <a:ext cx="8839200" cy="5211763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How should we </a:t>
            </a:r>
            <a:r>
              <a:rPr lang="en-US" altLang="en-US" b="1" dirty="0" smtClean="0"/>
              <a:t>design an IR game</a:t>
            </a:r>
            <a:r>
              <a:rPr lang="en-US" altLang="en-US" dirty="0" smtClean="0"/>
              <a:t>?</a:t>
            </a:r>
          </a:p>
          <a:p>
            <a:pPr lvl="1"/>
            <a:r>
              <a:rPr lang="en-US" altLang="en-US" dirty="0" smtClean="0"/>
              <a:t>How to design </a:t>
            </a:r>
            <a:r>
              <a:rPr lang="en-US" altLang="en-US" dirty="0"/>
              <a:t>“moves” for the user and the system? </a:t>
            </a:r>
          </a:p>
          <a:p>
            <a:pPr lvl="1"/>
            <a:r>
              <a:rPr lang="en-US" altLang="en-US" dirty="0" smtClean="0"/>
              <a:t>How to design </a:t>
            </a:r>
            <a:r>
              <a:rPr lang="en-US" altLang="en-US" dirty="0"/>
              <a:t>the objective of the </a:t>
            </a:r>
            <a:r>
              <a:rPr lang="en-US" altLang="en-US" dirty="0" smtClean="0"/>
              <a:t>game?</a:t>
            </a:r>
          </a:p>
          <a:p>
            <a:pPr lvl="1"/>
            <a:r>
              <a:rPr lang="en-US" altLang="en-US" dirty="0" smtClean="0"/>
              <a:t>How to go beyond search to support access and task completion? </a:t>
            </a:r>
            <a:endParaRPr lang="en-US" altLang="en-US" dirty="0"/>
          </a:p>
          <a:p>
            <a:r>
              <a:rPr lang="en-US" altLang="en-US" dirty="0" smtClean="0"/>
              <a:t>How to formally </a:t>
            </a:r>
            <a:r>
              <a:rPr lang="en-US" altLang="en-US" b="1" dirty="0" smtClean="0"/>
              <a:t>define the optimization problem </a:t>
            </a:r>
            <a:r>
              <a:rPr lang="en-US" altLang="en-US" dirty="0" smtClean="0"/>
              <a:t>and compute the optimal strategy for the IR system?</a:t>
            </a:r>
          </a:p>
          <a:p>
            <a:pPr lvl="1"/>
            <a:r>
              <a:rPr lang="en-US" altLang="en-US" dirty="0" smtClean="0"/>
              <a:t>How do we characterize an IR game? </a:t>
            </a:r>
          </a:p>
          <a:p>
            <a:pPr lvl="1"/>
            <a:r>
              <a:rPr lang="en-US" altLang="en-US" dirty="0"/>
              <a:t>Which category of games does IR game fit? (Not stochastic collaborative game</a:t>
            </a:r>
            <a:r>
              <a:rPr lang="en-US" altLang="en-US" dirty="0" smtClean="0"/>
              <a:t>!)</a:t>
            </a:r>
          </a:p>
          <a:p>
            <a:pPr lvl="1"/>
            <a:r>
              <a:rPr lang="en-US" altLang="en-US" dirty="0" smtClean="0"/>
              <a:t>To what extent can we directly apply existing game theory? </a:t>
            </a:r>
          </a:p>
          <a:p>
            <a:pPr lvl="1"/>
            <a:r>
              <a:rPr lang="en-US" altLang="en-US" dirty="0" smtClean="0"/>
              <a:t>What new challenges must be solved?  </a:t>
            </a:r>
          </a:p>
          <a:p>
            <a:r>
              <a:rPr lang="en-US" altLang="en-US" dirty="0" smtClean="0"/>
              <a:t>How to </a:t>
            </a:r>
            <a:r>
              <a:rPr lang="en-US" altLang="en-US" b="1" dirty="0" smtClean="0"/>
              <a:t>evaluate</a:t>
            </a:r>
            <a:r>
              <a:rPr lang="en-US" altLang="en-US" dirty="0" smtClean="0"/>
              <a:t> such a system? </a:t>
            </a:r>
            <a:endParaRPr lang="en-US" altLang="en-US" dirty="0"/>
          </a:p>
          <a:p>
            <a:pPr lvl="1"/>
            <a:r>
              <a:rPr lang="en-US" altLang="en-US" dirty="0" smtClean="0"/>
              <a:t>Simulation? MOOCs? </a:t>
            </a:r>
          </a:p>
          <a:p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4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0"/>
            <a:ext cx="9525000" cy="990600"/>
          </a:xfrm>
        </p:spPr>
        <p:txBody>
          <a:bodyPr>
            <a:noAutofit/>
          </a:bodyPr>
          <a:lstStyle/>
          <a:p>
            <a:r>
              <a:rPr lang="en-US" altLang="en-US" sz="3600" dirty="0" smtClean="0">
                <a:sym typeface="Wingdings" panose="05000000000000000000" pitchFamily="2" charset="2"/>
              </a:rPr>
              <a:t>Formalization of the IR Game</a:t>
            </a:r>
            <a:endParaRPr lang="en-US" altLang="en-US" sz="3600" dirty="0" smtClean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57200" y="3200400"/>
            <a:ext cx="5867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dirty="0"/>
              <a:t>User </a:t>
            </a:r>
            <a:r>
              <a:rPr lang="en-US" altLang="en-US" sz="2400" b="1" dirty="0"/>
              <a:t>U</a:t>
            </a:r>
            <a:r>
              <a:rPr lang="en-US" altLang="en-US" sz="2400" dirty="0"/>
              <a:t>:       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  A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… … A</a:t>
            </a:r>
            <a:r>
              <a:rPr lang="en-US" altLang="en-US" sz="2400" baseline="-25000" dirty="0"/>
              <a:t>t-1         </a:t>
            </a:r>
            <a:r>
              <a:rPr lang="en-US" altLang="en-US" sz="2400" b="1" dirty="0"/>
              <a:t>A</a:t>
            </a:r>
            <a:r>
              <a:rPr lang="en-US" altLang="en-US" sz="2400" b="1" baseline="-25000" dirty="0"/>
              <a:t>t</a:t>
            </a:r>
            <a:r>
              <a:rPr lang="en-US" altLang="en-US" sz="2400" baseline="-25000" dirty="0"/>
              <a:t> </a:t>
            </a:r>
          </a:p>
          <a:p>
            <a:endParaRPr lang="en-US" altLang="en-US" sz="2400" dirty="0"/>
          </a:p>
          <a:p>
            <a:r>
              <a:rPr lang="en-US" altLang="en-US" sz="2400" dirty="0"/>
              <a:t>System:      R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  R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… … R</a:t>
            </a:r>
            <a:r>
              <a:rPr lang="en-US" altLang="en-US" sz="2400" baseline="-25000" dirty="0"/>
              <a:t>t-1</a:t>
            </a:r>
          </a:p>
          <a:p>
            <a:endParaRPr lang="en-US" altLang="en-US" sz="2400" dirty="0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21336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V="1">
            <a:off x="2286000" y="3657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26670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Line 11"/>
          <p:cNvSpPr>
            <a:spLocks noChangeShapeType="1"/>
          </p:cNvSpPr>
          <p:nvPr/>
        </p:nvSpPr>
        <p:spPr bwMode="auto">
          <a:xfrm flipV="1">
            <a:off x="2971800" y="3657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Line 12"/>
          <p:cNvSpPr>
            <a:spLocks noChangeShapeType="1"/>
          </p:cNvSpPr>
          <p:nvPr/>
        </p:nvSpPr>
        <p:spPr bwMode="auto">
          <a:xfrm>
            <a:off x="3886200" y="2895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Line 13"/>
          <p:cNvSpPr>
            <a:spLocks noChangeShapeType="1"/>
          </p:cNvSpPr>
          <p:nvPr/>
        </p:nvSpPr>
        <p:spPr bwMode="auto">
          <a:xfrm flipV="1">
            <a:off x="3581400" y="3657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8446" name="Text Box 14"/>
          <p:cNvSpPr txBox="1">
            <a:spLocks noChangeArrowheads="1"/>
          </p:cNvSpPr>
          <p:nvPr/>
        </p:nvSpPr>
        <p:spPr bwMode="auto">
          <a:xfrm>
            <a:off x="4348226" y="1066800"/>
            <a:ext cx="4338574" cy="120032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dirty="0"/>
              <a:t>Given </a:t>
            </a:r>
            <a:r>
              <a:rPr lang="en-US" altLang="en-US" sz="2400" dirty="0" smtClean="0"/>
              <a:t>S, </a:t>
            </a:r>
            <a:r>
              <a:rPr lang="en-US" altLang="en-US" sz="2400" dirty="0"/>
              <a:t>U, C, A</a:t>
            </a:r>
            <a:r>
              <a:rPr lang="en-US" altLang="en-US" sz="2400" baseline="-25000" dirty="0"/>
              <a:t>t </a:t>
            </a:r>
            <a:r>
              <a:rPr lang="en-US" altLang="en-US" sz="2400" dirty="0"/>
              <a:t>, and H, choose</a:t>
            </a:r>
          </a:p>
          <a:p>
            <a:r>
              <a:rPr lang="en-US" altLang="en-US" sz="2400" dirty="0"/>
              <a:t>the best </a:t>
            </a:r>
            <a:r>
              <a:rPr lang="en-US" altLang="en-US" sz="2400" dirty="0" err="1"/>
              <a:t>R</a:t>
            </a:r>
            <a:r>
              <a:rPr lang="en-US" altLang="en-US" sz="2400" baseline="-25000" dirty="0" err="1"/>
              <a:t>t</a:t>
            </a:r>
            <a:r>
              <a:rPr lang="en-US" altLang="en-US" sz="2400" dirty="0"/>
              <a:t> from all possible</a:t>
            </a:r>
          </a:p>
          <a:p>
            <a:r>
              <a:rPr lang="en-US" altLang="en-US" sz="2400" dirty="0"/>
              <a:t>responses to A</a:t>
            </a:r>
            <a:r>
              <a:rPr lang="en-US" altLang="en-US" sz="2400" baseline="-25000" dirty="0"/>
              <a:t>t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676400" y="1752600"/>
            <a:ext cx="2433638" cy="2743200"/>
            <a:chOff x="1056" y="720"/>
            <a:chExt cx="1533" cy="1728"/>
          </a:xfrm>
        </p:grpSpPr>
        <p:sp>
          <p:nvSpPr>
            <p:cNvPr id="19483" name="Rectangle 15"/>
            <p:cNvSpPr>
              <a:spLocks noChangeArrowheads="1"/>
            </p:cNvSpPr>
            <p:nvPr/>
          </p:nvSpPr>
          <p:spPr bwMode="auto">
            <a:xfrm>
              <a:off x="1056" y="1680"/>
              <a:ext cx="1358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84" name="Text Box 16"/>
            <p:cNvSpPr txBox="1">
              <a:spLocks noChangeArrowheads="1"/>
            </p:cNvSpPr>
            <p:nvPr/>
          </p:nvSpPr>
          <p:spPr bwMode="auto">
            <a:xfrm>
              <a:off x="1056" y="720"/>
              <a:ext cx="1533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/>
                <a:t>History </a:t>
              </a:r>
              <a:r>
                <a:rPr lang="en-US" altLang="en-US" sz="2400" b="1" dirty="0"/>
                <a:t>H={(</a:t>
              </a:r>
              <a:r>
                <a:rPr lang="en-US" altLang="en-US" sz="2400" b="1" dirty="0" err="1"/>
                <a:t>A</a:t>
              </a:r>
              <a:r>
                <a:rPr lang="en-US" altLang="en-US" sz="2400" b="1" baseline="-25000" dirty="0" err="1"/>
                <a:t>i</a:t>
              </a:r>
              <a:r>
                <a:rPr lang="en-US" altLang="en-US" sz="2400" b="1" dirty="0" err="1"/>
                <a:t>,R</a:t>
              </a:r>
              <a:r>
                <a:rPr lang="en-US" altLang="en-US" sz="2400" b="1" baseline="-25000" dirty="0" err="1"/>
                <a:t>i</a:t>
              </a:r>
              <a:r>
                <a:rPr lang="en-US" altLang="en-US" sz="2400" b="1" dirty="0"/>
                <a:t>)}</a:t>
              </a:r>
            </a:p>
            <a:p>
              <a:r>
                <a:rPr lang="en-US" altLang="en-US" sz="2400" dirty="0"/>
                <a:t> </a:t>
              </a:r>
              <a:r>
                <a:rPr lang="en-US" altLang="en-US" sz="2400" dirty="0" err="1"/>
                <a:t>i</a:t>
              </a:r>
              <a:r>
                <a:rPr lang="en-US" altLang="en-US" sz="2400" dirty="0"/>
                <a:t>=1, …, t-1</a:t>
              </a:r>
            </a:p>
          </p:txBody>
        </p:sp>
        <p:sp>
          <p:nvSpPr>
            <p:cNvPr id="19485" name="AutoShape 17"/>
            <p:cNvSpPr>
              <a:spLocks noChangeArrowheads="1"/>
            </p:cNvSpPr>
            <p:nvPr/>
          </p:nvSpPr>
          <p:spPr bwMode="auto">
            <a:xfrm flipV="1">
              <a:off x="1872" y="1248"/>
              <a:ext cx="192" cy="327"/>
            </a:xfrm>
            <a:prstGeom prst="downArrow">
              <a:avLst>
                <a:gd name="adj1" fmla="val 50000"/>
                <a:gd name="adj2" fmla="val 425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9469" name="AutoShape 18"/>
          <p:cNvSpPr>
            <a:spLocks noChangeArrowheads="1"/>
          </p:cNvSpPr>
          <p:nvPr/>
        </p:nvSpPr>
        <p:spPr bwMode="auto">
          <a:xfrm>
            <a:off x="2209800" y="5257800"/>
            <a:ext cx="1524000" cy="914400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70" name="Text Box 19"/>
          <p:cNvSpPr txBox="1">
            <a:spLocks noChangeArrowheads="1"/>
          </p:cNvSpPr>
          <p:nvPr/>
        </p:nvSpPr>
        <p:spPr bwMode="auto">
          <a:xfrm>
            <a:off x="2230438" y="5410200"/>
            <a:ext cx="12477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000" b="1"/>
              <a:t>Info Item</a:t>
            </a:r>
          </a:p>
          <a:p>
            <a:r>
              <a:rPr lang="en-US" altLang="en-US" sz="2000" b="1"/>
              <a:t>Collection</a:t>
            </a:r>
          </a:p>
        </p:txBody>
      </p:sp>
      <p:sp>
        <p:nvSpPr>
          <p:cNvPr id="19471" name="Text Box 20"/>
          <p:cNvSpPr txBox="1">
            <a:spLocks noChangeArrowheads="1"/>
          </p:cNvSpPr>
          <p:nvPr/>
        </p:nvSpPr>
        <p:spPr bwMode="auto">
          <a:xfrm>
            <a:off x="2693988" y="4764088"/>
            <a:ext cx="506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200" b="1"/>
              <a:t>C</a:t>
            </a:r>
          </a:p>
        </p:txBody>
      </p:sp>
      <p:sp>
        <p:nvSpPr>
          <p:cNvPr id="658454" name="Text Box 22"/>
          <p:cNvSpPr txBox="1">
            <a:spLocks noChangeArrowheads="1"/>
          </p:cNvSpPr>
          <p:nvPr/>
        </p:nvSpPr>
        <p:spPr bwMode="auto">
          <a:xfrm>
            <a:off x="4572000" y="2982912"/>
            <a:ext cx="2184400" cy="3698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b="1" dirty="0"/>
              <a:t>Query=“light laptop”</a:t>
            </a:r>
          </a:p>
        </p:txBody>
      </p:sp>
      <p:sp>
        <p:nvSpPr>
          <p:cNvPr id="658455" name="Text Box 23"/>
          <p:cNvSpPr txBox="1">
            <a:spLocks noChangeArrowheads="1"/>
          </p:cNvSpPr>
          <p:nvPr/>
        </p:nvSpPr>
        <p:spPr bwMode="auto">
          <a:xfrm>
            <a:off x="4178300" y="5163344"/>
            <a:ext cx="3365500" cy="3698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b="1" dirty="0"/>
              <a:t>All possible rankings of items in C</a:t>
            </a:r>
          </a:p>
        </p:txBody>
      </p:sp>
      <p:sp>
        <p:nvSpPr>
          <p:cNvPr id="658456" name="Text Box 24"/>
          <p:cNvSpPr txBox="1">
            <a:spLocks noChangeArrowheads="1"/>
          </p:cNvSpPr>
          <p:nvPr/>
        </p:nvSpPr>
        <p:spPr bwMode="auto">
          <a:xfrm>
            <a:off x="4700587" y="3886200"/>
            <a:ext cx="3071813" cy="3698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b="1" dirty="0"/>
              <a:t>The best ranking for the query</a:t>
            </a:r>
          </a:p>
        </p:txBody>
      </p:sp>
      <p:sp>
        <p:nvSpPr>
          <p:cNvPr id="658457" name="Text Box 25"/>
          <p:cNvSpPr txBox="1">
            <a:spLocks noChangeArrowheads="1"/>
          </p:cNvSpPr>
          <p:nvPr/>
        </p:nvSpPr>
        <p:spPr bwMode="auto">
          <a:xfrm>
            <a:off x="5155406" y="3369360"/>
            <a:ext cx="2338387" cy="369888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b="1"/>
              <a:t>Click on “Next” button</a:t>
            </a:r>
          </a:p>
        </p:txBody>
      </p:sp>
      <p:sp>
        <p:nvSpPr>
          <p:cNvPr id="658458" name="Text Box 26"/>
          <p:cNvSpPr txBox="1">
            <a:spLocks noChangeArrowheads="1"/>
          </p:cNvSpPr>
          <p:nvPr/>
        </p:nvSpPr>
        <p:spPr bwMode="auto">
          <a:xfrm>
            <a:off x="4648200" y="5649912"/>
            <a:ext cx="3886200" cy="369888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b="1" dirty="0"/>
              <a:t>All possible rankings of unseen items </a:t>
            </a:r>
          </a:p>
        </p:txBody>
      </p:sp>
      <p:sp>
        <p:nvSpPr>
          <p:cNvPr id="658459" name="Text Box 27"/>
          <p:cNvSpPr txBox="1">
            <a:spLocks noChangeArrowheads="1"/>
          </p:cNvSpPr>
          <p:nvPr/>
        </p:nvSpPr>
        <p:spPr bwMode="auto">
          <a:xfrm>
            <a:off x="5334000" y="4267200"/>
            <a:ext cx="3581400" cy="369888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b="1" dirty="0"/>
              <a:t>The best ranking of unseen items 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3886200" y="3657601"/>
            <a:ext cx="1436688" cy="1504951"/>
            <a:chOff x="2846" y="1920"/>
            <a:chExt cx="905" cy="948"/>
          </a:xfrm>
        </p:grpSpPr>
        <p:sp>
          <p:nvSpPr>
            <p:cNvPr id="19479" name="Text Box 21"/>
            <p:cNvSpPr txBox="1">
              <a:spLocks noChangeArrowheads="1"/>
            </p:cNvSpPr>
            <p:nvPr/>
          </p:nvSpPr>
          <p:spPr bwMode="auto">
            <a:xfrm>
              <a:off x="2926" y="2577"/>
              <a:ext cx="82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err="1"/>
                <a:t>R</a:t>
              </a:r>
              <a:r>
                <a:rPr lang="en-US" altLang="en-US" sz="2400" baseline="-25000" dirty="0" err="1"/>
                <a:t>t</a:t>
              </a:r>
              <a:r>
                <a:rPr lang="en-US" altLang="en-US" sz="2400" dirty="0"/>
                <a:t> </a:t>
              </a:r>
              <a:r>
                <a:rPr lang="en-US" altLang="en-US" sz="2400" dirty="0">
                  <a:sym typeface="Symbol" pitchFamily="18" charset="2"/>
                </a:rPr>
                <a:t> r(A</a:t>
              </a:r>
              <a:r>
                <a:rPr lang="en-US" altLang="en-US" sz="2400" baseline="-25000" dirty="0">
                  <a:sym typeface="Symbol" pitchFamily="18" charset="2"/>
                </a:rPr>
                <a:t>t</a:t>
              </a:r>
              <a:r>
                <a:rPr lang="en-US" altLang="en-US" sz="2400" dirty="0">
                  <a:sym typeface="Symbol" pitchFamily="18" charset="2"/>
                </a:rPr>
                <a:t>)</a:t>
              </a:r>
            </a:p>
          </p:txBody>
        </p:sp>
        <p:grpSp>
          <p:nvGrpSpPr>
            <p:cNvPr id="19480" name="Group 29"/>
            <p:cNvGrpSpPr>
              <a:grpSpLocks/>
            </p:cNvGrpSpPr>
            <p:nvPr/>
          </p:nvGrpSpPr>
          <p:grpSpPr bwMode="auto">
            <a:xfrm>
              <a:off x="2846" y="1920"/>
              <a:ext cx="500" cy="483"/>
              <a:chOff x="2846" y="1920"/>
              <a:chExt cx="500" cy="483"/>
            </a:xfrm>
          </p:grpSpPr>
          <p:sp>
            <p:nvSpPr>
              <p:cNvPr id="19481" name="Line 9"/>
              <p:cNvSpPr>
                <a:spLocks noChangeShapeType="1"/>
              </p:cNvSpPr>
              <p:nvPr/>
            </p:nvSpPr>
            <p:spPr bwMode="auto">
              <a:xfrm>
                <a:off x="3072" y="19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2" name="Rectangle 28"/>
              <p:cNvSpPr>
                <a:spLocks noChangeArrowheads="1"/>
              </p:cNvSpPr>
              <p:nvPr/>
            </p:nvSpPr>
            <p:spPr bwMode="auto">
              <a:xfrm>
                <a:off x="2846" y="2112"/>
                <a:ext cx="50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 b="1"/>
                  <a:t>R</a:t>
                </a:r>
                <a:r>
                  <a:rPr lang="en-US" altLang="en-US" sz="2400" b="1" baseline="-25000"/>
                  <a:t>t</a:t>
                </a:r>
                <a:r>
                  <a:rPr lang="en-US" altLang="en-US" sz="2400" b="1"/>
                  <a:t> =?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791200" y="4648200"/>
            <a:ext cx="2946400" cy="1898353"/>
            <a:chOff x="5740400" y="4572000"/>
            <a:chExt cx="2946400" cy="1898353"/>
          </a:xfrm>
        </p:grpSpPr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5740400" y="6008688"/>
              <a:ext cx="2946400" cy="46166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b="1" dirty="0"/>
                <a:t>All </a:t>
              </a:r>
              <a:r>
                <a:rPr lang="en-US" altLang="en-US" sz="2400" b="1" dirty="0" smtClean="0"/>
                <a:t>possible interfaces </a:t>
              </a:r>
              <a:endParaRPr lang="en-US" altLang="en-US" sz="2400" b="1" dirty="0"/>
            </a:p>
          </p:txBody>
        </p:sp>
        <p:sp>
          <p:nvSpPr>
            <p:cNvPr id="31" name="Text Box 26"/>
            <p:cNvSpPr txBox="1">
              <a:spLocks noChangeArrowheads="1"/>
            </p:cNvSpPr>
            <p:nvPr/>
          </p:nvSpPr>
          <p:spPr bwMode="auto">
            <a:xfrm>
              <a:off x="5905500" y="4572000"/>
              <a:ext cx="2120900" cy="46166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b="1" dirty="0" smtClean="0"/>
                <a:t>Best interface! </a:t>
              </a:r>
              <a:endParaRPr lang="en-US" altLang="en-US" sz="2400" b="1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1031518" y="1229380"/>
            <a:ext cx="18228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smtClean="0"/>
              <a:t>Situation  </a:t>
            </a:r>
            <a:r>
              <a:rPr lang="en-US" altLang="en-US" sz="2800" b="1" dirty="0" smtClean="0"/>
              <a:t>S</a:t>
            </a:r>
            <a:endParaRPr lang="en-US" altLang="en-US" sz="28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9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46" grpId="0" animBg="1"/>
      <p:bldP spid="658454" grpId="0" animBg="1"/>
      <p:bldP spid="658455" grpId="0" animBg="1"/>
      <p:bldP spid="658456" grpId="0" animBg="1"/>
      <p:bldP spid="658457" grpId="0" animBg="1"/>
      <p:bldP spid="658458" grpId="0" animBg="1"/>
      <p:bldP spid="65845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9144000" cy="990600"/>
          </a:xfrm>
        </p:spPr>
        <p:txBody>
          <a:bodyPr>
            <a:noAutofit/>
          </a:bodyPr>
          <a:lstStyle/>
          <a:p>
            <a:r>
              <a:rPr lang="en-US" altLang="en-US" sz="3600" dirty="0" smtClean="0"/>
              <a:t>Apply Bayesian Decision Theory </a:t>
            </a:r>
            <a:endParaRPr lang="en-US" altLang="en-US" sz="2000" dirty="0" smtClean="0"/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457200" y="1387475"/>
            <a:ext cx="2680221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000" b="1" dirty="0" smtClean="0"/>
              <a:t>Situation:                      S</a:t>
            </a:r>
          </a:p>
          <a:p>
            <a:r>
              <a:rPr lang="en-US" altLang="en-US" sz="2000" b="1" dirty="0" smtClean="0"/>
              <a:t>User</a:t>
            </a:r>
            <a:r>
              <a:rPr lang="en-US" altLang="en-US" sz="2000" b="1" dirty="0"/>
              <a:t>:                      </a:t>
            </a:r>
            <a:r>
              <a:rPr lang="en-US" altLang="en-US" sz="2000" b="1" dirty="0" smtClean="0"/>
              <a:t>        </a:t>
            </a:r>
            <a:r>
              <a:rPr lang="en-US" altLang="en-US" sz="2000" b="1" dirty="0"/>
              <a:t>U </a:t>
            </a:r>
          </a:p>
          <a:p>
            <a:r>
              <a:rPr lang="en-US" altLang="en-US" sz="2000" b="1" dirty="0"/>
              <a:t>Interaction history:     H</a:t>
            </a:r>
          </a:p>
          <a:p>
            <a:r>
              <a:rPr lang="en-US" altLang="en-US" sz="2000" b="1" dirty="0"/>
              <a:t>Current user action:   A</a:t>
            </a:r>
            <a:r>
              <a:rPr lang="en-US" altLang="en-US" sz="2000" b="1" baseline="-25000" dirty="0"/>
              <a:t>t</a:t>
            </a:r>
          </a:p>
          <a:p>
            <a:r>
              <a:rPr lang="en-US" altLang="en-US" sz="2000" b="1" dirty="0"/>
              <a:t>Document collection: C</a:t>
            </a:r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990600" y="914400"/>
            <a:ext cx="14108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b="1" dirty="0"/>
              <a:t>Observed</a:t>
            </a:r>
          </a:p>
        </p:txBody>
      </p:sp>
      <p:sp>
        <p:nvSpPr>
          <p:cNvPr id="20486" name="Text Box 8"/>
          <p:cNvSpPr txBox="1">
            <a:spLocks noChangeArrowheads="1"/>
          </p:cNvSpPr>
          <p:nvPr/>
        </p:nvSpPr>
        <p:spPr bwMode="auto">
          <a:xfrm>
            <a:off x="228600" y="3048000"/>
            <a:ext cx="31435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b="1" dirty="0"/>
              <a:t>All possible responses: </a:t>
            </a:r>
          </a:p>
          <a:p>
            <a:r>
              <a:rPr lang="en-US" altLang="en-US" sz="2400" b="1" dirty="0"/>
              <a:t> r(A</a:t>
            </a:r>
            <a:r>
              <a:rPr lang="en-US" altLang="en-US" sz="2400" b="1" baseline="-25000" dirty="0"/>
              <a:t>t</a:t>
            </a:r>
            <a:r>
              <a:rPr lang="en-US" altLang="en-US" sz="2400" b="1" dirty="0"/>
              <a:t>)={r</a:t>
            </a:r>
            <a:r>
              <a:rPr lang="en-US" altLang="en-US" sz="2400" b="1" baseline="-25000" dirty="0"/>
              <a:t>1</a:t>
            </a:r>
            <a:r>
              <a:rPr lang="en-US" altLang="en-US" sz="2400" b="1" dirty="0"/>
              <a:t>, …, </a:t>
            </a:r>
            <a:r>
              <a:rPr lang="en-US" altLang="en-US" sz="2400" b="1" dirty="0" err="1"/>
              <a:t>r</a:t>
            </a:r>
            <a:r>
              <a:rPr lang="en-US" altLang="en-US" sz="2400" b="1" baseline="-25000" dirty="0" err="1"/>
              <a:t>n</a:t>
            </a:r>
            <a:r>
              <a:rPr lang="en-US" altLang="en-US" sz="2400" b="1" dirty="0"/>
              <a:t>}</a:t>
            </a:r>
          </a:p>
        </p:txBody>
      </p:sp>
      <p:sp>
        <p:nvSpPr>
          <p:cNvPr id="20510" name="AutoShape 13"/>
          <p:cNvSpPr>
            <a:spLocks/>
          </p:cNvSpPr>
          <p:nvPr/>
        </p:nvSpPr>
        <p:spPr bwMode="auto">
          <a:xfrm>
            <a:off x="3124200" y="1616076"/>
            <a:ext cx="304800" cy="1143000"/>
          </a:xfrm>
          <a:prstGeom prst="righ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11" name="AutoShape 14"/>
          <p:cNvSpPr>
            <a:spLocks noChangeArrowheads="1"/>
          </p:cNvSpPr>
          <p:nvPr/>
        </p:nvSpPr>
        <p:spPr bwMode="auto">
          <a:xfrm>
            <a:off x="3581400" y="2046288"/>
            <a:ext cx="815976" cy="284163"/>
          </a:xfrm>
          <a:prstGeom prst="rightArrow">
            <a:avLst>
              <a:gd name="adj1" fmla="val 50000"/>
              <a:gd name="adj2" fmla="val 1263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12" name="Text Box 15"/>
          <p:cNvSpPr txBox="1">
            <a:spLocks noChangeArrowheads="1"/>
          </p:cNvSpPr>
          <p:nvPr/>
        </p:nvSpPr>
        <p:spPr bwMode="auto">
          <a:xfrm>
            <a:off x="3878263" y="1230313"/>
            <a:ext cx="1920876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800" b="1" dirty="0"/>
              <a:t>User Model</a:t>
            </a:r>
          </a:p>
        </p:txBody>
      </p:sp>
      <p:sp>
        <p:nvSpPr>
          <p:cNvPr id="20513" name="Text Box 16"/>
          <p:cNvSpPr txBox="1">
            <a:spLocks noChangeArrowheads="1"/>
          </p:cNvSpPr>
          <p:nvPr/>
        </p:nvSpPr>
        <p:spPr bwMode="auto">
          <a:xfrm>
            <a:off x="4410076" y="1992313"/>
            <a:ext cx="231457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dirty="0"/>
              <a:t>M</a:t>
            </a:r>
            <a:r>
              <a:rPr lang="en-US" altLang="en-US" sz="2400" dirty="0" smtClean="0"/>
              <a:t>=(K, </a:t>
            </a:r>
            <a:r>
              <a:rPr lang="en-US" altLang="en-US" sz="2400" dirty="0">
                <a:sym typeface="Symbol" pitchFamily="18" charset="2"/>
              </a:rPr>
              <a:t></a:t>
            </a:r>
            <a:r>
              <a:rPr lang="en-US" altLang="en-US" sz="2400" baseline="-25000" dirty="0" smtClean="0">
                <a:sym typeface="Symbol" pitchFamily="18" charset="2"/>
              </a:rPr>
              <a:t>U</a:t>
            </a:r>
            <a:r>
              <a:rPr lang="en-US" altLang="en-US" sz="2400" dirty="0" smtClean="0">
                <a:sym typeface="Symbol" pitchFamily="18" charset="2"/>
              </a:rPr>
              <a:t>,B, T,… </a:t>
            </a:r>
            <a:r>
              <a:rPr lang="en-US" altLang="en-US" sz="2400" dirty="0">
                <a:sym typeface="Symbol" pitchFamily="18" charset="2"/>
              </a:rPr>
              <a:t>)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875214" y="2438401"/>
            <a:ext cx="1514476" cy="860425"/>
            <a:chOff x="4875214" y="2438401"/>
            <a:chExt cx="1514476" cy="860425"/>
          </a:xfrm>
        </p:grpSpPr>
        <p:sp>
          <p:nvSpPr>
            <p:cNvPr id="20515" name="Text Box 20"/>
            <p:cNvSpPr txBox="1">
              <a:spLocks noChangeArrowheads="1"/>
            </p:cNvSpPr>
            <p:nvPr/>
          </p:nvSpPr>
          <p:spPr bwMode="auto">
            <a:xfrm>
              <a:off x="4875214" y="2590801"/>
              <a:ext cx="1514476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000" b="1" dirty="0"/>
                <a:t>Information </a:t>
              </a:r>
              <a:endParaRPr lang="en-US" altLang="en-US" sz="2000" b="1" dirty="0" smtClean="0"/>
            </a:p>
            <a:p>
              <a:r>
                <a:rPr lang="en-US" altLang="en-US" sz="2000" b="1" dirty="0" smtClean="0"/>
                <a:t>need</a:t>
              </a:r>
            </a:p>
          </p:txBody>
        </p:sp>
        <p:sp>
          <p:nvSpPr>
            <p:cNvPr id="20517" name="Line 22"/>
            <p:cNvSpPr>
              <a:spLocks noChangeShapeType="1"/>
            </p:cNvSpPr>
            <p:nvPr/>
          </p:nvSpPr>
          <p:spPr bwMode="auto">
            <a:xfrm flipH="1" flipV="1">
              <a:off x="5410202" y="2438401"/>
              <a:ext cx="152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887663" y="2514601"/>
            <a:ext cx="4351343" cy="1447807"/>
            <a:chOff x="2887663" y="2514601"/>
            <a:chExt cx="4351343" cy="1447807"/>
          </a:xfrm>
        </p:grpSpPr>
        <p:grpSp>
          <p:nvGrpSpPr>
            <p:cNvPr id="3" name="Group 40"/>
            <p:cNvGrpSpPr>
              <a:grpSpLocks/>
            </p:cNvGrpSpPr>
            <p:nvPr/>
          </p:nvGrpSpPr>
          <p:grpSpPr bwMode="auto">
            <a:xfrm>
              <a:off x="3962404" y="3444882"/>
              <a:ext cx="3276602" cy="517526"/>
              <a:chOff x="3072" y="2304"/>
              <a:chExt cx="2064" cy="326"/>
            </a:xfrm>
          </p:grpSpPr>
          <p:sp>
            <p:nvSpPr>
              <p:cNvPr id="20508" name="Text Box 17"/>
              <p:cNvSpPr txBox="1">
                <a:spLocks noChangeArrowheads="1"/>
              </p:cNvSpPr>
              <p:nvPr/>
            </p:nvSpPr>
            <p:spPr bwMode="auto">
              <a:xfrm>
                <a:off x="3072" y="2304"/>
                <a:ext cx="76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 dirty="0" smtClean="0"/>
                  <a:t>L(</a:t>
                </a:r>
                <a:r>
                  <a:rPr lang="en-US" altLang="en-US" sz="2400" dirty="0" err="1" smtClean="0"/>
                  <a:t>r</a:t>
                </a:r>
                <a:r>
                  <a:rPr lang="en-US" altLang="en-US" sz="2400" baseline="-25000" dirty="0" err="1" smtClean="0"/>
                  <a:t>i</a:t>
                </a:r>
                <a:r>
                  <a:rPr lang="en-US" altLang="en-US" sz="2400" dirty="0" err="1" smtClean="0"/>
                  <a:t>,M,S</a:t>
                </a:r>
                <a:r>
                  <a:rPr lang="en-US" altLang="en-US" sz="2400" dirty="0" smtClean="0"/>
                  <a:t>)</a:t>
                </a:r>
                <a:endParaRPr lang="en-US" altLang="en-US" sz="2400" dirty="0"/>
              </a:p>
            </p:txBody>
          </p:sp>
          <p:sp>
            <p:nvSpPr>
              <p:cNvPr id="20509" name="Text Box 25"/>
              <p:cNvSpPr txBox="1">
                <a:spLocks noChangeArrowheads="1"/>
              </p:cNvSpPr>
              <p:nvPr/>
            </p:nvSpPr>
            <p:spPr bwMode="auto">
              <a:xfrm>
                <a:off x="3934" y="2339"/>
                <a:ext cx="1202" cy="29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 b="1" dirty="0"/>
                  <a:t>Loss Function</a:t>
                </a:r>
              </a:p>
            </p:txBody>
          </p:sp>
        </p:grpSp>
        <p:sp>
          <p:nvSpPr>
            <p:cNvPr id="20504" name="AutoShape 23"/>
            <p:cNvSpPr>
              <a:spLocks noChangeArrowheads="1"/>
            </p:cNvSpPr>
            <p:nvPr/>
          </p:nvSpPr>
          <p:spPr bwMode="auto">
            <a:xfrm>
              <a:off x="4495800" y="2514601"/>
              <a:ext cx="238125" cy="990600"/>
            </a:xfrm>
            <a:prstGeom prst="downArrow">
              <a:avLst>
                <a:gd name="adj1" fmla="val 50000"/>
                <a:gd name="adj2" fmla="val 1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05" name="AutoShape 24"/>
            <p:cNvSpPr>
              <a:spLocks noChangeArrowheads="1"/>
            </p:cNvSpPr>
            <p:nvPr/>
          </p:nvSpPr>
          <p:spPr bwMode="auto">
            <a:xfrm>
              <a:off x="2887663" y="3505201"/>
              <a:ext cx="998538" cy="327025"/>
            </a:xfrm>
            <a:prstGeom prst="rightArrow">
              <a:avLst>
                <a:gd name="adj1" fmla="val 50000"/>
                <a:gd name="adj2" fmla="val 1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724150" y="4008439"/>
            <a:ext cx="4979988" cy="720724"/>
            <a:chOff x="2724150" y="4008439"/>
            <a:chExt cx="4979988" cy="720724"/>
          </a:xfrm>
        </p:grpSpPr>
        <p:sp>
          <p:nvSpPr>
            <p:cNvPr id="20506" name="AutoShape 26"/>
            <p:cNvSpPr>
              <a:spLocks noChangeArrowheads="1"/>
            </p:cNvSpPr>
            <p:nvPr/>
          </p:nvSpPr>
          <p:spPr bwMode="auto">
            <a:xfrm>
              <a:off x="4495800" y="4008439"/>
              <a:ext cx="238125" cy="366713"/>
            </a:xfrm>
            <a:prstGeom prst="downArrow">
              <a:avLst>
                <a:gd name="adj1" fmla="val 50000"/>
                <a:gd name="adj2" fmla="val 6015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07" name="Text Box 27"/>
            <p:cNvSpPr txBox="1">
              <a:spLocks noChangeArrowheads="1"/>
            </p:cNvSpPr>
            <p:nvPr/>
          </p:nvSpPr>
          <p:spPr bwMode="auto">
            <a:xfrm>
              <a:off x="2724150" y="4267200"/>
              <a:ext cx="49799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b="1" dirty="0"/>
                <a:t>Optimal response: r* (minimum loss) </a:t>
              </a:r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5943599" y="5257800"/>
            <a:ext cx="1603375" cy="628650"/>
            <a:chOff x="3744" y="3552"/>
            <a:chExt cx="1010" cy="396"/>
          </a:xfrm>
        </p:grpSpPr>
        <p:sp>
          <p:nvSpPr>
            <p:cNvPr id="20501" name="Line 29"/>
            <p:cNvSpPr>
              <a:spLocks noChangeShapeType="1"/>
            </p:cNvSpPr>
            <p:nvPr/>
          </p:nvSpPr>
          <p:spPr bwMode="auto">
            <a:xfrm>
              <a:off x="3744" y="3552"/>
              <a:ext cx="1010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2" name="Text Box 30"/>
            <p:cNvSpPr txBox="1">
              <a:spLocks noChangeArrowheads="1"/>
            </p:cNvSpPr>
            <p:nvPr/>
          </p:nvSpPr>
          <p:spPr bwMode="auto">
            <a:xfrm>
              <a:off x="3803" y="3696"/>
              <a:ext cx="76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000" b="1" dirty="0"/>
                <a:t>Observed</a:t>
              </a:r>
            </a:p>
          </p:txBody>
        </p:sp>
        <p:sp>
          <p:nvSpPr>
            <p:cNvPr id="20503" name="Line 34"/>
            <p:cNvSpPr>
              <a:spLocks noChangeShapeType="1"/>
            </p:cNvSpPr>
            <p:nvPr/>
          </p:nvSpPr>
          <p:spPr bwMode="auto">
            <a:xfrm flipV="1">
              <a:off x="4176" y="36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4495800" y="5257809"/>
            <a:ext cx="1219200" cy="628651"/>
            <a:chOff x="2832" y="3552"/>
            <a:chExt cx="768" cy="396"/>
          </a:xfrm>
        </p:grpSpPr>
        <p:sp>
          <p:nvSpPr>
            <p:cNvPr id="20496" name="Line 31"/>
            <p:cNvSpPr>
              <a:spLocks noChangeShapeType="1"/>
            </p:cNvSpPr>
            <p:nvPr/>
          </p:nvSpPr>
          <p:spPr bwMode="auto">
            <a:xfrm>
              <a:off x="2832" y="3552"/>
              <a:ext cx="240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Line 32"/>
            <p:cNvSpPr>
              <a:spLocks noChangeShapeType="1"/>
            </p:cNvSpPr>
            <p:nvPr/>
          </p:nvSpPr>
          <p:spPr bwMode="auto">
            <a:xfrm>
              <a:off x="3408" y="3552"/>
              <a:ext cx="19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Text Box 33"/>
            <p:cNvSpPr txBox="1">
              <a:spLocks noChangeArrowheads="1"/>
            </p:cNvSpPr>
            <p:nvPr/>
          </p:nvSpPr>
          <p:spPr bwMode="auto">
            <a:xfrm>
              <a:off x="2832" y="3696"/>
              <a:ext cx="6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000" b="1" dirty="0"/>
                <a:t>Inferred</a:t>
              </a:r>
            </a:p>
          </p:txBody>
        </p:sp>
        <p:sp>
          <p:nvSpPr>
            <p:cNvPr id="20499" name="Line 35"/>
            <p:cNvSpPr>
              <a:spLocks noChangeShapeType="1"/>
            </p:cNvSpPr>
            <p:nvPr/>
          </p:nvSpPr>
          <p:spPr bwMode="auto">
            <a:xfrm flipV="1">
              <a:off x="3360" y="360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0" name="Line 36"/>
            <p:cNvSpPr>
              <a:spLocks noChangeShapeType="1"/>
            </p:cNvSpPr>
            <p:nvPr/>
          </p:nvSpPr>
          <p:spPr bwMode="auto">
            <a:xfrm flipH="1" flipV="1">
              <a:off x="3072" y="360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2362200" y="5334000"/>
            <a:ext cx="1295400" cy="552450"/>
            <a:chOff x="1344" y="3600"/>
            <a:chExt cx="816" cy="348"/>
          </a:xfrm>
        </p:grpSpPr>
        <p:sp>
          <p:nvSpPr>
            <p:cNvPr id="20494" name="Text Box 37"/>
            <p:cNvSpPr txBox="1">
              <a:spLocks noChangeArrowheads="1"/>
            </p:cNvSpPr>
            <p:nvPr/>
          </p:nvSpPr>
          <p:spPr bwMode="auto">
            <a:xfrm>
              <a:off x="1344" y="3696"/>
              <a:ext cx="78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000" b="1" dirty="0"/>
                <a:t>Bayes risk</a:t>
              </a:r>
            </a:p>
          </p:txBody>
        </p:sp>
        <p:sp>
          <p:nvSpPr>
            <p:cNvPr id="20495" name="Line 38"/>
            <p:cNvSpPr>
              <a:spLocks noChangeShapeType="1"/>
            </p:cNvSpPr>
            <p:nvPr/>
          </p:nvSpPr>
          <p:spPr bwMode="auto">
            <a:xfrm flipV="1">
              <a:off x="2064" y="360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91200" y="2362200"/>
            <a:ext cx="3124200" cy="857310"/>
            <a:chOff x="5791200" y="2362200"/>
            <a:chExt cx="3124200" cy="857310"/>
          </a:xfrm>
        </p:grpSpPr>
        <p:sp>
          <p:nvSpPr>
            <p:cNvPr id="38" name="Text Box 20"/>
            <p:cNvSpPr txBox="1">
              <a:spLocks noChangeArrowheads="1"/>
            </p:cNvSpPr>
            <p:nvPr/>
          </p:nvSpPr>
          <p:spPr bwMode="auto">
            <a:xfrm>
              <a:off x="6747114" y="2819400"/>
              <a:ext cx="216828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000" b="1" dirty="0" smtClean="0"/>
                <a:t>Browsing behavior</a:t>
              </a:r>
              <a:endParaRPr lang="en-US" altLang="en-US" sz="2000" b="1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5791200" y="2362200"/>
              <a:ext cx="956441" cy="582613"/>
            </a:xfrm>
            <a:custGeom>
              <a:avLst/>
              <a:gdLst>
                <a:gd name="connsiteX0" fmla="*/ 835573 w 835573"/>
                <a:gd name="connsiteY0" fmla="*/ 520263 h 520263"/>
                <a:gd name="connsiteX1" fmla="*/ 283779 w 835573"/>
                <a:gd name="connsiteY1" fmla="*/ 252249 h 520263"/>
                <a:gd name="connsiteX2" fmla="*/ 0 w 835573"/>
                <a:gd name="connsiteY2" fmla="*/ 0 h 52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5573" h="520263">
                  <a:moveTo>
                    <a:pt x="835573" y="520263"/>
                  </a:moveTo>
                  <a:cubicBezTo>
                    <a:pt x="629307" y="429611"/>
                    <a:pt x="423041" y="338959"/>
                    <a:pt x="283779" y="252249"/>
                  </a:cubicBezTo>
                  <a:cubicBezTo>
                    <a:pt x="144517" y="165539"/>
                    <a:pt x="72258" y="82769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113338" y="1223963"/>
            <a:ext cx="3649666" cy="1016000"/>
            <a:chOff x="5113338" y="1223963"/>
            <a:chExt cx="3649666" cy="1016000"/>
          </a:xfrm>
        </p:grpSpPr>
        <p:sp>
          <p:nvSpPr>
            <p:cNvPr id="20514" name="Text Box 18"/>
            <p:cNvSpPr txBox="1">
              <a:spLocks noChangeArrowheads="1"/>
            </p:cNvSpPr>
            <p:nvPr/>
          </p:nvSpPr>
          <p:spPr bwMode="auto">
            <a:xfrm>
              <a:off x="6486527" y="1223963"/>
              <a:ext cx="2276477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000" b="1" dirty="0" smtClean="0"/>
                <a:t>Knowledge State</a:t>
              </a:r>
            </a:p>
            <a:p>
              <a:r>
                <a:rPr lang="en-US" altLang="en-US" sz="2000" b="1" dirty="0" smtClean="0"/>
                <a:t>(seen items, </a:t>
              </a:r>
            </a:p>
            <a:p>
              <a:r>
                <a:rPr lang="en-US" altLang="en-US" sz="2000" b="1" dirty="0" smtClean="0"/>
                <a:t>readability level, …)</a:t>
              </a:r>
              <a:endParaRPr lang="en-US" altLang="en-US" sz="2000" b="1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113338" y="1621221"/>
              <a:ext cx="1460884" cy="425669"/>
            </a:xfrm>
            <a:custGeom>
              <a:avLst/>
              <a:gdLst>
                <a:gd name="connsiteX0" fmla="*/ 1024759 w 1024759"/>
                <a:gd name="connsiteY0" fmla="*/ 0 h 425669"/>
                <a:gd name="connsiteX1" fmla="*/ 331076 w 1024759"/>
                <a:gd name="connsiteY1" fmla="*/ 268013 h 425669"/>
                <a:gd name="connsiteX2" fmla="*/ 0 w 1024759"/>
                <a:gd name="connsiteY2" fmla="*/ 425669 h 42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4759" h="425669">
                  <a:moveTo>
                    <a:pt x="1024759" y="0"/>
                  </a:moveTo>
                  <a:lnTo>
                    <a:pt x="331076" y="268013"/>
                  </a:lnTo>
                  <a:cubicBezTo>
                    <a:pt x="160283" y="338958"/>
                    <a:pt x="80141" y="382313"/>
                    <a:pt x="0" y="42566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172200" y="2406510"/>
            <a:ext cx="1447800" cy="400110"/>
            <a:chOff x="6172200" y="2406510"/>
            <a:chExt cx="1447800" cy="400110"/>
          </a:xfrm>
        </p:grpSpPr>
        <p:sp>
          <p:nvSpPr>
            <p:cNvPr id="41" name="Text Box 20"/>
            <p:cNvSpPr txBox="1">
              <a:spLocks noChangeArrowheads="1"/>
            </p:cNvSpPr>
            <p:nvPr/>
          </p:nvSpPr>
          <p:spPr bwMode="auto">
            <a:xfrm>
              <a:off x="6975465" y="2406510"/>
              <a:ext cx="64453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000" b="1" dirty="0" smtClean="0"/>
                <a:t>Task</a:t>
              </a:r>
              <a:endParaRPr lang="en-US" altLang="en-US" sz="2000" b="1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6172200" y="2412361"/>
              <a:ext cx="725214" cy="254639"/>
            </a:xfrm>
            <a:custGeom>
              <a:avLst/>
              <a:gdLst>
                <a:gd name="connsiteX0" fmla="*/ 725214 w 725214"/>
                <a:gd name="connsiteY0" fmla="*/ 220717 h 254639"/>
                <a:gd name="connsiteX1" fmla="*/ 236483 w 725214"/>
                <a:gd name="connsiteY1" fmla="*/ 236483 h 254639"/>
                <a:gd name="connsiteX2" fmla="*/ 0 w 725214"/>
                <a:gd name="connsiteY2" fmla="*/ 0 h 254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5214" h="254639">
                  <a:moveTo>
                    <a:pt x="725214" y="220717"/>
                  </a:moveTo>
                  <a:cubicBezTo>
                    <a:pt x="541283" y="246993"/>
                    <a:pt x="357352" y="273269"/>
                    <a:pt x="236483" y="236483"/>
                  </a:cubicBezTo>
                  <a:cubicBezTo>
                    <a:pt x="115614" y="199697"/>
                    <a:pt x="57807" y="99848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38200" y="6015335"/>
            <a:ext cx="7648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 extension of  risk minimization </a:t>
            </a:r>
            <a:r>
              <a:rPr lang="en-US" altLang="en-US" dirty="0"/>
              <a:t>[</a:t>
            </a:r>
            <a:r>
              <a:rPr lang="en-US" altLang="en-US" dirty="0" err="1"/>
              <a:t>Zhai</a:t>
            </a:r>
            <a:r>
              <a:rPr lang="en-US" altLang="en-US" dirty="0"/>
              <a:t> &amp; Lafferty 06, Shen et al. 05]</a:t>
            </a:r>
            <a:endParaRPr lang="en-US" dirty="0" smtClean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758756"/>
              </p:ext>
            </p:extLst>
          </p:nvPr>
        </p:nvGraphicFramePr>
        <p:xfrm>
          <a:off x="1295400" y="4783575"/>
          <a:ext cx="6840657" cy="62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" name="Equation" r:id="rId3" imgW="3327120" imgH="304560" progId="Equation.3">
                  <p:embed/>
                </p:oleObj>
              </mc:Choice>
              <mc:Fallback>
                <p:oleObj name="Equation" r:id="rId3" imgW="3327120" imgH="304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4783575"/>
                        <a:ext cx="6840657" cy="62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5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Approximate the Bayes risk (posterior mode)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Two-step procedure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Step 1: Compute an </a:t>
            </a:r>
            <a:r>
              <a:rPr lang="en-US" altLang="en-US" b="1" dirty="0" smtClean="0"/>
              <a:t>updated user model M* </a:t>
            </a:r>
            <a:r>
              <a:rPr lang="en-US" altLang="en-US" dirty="0" smtClean="0"/>
              <a:t>based on the currently available information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Step 2: Given M*, </a:t>
            </a:r>
            <a:r>
              <a:rPr lang="en-US" altLang="en-US" b="1" dirty="0" smtClean="0"/>
              <a:t>choose an optimal response </a:t>
            </a:r>
            <a:r>
              <a:rPr lang="en-US" altLang="en-US" dirty="0" smtClean="0"/>
              <a:t>to minimize the loss function</a:t>
            </a: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Simplification of Computation </a:t>
            </a:r>
            <a:endParaRPr lang="en-US" sz="40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518958"/>
              </p:ext>
            </p:extLst>
          </p:nvPr>
        </p:nvGraphicFramePr>
        <p:xfrm>
          <a:off x="1371599" y="1743351"/>
          <a:ext cx="6407605" cy="2447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" name="Equation" r:id="rId3" imgW="3327120" imgH="1269720" progId="Equation.3">
                  <p:embed/>
                </p:oleObj>
              </mc:Choice>
              <mc:Fallback>
                <p:oleObj name="Equation" r:id="rId3" imgW="3327120" imgH="12697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599" y="1743351"/>
                        <a:ext cx="6407605" cy="24476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3505200" y="1676400"/>
            <a:ext cx="304800" cy="68580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724400" y="2819400"/>
            <a:ext cx="2514600" cy="533400"/>
            <a:chOff x="4724400" y="2819400"/>
            <a:chExt cx="2514600" cy="533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4724400" y="2819400"/>
              <a:ext cx="2514600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5280134" y="2971800"/>
              <a:ext cx="723900" cy="381000"/>
            </a:xfrm>
            <a:prstGeom prst="line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5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906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   </a:t>
            </a:r>
            <a:r>
              <a:rPr lang="en-US" altLang="en-US" dirty="0" smtClean="0">
                <a:latin typeface="Arial" charset="0"/>
                <a:cs typeface="Arial" charset="0"/>
              </a:rPr>
              <a:t>Search is everywhere, 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r>
              <a:rPr lang="en-US" altLang="en-US" dirty="0" smtClean="0">
                <a:latin typeface="Arial" charset="0"/>
                <a:cs typeface="Arial" charset="0"/>
              </a:rPr>
              <a:t>                 and part of everyone’s life  </a:t>
            </a:r>
          </a:p>
        </p:txBody>
      </p:sp>
      <p:pic>
        <p:nvPicPr>
          <p:cNvPr id="17412" name="Picture 4" descr="http://www.them.pro/files/images/Search-engines-Google-Bing-Yahoo-logo_2.preview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0" y="1655151"/>
            <a:ext cx="3419475" cy="171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AutoShape 6" descr="data:image/jpeg;base64,/9j/4AAQSkZJRgABAQAAAQABAAD/2wCEAAkGBxQSEBUUEhQVFhUWFRwbGBcWGBgYGxoaHxcYGBcXHBsYHCggHRwxHB0cITEiJSkrLi8wGx80ODMtNygtLiwBCgoKDg0OGxAQGzYkICQsLCwwNC8sLCwsLzQvLSwsLCwsLCwsLCwsLCwsLCwsLCwvLCwsLCwsLCwsLCwsLCwsLP/AABEIAMABBwMBEQACEQEDEQH/xAAcAAEAAgIDAQAAAAAAAAAAAAAABQYDBAECBwj/xABKEAACAQMCAwUFBQUDCQcFAAABAgMABBESIQUxQQYTIlFhBzJxgZEUI0KhsVJicoLRFUPhFiQzNFNzkpOiVLLBwtLw8RdEY6PD/8QAGwEBAAMBAQEBAAAAAAAAAAAAAAIDBAEFBgf/xAA2EQACAgEDAQYEBQMFAAMAAAAAAQIDEQQhMRIFE0FRYXEigZGxocHR4fAUMkIGFSMz8TRDcv/aAAwDAQACEQMRAD8A9xoBQCgFAKAUAoBQCgFAaPFeKR26BpCdzhVAyzN0VQOZ/TmdqlCDm8I43gi7jtI6LrNrKU66WRmA89IO/wAiasjVFvHXv88fUi5Nb4JPgnF4ruBJ4SSjjI1KVPPHI/8As9KhZW65OL5RKMupZN7NQOnNAcZoDmgIDjPHmgureHQCJ3xnfIwpY7fKq8vqwimVjVkYJc5J4VYXHNAKAUAoBQCgFAKAUAoBQCgFAKAUAoBQCgFAKAUAoBQCgKHfS99x+OGT3YrcsgPIsSMnHnjb61rdbWlUvOW/02KVLNrXoXhyoHiwB67CsiLivdouLLaQItvo1SSrGmMEKWYAtjzAPL4VCyTjheLNGmpU+qT4isv8l9fwI/tNcXdlCLlJTIqEd5G+CCvUggDB+G2/Kq7nKC6kzXoYVambpnFJtPpa8H4J+aJSPjBuJUSE6VaESauuDyFVK3vbpVp4UcZ9W/ySMLh0RyzrLxd7aUJOdSMG0sOeQpb9AR9KrqnbHV9xJ5UlmOeVvjHqJJOtyXgQF5xi7m4a99BNowGbRpUqFBII3Gcgdc887V9DXXVHUdzNbZx8zDKUnX1xfqdZLozT8JkYklgzZbGd43O+AB+VebP/ALvk/uh/9sfZ/kZl4/LdRyyQvIp1ssSIoI8LFQWLDTvjO55HYVT1Occr5HuOqui1QmlhYznl5WXhJ524X4ss/Z3vmiSS4yspXDoPcz+0oIyOX5mro5xuefZ0db6OPAl66QFAKAUAoBQCgFAKAUAoBQCgFAKAUAoDhmAGTyFAQA7b8O/7bb/8xf61Pol5EeuPmc/5bcP/AO22/wDzF/rTu5+RzvI+Zls+1llLIscd1A7scKqyKST5AA1xwkuUdUk+CaqJIUBTe23ZuaSWK7syq3MPLVydd/Ccb9T9TWzT6pVxddizB/VeqKLKupqUXhoyRcYlnj0T2TBx+8hTPmCfEPpVTjCL+Gf4PP6fiTy2t0V2z7EXDcN7tiEnS4M0fMrnOcb7npv6Co6+cdRZ1x2xjHyNXZ970yaksqSaa9/L1RO8WF1e2ht2hETSYEratW2fFo26+Z5Z5GszUpLDRbVZXRPvINt+G2Przx6c+hm/syS0mikiTWgjEbgHcDbcfTP1rN/TShe7q/8AJbp+njnzKlNSh0yM17bmadZpsJBCpJ1fA5JJ25Z/OroUylarJc4wkvX8yDmlBxKPxeH7PDizSd7J5C80RGFKnnoBOoJ1IwAceRNe7VNSli2SU+E/J+r/AD8DDPKWYLbxLDOpuJOH3Nomu3QE7kqRkMpUgKcEZ3+FeVZVKFrUvDb8SeHKcZx4wzBwyxu+GzypHCs9tI5dMsVZCenunb+lURhKvaO6Pau1NGpSlYnGaXKw0/dZW5frKRmQF1CsRuBkgfMgE/QVcec8Z2M9DgoBQCgFAKAUAoBQCgFAKAUAoBQCgFAYL4fdP/A36Gurk4+D5w7I8OtnmKXSkx927F1LBk0oTlQNm+BFa5WSfGx5FNik8T4wbD9mBbXsUUyCWKVlCOGYLIjMAHVlPPfl0Pnsai7ZNcncShYoy3TM/Yy2UcagKLpUTkBQSQAFYDdiT0rkptwwztNn/N0+p9D1mPWFAKA4xQHNAY5ZVUZZgo8yQP1oCNm7S2anDXdsD5GaMf8Ampg5lGjx2e2vrSWCO6hzIuAUlQ7/ACPKrabXVYppcEZxU4uJocGHEEhELxW+y6RKuo5HLUUIxn+apzdDfVHK9P3/AGOLr4ZP9muEC0tkhXkufzOT+e9VWWOybnLlkoxUVhEpUCRjMyj8Q+opkkoS8jsjg8iD8KHGmuTtQ4KAUAoBQCgMV1cLGhd2VVHNmIAHxJ2FcbS3ZKEJTkowWW/BHFpdJKgeN1dTyZCGBwcHcbc6Jp8HbK51y6ZrD8nszNXSAoBQCgFAKAUAoDDdn7tv4T+hocfB85dm5rfvJA1xGv3Ei5YiMEtGwABkK5PwBA64q3rR51eiks5fKZn4N26t4oxBcRzTRxyB4iDFmN1bcq2sgoccuXlXHPyNENNiKjJ5xv7GXsDfQycWtykhy0pIVkZTuGOARkH6061gpjpJxtU/U+h6rPQFAKAib7jgVzFCjzzDmkeMJ5d47eFPgd/IGgMH9n3U3+nuO5X/AGdsN/nK4JP8qrQCLsjZg5aESt+1OWmb6yk0BJw8NhQYSKNR+6ij9BQZOJ+GQv78MbfxIp/UUBq/5Pwj/RBoT5wu0Y/4QdJ+YNAdTHdRe6y3C/suBHJ8nUaCfQqPjQGex4vHI2g6o5QMmKQaXx5jow9VJHrQFc7X9ho7hJJIRonJ1DB2c9QR6+fnVU6k91ye32Z2zbppxjY8w4x5e3t+JWOB8cjhsJI0Z4LtXAKKATIw2yFYYHk3liqozXTjhnp6zQWS1atlidTWcybxFc8prjwN6Pit9axRXN1Kzqz47kBAWGknPu56VPMorMjJ3Wk1tsqdNBQSX9z6vPHnhZ8Mkr2g45O3DlvLdzCAMlGVW1AsACCR612cn0dS2KNBpKf616S2PVu1ndYwnnYg77tAJLFu8vJe/A1p3SyRHOn3GKqFIz1quU047vc26fRTjq0lVHobw8uMts8rLznHkjZ4V2hucRWlse8lMYeSSYl9OoatIycnGc5J61OMm8Rj9TPqNJRBS1WoWzk4xjFJZxtn0JK87QXdiwF4IpEdX0NGNJDquoKwzyPLauynKD33yVU6LTa2DdOYOLWU3lYbxlPC4I/s3w244jH9pnu5VDMdKRMVAwegUgDB8965CPWstl3aGohobnp6Ko4WMuUepvY1OM3UsCXtjJM06i3EiO+7L41yjE7nY5qE20pRb8DVpK67ZafVqCg3PpaXD2e6XhxguHs/su64fEOrDUfnV9axFHhdqX99rLJ+rX02/IsdTMAoBQCgFAKAUAoDFdR6kZRzKkD5jFAfPo9jPEtstbfKR/8A0UByPYxxHPvW3/Mf/wBFATXYz2WX1rf208pg0RPltLsTjQy7AoPPzoD2ygOskgVSzEBQCSTsABuST5UBBLJLe7qWhtTyYZWWYea9Y4/X3j0wNyBM2lqkSBI1CqOg/M+p9aAyaxnGRnyzvQHagFAKA6yA4OkgHoSMj6ZGfrQEBecQvoTk2yXCdTA+lx693JsfgGrhBuS8MmK047ZcQzETiQH3JAY5UbzU8w3qpzXcnI2xk8Lk7XnFJLFGNxqmhA8Ey6deekcg2GfJxgdDjmeN4L64dclFvHq+F7lIHeHirXbWU5ibcJoUtnSBnnjmM86zpSU+rpPqLLNPLs6OlV8epPn4sct44J3ifCLm9uo5JY/82VTpVXKONQ945OdfIEfHHnVji5Sy+DzqtbTptPKulvrbWZYi1t5J+Hitsmhw3gF1LbmzkEkEQZipOGBUsGVG8Ocg75GAfpUY1ya6Xwab+1NPC9aqlKU3jOVJYeMNrfG/kyck7IytadwbgZ5FxGmShXGgnTn4Eb1PoysZPNr18IX9+qlnZreWz5zz+xgg7ESR6JIrgpOildYUEMn4QykY2G3LkB5Vzusbpmh9sOalCytODecZez8Wnysmza9lJXnSa8n74x+4oUKo+QAFSVe+W8meztH/AInTRBVxeM4bbeOMt/ojt/kX3bsbW5lt1c5KLuufQE7Vzu0uGSl2rZZFK6EZtcOS3+qaydD2M0QTCKQmeUbyyDVncE5Bzz8+lO7wtjn+4yndGdyzGPEV8KXtj/0muB200epZWQp4e7CjGkacEfDPxqayY7Z1yS6Fh+JLV0pFAKAUAoBQCgFAePXHG7q2kyDLLm8vpokJY5ES3cZtzjmoIjcL6nA2oDej7TXjTW7tcQKpjudOSndSsiRsgdkdgreI7AnAUnG5wBtcK7bSuU72ZY1WB3JMILXDq8ivHFpkKkJpG6ltWoHagIv/AOoN0dY763UKJSsjRhu8KQQSxxjRJpDEuy7E8upoCe4Jx67u7t4nKwIpJKgp3q6GjIBDMWKspbJKgDK4J3oCcgH299Z/1NG8C7jv3U/6Q+cIPujkxGrlpyBY6AjbhGnLKGZI1OCy4DOfxAH8KjkSNycjbG8k8Fcl17eBDXnZC1xmJHD8w4lfY+eWLfkKvjbP/J/gZLNPTFZjHfzy/udrczwoFad3x+LSmfhuCcfnVyhXJ7I8yzXaivbP6g3jDcO/zY//ABVipj5GOXaOpz/f9v0MTcakHJz9FP6irFpYPwJw7S1S/wAs/JGe27SMNnAf1HhP9D+VVT0K/wAXg31dry4sj9P0/clF4/BgEvgn8OCW9fCoJPxGRWKymcOUerVqarVmDz9/oQ3HuGWfEVwSEmx4HZWR9vRwCy1U4iyuFqw+SE4D2nlWZbC7CSfed2ZM6sqVICnbxb43+u9Rz4Mpq1EozUJc55LTb/5k6xEn7M7BYid+6c7LCT+wT7pPIkL1WpG0nqAUAoBQCgFAKAUAoBQCgFAKAUAoBQHXQPIUA7scsD6UA0DbYbcvSgNWXhkTTJMV8cauqnyV9GoY5H3F+lAVr2hcTKxmGNckxmSc6tGLdThl1Y2Zz92Ovvke7UZPCyTrj1SSNH2c9pZr2eUMFSKKJQkSDwruQN+ZOBjy9KhXNybNGopjXFYL3PLpVmPQE1cll4RjbSWWQnB7te6jjxsFAwTks2MsT575NaZ0ShueTDtGE7FBLb7/ALEleXACk9AKqhBt4L9TqI9GxVr3tDCHjjDEvKcKACfPOfLka9OvRW9Lk1hL+bHg3KUk5LwK/wAZ4Ukx8UkqsJA6kMPCQcgaSNJHxBrdVOUVslxgjTZKPCXGDma5OfUfCrIwWCyMI4NSLi6Hm4BzjSx0kHnghtwfSu9GSx1PyNi347GJdAkHejfSDgj4fLpUJUdSw1scjXZB9cNi22d9FfRm3uQCW5Hlk9CPJx+f5V42q0jq+KPH8/A9rT6mN66LFv8Af2OLLsnayYJjCTQyYZoiU8S4ZW0jYZBVsY61gaRf/T1vfG68izXlqssbRyDKOpVh6Hb5fGhoNHgczgNBMxaSHHjOMyRnPdynG2Tghv3lbpigJSgFAKAUAoBQCgFAKAUAoBQCgFAKAUBxmgNDivGYbZdUzhc8hzJ88KNzVdlsK1mTNGn0tuoeK45+31NiyvUliWVGyjDIPLb58qlCSlFSXBXbVKqbhNYaPJOKvJfzJEh8d7L3xIx4LRCUtwcdNOqXB6sPSoT3aiXUYhF2P5Hp/CeAwWzEwppJjRDjqEzpJ/e33PWrFFLgolZKS3Kz2y7S/eC3hOTkBj+9kDHy/XPlXu9naHMO+nx4Hj9oW9X/ABrhc/oanDboQrPNITpjLqNXM4YD8yABVt9btcK4rd4Z48ZYklHlo14OM3UpAWLSzDOoq6rjz1McVZLS6ev+6WUvZv6InPp5cvxM54TBC2sAtICSGZixBIwxHQZFV/1Ftqw9l6bGadspvpXBH3r+taq0X1rCImeVlUtu+ncLzbHXH7QHlVm8H6FqSzjgg7q8hI759BBHvMASR+zvzPTHxrU+hR6nwaIxnnpRSHnAlLxZQatSb7qOY3FZVLfY3YeMSLZw3tO8kWktiaMh1blrAzkej439cVZFRb3WU9mZZVdMuqP/AIev+zvjv2wzyHAbTFqA6sFZS+PIgL9K+a1+k/p7MLh7o9Sizrjvz4l0rCXkXxod2Y7gf3bYk/3TEB8+gOl/5D50BFe0HtWeG28coiEuuUJgtox4HbOdJ/Zxj1q2qtTbTK7J9CyUZPbTIQSLHIGMkSsQMnAz93tk7CtH9LHz/D9ylahvhGW99sM0LlJbDQ4xlWmIIyMjI7v8ulc/po+f4fuc/qfQvXZXtQt1YpdyhYQxYYLZAwxUeIgc8eVUSqfX0x3LVdFQ65bI3bzjSCNZIisgaZIyQ2w1MFPzGc4rsaJOTjLbZv6Fc9VFRUob7pfXY4se0MMiO5dFCOV3YeeFb542rs9NZFpY5WeDlWtqnFyzjDxz/OfA2YuLwNoCyxkyMVQahlmA1Mo8yBvjyquVcovDRfC2E1mLyYrziyrMkSvCXLgOjSaXAZXZdKgHUx07A42BOdq4ovGSTlvgxx9p7NnZBcwlkDFh3i7BffPPp18q73cvIdcfM1OFdsrWW1W4aWKNWYqQZFJDjfRt+LThseRrsqpKWMHFYmsk1Y30c0YkidZEbkyEMD8xUGmtmSTzwYuMcVitYjLO4SMEAsc8ycDl6mpV1ysl0xWWJSSWWQae0Hh5kSMXKFpMY54GeQZsYU/Gr3or0m+ngr76GcZM3DO29lcSvFFOpZFZjnIXSvvEMdiBz+FRnpLoRUpR5Oq2L4Zop7TOGmTR9o641FWCf8WMY9as/wBv1GM9P6nO+hnBI8R7ZWUEpiluERwuog55adQOcY5cqqhpbZrqjHKOu2KeGylcT7Sq8r3lhOzoColXxeE8l1I34GxsfMHetk+nT6drUR4W3r7Pz3PE1vfV2q6mWz58l+zI7vzxIvPI2mQMU0LuiAe6ADvuMNz5k18b2rKULVNbwlFOPtw/mnlH6D2F2hGWkj0pevv5l4lt3t+CmMH7xodAPk8raRj4F9vhXr6VJUxx5Hk9oXK7UzmvF/sa/ZDhq/2jeygAC3EVrEByVFhjdseXNfpVyW7ZnlL4FH5lm4/xH7PbSS4yVU6R5tyUfXFadNT31sa/N/8ApRbNQg5M8QvOOpAx21y83bPJuZA9c5yfPNfY92pLyj4L0PCVbs3fiTdteQ3SxrHnutQklBHvMuyo3pqGT54rLideZN78L0/iMjrnW23zwiyf2hWDuTJ3TNS5vBV0KmWQqZB3E+Wx/wCwPOt0YYWTYlhGjLOdWQcY5VfGCxhkunbDIziPA4GYTBPeO65OkP18PLeq66Y9WJeBZXfNLozwUzjV4sty2nkAFBHmo3Pw6fIVknapWtI31wca1k62lvn1/T5nr8vrWiuDZGUsF99nfGTaXkRZvu3PduBsAGIAOPRsHPlms3adHXT6rcUT6bPc+gK+VPTMdzCHRkbdWUqR6EYNAeb9sbI3/DbRHkCFLgrKzbktEk0UmnpqLA8yAN8natGmTcnheBm1VkIR+N4Ibg91FaSIkar3MWrOBqMpx7zk+8dQGDsBgYr1Hpuqv1f4Hz77QavT/wAY548f4yOubOK7TTcsUZNTJIoBZs5ZoiT0Lbgnkc+dTuoeU4ezI6PWqMXGx+bXv5fMuXALcWvD7WMNGU75ys8g1KgJZlJAIAfBxvyOawKDdklvnHC5f7Hqztj3VcljDfL3S2+/uZlkBaTD6ybu2YMF06hqUawB+HO2euKtxhLbHwyX7GdSy5Yefjg/L548jKlyseV+6Ui9lJeRSRF72g4BG5GQCdqi4uW+7+FceP8APEkpqGVsv+SW7XHOPr4eBp3i6kuJkbXJbzRXCEJpLKqgSFVHMFNag9ahblKKxhNNc5/E0aWScptPO6fGM7LfHl6nSOMsbS6ZTquuINLj8Xdi3mSBd+R7tVOOhaqs4Uo+S/NGzHD83+Rp9m7hFeyhhkiuI1bAgliC3VsNDAs5Q4GB4TqG+eZrs0+lye3r4MRfCMHCuKpHFZJrt4CiTh7iZC2h+8GYANShZSCD4t8DA51KUW+rnw2X3IxawkWr2aygw3C6izC8lJyvdnDEMrFMDTkeIDHWs963XsW08MhPbveabCKP/aTD/pUn9cVu7Jhm1y8kQ1D+Ep3HOAxjiHC7NUUHuYe9wAC5LFnLeZwDWyq6XdW2t+LwVSiupRR07i3fi3EtZ7m3SKZSY0J0bpCCFUctR+Fd6rFp68bttc/NhY62Rpv5LKOJYbi1vIGfUsLIGOo/tRuNSE8tj1q3u42yblFxl5/uRz08PKLD2dWO745dTSxI0UMTtoYAquhVQDB2wMEY9KzX5q0sIJ7tkofFNs3PYbYLKt67gaZNEen/AI2YD5MKp7Yw1Gt+pKmKkmnwX/hHZNLdXCkZZsjbGwGFB9fUV8jqOyK9QoqyTxFvHs/A0aSL00XGL5NnjkeYraOQAFrmHIUnGUbvhjO+Mx16sIRhFRisJFmcnHA1WKW/LED/ADnvGyeSm2g8R9PCfoakhJ7FQ9o99ILaKR2I7yTKRjICoFITUOrkspPljA6k+12NBO2UvJfmv3MGry4LPizxy+cIzd4csWJ0A77knLnp8Bv8K9ydmCiKyti8dlDps0bbLeI4GAASQAB6DH1NU46nkxX/APZgkXvKmqivpMct1Uo1kkjpJJH3J3PeE7fDP6V1KfeehD4uv0ItpM1pwX4Ok75ieMkgSDTkcwScA1RqYNwzHk5jElLyKDLEkJKvuynBUedYc00r4t35Hopys3jwa01+55HSPIf1qmzV2S42RZGqKM1hcurDc1KuUntLxIzSxlH1VwG9fwJIdSyRK8Mh5kaQWjY9WGcg9QfME183KOGzYn4E0rgkgHcc/TbP6VEkQfZpfFdx7aUu30jHIOkcrf8AW7H50BOd2PIfSmWcwh3Y8h9KZYwhoGMYFBhDQKDA0CgwNFBgaaHQEHPagODGPIfSgOQtAavEOFwz476KOTTnTrUNjOM4zy5CpwslD+14OOKfIbhUJlEpijMo5PpGoYGBg4yNqd5Lp6c7DpWcnWDg9ujOyQxK0gIchFBYE5IbbcE0ds2km+B0o1bXstZRyCSO1gVwchhGoIPmNtjU3qLZLDk8e5zoj5G1Dwa3QuUhiUyAhyEUawdyG2359ag7ZvGXwd6ULPg8EWO6hjTBJGlFXBI0k7DnjakpynvJ5Cilwb1QOkR2giy1s3RLpD9VdP1agM3FrVO6kyo8WnWQNyAwzk9cDNdXJGfB537crlo1t2XY+IZ8vdJx5H1r3exv7bPl+Zk1UcuOfU8OvjiRv4j+uRW22WJMjBbF67KcQzax530goQPIEgf9OK1UrrgYdRDE2SM0mCcnl19POtCW2SlbmpDxBJH0I4LDmB8t/X5VzqjloscHGPU1sZZpMttyGw+VSittyKWxizUjpjuIRIjISRqGMjmPIj1zXJw6oteZ2L6XkpXaGPVom6tlJP8AeJ4SfmN6+anFp4Z6FDxmHluvZkVGuQfr9Of5fpU4RymXNm3ZDxD41rpiVTPpqylYWHDFB8Z+z/QRjWf+EkfOvCuj/wA1no39yyUmoV+ba+2/4Ejd3ndcShTpcQOv80bB0/Jn/KsuNsmhvfBx2XkDS3xHL7WV+awxA/nXCRP0AoBQCgFAKAUAoBQCgFAKAUAoBQCgFARXadf81Zv9kyS/KORZD+SmgJJ1DLg4IYfIgigPJfbPYTfZYgVLpG7aZBv4SBpVhz1DBGeoGeea9nsmazOPml9zJqNsZPE7sZw3moz8R4T+g+tb7k+SMTtYXzwtmM4zsQdwfiK5VbKt5icnBSWGSM3EJbmMqx8SeIKNgV6/Tnv/AOFW97Ox4KlCNbyvE2OGgqe+B8SId+m+3z51p6W0peJXN5+HzJXhPFRKSp2YDPoR54+NX12qbwV2V9O5ItVxUYr2RkidkGWCkgev+HP5VXa5KDceSUEnJJ8FeSwP2Byx1PKe+T00+/8AMg5rxZ1dMFJ8tmp2f8yxwtvr+hAWURZwAM52+oxXKoNzwaJySRO9nuGF3ARdbZ3P4E9T+0fy+NbKYKEeqRmvtSW+x9D9luHyMIZZtliiCRL/ACgd4fiM/X4V87qrI9Uox8Xl/oX6aE5NWT2wsJfn7s1uO3S/2rCze7bQSSOfIFWz+QH1qlRxS5PzLnLN6ivIeyq7jmspJY21GS6ldzgjxsQxUA9ACFzyOnPWs6NBcq6Csdsu2Mdg8Cspdpn3C5JWMe/Jgc8ZG3x8q06fSyuUmtsL8fIrnYollRwQCNwRkEVmLDnNAM0AzQAGgOaAUAoBQHV3ABJIAAySdgB50Bp3F9oliU40y5AbP4wNSr81DH5VxvDLYVOUJSXMcP5cN/J4+p1t7wtczJnwxpHt+8dZO/8ADprie7RKdXTVGfjJv6LC++TNw6771NYHhJOk+ag4DfPn8MV1PJC2t1y6Xz4/obVdKxQGO4hDoyMMqylSPMEYI+lARvZictbhGyXgYwuW5lk8Ov8AmXS49GFAa/bjhhubCaNff06l/iU6gB67Y+dbNBcqtRGT44fz2Kr49UGj5nmcMWWVCTzBXZweo8icdCN8V9JdW8swRTW8X+hxDwLWfu5Fb9w/dv8AA6tvoSfSqI1PxX8/I67+n+5fmjLNayW5B7tsjcAKSvzIzn5mr264Lbcipxs2yHl+7LfgkYLp/ZIBJU/kfUVyu1zluOnfHijHw1hFOCxwu+/xHX0q6Ee7s34OzzKOxcYWBAI3BGcitjMb2NbjqP3JEasS+3hBJxjLcvSqLZfDglU11ZZocP4dOz24dO7SNSh1sFLasg7Hfy+lYLGnFLPBOy2CjLDy3vt6Grb2NvE4VpDIQwGiIYBOfxOdzv5AVOKm38KwSlZZJZSx7/oXr2f2hnuY0RVjhU6mReRA38R5nfArmu6dPp3LOZPZfMjRUp2rq3fJ652hdltJmXIYRsQRzGBnNfL0pOxJ8ZPXuyq5Y5weJ+0Ljc0Vo5fJlvsRhjse6XBk0qBuDhFz8a0atwilXF8fzky6NTk3ZNc/zg9C9lUscHD4rYsNcY8e4xrf7xgOpwWxn4ViN5dbq5SONpHYKiqWZjyAAyTXUnJ4RxvCyeBdpO3N33yXMLdz36ll8ClzGsjpGrFwfD4SdK9WJPOvoaNHV0uEt8bc+Pj8zDK2WcnqvYjtml6e6OBMsEcjAcjqRdenz0udJ+IryNVpHT8S4y1/Pc1QsUtite2G8eaWGyikEbLG9w516PdRhGmcjcnUMeorX2dFQjK2Szwv1K7m28I0+I9ppbyx4XBHK0RunEU8i7NlNKOoPQknV9OlShp41W2zaz07pe/BxzcopLxMs/DzwvitvDbzTNDdRSh45HL4KoxDDy3AOfjXI2LU0SlJLMWsNHcdEsIsPsYlZuExliWPeSbsST75xuaz9ppLUPHkidP9peawFooBQCgIvjvHbW1UG6mjiV8gayBq8wBzPr8aBbEHa8Ys47aF1kE9p3pAnyri3b+7DbZVB7uo7rlc7HNRUUkX26mc5ufDaw8bZ88+/j4CPjk4cpNEmue47u3Rdy0QBLzMQTlAm+dtyB1Fcj1POS7Vx08FX3Mm3jL8k/JGwe3HDIZPs/2uBCnh06gFXG2kt7oxy57VMxyk5Nylu2YePdrmh4hbWkawkTaSWeUBtLMR4Ix73LnmhwjLX2qW0nFfsShQmSvfl9mk8OlEGNyWJXc8xQFj4j2zsLeUwzXcKSDGVZxkZ/a8vnQGSeUQ3SSg/dXOlGIOwk/uX8vEMpnqe6HWgJqgPHfaP2W7uTvUGMnIYDcp1XPmM/SvqezdUrYqMnuv5+P3PIvg6p+j4PNeKSADEew6kdD5V6dssLERWvFmhbXEie7I6/BjWPuk+ScoxlyiXt+OSqi6zqUsQ2VUnkuCNuYzXO6WSl0Qb2Nm5vpNAIER6hu7XDDz/wAOlXdypQyuSEYRz4/U3OBcfcAiTSFHJlQAD93b8q7GpYwyNtEfD7nXi3aGSTAjZlAPXbV64HIf1qSpivAQojHlEXa2jNcKcsw1KwJJOxII3P0+VO7WGWyklBk1wDgTTTF8HTrJG3qSKjO2NcNzkm+nB7L2G4GtvCWA8T9f3f8AHn9K+b7R1Tun0+CN2iqcY9b5f2LHK4VSWICgEknkB1J9K802nzB2047LxTirTWy60gIEKkZBRGyDj95jnHXYdK5k6lnguVj7Sw7ab+ExvGSqFMx/eFjrzvnGpUTbOMOTXQeicT4H/aFkIBdZhcKTJFglsHOknJGM79OWDV+nu7mfXjJCcepYOlj7PbVbaKCcC4EJbunkXDKGbUUJUjK6ulWz1tjm5x+HPOCKrWMM0uHezYQ3q3aXUgdT7oSNU0Yx3QUDZNO2By261ZPX9dXduO3vv7nFUk8klP2Etprya5uR9oMgUKkigrGFGPD/AFPrVS1lkK1CG2PLxJd2s5ZFt7LYO4eETSqDcGaIrpBhYjGFPVcBRv8Asg86t/3CfWpY8MP1IdysYN3gXYFIJmuJria5nMZRZJTnQpBB0jzwep8/Oq7dY5xUIxUVnOEdjUk8nHZLsIbB1KXlw8ShvuWwI8sNzgdc713U6tXreCT8zsK+nxLlWIsFAKAUB5T7X+yV3c3dpdWqtIIcBkQoHXEmvWgk8JONt+oGxoDD2bMXBrC5kvoLlY7ibBjm7qXUShySIhpVTuN+eB6UBpdgpDbXkbXiOiX0TJw8u5YQR6srBhvc1LoI3zgKKAhLHsNxG2Wa2/s23utc4dbiZlK6QGHRlcc8/XagLXx3sldnjPDJUh1RW8USyOhARSrNkAO2rA+e1Aab9j7m37SG5jsY5bV3Ugju1SPIQNIFPJ1YM2w3zz3oCC4v7Pb1b28DQ3E8Fw+oPA8ILeMuocyjIwfLHLrQHrNhaOlvBYvBK8X2dEaUumUwpGGxg6hgYZeuDQEpwm8YMbeY/fIMhjt3sfISjpnkGA5HphlyBs8V4alxGUkG3Q9QfMVbTdKqXVErsrjZHpkeC9r+yclnMdS5jbk34WHl8fzFfW6TV16mOVz4o82cJVvEirz2eN13X8x6H+taHEKR2S2LR7DOG/Uf4Vzp3OdWGSHCFAyjeJTvgdD5g+foNjVsY+RXZvujvcWLKfNfwkcvh6HzFdjhnFNM5gsCzheX6/IUm+nwDnhF/wCAcBiSJSdsZGWGPUYz65+teNqNVKLZGucbJ9JaOG8LCmJQmmORvdx4mUKzFj+yuQo9dXrXkW6uUmeoqIvGS4AVgNR5n7Ye0bKq2EIYyTquoDmyuzosY64JVi3oPWotlkIrGWYOwvsxe0iWR3Xvj4mTHh1Y8IJHkenKuNNnFJI3rjspHKiC7g2BZjkba257ruPPO2TvUVlEm0zY9n3ZAWFzM0U7vDIm0bnOltWcgjY7ZGcZ+NTi8kJLBfqkRFAKAUAoBQCgFAKAUAoDBd2iSoUlRXQ81YBgeo2NAanGOBwXSxrPGHEUiyJuRpdfdIKkH5cqAkqAUAoBQCgNTiFisqjJKsp1I6+8jcsj9CDsQSDQGCy4kdfczgJL0IzolH7UZPXzQnI35jBI6bPEbCOeMxyoHQ8wf1B5g+oqddkq5dUXhkJRUlhnmXG/ZhIjF7Vw69EYhW+GfdYfHFe5R2xti1fMx2aR/wCJT7nhEkRKTxmHPmpVc9D5H4gmvThq657weTHZCcN2jm24d3ZOcE+Q/WtKvUuCpy6kbVgukncMW/B+H8+Z+G9ctksb7epBrq2X7ljsuAXUiZWBsdA4RR/Lrw1eVf2hTB/C8v0/mC2OiufC/Im7Ph08SKz2kssu2A7xd0nwVZCT8x67V41l/ey3eEaq9L3KzGPVL5Y+5b+H2zgmSYgyMMYX3UXnpXO/qT126AVlbXCPRinzLk0+PceEJWKJe+uZB93Cp3x1djyVB1Y/AZNRJGLgXZ7uz31yVmumbUZCoxHkY0RZ3VANvM8z6cwdN/jPGYbSIyTuEXpnmT5ADcmuTmorLLdPp7b59FayyidqfaFPHbQTQRKqTmQL3oJbSujDYBAGcnbfkKonc1DqSPW0vZdctS6LJZaWXjz22/Eiey/au6IvJZcKsNq7hRGE8Z9zmPOo0WSlJ5Lu1NDp6aoqpbt45ySXZz2kyLOLfiMYR8hdYBUqSARrQ8s5G48+VdhqHnE0R1PY8HU7dNLqx4e3OP0PTga1Hz5zQCgFAKAUAoBQCgFAKAUAoBQCgFAKA4oDz/tL7S+HIzQOHnwcN3Y8IYHoxI3B6ryPWt9XZt1kerj3KZXxize7K9rVuVb7M5uFT3o3wlxGDy97Cyr65B25saz36ayh/GiyFkZ8FnsuJxSkhG8Q5owKuPijAMPpVBLBtsoIwQCPI0BFXPZq0k9+3iP8oH6VarrI8Sf1K3VBvLRs8O4RBbjEMSR/wqAfmeZqEpOW7eSailwbtROmjxHjEEGO+lRC3uqT4mPkFG5PwFARkl5d3J0wR/Z4j/fzDxkf/jh5g893xjnpNASPCODRW4bQCXc5eRzqdz5sx/TkOgFASFAeD8dll4pxfuSSEErRqOiRox1NjzIBP0FefJuyzB9rpo16HRd4ucZ921si1cdDf5rJEiXKQXxWOKAiTES248JIGzeAtjzYVrsWEsLOGfN6K1Ttl1z6eqMsv1bN2Iw21zcNcymUT3EEa96wzHhWnVT6KzZxttjNSSabbKJSjOMa647rLe/PqvksnkljEZuIFJ5Qw++lnmBzkRqzFweQBYAfAis8a+uUurwPas1/9JpqY0JYlHLz8v3PW7f2jx9wwWCXvQYUgjcqpnMo+6OxOgEAsdQyF39K1nzZDH2m3JLExwqDaTFAhLa51ufs0ZVmxlCxXAK+fwoDWsu1F5cXsdvHdM0kEyRSKiIA/dqDeTy+HaPUe7QDGSc70BJ+zGEzfa1uHuFvEkeK51SuQcszI0YJ0qAMAYHIeRoD0y3i0Iq5J0gDJOScDGSepoDJQCgFAKAUAoBQCgFAYLK8SVNcbBl1MuR5q5Rx8mUj5UBnoBQFU7e3DNELdZRCJVZp5j/dW6gd4w/eJKoP4j5Vq0sV1dbWccLzfgV2PwKfwLs1wG+VoLUv3qr7xaZX8tYEnhYegGK23ajW0vrnw/YqUKp7I8+u4bjg3EtjmSFsqRssiMP0I2I6EHyr0ouGrp9H+DKMOuR9GRpDdwxyFFdGUOmoA4yAQQeh+FfMTi4ycX4G9PKyjGeEsv8AoZ5ox5EiUf8A7QzfRhUSWTr9mvByngP8UDfqs3/hQ4dGtr0//cW6/wANu5/WagOi8DlbPf3k7g/hTRCPrGof/qoDo1vY8NQylY4c83bJdvTU2XY/M1FyUVlltNFl0umtZZv8H41DdJrgkV1645g+RB3HzpGSlwSv09lE+ixYZIVIoFAee9puxE/ey3HDpVikmUiVSF31bvodgdJPXAHxqh1NS6ocnrVa+uyqNGpTcVw0/wAGUdOxHFEVY1R1RGLKElwoYjSWGlueNs1Qq7ksI9ees7Km1OXKWOJce3BvcJ9k1w7ap2SMZJOPExyTnf8ArUlp5S/vZRPtrT1LGnr444X2IPtLwVYZOJrbhtNvFbQO4BY4kdZJ30jnsuCPKtUYKKwjwdRqrNRPrseWTXEuAK6Wk0Iu7q3aeRrmSNTHLIxTukcL4SsYAKADAC9TnNSM5Y7jsSZuI8PnESxwW1uPADkCRXzGmOoU4bPLw9c7gbXAexd1bG5jjuI0ilkkkjlSMGYF2BAct4SBv0PMcuVAWHst2aWz7xjI8ssz65ZZCNTtgDOAAFAAwAKAsFAKAUAoBQCgODQFChupm7mXvpQ13dT27JqOmNAlyY9K8ldTEuW5nLZ6YAxT8cneHWpkOVtIWWIgOJZHJuNOogBtJVQSRjJoDYtPtLTWkMklzCmu48LMhkkjURtEJGXPIkjIOSBudzQGv2elaKK10O4E3FLoOuokaRNeeEDouVBwOu9Ad7G/mkuIkaaUAPfOVU41iG4iEaE4zpGcbcxkciaA2+wl5cymOWRJxHNbLI7TMhXvW0MO5CsSqFWbbAwFXbOaA2uLWCXF+IplDR90jMp3VtLSFVYdRqYNj9wVqrm4VZjzn9P58yqSTlhnn/bDh8fD+O2clqoTvChaNdhkv3bYHkVPL0r0tNOV+kmp74/9KZpQmsHHt9hAuLVgN2icH4Ky4/7xp2Q30S90c1K3R6D7K5S3B7UnojL8lkdR+QFedrljUTL6XmCLXWQtFAKAq/tB7RSWNsrxKpd30gtyXwk5x15cqrtk4xyj1OyOz4625wk9ks+557B2eluT9p4nOcEAhdXQgYHko9BXy2p7Usus7nTRcp8cfZfmz17tfTpIuvTrGOX/ADn5i77ONAftXDZ9ON9Orp5A9evhao0dpXUWdzqouMvPH3X5rYjT2nVqIdGoSkn4/wA4L57OO00l/bu0qqGjcKSv4vCDnHQ19TTY5rc8rtXQw0tqUHs1n2LdVx5YoBQEV2kmuUgLWcccsoYeCRtKleu/n1+VARHYHs7LaxyvdMHuLiVpJivu6jsFXP4QBj5mgLWqgchQHNAKAUAoBQCgFAKAUAoCLt+z8CXBnVW1kkgF2KKze+6xk6Vc9WAycnzNAdU7O24hliCYSaRpXwzA94zBi4YHKnUAQQRjAxQGa24PGhiOXZotehpHd28eNeWYknkOfLpQGq3Ze30OgDhWl70aZHUpISSWiIP3eSSTpxnU3maA2LLgUMRiZFOqJHVWLMxxIyvIWJPiYsoJJ3zQHPC+DR25bujIA34GkdkXcnCIxIQb8lAoCu9tonWeJ4pO6kkGiKVvcWddTRo+xGh1aRD66cb4rZpmnFqSylu/PHjj1WxVPlMr3Z/sVfTcSF7xNk+6IKqrA5IzoAAGFQE58ya026umFHdU+JCNcnLqkUr2u8fW7v8ATEQ0cC92pXfU2cuRjnvhf5a39nUOqrMuXuU3y6pYR7h2O4YbWwt4W95IwG/iPib8ya8HUWd5bKXmzXCOIpEzVJMUAoDz/wBsv+qQ/wC//wD5vVN/CPpf9L//ACpf/l/dEZx2xee0hMQ1aVBIB3PgA28zXzf+nNfRotbatQ+nq2TfHLe78M+Z43atM5zeFxJkP2btZY4pWmGnUAQCdxgHOR05itX+pddRqrq40S6unOWuN8cPx49jP2dTZF/EuWsL6lh9h/8Aq0/++H/cFetpeH7nu/6h/wC2Ht+Z6VWo+eFAKAUAoBQCgFAKAUAoBQCgFAKAUAoBQCgFAKAUBHce4PHd28kEo8LjmOan8Lr+8DuPhVlVsqpqcfAjKPUsM8b7Q8C45CPs4luLiDkrRMTleWG/GNuhJFe1Tdo5/G0k/UzSjatiT9nHsxkSZLm+UKEOY4cgkt0Z8bADmBnn8N6tb2jGUeirx5Z2qhp5kewivGNRzQCgFARnH+BxXkXdzAkA5BBwVPLI/wAajKKksM1aTWW6SzvKnv8Ac84vuzl7w1i9uxmg5lQCSB+8n/mWvK1vZlV6+Nb+a5Pqatfou0V03ron5/o/yZpcL7L3vEyHnJgt+YGCCwzthTz+LVHR9mwrWy+fiZrNZpNAnGr45+f7/kj1Ds32ehsYu7gBAJyxJyWOMZP+FetCCgsI+e1Wrt1M+qx/sS9TMwoBQCgFAKAUAoBQCgFAKAUAoBQCgFAKAUAoBQCgFAcYoBigOaAh4OPK3EJLPQQ0cKyl8jBDMVAxzztQGbjXHre0Cm5mSIOSFLnGSBkgUBt2V4k0ayRMHjcAqynIIPIigIW17XQNcSwORG8c4hXUcmVzGsnhA35GgJHjfFobSB57h9ESDLHBPMgAADckkgD40BzwPisV3bx3EDao5BlT8CVIPqCCD8KAwJ2ktTc/ZhPH34OO7zvkDJXy1Y3088dKA2eK8Vhto+9uJFjjyAWY4AJ2GT0oDQ4b2wsbiRYoLqGSRgSqKwJIHPbz25c6A3eM8SFvGrkKcyInidUHibSN22J9OZ6UBv0AoBQCgFAKAUAoBQCgFAKAUAoBQCgFAKAUAoBQCgFAQ8HAVXiEl5rJaSFYimBgBWLA5553oDp2g7Ordy28jOVNu7MAADq1IUwc+hzQGXsvwQWVpFbKxdYhgMQATuTuB8aAgj7PoxxE36TOs5m15wCNBjEbREE8iBnPOgLLxvhoubaWBiVWWNkJGMjUMZGetAY+znDWtrWKB5O9Ma6dekJkAnT4V2GFwPXGetAV6D2fxred+Jn7sXTXQg0rgTsmgtr97TjfTQE52m4Gt7B3LOUHeRvkAHdHDgb+ooCC4d7Po4blJxM5KXdxcBSqgEzoEZNugxkfGgJ7tJwQXkSxs5QLNHJkAHJjcOBv0JFAS1AKAUAoBQCgFAKAUAoD/9k="/>
          <p:cNvSpPr>
            <a:spLocks noChangeAspect="1" noChangeArrowheads="1"/>
          </p:cNvSpPr>
          <p:nvPr/>
        </p:nvSpPr>
        <p:spPr bwMode="auto">
          <a:xfrm>
            <a:off x="52388" y="-1571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4" name="AutoShape 8" descr="data:image/jpeg;base64,/9j/4AAQSkZJRgABAQAAAQABAAD/2wCEAAkGBxQSEBUUEhQVFhUWFRwbGBcWGBgYGxoaHxcYGBcXHBsYHCggHRwxHB0cITEiJSkrLi8wGx80ODMtNygtLiwBCgoKDg0OGxAQGzYkICQsLCwwNC8sLCwsLzQvLSwsLCwsLCwsLCwsLCwsLCwsLCwvLCwsLCwsLCwsLCwsLCwsLP/AABEIAMABBwMBEQACEQEDEQH/xAAcAAEAAgIDAQAAAAAAAAAAAAAABQYDBAECBwj/xABKEAACAQMCAwUFBQUDCQcFAAABAgMABBESIQUxQQYTIlFhBzJxgZEUI0KhsVJicoLRFUPhFiQzNFNzkpOiVLLBwtLw8RdEY6PD/8QAGwEBAAMBAQEBAAAAAAAAAAAAAAIDBAEFBgf/xAA2EQACAgEDAQYEBQMFAAMAAAAAAQIDEQQhMRIFE0FRYXEigZGxocHR4fAUMkIGFSMz8TRDcv/aAAwDAQACEQMRAD8A9xoBQCgFAKAUAoBQCgFAaPFeKR26BpCdzhVAyzN0VQOZ/TmdqlCDm8I43gi7jtI6LrNrKU66WRmA89IO/wAiasjVFvHXv88fUi5Nb4JPgnF4ruBJ4SSjjI1KVPPHI/8As9KhZW65OL5RKMupZN7NQOnNAcZoDmgIDjPHmgureHQCJ3xnfIwpY7fKq8vqwimVjVkYJc5J4VYXHNAKAUAoBQCgFAKAUAoBQCgFAKAUAoBQCgFAKAUAoBQCgKHfS99x+OGT3YrcsgPIsSMnHnjb61rdbWlUvOW/02KVLNrXoXhyoHiwB67CsiLivdouLLaQItvo1SSrGmMEKWYAtjzAPL4VCyTjheLNGmpU+qT4isv8l9fwI/tNcXdlCLlJTIqEd5G+CCvUggDB+G2/Kq7nKC6kzXoYVambpnFJtPpa8H4J+aJSPjBuJUSE6VaESauuDyFVK3vbpVp4UcZ9W/ySMLh0RyzrLxd7aUJOdSMG0sOeQpb9AR9KrqnbHV9xJ5UlmOeVvjHqJJOtyXgQF5xi7m4a99BNowGbRpUqFBII3Gcgdc887V9DXXVHUdzNbZx8zDKUnX1xfqdZLozT8JkYklgzZbGd43O+AB+VebP/ALvk/uh/9sfZ/kZl4/LdRyyQvIp1ssSIoI8LFQWLDTvjO55HYVT1Occr5HuOqui1QmlhYznl5WXhJ524X4ss/Z3vmiSS4yspXDoPcz+0oIyOX5mro5xuefZ0db6OPAl66QFAKAUAoBQCgFAKAUAoBQCgFAKAUAoDhmAGTyFAQA7b8O/7bb/8xf61Pol5EeuPmc/5bcP/AO22/wDzF/rTu5+RzvI+Zls+1llLIscd1A7scKqyKST5AA1xwkuUdUk+CaqJIUBTe23ZuaSWK7syq3MPLVydd/Ccb9T9TWzT6pVxddizB/VeqKLKupqUXhoyRcYlnj0T2TBx+8hTPmCfEPpVTjCL+Gf4PP6fiTy2t0V2z7EXDcN7tiEnS4M0fMrnOcb7npv6Co6+cdRZ1x2xjHyNXZ970yaksqSaa9/L1RO8WF1e2ht2hETSYEratW2fFo26+Z5Z5GszUpLDRbVZXRPvINt+G2Przx6c+hm/syS0mikiTWgjEbgHcDbcfTP1rN/TShe7q/8AJbp+njnzKlNSh0yM17bmadZpsJBCpJ1fA5JJ25Z/OroUylarJc4wkvX8yDmlBxKPxeH7PDizSd7J5C80RGFKnnoBOoJ1IwAceRNe7VNSli2SU+E/J+r/AD8DDPKWYLbxLDOpuJOH3Nomu3QE7kqRkMpUgKcEZ3+FeVZVKFrUvDb8SeHKcZx4wzBwyxu+GzypHCs9tI5dMsVZCenunb+lURhKvaO6Pau1NGpSlYnGaXKw0/dZW5frKRmQF1CsRuBkgfMgE/QVcec8Z2M9DgoBQCgFAKAUAoBQCgFAKAUAoBQCgFAYL4fdP/A36Gurk4+D5w7I8OtnmKXSkx927F1LBk0oTlQNm+BFa5WSfGx5FNik8T4wbD9mBbXsUUyCWKVlCOGYLIjMAHVlPPfl0Pnsai7ZNcncShYoy3TM/Yy2UcagKLpUTkBQSQAFYDdiT0rkptwwztNn/N0+p9D1mPWFAKA4xQHNAY5ZVUZZgo8yQP1oCNm7S2anDXdsD5GaMf8Ampg5lGjx2e2vrSWCO6hzIuAUlQ7/ACPKrabXVYppcEZxU4uJocGHEEhELxW+y6RKuo5HLUUIxn+apzdDfVHK9P3/AGOLr4ZP9muEC0tkhXkufzOT+e9VWWOybnLlkoxUVhEpUCRjMyj8Q+opkkoS8jsjg8iD8KHGmuTtQ4KAUAoBQCgMV1cLGhd2VVHNmIAHxJ2FcbS3ZKEJTkowWW/BHFpdJKgeN1dTyZCGBwcHcbc6Jp8HbK51y6ZrD8nszNXSAoBQCgFAKAUAoDDdn7tv4T+hocfB85dm5rfvJA1xGv3Ei5YiMEtGwABkK5PwBA64q3rR51eiks5fKZn4N26t4oxBcRzTRxyB4iDFmN1bcq2sgoccuXlXHPyNENNiKjJ5xv7GXsDfQycWtykhy0pIVkZTuGOARkH6061gpjpJxtU/U+h6rPQFAKAib7jgVzFCjzzDmkeMJ5d47eFPgd/IGgMH9n3U3+nuO5X/AGdsN/nK4JP8qrQCLsjZg5aESt+1OWmb6yk0BJw8NhQYSKNR+6ij9BQZOJ+GQv78MbfxIp/UUBq/5Pwj/RBoT5wu0Y/4QdJ+YNAdTHdRe6y3C/suBHJ8nUaCfQqPjQGex4vHI2g6o5QMmKQaXx5jow9VJHrQFc7X9ho7hJJIRonJ1DB2c9QR6+fnVU6k91ye32Z2zbppxjY8w4x5e3t+JWOB8cjhsJI0Z4LtXAKKATIw2yFYYHk3liqozXTjhnp6zQWS1atlidTWcybxFc8prjwN6Pit9axRXN1Kzqz47kBAWGknPu56VPMorMjJ3Wk1tsqdNBQSX9z6vPHnhZ8Mkr2g45O3DlvLdzCAMlGVW1AsACCR612cn0dS2KNBpKf616S2PVu1ndYwnnYg77tAJLFu8vJe/A1p3SyRHOn3GKqFIz1quU047vc26fRTjq0lVHobw8uMts8rLznHkjZ4V2hucRWlse8lMYeSSYl9OoatIycnGc5J61OMm8Rj9TPqNJRBS1WoWzk4xjFJZxtn0JK87QXdiwF4IpEdX0NGNJDquoKwzyPLauynKD33yVU6LTa2DdOYOLWU3lYbxlPC4I/s3w244jH9pnu5VDMdKRMVAwegUgDB8965CPWstl3aGohobnp6Ko4WMuUepvY1OM3UsCXtjJM06i3EiO+7L41yjE7nY5qE20pRb8DVpK67ZafVqCg3PpaXD2e6XhxguHs/su64fEOrDUfnV9axFHhdqX99rLJ+rX02/IsdTMAoBQCgFAKAUAoDFdR6kZRzKkD5jFAfPo9jPEtstbfKR/8A0UByPYxxHPvW3/Mf/wBFATXYz2WX1rf208pg0RPltLsTjQy7AoPPzoD2ygOskgVSzEBQCSTsABuST5UBBLJLe7qWhtTyYZWWYea9Y4/X3j0wNyBM2lqkSBI1CqOg/M+p9aAyaxnGRnyzvQHagFAKA6yA4OkgHoSMj6ZGfrQEBecQvoTk2yXCdTA+lx693JsfgGrhBuS8MmK047ZcQzETiQH3JAY5UbzU8w3qpzXcnI2xk8Lk7XnFJLFGNxqmhA8Ey6deekcg2GfJxgdDjmeN4L64dclFvHq+F7lIHeHirXbWU5ibcJoUtnSBnnjmM86zpSU+rpPqLLNPLs6OlV8epPn4sct44J3ifCLm9uo5JY/82VTpVXKONQ945OdfIEfHHnVji5Sy+DzqtbTptPKulvrbWZYi1t5J+Hitsmhw3gF1LbmzkEkEQZipOGBUsGVG8Ocg75GAfpUY1ya6Xwab+1NPC9aqlKU3jOVJYeMNrfG/kyck7IytadwbgZ5FxGmShXGgnTn4Eb1PoysZPNr18IX9+qlnZreWz5zz+xgg7ESR6JIrgpOildYUEMn4QykY2G3LkB5Vzusbpmh9sOalCytODecZez8Wnysmza9lJXnSa8n74x+4oUKo+QAFSVe+W8meztH/AInTRBVxeM4bbeOMt/ojt/kX3bsbW5lt1c5KLuufQE7Vzu0uGSl2rZZFK6EZtcOS3+qaydD2M0QTCKQmeUbyyDVncE5Bzz8+lO7wtjn+4yndGdyzGPEV8KXtj/0muB200epZWQp4e7CjGkacEfDPxqayY7Z1yS6Fh+JLV0pFAKAUAoBQCgFAePXHG7q2kyDLLm8vpokJY5ES3cZtzjmoIjcL6nA2oDej7TXjTW7tcQKpjudOSndSsiRsgdkdgreI7AnAUnG5wBtcK7bSuU72ZY1WB3JMILXDq8ivHFpkKkJpG6ltWoHagIv/AOoN0dY763UKJSsjRhu8KQQSxxjRJpDEuy7E8upoCe4Jx67u7t4nKwIpJKgp3q6GjIBDMWKspbJKgDK4J3oCcgH299Z/1NG8C7jv3U/6Q+cIPujkxGrlpyBY6AjbhGnLKGZI1OCy4DOfxAH8KjkSNycjbG8k8Fcl17eBDXnZC1xmJHD8w4lfY+eWLfkKvjbP/J/gZLNPTFZjHfzy/udrczwoFad3x+LSmfhuCcfnVyhXJ7I8yzXaivbP6g3jDcO/zY//ABVipj5GOXaOpz/f9v0MTcakHJz9FP6irFpYPwJw7S1S/wAs/JGe27SMNnAf1HhP9D+VVT0K/wAXg31dry4sj9P0/clF4/BgEvgn8OCW9fCoJPxGRWKymcOUerVqarVmDz9/oQ3HuGWfEVwSEmx4HZWR9vRwCy1U4iyuFqw+SE4D2nlWZbC7CSfed2ZM6sqVICnbxb43+u9Rz4Mpq1EozUJc55LTb/5k6xEn7M7BYid+6c7LCT+wT7pPIkL1WpG0nqAUAoBQCgFAKAUAoBQCgFAKAUAoBQHXQPIUA7scsD6UA0DbYbcvSgNWXhkTTJMV8cauqnyV9GoY5H3F+lAVr2hcTKxmGNckxmSc6tGLdThl1Y2Zz92Ovvke7UZPCyTrj1SSNH2c9pZr2eUMFSKKJQkSDwruQN+ZOBjy9KhXNybNGopjXFYL3PLpVmPQE1cll4RjbSWWQnB7te6jjxsFAwTks2MsT575NaZ0ShueTDtGE7FBLb7/ALEleXACk9AKqhBt4L9TqI9GxVr3tDCHjjDEvKcKACfPOfLka9OvRW9Lk1hL+bHg3KUk5LwK/wAZ4Ukx8UkqsJA6kMPCQcgaSNJHxBrdVOUVslxgjTZKPCXGDma5OfUfCrIwWCyMI4NSLi6Hm4BzjSx0kHnghtwfSu9GSx1PyNi347GJdAkHejfSDgj4fLpUJUdSw1scjXZB9cNi22d9FfRm3uQCW5Hlk9CPJx+f5V42q0jq+KPH8/A9rT6mN66LFv8Af2OLLsnayYJjCTQyYZoiU8S4ZW0jYZBVsY61gaRf/T1vfG68izXlqssbRyDKOpVh6Hb5fGhoNHgczgNBMxaSHHjOMyRnPdynG2Tghv3lbpigJSgFAKAUAoBQCgFAKAUAoBQCgFAKAUBxmgNDivGYbZdUzhc8hzJ88KNzVdlsK1mTNGn0tuoeK45+31NiyvUliWVGyjDIPLb58qlCSlFSXBXbVKqbhNYaPJOKvJfzJEh8d7L3xIx4LRCUtwcdNOqXB6sPSoT3aiXUYhF2P5Hp/CeAwWzEwppJjRDjqEzpJ/e33PWrFFLgolZKS3Kz2y7S/eC3hOTkBj+9kDHy/XPlXu9naHMO+nx4Hj9oW9X/ABrhc/oanDboQrPNITpjLqNXM4YD8yABVt9btcK4rd4Z48ZYklHlo14OM3UpAWLSzDOoq6rjz1McVZLS6ev+6WUvZv6InPp5cvxM54TBC2sAtICSGZixBIwxHQZFV/1Ftqw9l6bGadspvpXBH3r+taq0X1rCImeVlUtu+ncLzbHXH7QHlVm8H6FqSzjgg7q8hI759BBHvMASR+zvzPTHxrU+hR6nwaIxnnpRSHnAlLxZQatSb7qOY3FZVLfY3YeMSLZw3tO8kWktiaMh1blrAzkej439cVZFRb3WU9mZZVdMuqP/AIev+zvjv2wzyHAbTFqA6sFZS+PIgL9K+a1+k/p7MLh7o9Sizrjvz4l0rCXkXxod2Y7gf3bYk/3TEB8+gOl/5D50BFe0HtWeG28coiEuuUJgtox4HbOdJ/Zxj1q2qtTbTK7J9CyUZPbTIQSLHIGMkSsQMnAz93tk7CtH9LHz/D9ylahvhGW99sM0LlJbDQ4xlWmIIyMjI7v8ulc/po+f4fuc/qfQvXZXtQt1YpdyhYQxYYLZAwxUeIgc8eVUSqfX0x3LVdFQ65bI3bzjSCNZIisgaZIyQ2w1MFPzGc4rsaJOTjLbZv6Fc9VFRUob7pfXY4se0MMiO5dFCOV3YeeFb542rs9NZFpY5WeDlWtqnFyzjDxz/OfA2YuLwNoCyxkyMVQahlmA1Mo8yBvjyquVcovDRfC2E1mLyYrziyrMkSvCXLgOjSaXAZXZdKgHUx07A42BOdq4ovGSTlvgxx9p7NnZBcwlkDFh3i7BffPPp18q73cvIdcfM1OFdsrWW1W4aWKNWYqQZFJDjfRt+LThseRrsqpKWMHFYmsk1Y30c0YkidZEbkyEMD8xUGmtmSTzwYuMcVitYjLO4SMEAsc8ycDl6mpV1ysl0xWWJSSWWQae0Hh5kSMXKFpMY54GeQZsYU/Gr3or0m+ngr76GcZM3DO29lcSvFFOpZFZjnIXSvvEMdiBz+FRnpLoRUpR5Oq2L4Zop7TOGmTR9o641FWCf8WMY9as/wBv1GM9P6nO+hnBI8R7ZWUEpiluERwuog55adQOcY5cqqhpbZrqjHKOu2KeGylcT7Sq8r3lhOzoColXxeE8l1I34GxsfMHetk+nT6drUR4W3r7Pz3PE1vfV2q6mWz58l+zI7vzxIvPI2mQMU0LuiAe6ADvuMNz5k18b2rKULVNbwlFOPtw/mnlH6D2F2hGWkj0pevv5l4lt3t+CmMH7xodAPk8raRj4F9vhXr6VJUxx5Hk9oXK7UzmvF/sa/ZDhq/2jeygAC3EVrEByVFhjdseXNfpVyW7ZnlL4FH5lm4/xH7PbSS4yVU6R5tyUfXFadNT31sa/N/8ApRbNQg5M8QvOOpAx21y83bPJuZA9c5yfPNfY92pLyj4L0PCVbs3fiTdteQ3SxrHnutQklBHvMuyo3pqGT54rLideZN78L0/iMjrnW23zwiyf2hWDuTJ3TNS5vBV0KmWQqZB3E+Wx/wCwPOt0YYWTYlhGjLOdWQcY5VfGCxhkunbDIziPA4GYTBPeO65OkP18PLeq66Y9WJeBZXfNLozwUzjV4sty2nkAFBHmo3Pw6fIVknapWtI31wca1k62lvn1/T5nr8vrWiuDZGUsF99nfGTaXkRZvu3PduBsAGIAOPRsHPlms3adHXT6rcUT6bPc+gK+VPTMdzCHRkbdWUqR6EYNAeb9sbI3/DbRHkCFLgrKzbktEk0UmnpqLA8yAN8natGmTcnheBm1VkIR+N4Ibg91FaSIkar3MWrOBqMpx7zk+8dQGDsBgYr1Hpuqv1f4Hz77QavT/wAY548f4yOubOK7TTcsUZNTJIoBZs5ZoiT0Lbgnkc+dTuoeU4ezI6PWqMXGx+bXv5fMuXALcWvD7WMNGU75ys8g1KgJZlJAIAfBxvyOawKDdklvnHC5f7Hqztj3VcljDfL3S2+/uZlkBaTD6ybu2YMF06hqUawB+HO2euKtxhLbHwyX7GdSy5Yefjg/L548jKlyseV+6Ui9lJeRSRF72g4BG5GQCdqi4uW+7+FceP8APEkpqGVsv+SW7XHOPr4eBp3i6kuJkbXJbzRXCEJpLKqgSFVHMFNag9ahblKKxhNNc5/E0aWScptPO6fGM7LfHl6nSOMsbS6ZTquuINLj8Xdi3mSBd+R7tVOOhaqs4Uo+S/NGzHD83+Rp9m7hFeyhhkiuI1bAgliC3VsNDAs5Q4GB4TqG+eZrs0+lye3r4MRfCMHCuKpHFZJrt4CiTh7iZC2h+8GYANShZSCD4t8DA51KUW+rnw2X3IxawkWr2aygw3C6izC8lJyvdnDEMrFMDTkeIDHWs963XsW08MhPbveabCKP/aTD/pUn9cVu7Jhm1y8kQ1D+Ep3HOAxjiHC7NUUHuYe9wAC5LFnLeZwDWyq6XdW2t+LwVSiupRR07i3fi3EtZ7m3SKZSY0J0bpCCFUctR+Fd6rFp68bttc/NhY62Rpv5LKOJYbi1vIGfUsLIGOo/tRuNSE8tj1q3u42yblFxl5/uRz08PKLD2dWO745dTSxI0UMTtoYAquhVQDB2wMEY9KzX5q0sIJ7tkofFNs3PYbYLKt67gaZNEen/AI2YD5MKp7Yw1Gt+pKmKkmnwX/hHZNLdXCkZZsjbGwGFB9fUV8jqOyK9QoqyTxFvHs/A0aSL00XGL5NnjkeYraOQAFrmHIUnGUbvhjO+Mx16sIRhFRisJFmcnHA1WKW/LED/ADnvGyeSm2g8R9PCfoakhJ7FQ9o99ILaKR2I7yTKRjICoFITUOrkspPljA6k+12NBO2UvJfmv3MGry4LPizxy+cIzd4csWJ0A77knLnp8Bv8K9ydmCiKyti8dlDps0bbLeI4GAASQAB6DH1NU46nkxX/APZgkXvKmqivpMct1Uo1kkjpJJH3J3PeE7fDP6V1KfeehD4uv0ItpM1pwX4Ok75ieMkgSDTkcwScA1RqYNwzHk5jElLyKDLEkJKvuynBUedYc00r4t35Hopys3jwa01+55HSPIf1qmzV2S42RZGqKM1hcurDc1KuUntLxIzSxlH1VwG9fwJIdSyRK8Mh5kaQWjY9WGcg9QfME183KOGzYn4E0rgkgHcc/TbP6VEkQfZpfFdx7aUu30jHIOkcrf8AW7H50BOd2PIfSmWcwh3Y8h9KZYwhoGMYFBhDQKDA0CgwNFBgaaHQEHPagODGPIfSgOQtAavEOFwz476KOTTnTrUNjOM4zy5CpwslD+14OOKfIbhUJlEpijMo5PpGoYGBg4yNqd5Lp6c7DpWcnWDg9ujOyQxK0gIchFBYE5IbbcE0ds2km+B0o1bXstZRyCSO1gVwchhGoIPmNtjU3qLZLDk8e5zoj5G1Dwa3QuUhiUyAhyEUawdyG2359ag7ZvGXwd6ULPg8EWO6hjTBJGlFXBI0k7DnjakpynvJ5Cilwb1QOkR2giy1s3RLpD9VdP1agM3FrVO6kyo8WnWQNyAwzk9cDNdXJGfB537crlo1t2XY+IZ8vdJx5H1r3exv7bPl+Zk1UcuOfU8OvjiRv4j+uRW22WJMjBbF67KcQzax530goQPIEgf9OK1UrrgYdRDE2SM0mCcnl19POtCW2SlbmpDxBJH0I4LDmB8t/X5VzqjloscHGPU1sZZpMttyGw+VSittyKWxizUjpjuIRIjISRqGMjmPIj1zXJw6oteZ2L6XkpXaGPVom6tlJP8AeJ4SfmN6+anFp4Z6FDxmHluvZkVGuQfr9Of5fpU4RymXNm3ZDxD41rpiVTPpqylYWHDFB8Z+z/QRjWf+EkfOvCuj/wA1no39yyUmoV+ba+2/4Ejd3ndcShTpcQOv80bB0/Jn/KsuNsmhvfBx2XkDS3xHL7WV+awxA/nXCRP0AoBQCgFAKAUAoBQCgFAKAUAoBQCgFARXadf81Zv9kyS/KORZD+SmgJJ1DLg4IYfIgigPJfbPYTfZYgVLpG7aZBv4SBpVhz1DBGeoGeea9nsmazOPml9zJqNsZPE7sZw3moz8R4T+g+tb7k+SMTtYXzwtmM4zsQdwfiK5VbKt5icnBSWGSM3EJbmMqx8SeIKNgV6/Tnv/AOFW97Ox4KlCNbyvE2OGgqe+B8SId+m+3z51p6W0peJXN5+HzJXhPFRKSp2YDPoR54+NX12qbwV2V9O5ItVxUYr2RkidkGWCkgev+HP5VXa5KDceSUEnJJ8FeSwP2Byx1PKe+T00+/8AMg5rxZ1dMFJ8tmp2f8yxwtvr+hAWURZwAM52+oxXKoNzwaJySRO9nuGF3ARdbZ3P4E9T+0fy+NbKYKEeqRmvtSW+x9D9luHyMIZZtliiCRL/ACgd4fiM/X4V87qrI9Uox8Xl/oX6aE5NWT2wsJfn7s1uO3S/2rCze7bQSSOfIFWz+QH1qlRxS5PzLnLN6ivIeyq7jmspJY21GS6ldzgjxsQxUA9ACFzyOnPWs6NBcq6Csdsu2Mdg8Cspdpn3C5JWMe/Jgc8ZG3x8q06fSyuUmtsL8fIrnYollRwQCNwRkEVmLDnNAM0AzQAGgOaAUAoBQHV3ABJIAAySdgB50Bp3F9oliU40y5AbP4wNSr81DH5VxvDLYVOUJSXMcP5cN/J4+p1t7wtczJnwxpHt+8dZO/8ADprie7RKdXTVGfjJv6LC++TNw6771NYHhJOk+ag4DfPn8MV1PJC2t1y6Xz4/obVdKxQGO4hDoyMMqylSPMEYI+lARvZictbhGyXgYwuW5lk8Ov8AmXS49GFAa/bjhhubCaNff06l/iU6gB67Y+dbNBcqtRGT44fz2Kr49UGj5nmcMWWVCTzBXZweo8icdCN8V9JdW8swRTW8X+hxDwLWfu5Fb9w/dv8AA6tvoSfSqI1PxX8/I67+n+5fmjLNayW5B7tsjcAKSvzIzn5mr264Lbcipxs2yHl+7LfgkYLp/ZIBJU/kfUVyu1zluOnfHijHw1hFOCxwu+/xHX0q6Ee7s34OzzKOxcYWBAI3BGcitjMb2NbjqP3JEasS+3hBJxjLcvSqLZfDglU11ZZocP4dOz24dO7SNSh1sFLasg7Hfy+lYLGnFLPBOy2CjLDy3vt6Grb2NvE4VpDIQwGiIYBOfxOdzv5AVOKm38KwSlZZJZSx7/oXr2f2hnuY0RVjhU6mReRA38R5nfArmu6dPp3LOZPZfMjRUp2rq3fJ652hdltJmXIYRsQRzGBnNfL0pOxJ8ZPXuyq5Y5weJ+0Ljc0Vo5fJlvsRhjse6XBk0qBuDhFz8a0atwilXF8fzky6NTk3ZNc/zg9C9lUscHD4rYsNcY8e4xrf7xgOpwWxn4ViN5dbq5SONpHYKiqWZjyAAyTXUnJ4RxvCyeBdpO3N33yXMLdz36ll8ClzGsjpGrFwfD4SdK9WJPOvoaNHV0uEt8bc+Pj8zDK2WcnqvYjtml6e6OBMsEcjAcjqRdenz0udJ+IryNVpHT8S4y1/Pc1QsUtite2G8eaWGyikEbLG9w516PdRhGmcjcnUMeorX2dFQjK2Szwv1K7m28I0+I9ppbyx4XBHK0RunEU8i7NlNKOoPQknV9OlShp41W2zaz07pe/BxzcopLxMs/DzwvitvDbzTNDdRSh45HL4KoxDDy3AOfjXI2LU0SlJLMWsNHcdEsIsPsYlZuExliWPeSbsST75xuaz9ppLUPHkidP9peawFooBQCgIvjvHbW1UG6mjiV8gayBq8wBzPr8aBbEHa8Ys47aF1kE9p3pAnyri3b+7DbZVB7uo7rlc7HNRUUkX26mc5ufDaw8bZ88+/j4CPjk4cpNEmue47u3Rdy0QBLzMQTlAm+dtyB1Fcj1POS7Vx08FX3Mm3jL8k/JGwe3HDIZPs/2uBCnh06gFXG2kt7oxy57VMxyk5Nylu2YePdrmh4hbWkawkTaSWeUBtLMR4Ix73LnmhwjLX2qW0nFfsShQmSvfl9mk8OlEGNyWJXc8xQFj4j2zsLeUwzXcKSDGVZxkZ/a8vnQGSeUQ3SSg/dXOlGIOwk/uX8vEMpnqe6HWgJqgPHfaP2W7uTvUGMnIYDcp1XPmM/SvqezdUrYqMnuv5+P3PIvg6p+j4PNeKSADEew6kdD5V6dssLERWvFmhbXEie7I6/BjWPuk+ScoxlyiXt+OSqi6zqUsQ2VUnkuCNuYzXO6WSl0Qb2Nm5vpNAIER6hu7XDDz/wAOlXdypQyuSEYRz4/U3OBcfcAiTSFHJlQAD93b8q7GpYwyNtEfD7nXi3aGSTAjZlAPXbV64HIf1qSpivAQojHlEXa2jNcKcsw1KwJJOxII3P0+VO7WGWyklBk1wDgTTTF8HTrJG3qSKjO2NcNzkm+nB7L2G4GtvCWA8T9f3f8AHn9K+b7R1Tun0+CN2iqcY9b5f2LHK4VSWICgEknkB1J9K802nzB2047LxTirTWy60gIEKkZBRGyDj95jnHXYdK5k6lnguVj7Sw7ab+ExvGSqFMx/eFjrzvnGpUTbOMOTXQeicT4H/aFkIBdZhcKTJFglsHOknJGM79OWDV+nu7mfXjJCcepYOlj7PbVbaKCcC4EJbunkXDKGbUUJUjK6ulWz1tjm5x+HPOCKrWMM0uHezYQ3q3aXUgdT7oSNU0Yx3QUDZNO2By261ZPX9dXduO3vv7nFUk8klP2Etprya5uR9oMgUKkigrGFGPD/AFPrVS1lkK1CG2PLxJd2s5ZFt7LYO4eETSqDcGaIrpBhYjGFPVcBRv8Asg86t/3CfWpY8MP1IdysYN3gXYFIJmuJria5nMZRZJTnQpBB0jzwep8/Oq7dY5xUIxUVnOEdjUk8nHZLsIbB1KXlw8ShvuWwI8sNzgdc713U6tXreCT8zsK+nxLlWIsFAKAUB5T7X+yV3c3dpdWqtIIcBkQoHXEmvWgk8JONt+oGxoDD2bMXBrC5kvoLlY7ibBjm7qXUShySIhpVTuN+eB6UBpdgpDbXkbXiOiX0TJw8u5YQR6srBhvc1LoI3zgKKAhLHsNxG2Wa2/s23utc4dbiZlK6QGHRlcc8/XagLXx3sldnjPDJUh1RW8USyOhARSrNkAO2rA+e1Aab9j7m37SG5jsY5bV3Ugju1SPIQNIFPJ1YM2w3zz3oCC4v7Pb1b28DQ3E8Fw+oPA8ILeMuocyjIwfLHLrQHrNhaOlvBYvBK8X2dEaUumUwpGGxg6hgYZeuDQEpwm8YMbeY/fIMhjt3sfISjpnkGA5HphlyBs8V4alxGUkG3Q9QfMVbTdKqXVErsrjZHpkeC9r+yclnMdS5jbk34WHl8fzFfW6TV16mOVz4o82cJVvEirz2eN13X8x6H+taHEKR2S2LR7DOG/Uf4Vzp3OdWGSHCFAyjeJTvgdD5g+foNjVsY+RXZvujvcWLKfNfwkcvh6HzFdjhnFNM5gsCzheX6/IUm+nwDnhF/wCAcBiSJSdsZGWGPUYz65+teNqNVKLZGucbJ9JaOG8LCmJQmmORvdx4mUKzFj+yuQo9dXrXkW6uUmeoqIvGS4AVgNR5n7Ye0bKq2EIYyTquoDmyuzosY64JVi3oPWotlkIrGWYOwvsxe0iWR3Xvj4mTHh1Y8IJHkenKuNNnFJI3rjspHKiC7g2BZjkba257ruPPO2TvUVlEm0zY9n3ZAWFzM0U7vDIm0bnOltWcgjY7ZGcZ+NTi8kJLBfqkRFAKAUAoBQCgFAKAUAoDBd2iSoUlRXQ81YBgeo2NAanGOBwXSxrPGHEUiyJuRpdfdIKkH5cqAkqAUAoBQCgNTiFisqjJKsp1I6+8jcsj9CDsQSDQGCy4kdfczgJL0IzolH7UZPXzQnI35jBI6bPEbCOeMxyoHQ8wf1B5g+oqddkq5dUXhkJRUlhnmXG/ZhIjF7Vw69EYhW+GfdYfHFe5R2xti1fMx2aR/wCJT7nhEkRKTxmHPmpVc9D5H4gmvThq657weTHZCcN2jm24d3ZOcE+Q/WtKvUuCpy6kbVgukncMW/B+H8+Z+G9ctksb7epBrq2X7ljsuAXUiZWBsdA4RR/Lrw1eVf2hTB/C8v0/mC2OiufC/Im7Ph08SKz2kssu2A7xd0nwVZCT8x67V41l/ey3eEaq9L3KzGPVL5Y+5b+H2zgmSYgyMMYX3UXnpXO/qT126AVlbXCPRinzLk0+PceEJWKJe+uZB93Cp3x1djyVB1Y/AZNRJGLgXZ7uz31yVmumbUZCoxHkY0RZ3VANvM8z6cwdN/jPGYbSIyTuEXpnmT5ADcmuTmorLLdPp7b59FayyidqfaFPHbQTQRKqTmQL3oJbSujDYBAGcnbfkKonc1DqSPW0vZdctS6LJZaWXjz22/Eiey/au6IvJZcKsNq7hRGE8Z9zmPOo0WSlJ5Lu1NDp6aoqpbt45ySXZz2kyLOLfiMYR8hdYBUqSARrQ8s5G48+VdhqHnE0R1PY8HU7dNLqx4e3OP0PTga1Hz5zQCgFAKAUAoBQCgFAKAUAoBQCgFAKA4oDz/tL7S+HIzQOHnwcN3Y8IYHoxI3B6ryPWt9XZt1kerj3KZXxize7K9rVuVb7M5uFT3o3wlxGDy97Cyr65B25saz36ayh/GiyFkZ8FnsuJxSkhG8Q5owKuPijAMPpVBLBtsoIwQCPI0BFXPZq0k9+3iP8oH6VarrI8Sf1K3VBvLRs8O4RBbjEMSR/wqAfmeZqEpOW7eSailwbtROmjxHjEEGO+lRC3uqT4mPkFG5PwFARkl5d3J0wR/Z4j/fzDxkf/jh5g893xjnpNASPCODRW4bQCXc5eRzqdz5sx/TkOgFASFAeD8dll4pxfuSSEErRqOiRox1NjzIBP0FefJuyzB9rpo16HRd4ucZ921si1cdDf5rJEiXKQXxWOKAiTES248JIGzeAtjzYVrsWEsLOGfN6K1Ttl1z6eqMsv1bN2Iw21zcNcymUT3EEa96wzHhWnVT6KzZxttjNSSabbKJSjOMa647rLe/PqvksnkljEZuIFJ5Qw++lnmBzkRqzFweQBYAfAis8a+uUurwPas1/9JpqY0JYlHLz8v3PW7f2jx9wwWCXvQYUgjcqpnMo+6OxOgEAsdQyF39K1nzZDH2m3JLExwqDaTFAhLa51ufs0ZVmxlCxXAK+fwoDWsu1F5cXsdvHdM0kEyRSKiIA/dqDeTy+HaPUe7QDGSc70BJ+zGEzfa1uHuFvEkeK51SuQcszI0YJ0qAMAYHIeRoD0y3i0Iq5J0gDJOScDGSepoDJQCgFAKAUAoBQCgFAYLK8SVNcbBl1MuR5q5Rx8mUj5UBnoBQFU7e3DNELdZRCJVZp5j/dW6gd4w/eJKoP4j5Vq0sV1dbWccLzfgV2PwKfwLs1wG+VoLUv3qr7xaZX8tYEnhYegGK23ajW0vrnw/YqUKp7I8+u4bjg3EtjmSFsqRssiMP0I2I6EHyr0ouGrp9H+DKMOuR9GRpDdwxyFFdGUOmoA4yAQQeh+FfMTi4ycX4G9PKyjGeEsv8AoZ5ox5EiUf8A7QzfRhUSWTr9mvByngP8UDfqs3/hQ4dGtr0//cW6/wANu5/WagOi8DlbPf3k7g/hTRCPrGof/qoDo1vY8NQylY4c83bJdvTU2XY/M1FyUVlltNFl0umtZZv8H41DdJrgkV1645g+RB3HzpGSlwSv09lE+ixYZIVIoFAee9puxE/ey3HDpVikmUiVSF31bvodgdJPXAHxqh1NS6ocnrVa+uyqNGpTcVw0/wAGUdOxHFEVY1R1RGLKElwoYjSWGlueNs1Qq7ksI9ees7Km1OXKWOJce3BvcJ9k1w7ap2SMZJOPExyTnf8ArUlp5S/vZRPtrT1LGnr444X2IPtLwVYZOJrbhtNvFbQO4BY4kdZJ30jnsuCPKtUYKKwjwdRqrNRPrseWTXEuAK6Wk0Iu7q3aeRrmSNTHLIxTukcL4SsYAKADAC9TnNSM5Y7jsSZuI8PnESxwW1uPADkCRXzGmOoU4bPLw9c7gbXAexd1bG5jjuI0ilkkkjlSMGYF2BAct4SBv0PMcuVAWHst2aWz7xjI8ssz65ZZCNTtgDOAAFAAwAKAsFAKAUAoBQCgODQFChupm7mXvpQ13dT27JqOmNAlyY9K8ldTEuW5nLZ6YAxT8cneHWpkOVtIWWIgOJZHJuNOogBtJVQSRjJoDYtPtLTWkMklzCmu48LMhkkjURtEJGXPIkjIOSBudzQGv2elaKK10O4E3FLoOuokaRNeeEDouVBwOu9Ad7G/mkuIkaaUAPfOVU41iG4iEaE4zpGcbcxkciaA2+wl5cymOWRJxHNbLI7TMhXvW0MO5CsSqFWbbAwFXbOaA2uLWCXF+IplDR90jMp3VtLSFVYdRqYNj9wVqrm4VZjzn9P58yqSTlhnn/bDh8fD+O2clqoTvChaNdhkv3bYHkVPL0r0tNOV+kmp74/9KZpQmsHHt9hAuLVgN2icH4Ky4/7xp2Q30S90c1K3R6D7K5S3B7UnojL8lkdR+QFedrljUTL6XmCLXWQtFAKAq/tB7RSWNsrxKpd30gtyXwk5x15cqrtk4xyj1OyOz4625wk9ks+557B2eluT9p4nOcEAhdXQgYHko9BXy2p7Usus7nTRcp8cfZfmz17tfTpIuvTrGOX/ADn5i77ONAftXDZ9ON9Orp5A9evhao0dpXUWdzqouMvPH3X5rYjT2nVqIdGoSkn4/wA4L57OO00l/bu0qqGjcKSv4vCDnHQ19TTY5rc8rtXQw0tqUHs1n2LdVx5YoBQEV2kmuUgLWcccsoYeCRtKleu/n1+VARHYHs7LaxyvdMHuLiVpJivu6jsFXP4QBj5mgLWqgchQHNAKAUAoBQCgFAKAUAoCLt+z8CXBnVW1kkgF2KKze+6xk6Vc9WAycnzNAdU7O24hliCYSaRpXwzA94zBi4YHKnUAQQRjAxQGa24PGhiOXZotehpHd28eNeWYknkOfLpQGq3Ze30OgDhWl70aZHUpISSWiIP3eSSTpxnU3maA2LLgUMRiZFOqJHVWLMxxIyvIWJPiYsoJJ3zQHPC+DR25bujIA34GkdkXcnCIxIQb8lAoCu9tonWeJ4pO6kkGiKVvcWddTRo+xGh1aRD66cb4rZpmnFqSylu/PHjj1WxVPlMr3Z/sVfTcSF7xNk+6IKqrA5IzoAAGFQE58ya026umFHdU+JCNcnLqkUr2u8fW7v8ATEQ0cC92pXfU2cuRjnvhf5a39nUOqrMuXuU3y6pYR7h2O4YbWwt4W95IwG/iPib8ya8HUWd5bKXmzXCOIpEzVJMUAoDz/wBsv+qQ/wC//wD5vVN/CPpf9L//ACpf/l/dEZx2xee0hMQ1aVBIB3PgA28zXzf+nNfRotbatQ+nq2TfHLe78M+Z43atM5zeFxJkP2btZY4pWmGnUAQCdxgHOR05itX+pddRqrq40S6unOWuN8cPx49jP2dTZF/EuWsL6lh9h/8Aq0/++H/cFetpeH7nu/6h/wC2Ht+Z6VWo+eFAKAUAoBQCgFAKAUAoBQCgFAKAUAoBQCgFAKAUBHce4PHd28kEo8LjmOan8Lr+8DuPhVlVsqpqcfAjKPUsM8b7Q8C45CPs4luLiDkrRMTleWG/GNuhJFe1Tdo5/G0k/UzSjatiT9nHsxkSZLm+UKEOY4cgkt0Z8bADmBnn8N6tb2jGUeirx5Z2qhp5kewivGNRzQCgFARnH+BxXkXdzAkA5BBwVPLI/wAajKKksM1aTWW6SzvKnv8Ac84vuzl7w1i9uxmg5lQCSB+8n/mWvK1vZlV6+Nb+a5Pqatfou0V03ron5/o/yZpcL7L3vEyHnJgt+YGCCwzthTz+LVHR9mwrWy+fiZrNZpNAnGr45+f7/kj1Ds32ehsYu7gBAJyxJyWOMZP+FetCCgsI+e1Wrt1M+qx/sS9TMwoBQCgFAKAUAoBQCgFAKAUAoBQCgFAKAUAoBQCgFAcYoBigOaAh4OPK3EJLPQQ0cKyl8jBDMVAxzztQGbjXHre0Cm5mSIOSFLnGSBkgUBt2V4k0ayRMHjcAqynIIPIigIW17XQNcSwORG8c4hXUcmVzGsnhA35GgJHjfFobSB57h9ESDLHBPMgAADckkgD40BzwPisV3bx3EDao5BlT8CVIPqCCD8KAwJ2ktTc/ZhPH34OO7zvkDJXy1Y3088dKA2eK8Vhto+9uJFjjyAWY4AJ2GT0oDQ4b2wsbiRYoLqGSRgSqKwJIHPbz25c6A3eM8SFvGrkKcyInidUHibSN22J9OZ6UBv0AoBQCgFAKAUAoBQCgFAKAUAoBQCgFAKAUAoBQCgFAQ8HAVXiEl5rJaSFYimBgBWLA5553oDp2g7Ordy28jOVNu7MAADq1IUwc+hzQGXsvwQWVpFbKxdYhgMQATuTuB8aAgj7PoxxE36TOs5m15wCNBjEbREE8iBnPOgLLxvhoubaWBiVWWNkJGMjUMZGetAY+znDWtrWKB5O9Ma6dekJkAnT4V2GFwPXGetAV6D2fxred+Jn7sXTXQg0rgTsmgtr97TjfTQE52m4Gt7B3LOUHeRvkAHdHDgb+ooCC4d7Po4blJxM5KXdxcBSqgEzoEZNugxkfGgJ7tJwQXkSxs5QLNHJkAHJjcOBv0JFAS1AKAUAoBQCgFAKAUAoD/9k="/>
          <p:cNvSpPr>
            <a:spLocks noChangeAspect="1" noChangeArrowheads="1"/>
          </p:cNvSpPr>
          <p:nvPr/>
        </p:nvSpPr>
        <p:spPr bwMode="auto">
          <a:xfrm>
            <a:off x="204788" y="-47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5" name="AutoShape 10" descr="data:image/jpeg;base64,/9j/4AAQSkZJRgABAQAAAQABAAD/2wCEAAkGBxQSEBUUEhQVFhUWFRwbGBcWGBgYGxoaHxcYGBcXHBsYHCggHRwxHB0cITEiJSkrLi8wGx80ODMtNygtLiwBCgoKDg0OGxAQGzYkICQsLCwwNC8sLCwsLzQvLSwsLCwsLCwsLCwsLCwsLCwsLCwvLCwsLCwsLCwsLCwsLCwsLP/AABEIAMABBwMBEQACEQEDEQH/xAAcAAEAAgIDAQAAAAAAAAAAAAAABQYDBAECBwj/xABKEAACAQMCAwUFBQUDCQcFAAABAgMABBESIQUxQQYTIlFhBzJxgZEUI0KhsVJicoLRFUPhFiQzNFNzkpOiVLLBwtLw8RdEY6PD/8QAGwEBAAMBAQEBAAAAAAAAAAAAAAIDBAEFBgf/xAA2EQACAgEDAQYEBQMFAAMAAAAAAQIDEQQhMRIFE0FRYXEigZGxocHR4fAUMkIGFSMz8TRDcv/aAAwDAQACEQMRAD8A9xoBQCgFAKAUAoBQCgFAaPFeKR26BpCdzhVAyzN0VQOZ/TmdqlCDm8I43gi7jtI6LrNrKU66WRmA89IO/wAiasjVFvHXv88fUi5Nb4JPgnF4ruBJ4SSjjI1KVPPHI/8As9KhZW65OL5RKMupZN7NQOnNAcZoDmgIDjPHmgureHQCJ3xnfIwpY7fKq8vqwimVjVkYJc5J4VYXHNAKAUAoBQCgFAKAUAoBQCgFAKAUAoBQCgFAKAUAoBQCgKHfS99x+OGT3YrcsgPIsSMnHnjb61rdbWlUvOW/02KVLNrXoXhyoHiwB67CsiLivdouLLaQItvo1SSrGmMEKWYAtjzAPL4VCyTjheLNGmpU+qT4isv8l9fwI/tNcXdlCLlJTIqEd5G+CCvUggDB+G2/Kq7nKC6kzXoYVambpnFJtPpa8H4J+aJSPjBuJUSE6VaESauuDyFVK3vbpVp4UcZ9W/ySMLh0RyzrLxd7aUJOdSMG0sOeQpb9AR9KrqnbHV9xJ5UlmOeVvjHqJJOtyXgQF5xi7m4a99BNowGbRpUqFBII3Gcgdc887V9DXXVHUdzNbZx8zDKUnX1xfqdZLozT8JkYklgzZbGd43O+AB+VebP/ALvk/uh/9sfZ/kZl4/LdRyyQvIp1ssSIoI8LFQWLDTvjO55HYVT1Occr5HuOqui1QmlhYznl5WXhJ524X4ss/Z3vmiSS4yspXDoPcz+0oIyOX5mro5xuefZ0db6OPAl66QFAKAUAoBQCgFAKAUAoBQCgFAKAUAoDhmAGTyFAQA7b8O/7bb/8xf61Pol5EeuPmc/5bcP/AO22/wDzF/rTu5+RzvI+Zls+1llLIscd1A7scKqyKST5AA1xwkuUdUk+CaqJIUBTe23ZuaSWK7syq3MPLVydd/Ccb9T9TWzT6pVxddizB/VeqKLKupqUXhoyRcYlnj0T2TBx+8hTPmCfEPpVTjCL+Gf4PP6fiTy2t0V2z7EXDcN7tiEnS4M0fMrnOcb7npv6Co6+cdRZ1x2xjHyNXZ970yaksqSaa9/L1RO8WF1e2ht2hETSYEratW2fFo26+Z5Z5GszUpLDRbVZXRPvINt+G2Przx6c+hm/syS0mikiTWgjEbgHcDbcfTP1rN/TShe7q/8AJbp+njnzKlNSh0yM17bmadZpsJBCpJ1fA5JJ25Z/OroUylarJc4wkvX8yDmlBxKPxeH7PDizSd7J5C80RGFKnnoBOoJ1IwAceRNe7VNSli2SU+E/J+r/AD8DDPKWYLbxLDOpuJOH3Nomu3QE7kqRkMpUgKcEZ3+FeVZVKFrUvDb8SeHKcZx4wzBwyxu+GzypHCs9tI5dMsVZCenunb+lURhKvaO6Pau1NGpSlYnGaXKw0/dZW5frKRmQF1CsRuBkgfMgE/QVcec8Z2M9DgoBQCgFAKAUAoBQCgFAKAUAoBQCgFAYL4fdP/A36Gurk4+D5w7I8OtnmKXSkx927F1LBk0oTlQNm+BFa5WSfGx5FNik8T4wbD9mBbXsUUyCWKVlCOGYLIjMAHVlPPfl0Pnsai7ZNcncShYoy3TM/Yy2UcagKLpUTkBQSQAFYDdiT0rkptwwztNn/N0+p9D1mPWFAKA4xQHNAY5ZVUZZgo8yQP1oCNm7S2anDXdsD5GaMf8Ampg5lGjx2e2vrSWCO6hzIuAUlQ7/ACPKrabXVYppcEZxU4uJocGHEEhELxW+y6RKuo5HLUUIxn+apzdDfVHK9P3/AGOLr4ZP9muEC0tkhXkufzOT+e9VWWOybnLlkoxUVhEpUCRjMyj8Q+opkkoS8jsjg8iD8KHGmuTtQ4KAUAoBQCgMV1cLGhd2VVHNmIAHxJ2FcbS3ZKEJTkowWW/BHFpdJKgeN1dTyZCGBwcHcbc6Jp8HbK51y6ZrD8nszNXSAoBQCgFAKAUAoDDdn7tv4T+hocfB85dm5rfvJA1xGv3Ei5YiMEtGwABkK5PwBA64q3rR51eiks5fKZn4N26t4oxBcRzTRxyB4iDFmN1bcq2sgoccuXlXHPyNENNiKjJ5xv7GXsDfQycWtykhy0pIVkZTuGOARkH6061gpjpJxtU/U+h6rPQFAKAib7jgVzFCjzzDmkeMJ5d47eFPgd/IGgMH9n3U3+nuO5X/AGdsN/nK4JP8qrQCLsjZg5aESt+1OWmb6yk0BJw8NhQYSKNR+6ij9BQZOJ+GQv78MbfxIp/UUBq/5Pwj/RBoT5wu0Y/4QdJ+YNAdTHdRe6y3C/suBHJ8nUaCfQqPjQGex4vHI2g6o5QMmKQaXx5jow9VJHrQFc7X9ho7hJJIRonJ1DB2c9QR6+fnVU6k91ye32Z2zbppxjY8w4x5e3t+JWOB8cjhsJI0Z4LtXAKKATIw2yFYYHk3liqozXTjhnp6zQWS1atlidTWcybxFc8prjwN6Pit9axRXN1Kzqz47kBAWGknPu56VPMorMjJ3Wk1tsqdNBQSX9z6vPHnhZ8Mkr2g45O3DlvLdzCAMlGVW1AsACCR612cn0dS2KNBpKf616S2PVu1ndYwnnYg77tAJLFu8vJe/A1p3SyRHOn3GKqFIz1quU047vc26fRTjq0lVHobw8uMts8rLznHkjZ4V2hucRWlse8lMYeSSYl9OoatIycnGc5J61OMm8Rj9TPqNJRBS1WoWzk4xjFJZxtn0JK87QXdiwF4IpEdX0NGNJDquoKwzyPLauynKD33yVU6LTa2DdOYOLWU3lYbxlPC4I/s3w244jH9pnu5VDMdKRMVAwegUgDB8965CPWstl3aGohobnp6Ko4WMuUepvY1OM3UsCXtjJM06i3EiO+7L41yjE7nY5qE20pRb8DVpK67ZafVqCg3PpaXD2e6XhxguHs/su64fEOrDUfnV9axFHhdqX99rLJ+rX02/IsdTMAoBQCgFAKAUAoDFdR6kZRzKkD5jFAfPo9jPEtstbfKR/8A0UByPYxxHPvW3/Mf/wBFATXYz2WX1rf208pg0RPltLsTjQy7AoPPzoD2ygOskgVSzEBQCSTsABuST5UBBLJLe7qWhtTyYZWWYea9Y4/X3j0wNyBM2lqkSBI1CqOg/M+p9aAyaxnGRnyzvQHagFAKA6yA4OkgHoSMj6ZGfrQEBecQvoTk2yXCdTA+lx693JsfgGrhBuS8MmK047ZcQzETiQH3JAY5UbzU8w3qpzXcnI2xk8Lk7XnFJLFGNxqmhA8Ey6deekcg2GfJxgdDjmeN4L64dclFvHq+F7lIHeHirXbWU5ibcJoUtnSBnnjmM86zpSU+rpPqLLNPLs6OlV8epPn4sct44J3ifCLm9uo5JY/82VTpVXKONQ945OdfIEfHHnVji5Sy+DzqtbTptPKulvrbWZYi1t5J+Hitsmhw3gF1LbmzkEkEQZipOGBUsGVG8Ocg75GAfpUY1ya6Xwab+1NPC9aqlKU3jOVJYeMNrfG/kyck7IytadwbgZ5FxGmShXGgnTn4Eb1PoysZPNr18IX9+qlnZreWz5zz+xgg7ESR6JIrgpOildYUEMn4QykY2G3LkB5Vzusbpmh9sOalCytODecZez8Wnysmza9lJXnSa8n74x+4oUKo+QAFSVe+W8meztH/AInTRBVxeM4bbeOMt/ojt/kX3bsbW5lt1c5KLuufQE7Vzu0uGSl2rZZFK6EZtcOS3+qaydD2M0QTCKQmeUbyyDVncE5Bzz8+lO7wtjn+4yndGdyzGPEV8KXtj/0muB200epZWQp4e7CjGkacEfDPxqayY7Z1yS6Fh+JLV0pFAKAUAoBQCgFAePXHG7q2kyDLLm8vpokJY5ES3cZtzjmoIjcL6nA2oDej7TXjTW7tcQKpjudOSndSsiRsgdkdgreI7AnAUnG5wBtcK7bSuU72ZY1WB3JMILXDq8ivHFpkKkJpG6ltWoHagIv/AOoN0dY763UKJSsjRhu8KQQSxxjRJpDEuy7E8upoCe4Jx67u7t4nKwIpJKgp3q6GjIBDMWKspbJKgDK4J3oCcgH299Z/1NG8C7jv3U/6Q+cIPujkxGrlpyBY6AjbhGnLKGZI1OCy4DOfxAH8KjkSNycjbG8k8Fcl17eBDXnZC1xmJHD8w4lfY+eWLfkKvjbP/J/gZLNPTFZjHfzy/udrczwoFad3x+LSmfhuCcfnVyhXJ7I8yzXaivbP6g3jDcO/zY//ABVipj5GOXaOpz/f9v0MTcakHJz9FP6irFpYPwJw7S1S/wAs/JGe27SMNnAf1HhP9D+VVT0K/wAXg31dry4sj9P0/clF4/BgEvgn8OCW9fCoJPxGRWKymcOUerVqarVmDz9/oQ3HuGWfEVwSEmx4HZWR9vRwCy1U4iyuFqw+SE4D2nlWZbC7CSfed2ZM6sqVICnbxb43+u9Rz4Mpq1EozUJc55LTb/5k6xEn7M7BYid+6c7LCT+wT7pPIkL1WpG0nqAUAoBQCgFAKAUAoBQCgFAKAUAoBQHXQPIUA7scsD6UA0DbYbcvSgNWXhkTTJMV8cauqnyV9GoY5H3F+lAVr2hcTKxmGNckxmSc6tGLdThl1Y2Zz92Ovvke7UZPCyTrj1SSNH2c9pZr2eUMFSKKJQkSDwruQN+ZOBjy9KhXNybNGopjXFYL3PLpVmPQE1cll4RjbSWWQnB7te6jjxsFAwTks2MsT575NaZ0ShueTDtGE7FBLb7/ALEleXACk9AKqhBt4L9TqI9GxVr3tDCHjjDEvKcKACfPOfLka9OvRW9Lk1hL+bHg3KUk5LwK/wAZ4Ukx8UkqsJA6kMPCQcgaSNJHxBrdVOUVslxgjTZKPCXGDma5OfUfCrIwWCyMI4NSLi6Hm4BzjSx0kHnghtwfSu9GSx1PyNi347GJdAkHejfSDgj4fLpUJUdSw1scjXZB9cNi22d9FfRm3uQCW5Hlk9CPJx+f5V42q0jq+KPH8/A9rT6mN66LFv8Af2OLLsnayYJjCTQyYZoiU8S4ZW0jYZBVsY61gaRf/T1vfG68izXlqssbRyDKOpVh6Hb5fGhoNHgczgNBMxaSHHjOMyRnPdynG2Tghv3lbpigJSgFAKAUAoBQCgFAKAUAoBQCgFAKAUBxmgNDivGYbZdUzhc8hzJ88KNzVdlsK1mTNGn0tuoeK45+31NiyvUliWVGyjDIPLb58qlCSlFSXBXbVKqbhNYaPJOKvJfzJEh8d7L3xIx4LRCUtwcdNOqXB6sPSoT3aiXUYhF2P5Hp/CeAwWzEwppJjRDjqEzpJ/e33PWrFFLgolZKS3Kz2y7S/eC3hOTkBj+9kDHy/XPlXu9naHMO+nx4Hj9oW9X/ABrhc/oanDboQrPNITpjLqNXM4YD8yABVt9btcK4rd4Z48ZYklHlo14OM3UpAWLSzDOoq6rjz1McVZLS6ev+6WUvZv6InPp5cvxM54TBC2sAtICSGZixBIwxHQZFV/1Ftqw9l6bGadspvpXBH3r+taq0X1rCImeVlUtu+ncLzbHXH7QHlVm8H6FqSzjgg7q8hI759BBHvMASR+zvzPTHxrU+hR6nwaIxnnpRSHnAlLxZQatSb7qOY3FZVLfY3YeMSLZw3tO8kWktiaMh1blrAzkej439cVZFRb3WU9mZZVdMuqP/AIev+zvjv2wzyHAbTFqA6sFZS+PIgL9K+a1+k/p7MLh7o9Sizrjvz4l0rCXkXxod2Y7gf3bYk/3TEB8+gOl/5D50BFe0HtWeG28coiEuuUJgtox4HbOdJ/Zxj1q2qtTbTK7J9CyUZPbTIQSLHIGMkSsQMnAz93tk7CtH9LHz/D9ylahvhGW99sM0LlJbDQ4xlWmIIyMjI7v8ulc/po+f4fuc/qfQvXZXtQt1YpdyhYQxYYLZAwxUeIgc8eVUSqfX0x3LVdFQ65bI3bzjSCNZIisgaZIyQ2w1MFPzGc4rsaJOTjLbZv6Fc9VFRUob7pfXY4se0MMiO5dFCOV3YeeFb542rs9NZFpY5WeDlWtqnFyzjDxz/OfA2YuLwNoCyxkyMVQahlmA1Mo8yBvjyquVcovDRfC2E1mLyYrziyrMkSvCXLgOjSaXAZXZdKgHUx07A42BOdq4ovGSTlvgxx9p7NnZBcwlkDFh3i7BffPPp18q73cvIdcfM1OFdsrWW1W4aWKNWYqQZFJDjfRt+LThseRrsqpKWMHFYmsk1Y30c0YkidZEbkyEMD8xUGmtmSTzwYuMcVitYjLO4SMEAsc8ycDl6mpV1ysl0xWWJSSWWQae0Hh5kSMXKFpMY54GeQZsYU/Gr3or0m+ngr76GcZM3DO29lcSvFFOpZFZjnIXSvvEMdiBz+FRnpLoRUpR5Oq2L4Zop7TOGmTR9o641FWCf8WMY9as/wBv1GM9P6nO+hnBI8R7ZWUEpiluERwuog55adQOcY5cqqhpbZrqjHKOu2KeGylcT7Sq8r3lhOzoColXxeE8l1I34GxsfMHetk+nT6drUR4W3r7Pz3PE1vfV2q6mWz58l+zI7vzxIvPI2mQMU0LuiAe6ADvuMNz5k18b2rKULVNbwlFOPtw/mnlH6D2F2hGWkj0pevv5l4lt3t+CmMH7xodAPk8raRj4F9vhXr6VJUxx5Hk9oXK7UzmvF/sa/ZDhq/2jeygAC3EVrEByVFhjdseXNfpVyW7ZnlL4FH5lm4/xH7PbSS4yVU6R5tyUfXFadNT31sa/N/8ApRbNQg5M8QvOOpAx21y83bPJuZA9c5yfPNfY92pLyj4L0PCVbs3fiTdteQ3SxrHnutQklBHvMuyo3pqGT54rLideZN78L0/iMjrnW23zwiyf2hWDuTJ3TNS5vBV0KmWQqZB3E+Wx/wCwPOt0YYWTYlhGjLOdWQcY5VfGCxhkunbDIziPA4GYTBPeO65OkP18PLeq66Y9WJeBZXfNLozwUzjV4sty2nkAFBHmo3Pw6fIVknapWtI31wca1k62lvn1/T5nr8vrWiuDZGUsF99nfGTaXkRZvu3PduBsAGIAOPRsHPlms3adHXT6rcUT6bPc+gK+VPTMdzCHRkbdWUqR6EYNAeb9sbI3/DbRHkCFLgrKzbktEk0UmnpqLA8yAN8natGmTcnheBm1VkIR+N4Ibg91FaSIkar3MWrOBqMpx7zk+8dQGDsBgYr1Hpuqv1f4Hz77QavT/wAY548f4yOubOK7TTcsUZNTJIoBZs5ZoiT0Lbgnkc+dTuoeU4ezI6PWqMXGx+bXv5fMuXALcWvD7WMNGU75ys8g1KgJZlJAIAfBxvyOawKDdklvnHC5f7Hqztj3VcljDfL3S2+/uZlkBaTD6ybu2YMF06hqUawB+HO2euKtxhLbHwyX7GdSy5Yefjg/L548jKlyseV+6Ui9lJeRSRF72g4BG5GQCdqi4uW+7+FceP8APEkpqGVsv+SW7XHOPr4eBp3i6kuJkbXJbzRXCEJpLKqgSFVHMFNag9ahblKKxhNNc5/E0aWScptPO6fGM7LfHl6nSOMsbS6ZTquuINLj8Xdi3mSBd+R7tVOOhaqs4Uo+S/NGzHD83+Rp9m7hFeyhhkiuI1bAgliC3VsNDAs5Q4GB4TqG+eZrs0+lye3r4MRfCMHCuKpHFZJrt4CiTh7iZC2h+8GYANShZSCD4t8DA51KUW+rnw2X3IxawkWr2aygw3C6izC8lJyvdnDEMrFMDTkeIDHWs963XsW08MhPbveabCKP/aTD/pUn9cVu7Jhm1y8kQ1D+Ep3HOAxjiHC7NUUHuYe9wAC5LFnLeZwDWyq6XdW2t+LwVSiupRR07i3fi3EtZ7m3SKZSY0J0bpCCFUctR+Fd6rFp68bttc/NhY62Rpv5LKOJYbi1vIGfUsLIGOo/tRuNSE8tj1q3u42yblFxl5/uRz08PKLD2dWO745dTSxI0UMTtoYAquhVQDB2wMEY9KzX5q0sIJ7tkofFNs3PYbYLKt67gaZNEen/AI2YD5MKp7Yw1Gt+pKmKkmnwX/hHZNLdXCkZZsjbGwGFB9fUV8jqOyK9QoqyTxFvHs/A0aSL00XGL5NnjkeYraOQAFrmHIUnGUbvhjO+Mx16sIRhFRisJFmcnHA1WKW/LED/ADnvGyeSm2g8R9PCfoakhJ7FQ9o99ILaKR2I7yTKRjICoFITUOrkspPljA6k+12NBO2UvJfmv3MGry4LPizxy+cIzd4csWJ0A77knLnp8Bv8K9ydmCiKyti8dlDps0bbLeI4GAASQAB6DH1NU46nkxX/APZgkXvKmqivpMct1Uo1kkjpJJH3J3PeE7fDP6V1KfeehD4uv0ItpM1pwX4Ok75ieMkgSDTkcwScA1RqYNwzHk5jElLyKDLEkJKvuynBUedYc00r4t35Hopys3jwa01+55HSPIf1qmzV2S42RZGqKM1hcurDc1KuUntLxIzSxlH1VwG9fwJIdSyRK8Mh5kaQWjY9WGcg9QfME183KOGzYn4E0rgkgHcc/TbP6VEkQfZpfFdx7aUu30jHIOkcrf8AW7H50BOd2PIfSmWcwh3Y8h9KZYwhoGMYFBhDQKDA0CgwNFBgaaHQEHPagODGPIfSgOQtAavEOFwz476KOTTnTrUNjOM4zy5CpwslD+14OOKfIbhUJlEpijMo5PpGoYGBg4yNqd5Lp6c7DpWcnWDg9ujOyQxK0gIchFBYE5IbbcE0ds2km+B0o1bXstZRyCSO1gVwchhGoIPmNtjU3qLZLDk8e5zoj5G1Dwa3QuUhiUyAhyEUawdyG2359ag7ZvGXwd6ULPg8EWO6hjTBJGlFXBI0k7DnjakpynvJ5Cilwb1QOkR2giy1s3RLpD9VdP1agM3FrVO6kyo8WnWQNyAwzk9cDNdXJGfB537crlo1t2XY+IZ8vdJx5H1r3exv7bPl+Zk1UcuOfU8OvjiRv4j+uRW22WJMjBbF67KcQzax530goQPIEgf9OK1UrrgYdRDE2SM0mCcnl19POtCW2SlbmpDxBJH0I4LDmB8t/X5VzqjloscHGPU1sZZpMttyGw+VSittyKWxizUjpjuIRIjISRqGMjmPIj1zXJw6oteZ2L6XkpXaGPVom6tlJP8AeJ4SfmN6+anFp4Z6FDxmHluvZkVGuQfr9Of5fpU4RymXNm3ZDxD41rpiVTPpqylYWHDFB8Z+z/QRjWf+EkfOvCuj/wA1no39yyUmoV+ba+2/4Ejd3ndcShTpcQOv80bB0/Jn/KsuNsmhvfBx2XkDS3xHL7WV+awxA/nXCRP0AoBQCgFAKAUAoBQCgFAKAUAoBQCgFARXadf81Zv9kyS/KORZD+SmgJJ1DLg4IYfIgigPJfbPYTfZYgVLpG7aZBv4SBpVhz1DBGeoGeea9nsmazOPml9zJqNsZPE7sZw3moz8R4T+g+tb7k+SMTtYXzwtmM4zsQdwfiK5VbKt5icnBSWGSM3EJbmMqx8SeIKNgV6/Tnv/AOFW97Ox4KlCNbyvE2OGgqe+B8SId+m+3z51p6W0peJXN5+HzJXhPFRKSp2YDPoR54+NX12qbwV2V9O5ItVxUYr2RkidkGWCkgev+HP5VXa5KDceSUEnJJ8FeSwP2Byx1PKe+T00+/8AMg5rxZ1dMFJ8tmp2f8yxwtvr+hAWURZwAM52+oxXKoNzwaJySRO9nuGF3ARdbZ3P4E9T+0fy+NbKYKEeqRmvtSW+x9D9luHyMIZZtliiCRL/ACgd4fiM/X4V87qrI9Uox8Xl/oX6aE5NWT2wsJfn7s1uO3S/2rCze7bQSSOfIFWz+QH1qlRxS5PzLnLN6ivIeyq7jmspJY21GS6ldzgjxsQxUA9ACFzyOnPWs6NBcq6Csdsu2Mdg8Cspdpn3C5JWMe/Jgc8ZG3x8q06fSyuUmtsL8fIrnYollRwQCNwRkEVmLDnNAM0AzQAGgOaAUAoBQHV3ABJIAAySdgB50Bp3F9oliU40y5AbP4wNSr81DH5VxvDLYVOUJSXMcP5cN/J4+p1t7wtczJnwxpHt+8dZO/8ADprie7RKdXTVGfjJv6LC++TNw6771NYHhJOk+ag4DfPn8MV1PJC2t1y6Xz4/obVdKxQGO4hDoyMMqylSPMEYI+lARvZictbhGyXgYwuW5lk8Ov8AmXS49GFAa/bjhhubCaNff06l/iU6gB67Y+dbNBcqtRGT44fz2Kr49UGj5nmcMWWVCTzBXZweo8icdCN8V9JdW8swRTW8X+hxDwLWfu5Fb9w/dv8AA6tvoSfSqI1PxX8/I67+n+5fmjLNayW5B7tsjcAKSvzIzn5mr264Lbcipxs2yHl+7LfgkYLp/ZIBJU/kfUVyu1zluOnfHijHw1hFOCxwu+/xHX0q6Ee7s34OzzKOxcYWBAI3BGcitjMb2NbjqP3JEasS+3hBJxjLcvSqLZfDglU11ZZocP4dOz24dO7SNSh1sFLasg7Hfy+lYLGnFLPBOy2CjLDy3vt6Grb2NvE4VpDIQwGiIYBOfxOdzv5AVOKm38KwSlZZJZSx7/oXr2f2hnuY0RVjhU6mReRA38R5nfArmu6dPp3LOZPZfMjRUp2rq3fJ652hdltJmXIYRsQRzGBnNfL0pOxJ8ZPXuyq5Y5weJ+0Ljc0Vo5fJlvsRhjse6XBk0qBuDhFz8a0atwilXF8fzky6NTk3ZNc/zg9C9lUscHD4rYsNcY8e4xrf7xgOpwWxn4ViN5dbq5SONpHYKiqWZjyAAyTXUnJ4RxvCyeBdpO3N33yXMLdz36ll8ClzGsjpGrFwfD4SdK9WJPOvoaNHV0uEt8bc+Pj8zDK2WcnqvYjtml6e6OBMsEcjAcjqRdenz0udJ+IryNVpHT8S4y1/Pc1QsUtite2G8eaWGyikEbLG9w516PdRhGmcjcnUMeorX2dFQjK2Szwv1K7m28I0+I9ppbyx4XBHK0RunEU8i7NlNKOoPQknV9OlShp41W2zaz07pe/BxzcopLxMs/DzwvitvDbzTNDdRSh45HL4KoxDDy3AOfjXI2LU0SlJLMWsNHcdEsIsPsYlZuExliWPeSbsST75xuaz9ppLUPHkidP9peawFooBQCgIvjvHbW1UG6mjiV8gayBq8wBzPr8aBbEHa8Ys47aF1kE9p3pAnyri3b+7DbZVB7uo7rlc7HNRUUkX26mc5ufDaw8bZ88+/j4CPjk4cpNEmue47u3Rdy0QBLzMQTlAm+dtyB1Fcj1POS7Vx08FX3Mm3jL8k/JGwe3HDIZPs/2uBCnh06gFXG2kt7oxy57VMxyk5Nylu2YePdrmh4hbWkawkTaSWeUBtLMR4Ix73LnmhwjLX2qW0nFfsShQmSvfl9mk8OlEGNyWJXc8xQFj4j2zsLeUwzXcKSDGVZxkZ/a8vnQGSeUQ3SSg/dXOlGIOwk/uX8vEMpnqe6HWgJqgPHfaP2W7uTvUGMnIYDcp1XPmM/SvqezdUrYqMnuv5+P3PIvg6p+j4PNeKSADEew6kdD5V6dssLERWvFmhbXEie7I6/BjWPuk+ScoxlyiXt+OSqi6zqUsQ2VUnkuCNuYzXO6WSl0Qb2Nm5vpNAIER6hu7XDDz/wAOlXdypQyuSEYRz4/U3OBcfcAiTSFHJlQAD93b8q7GpYwyNtEfD7nXi3aGSTAjZlAPXbV64HIf1qSpivAQojHlEXa2jNcKcsw1KwJJOxII3P0+VO7WGWyklBk1wDgTTTF8HTrJG3qSKjO2NcNzkm+nB7L2G4GtvCWA8T9f3f8AHn9K+b7R1Tun0+CN2iqcY9b5f2LHK4VSWICgEknkB1J9K802nzB2047LxTirTWy60gIEKkZBRGyDj95jnHXYdK5k6lnguVj7Sw7ab+ExvGSqFMx/eFjrzvnGpUTbOMOTXQeicT4H/aFkIBdZhcKTJFglsHOknJGM79OWDV+nu7mfXjJCcepYOlj7PbVbaKCcC4EJbunkXDKGbUUJUjK6ulWz1tjm5x+HPOCKrWMM0uHezYQ3q3aXUgdT7oSNU0Yx3QUDZNO2By261ZPX9dXduO3vv7nFUk8klP2Etprya5uR9oMgUKkigrGFGPD/AFPrVS1lkK1CG2PLxJd2s5ZFt7LYO4eETSqDcGaIrpBhYjGFPVcBRv8Asg86t/3CfWpY8MP1IdysYN3gXYFIJmuJria5nMZRZJTnQpBB0jzwep8/Oq7dY5xUIxUVnOEdjUk8nHZLsIbB1KXlw8ShvuWwI8sNzgdc713U6tXreCT8zsK+nxLlWIsFAKAUB5T7X+yV3c3dpdWqtIIcBkQoHXEmvWgk8JONt+oGxoDD2bMXBrC5kvoLlY7ibBjm7qXUShySIhpVTuN+eB6UBpdgpDbXkbXiOiX0TJw8u5YQR6srBhvc1LoI3zgKKAhLHsNxG2Wa2/s23utc4dbiZlK6QGHRlcc8/XagLXx3sldnjPDJUh1RW8USyOhARSrNkAO2rA+e1Aab9j7m37SG5jsY5bV3Ugju1SPIQNIFPJ1YM2w3zz3oCC4v7Pb1b28DQ3E8Fw+oPA8ILeMuocyjIwfLHLrQHrNhaOlvBYvBK8X2dEaUumUwpGGxg6hgYZeuDQEpwm8YMbeY/fIMhjt3sfISjpnkGA5HphlyBs8V4alxGUkG3Q9QfMVbTdKqXVErsrjZHpkeC9r+yclnMdS5jbk34WHl8fzFfW6TV16mOVz4o82cJVvEirz2eN13X8x6H+taHEKR2S2LR7DOG/Uf4Vzp3OdWGSHCFAyjeJTvgdD5g+foNjVsY+RXZvujvcWLKfNfwkcvh6HzFdjhnFNM5gsCzheX6/IUm+nwDnhF/wCAcBiSJSdsZGWGPUYz65+teNqNVKLZGucbJ9JaOG8LCmJQmmORvdx4mUKzFj+yuQo9dXrXkW6uUmeoqIvGS4AVgNR5n7Ye0bKq2EIYyTquoDmyuzosY64JVi3oPWotlkIrGWYOwvsxe0iWR3Xvj4mTHh1Y8IJHkenKuNNnFJI3rjspHKiC7g2BZjkba257ruPPO2TvUVlEm0zY9n3ZAWFzM0U7vDIm0bnOltWcgjY7ZGcZ+NTi8kJLBfqkRFAKAUAoBQCgFAKAUAoDBd2iSoUlRXQ81YBgeo2NAanGOBwXSxrPGHEUiyJuRpdfdIKkH5cqAkqAUAoBQCgNTiFisqjJKsp1I6+8jcsj9CDsQSDQGCy4kdfczgJL0IzolH7UZPXzQnI35jBI6bPEbCOeMxyoHQ8wf1B5g+oqddkq5dUXhkJRUlhnmXG/ZhIjF7Vw69EYhW+GfdYfHFe5R2xti1fMx2aR/wCJT7nhEkRKTxmHPmpVc9D5H4gmvThq657weTHZCcN2jm24d3ZOcE+Q/WtKvUuCpy6kbVgukncMW/B+H8+Z+G9ctksb7epBrq2X7ljsuAXUiZWBsdA4RR/Lrw1eVf2hTB/C8v0/mC2OiufC/Im7Ph08SKz2kssu2A7xd0nwVZCT8x67V41l/ey3eEaq9L3KzGPVL5Y+5b+H2zgmSYgyMMYX3UXnpXO/qT126AVlbXCPRinzLk0+PceEJWKJe+uZB93Cp3x1djyVB1Y/AZNRJGLgXZ7uz31yVmumbUZCoxHkY0RZ3VANvM8z6cwdN/jPGYbSIyTuEXpnmT5ADcmuTmorLLdPp7b59FayyidqfaFPHbQTQRKqTmQL3oJbSujDYBAGcnbfkKonc1DqSPW0vZdctS6LJZaWXjz22/Eiey/au6IvJZcKsNq7hRGE8Z9zmPOo0WSlJ5Lu1NDp6aoqpbt45ySXZz2kyLOLfiMYR8hdYBUqSARrQ8s5G48+VdhqHnE0R1PY8HU7dNLqx4e3OP0PTga1Hz5zQCgFAKAUAoBQCgFAKAUAoBQCgFAKA4oDz/tL7S+HIzQOHnwcN3Y8IYHoxI3B6ryPWt9XZt1kerj3KZXxize7K9rVuVb7M5uFT3o3wlxGDy97Cyr65B25saz36ayh/GiyFkZ8FnsuJxSkhG8Q5owKuPijAMPpVBLBtsoIwQCPI0BFXPZq0k9+3iP8oH6VarrI8Sf1K3VBvLRs8O4RBbjEMSR/wqAfmeZqEpOW7eSailwbtROmjxHjEEGO+lRC3uqT4mPkFG5PwFARkl5d3J0wR/Z4j/fzDxkf/jh5g893xjnpNASPCODRW4bQCXc5eRzqdz5sx/TkOgFASFAeD8dll4pxfuSSEErRqOiRox1NjzIBP0FefJuyzB9rpo16HRd4ucZ921si1cdDf5rJEiXKQXxWOKAiTES248JIGzeAtjzYVrsWEsLOGfN6K1Ttl1z6eqMsv1bN2Iw21zcNcymUT3EEa96wzHhWnVT6KzZxttjNSSabbKJSjOMa647rLe/PqvksnkljEZuIFJ5Qw++lnmBzkRqzFweQBYAfAis8a+uUurwPas1/9JpqY0JYlHLz8v3PW7f2jx9wwWCXvQYUgjcqpnMo+6OxOgEAsdQyF39K1nzZDH2m3JLExwqDaTFAhLa51ufs0ZVmxlCxXAK+fwoDWsu1F5cXsdvHdM0kEyRSKiIA/dqDeTy+HaPUe7QDGSc70BJ+zGEzfa1uHuFvEkeK51SuQcszI0YJ0qAMAYHIeRoD0y3i0Iq5J0gDJOScDGSepoDJQCgFAKAUAoBQCgFAYLK8SVNcbBl1MuR5q5Rx8mUj5UBnoBQFU7e3DNELdZRCJVZp5j/dW6gd4w/eJKoP4j5Vq0sV1dbWccLzfgV2PwKfwLs1wG+VoLUv3qr7xaZX8tYEnhYegGK23ajW0vrnw/YqUKp7I8+u4bjg3EtjmSFsqRssiMP0I2I6EHyr0ouGrp9H+DKMOuR9GRpDdwxyFFdGUOmoA4yAQQeh+FfMTi4ycX4G9PKyjGeEsv8AoZ5ox5EiUf8A7QzfRhUSWTr9mvByngP8UDfqs3/hQ4dGtr0//cW6/wANu5/WagOi8DlbPf3k7g/hTRCPrGof/qoDo1vY8NQylY4c83bJdvTU2XY/M1FyUVlltNFl0umtZZv8H41DdJrgkV1645g+RB3HzpGSlwSv09lE+ixYZIVIoFAee9puxE/ey3HDpVikmUiVSF31bvodgdJPXAHxqh1NS6ocnrVa+uyqNGpTcVw0/wAGUdOxHFEVY1R1RGLKElwoYjSWGlueNs1Qq7ksI9ees7Km1OXKWOJce3BvcJ9k1w7ap2SMZJOPExyTnf8ArUlp5S/vZRPtrT1LGnr444X2IPtLwVYZOJrbhtNvFbQO4BY4kdZJ30jnsuCPKtUYKKwjwdRqrNRPrseWTXEuAK6Wk0Iu7q3aeRrmSNTHLIxTukcL4SsYAKADAC9TnNSM5Y7jsSZuI8PnESxwW1uPADkCRXzGmOoU4bPLw9c7gbXAexd1bG5jjuI0ilkkkjlSMGYF2BAct4SBv0PMcuVAWHst2aWz7xjI8ssz65ZZCNTtgDOAAFAAwAKAsFAKAUAoBQCgODQFChupm7mXvpQ13dT27JqOmNAlyY9K8ldTEuW5nLZ6YAxT8cneHWpkOVtIWWIgOJZHJuNOogBtJVQSRjJoDYtPtLTWkMklzCmu48LMhkkjURtEJGXPIkjIOSBudzQGv2elaKK10O4E3FLoOuokaRNeeEDouVBwOu9Ad7G/mkuIkaaUAPfOVU41iG4iEaE4zpGcbcxkciaA2+wl5cymOWRJxHNbLI7TMhXvW0MO5CsSqFWbbAwFXbOaA2uLWCXF+IplDR90jMp3VtLSFVYdRqYNj9wVqrm4VZjzn9P58yqSTlhnn/bDh8fD+O2clqoTvChaNdhkv3bYHkVPL0r0tNOV+kmp74/9KZpQmsHHt9hAuLVgN2icH4Ky4/7xp2Q30S90c1K3R6D7K5S3B7UnojL8lkdR+QFedrljUTL6XmCLXWQtFAKAq/tB7RSWNsrxKpd30gtyXwk5x15cqrtk4xyj1OyOz4625wk9ks+557B2eluT9p4nOcEAhdXQgYHko9BXy2p7Usus7nTRcp8cfZfmz17tfTpIuvTrGOX/ADn5i77ONAftXDZ9ON9Orp5A9evhao0dpXUWdzqouMvPH3X5rYjT2nVqIdGoSkn4/wA4L57OO00l/bu0qqGjcKSv4vCDnHQ19TTY5rc8rtXQw0tqUHs1n2LdVx5YoBQEV2kmuUgLWcccsoYeCRtKleu/n1+VARHYHs7LaxyvdMHuLiVpJivu6jsFXP4QBj5mgLWqgchQHNAKAUAoBQCgFAKAUAoCLt+z8CXBnVW1kkgF2KKze+6xk6Vc9WAycnzNAdU7O24hliCYSaRpXwzA94zBi4YHKnUAQQRjAxQGa24PGhiOXZotehpHd28eNeWYknkOfLpQGq3Ze30OgDhWl70aZHUpISSWiIP3eSSTpxnU3maA2LLgUMRiZFOqJHVWLMxxIyvIWJPiYsoJJ3zQHPC+DR25bujIA34GkdkXcnCIxIQb8lAoCu9tonWeJ4pO6kkGiKVvcWddTRo+xGh1aRD66cb4rZpmnFqSylu/PHjj1WxVPlMr3Z/sVfTcSF7xNk+6IKqrA5IzoAAGFQE58ya026umFHdU+JCNcnLqkUr2u8fW7v8ATEQ0cC92pXfU2cuRjnvhf5a39nUOqrMuXuU3y6pYR7h2O4YbWwt4W95IwG/iPib8ya8HUWd5bKXmzXCOIpEzVJMUAoDz/wBsv+qQ/wC//wD5vVN/CPpf9L//ACpf/l/dEZx2xee0hMQ1aVBIB3PgA28zXzf+nNfRotbatQ+nq2TfHLe78M+Z43atM5zeFxJkP2btZY4pWmGnUAQCdxgHOR05itX+pddRqrq40S6unOWuN8cPx49jP2dTZF/EuWsL6lh9h/8Aq0/++H/cFetpeH7nu/6h/wC2Ht+Z6VWo+eFAKAUAoBQCgFAKAUAoBQCgFAKAUAoBQCgFAKAUBHce4PHd28kEo8LjmOan8Lr+8DuPhVlVsqpqcfAjKPUsM8b7Q8C45CPs4luLiDkrRMTleWG/GNuhJFe1Tdo5/G0k/UzSjatiT9nHsxkSZLm+UKEOY4cgkt0Z8bADmBnn8N6tb2jGUeirx5Z2qhp5kewivGNRzQCgFARnH+BxXkXdzAkA5BBwVPLI/wAajKKksM1aTWW6SzvKnv8Ac84vuzl7w1i9uxmg5lQCSB+8n/mWvK1vZlV6+Nb+a5Pqatfou0V03ron5/o/yZpcL7L3vEyHnJgt+YGCCwzthTz+LVHR9mwrWy+fiZrNZpNAnGr45+f7/kj1Ds32ehsYu7gBAJyxJyWOMZP+FetCCgsI+e1Wrt1M+qx/sS9TMwoBQCgFAKAUAoBQCgFAKAUAoBQCgFAKAUAoBQCgFAcYoBigOaAh4OPK3EJLPQQ0cKyl8jBDMVAxzztQGbjXHre0Cm5mSIOSFLnGSBkgUBt2V4k0ayRMHjcAqynIIPIigIW17XQNcSwORG8c4hXUcmVzGsnhA35GgJHjfFobSB57h9ESDLHBPMgAADckkgD40BzwPisV3bx3EDao5BlT8CVIPqCCD8KAwJ2ktTc/ZhPH34OO7zvkDJXy1Y3088dKA2eK8Vhto+9uJFjjyAWY4AJ2GT0oDQ4b2wsbiRYoLqGSRgSqKwJIHPbz25c6A3eM8SFvGrkKcyInidUHibSN22J9OZ6UBv0AoBQCgFAKAUAoBQCgFAKAUAoBQCgFAKAUAoBQCgFAQ8HAVXiEl5rJaSFYimBgBWLA5553oDp2g7Ordy28jOVNu7MAADq1IUwc+hzQGXsvwQWVpFbKxdYhgMQATuTuB8aAgj7PoxxE36TOs5m15wCNBjEbREE8iBnPOgLLxvhoubaWBiVWWNkJGMjUMZGetAY+znDWtrWKB5O9Ma6dekJkAnT4V2GFwPXGetAV6D2fxred+Jn7sXTXQg0rgTsmgtr97TjfTQE52m4Gt7B3LOUHeRvkAHdHDgb+ooCC4d7Po4blJxM5KXdxcBSqgEzoEZNugxkfGgJ7tJwQXkSxs5QLNHJkAHJjcOBv0JFAS1AKAUAoBQCgFAKAUAoD/9k="/>
          <p:cNvSpPr>
            <a:spLocks noChangeAspect="1" noChangeArrowheads="1"/>
          </p:cNvSpPr>
          <p:nvPr/>
        </p:nvSpPr>
        <p:spPr bwMode="auto">
          <a:xfrm>
            <a:off x="357188" y="147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6" name="AutoShape 12" descr="data:image/jpeg;base64,/9j/4AAQSkZJRgABAQAAAQABAAD/2wCEAAkGBxQSEBUUEhQVFhUWFRwbGBcWGBgYGxoaHxcYGBcXHBsYHCggHRwxHB0cITEiJSkrLi8wGx80ODMtNygtLiwBCgoKDg0OGxAQGzYkICQsLCwwNC8sLCwsLzQvLSwsLCwsLCwsLCwsLCwsLCwsLCwvLCwsLCwsLCwsLCwsLCwsLP/AABEIAMABBwMBEQACEQEDEQH/xAAcAAEAAgIDAQAAAAAAAAAAAAAABQYDBAECBwj/xABKEAACAQMCAwUFBQUDCQcFAAABAgMABBESIQUxQQYTIlFhBzJxgZEUI0KhsVJicoLRFUPhFiQzNFNzkpOiVLLBwtLw8RdEY6PD/8QAGwEBAAMBAQEBAAAAAAAAAAAAAAIDBAEFBgf/xAA2EQACAgEDAQYEBQMFAAMAAAAAAQIDEQQhMRIFE0FRYXEigZGxocHR4fAUMkIGFSMz8TRDcv/aAAwDAQACEQMRAD8A9xoBQCgFAKAUAoBQCgFAaPFeKR26BpCdzhVAyzN0VQOZ/TmdqlCDm8I43gi7jtI6LrNrKU66WRmA89IO/wAiasjVFvHXv88fUi5Nb4JPgnF4ruBJ4SSjjI1KVPPHI/8As9KhZW65OL5RKMupZN7NQOnNAcZoDmgIDjPHmgureHQCJ3xnfIwpY7fKq8vqwimVjVkYJc5J4VYXHNAKAUAoBQCgFAKAUAoBQCgFAKAUAoBQCgFAKAUAoBQCgKHfS99x+OGT3YrcsgPIsSMnHnjb61rdbWlUvOW/02KVLNrXoXhyoHiwB67CsiLivdouLLaQItvo1SSrGmMEKWYAtjzAPL4VCyTjheLNGmpU+qT4isv8l9fwI/tNcXdlCLlJTIqEd5G+CCvUggDB+G2/Kq7nKC6kzXoYVambpnFJtPpa8H4J+aJSPjBuJUSE6VaESauuDyFVK3vbpVp4UcZ9W/ySMLh0RyzrLxd7aUJOdSMG0sOeQpb9AR9KrqnbHV9xJ5UlmOeVvjHqJJOtyXgQF5xi7m4a99BNowGbRpUqFBII3Gcgdc887V9DXXVHUdzNbZx8zDKUnX1xfqdZLozT8JkYklgzZbGd43O+AB+VebP/ALvk/uh/9sfZ/kZl4/LdRyyQvIp1ssSIoI8LFQWLDTvjO55HYVT1Occr5HuOqui1QmlhYznl5WXhJ524X4ss/Z3vmiSS4yspXDoPcz+0oIyOX5mro5xuefZ0db6OPAl66QFAKAUAoBQCgFAKAUAoBQCgFAKAUAoDhmAGTyFAQA7b8O/7bb/8xf61Pol5EeuPmc/5bcP/AO22/wDzF/rTu5+RzvI+Zls+1llLIscd1A7scKqyKST5AA1xwkuUdUk+CaqJIUBTe23ZuaSWK7syq3MPLVydd/Ccb9T9TWzT6pVxddizB/VeqKLKupqUXhoyRcYlnj0T2TBx+8hTPmCfEPpVTjCL+Gf4PP6fiTy2t0V2z7EXDcN7tiEnS4M0fMrnOcb7npv6Co6+cdRZ1x2xjHyNXZ970yaksqSaa9/L1RO8WF1e2ht2hETSYEratW2fFo26+Z5Z5GszUpLDRbVZXRPvINt+G2Przx6c+hm/syS0mikiTWgjEbgHcDbcfTP1rN/TShe7q/8AJbp+njnzKlNSh0yM17bmadZpsJBCpJ1fA5JJ25Z/OroUylarJc4wkvX8yDmlBxKPxeH7PDizSd7J5C80RGFKnnoBOoJ1IwAceRNe7VNSli2SU+E/J+r/AD8DDPKWYLbxLDOpuJOH3Nomu3QE7kqRkMpUgKcEZ3+FeVZVKFrUvDb8SeHKcZx4wzBwyxu+GzypHCs9tI5dMsVZCenunb+lURhKvaO6Pau1NGpSlYnGaXKw0/dZW5frKRmQF1CsRuBkgfMgE/QVcec8Z2M9DgoBQCgFAKAUAoBQCgFAKAUAoBQCgFAYL4fdP/A36Gurk4+D5w7I8OtnmKXSkx927F1LBk0oTlQNm+BFa5WSfGx5FNik8T4wbD9mBbXsUUyCWKVlCOGYLIjMAHVlPPfl0Pnsai7ZNcncShYoy3TM/Yy2UcagKLpUTkBQSQAFYDdiT0rkptwwztNn/N0+p9D1mPWFAKA4xQHNAY5ZVUZZgo8yQP1oCNm7S2anDXdsD5GaMf8Ampg5lGjx2e2vrSWCO6hzIuAUlQ7/ACPKrabXVYppcEZxU4uJocGHEEhELxW+y6RKuo5HLUUIxn+apzdDfVHK9P3/AGOLr4ZP9muEC0tkhXkufzOT+e9VWWOybnLlkoxUVhEpUCRjMyj8Q+opkkoS8jsjg8iD8KHGmuTtQ4KAUAoBQCgMV1cLGhd2VVHNmIAHxJ2FcbS3ZKEJTkowWW/BHFpdJKgeN1dTyZCGBwcHcbc6Jp8HbK51y6ZrD8nszNXSAoBQCgFAKAUAoDDdn7tv4T+hocfB85dm5rfvJA1xGv3Ei5YiMEtGwABkK5PwBA64q3rR51eiks5fKZn4N26t4oxBcRzTRxyB4iDFmN1bcq2sgoccuXlXHPyNENNiKjJ5xv7GXsDfQycWtykhy0pIVkZTuGOARkH6061gpjpJxtU/U+h6rPQFAKAib7jgVzFCjzzDmkeMJ5d47eFPgd/IGgMH9n3U3+nuO5X/AGdsN/nK4JP8qrQCLsjZg5aESt+1OWmb6yk0BJw8NhQYSKNR+6ij9BQZOJ+GQv78MbfxIp/UUBq/5Pwj/RBoT5wu0Y/4QdJ+YNAdTHdRe6y3C/suBHJ8nUaCfQqPjQGex4vHI2g6o5QMmKQaXx5jow9VJHrQFc7X9ho7hJJIRonJ1DB2c9QR6+fnVU6k91ye32Z2zbppxjY8w4x5e3t+JWOB8cjhsJI0Z4LtXAKKATIw2yFYYHk3liqozXTjhnp6zQWS1atlidTWcybxFc8prjwN6Pit9axRXN1Kzqz47kBAWGknPu56VPMorMjJ3Wk1tsqdNBQSX9z6vPHnhZ8Mkr2g45O3DlvLdzCAMlGVW1AsACCR612cn0dS2KNBpKf616S2PVu1ndYwnnYg77tAJLFu8vJe/A1p3SyRHOn3GKqFIz1quU047vc26fRTjq0lVHobw8uMts8rLznHkjZ4V2hucRWlse8lMYeSSYl9OoatIycnGc5J61OMm8Rj9TPqNJRBS1WoWzk4xjFJZxtn0JK87QXdiwF4IpEdX0NGNJDquoKwzyPLauynKD33yVU6LTa2DdOYOLWU3lYbxlPC4I/s3w244jH9pnu5VDMdKRMVAwegUgDB8965CPWstl3aGohobnp6Ko4WMuUepvY1OM3UsCXtjJM06i3EiO+7L41yjE7nY5qE20pRb8DVpK67ZafVqCg3PpaXD2e6XhxguHs/su64fEOrDUfnV9axFHhdqX99rLJ+rX02/IsdTMAoBQCgFAKAUAoDFdR6kZRzKkD5jFAfPo9jPEtstbfKR/8A0UByPYxxHPvW3/Mf/wBFATXYz2WX1rf208pg0RPltLsTjQy7AoPPzoD2ygOskgVSzEBQCSTsABuST5UBBLJLe7qWhtTyYZWWYea9Y4/X3j0wNyBM2lqkSBI1CqOg/M+p9aAyaxnGRnyzvQHagFAKA6yA4OkgHoSMj6ZGfrQEBecQvoTk2yXCdTA+lx693JsfgGrhBuS8MmK047ZcQzETiQH3JAY5UbzU8w3qpzXcnI2xk8Lk7XnFJLFGNxqmhA8Ey6deekcg2GfJxgdDjmeN4L64dclFvHq+F7lIHeHirXbWU5ibcJoUtnSBnnjmM86zpSU+rpPqLLNPLs6OlV8epPn4sct44J3ifCLm9uo5JY/82VTpVXKONQ945OdfIEfHHnVji5Sy+DzqtbTptPKulvrbWZYi1t5J+Hitsmhw3gF1LbmzkEkEQZipOGBUsGVG8Ocg75GAfpUY1ya6Xwab+1NPC9aqlKU3jOVJYeMNrfG/kyck7IytadwbgZ5FxGmShXGgnTn4Eb1PoysZPNr18IX9+qlnZreWz5zz+xgg7ESR6JIrgpOildYUEMn4QykY2G3LkB5Vzusbpmh9sOalCytODecZez8Wnysmza9lJXnSa8n74x+4oUKo+QAFSVe+W8meztH/AInTRBVxeM4bbeOMt/ojt/kX3bsbW5lt1c5KLuufQE7Vzu0uGSl2rZZFK6EZtcOS3+qaydD2M0QTCKQmeUbyyDVncE5Bzz8+lO7wtjn+4yndGdyzGPEV8KXtj/0muB200epZWQp4e7CjGkacEfDPxqayY7Z1yS6Fh+JLV0pFAKAUAoBQCgFAePXHG7q2kyDLLm8vpokJY5ES3cZtzjmoIjcL6nA2oDej7TXjTW7tcQKpjudOSndSsiRsgdkdgreI7AnAUnG5wBtcK7bSuU72ZY1WB3JMILXDq8ivHFpkKkJpG6ltWoHagIv/AOoN0dY763UKJSsjRhu8KQQSxxjRJpDEuy7E8upoCe4Jx67u7t4nKwIpJKgp3q6GjIBDMWKspbJKgDK4J3oCcgH299Z/1NG8C7jv3U/6Q+cIPujkxGrlpyBY6AjbhGnLKGZI1OCy4DOfxAH8KjkSNycjbG8k8Fcl17eBDXnZC1xmJHD8w4lfY+eWLfkKvjbP/J/gZLNPTFZjHfzy/udrczwoFad3x+LSmfhuCcfnVyhXJ7I8yzXaivbP6g3jDcO/zY//ABVipj5GOXaOpz/f9v0MTcakHJz9FP6irFpYPwJw7S1S/wAs/JGe27SMNnAf1HhP9D+VVT0K/wAXg31dry4sj9P0/clF4/BgEvgn8OCW9fCoJPxGRWKymcOUerVqarVmDz9/oQ3HuGWfEVwSEmx4HZWR9vRwCy1U4iyuFqw+SE4D2nlWZbC7CSfed2ZM6sqVICnbxb43+u9Rz4Mpq1EozUJc55LTb/5k6xEn7M7BYid+6c7LCT+wT7pPIkL1WpG0nqAUAoBQCgFAKAUAoBQCgFAKAUAoBQHXQPIUA7scsD6UA0DbYbcvSgNWXhkTTJMV8cauqnyV9GoY5H3F+lAVr2hcTKxmGNckxmSc6tGLdThl1Y2Zz92Ovvke7UZPCyTrj1SSNH2c9pZr2eUMFSKKJQkSDwruQN+ZOBjy9KhXNybNGopjXFYL3PLpVmPQE1cll4RjbSWWQnB7te6jjxsFAwTks2MsT575NaZ0ShueTDtGE7FBLb7/ALEleXACk9AKqhBt4L9TqI9GxVr3tDCHjjDEvKcKACfPOfLka9OvRW9Lk1hL+bHg3KUk5LwK/wAZ4Ukx8UkqsJA6kMPCQcgaSNJHxBrdVOUVslxgjTZKPCXGDma5OfUfCrIwWCyMI4NSLi6Hm4BzjSx0kHnghtwfSu9GSx1PyNi347GJdAkHejfSDgj4fLpUJUdSw1scjXZB9cNi22d9FfRm3uQCW5Hlk9CPJx+f5V42q0jq+KPH8/A9rT6mN66LFv8Af2OLLsnayYJjCTQyYZoiU8S4ZW0jYZBVsY61gaRf/T1vfG68izXlqssbRyDKOpVh6Hb5fGhoNHgczgNBMxaSHHjOMyRnPdynG2Tghv3lbpigJSgFAKAUAoBQCgFAKAUAoBQCgFAKAUBxmgNDivGYbZdUzhc8hzJ88KNzVdlsK1mTNGn0tuoeK45+31NiyvUliWVGyjDIPLb58qlCSlFSXBXbVKqbhNYaPJOKvJfzJEh8d7L3xIx4LRCUtwcdNOqXB6sPSoT3aiXUYhF2P5Hp/CeAwWzEwppJjRDjqEzpJ/e33PWrFFLgolZKS3Kz2y7S/eC3hOTkBj+9kDHy/XPlXu9naHMO+nx4Hj9oW9X/ABrhc/oanDboQrPNITpjLqNXM4YD8yABVt9btcK4rd4Z48ZYklHlo14OM3UpAWLSzDOoq6rjz1McVZLS6ev+6WUvZv6InPp5cvxM54TBC2sAtICSGZixBIwxHQZFV/1Ftqw9l6bGadspvpXBH3r+taq0X1rCImeVlUtu+ncLzbHXH7QHlVm8H6FqSzjgg7q8hI759BBHvMASR+zvzPTHxrU+hR6nwaIxnnpRSHnAlLxZQatSb7qOY3FZVLfY3YeMSLZw3tO8kWktiaMh1blrAzkej439cVZFRb3WU9mZZVdMuqP/AIev+zvjv2wzyHAbTFqA6sFZS+PIgL9K+a1+k/p7MLh7o9Sizrjvz4l0rCXkXxod2Y7gf3bYk/3TEB8+gOl/5D50BFe0HtWeG28coiEuuUJgtox4HbOdJ/Zxj1q2qtTbTK7J9CyUZPbTIQSLHIGMkSsQMnAz93tk7CtH9LHz/D9ylahvhGW99sM0LlJbDQ4xlWmIIyMjI7v8ulc/po+f4fuc/qfQvXZXtQt1YpdyhYQxYYLZAwxUeIgc8eVUSqfX0x3LVdFQ65bI3bzjSCNZIisgaZIyQ2w1MFPzGc4rsaJOTjLbZv6Fc9VFRUob7pfXY4se0MMiO5dFCOV3YeeFb542rs9NZFpY5WeDlWtqnFyzjDxz/OfA2YuLwNoCyxkyMVQahlmA1Mo8yBvjyquVcovDRfC2E1mLyYrziyrMkSvCXLgOjSaXAZXZdKgHUx07A42BOdq4ovGSTlvgxx9p7NnZBcwlkDFh3i7BffPPp18q73cvIdcfM1OFdsrWW1W4aWKNWYqQZFJDjfRt+LThseRrsqpKWMHFYmsk1Y30c0YkidZEbkyEMD8xUGmtmSTzwYuMcVitYjLO4SMEAsc8ycDl6mpV1ysl0xWWJSSWWQae0Hh5kSMXKFpMY54GeQZsYU/Gr3or0m+ngr76GcZM3DO29lcSvFFOpZFZjnIXSvvEMdiBz+FRnpLoRUpR5Oq2L4Zop7TOGmTR9o641FWCf8WMY9as/wBv1GM9P6nO+hnBI8R7ZWUEpiluERwuog55adQOcY5cqqhpbZrqjHKOu2KeGylcT7Sq8r3lhOzoColXxeE8l1I34GxsfMHetk+nT6drUR4W3r7Pz3PE1vfV2q6mWz58l+zI7vzxIvPI2mQMU0LuiAe6ADvuMNz5k18b2rKULVNbwlFOPtw/mnlH6D2F2hGWkj0pevv5l4lt3t+CmMH7xodAPk8raRj4F9vhXr6VJUxx5Hk9oXK7UzmvF/sa/ZDhq/2jeygAC3EVrEByVFhjdseXNfpVyW7ZnlL4FH5lm4/xH7PbSS4yVU6R5tyUfXFadNT31sa/N/8ApRbNQg5M8QvOOpAx21y83bPJuZA9c5yfPNfY92pLyj4L0PCVbs3fiTdteQ3SxrHnutQklBHvMuyo3pqGT54rLideZN78L0/iMjrnW23zwiyf2hWDuTJ3TNS5vBV0KmWQqZB3E+Wx/wCwPOt0YYWTYlhGjLOdWQcY5VfGCxhkunbDIziPA4GYTBPeO65OkP18PLeq66Y9WJeBZXfNLozwUzjV4sty2nkAFBHmo3Pw6fIVknapWtI31wca1k62lvn1/T5nr8vrWiuDZGUsF99nfGTaXkRZvu3PduBsAGIAOPRsHPlms3adHXT6rcUT6bPc+gK+VPTMdzCHRkbdWUqR6EYNAeb9sbI3/DbRHkCFLgrKzbktEk0UmnpqLA8yAN8natGmTcnheBm1VkIR+N4Ibg91FaSIkar3MWrOBqMpx7zk+8dQGDsBgYr1Hpuqv1f4Hz77QavT/wAY548f4yOubOK7TTcsUZNTJIoBZs5ZoiT0Lbgnkc+dTuoeU4ezI6PWqMXGx+bXv5fMuXALcWvD7WMNGU75ys8g1KgJZlJAIAfBxvyOawKDdklvnHC5f7Hqztj3VcljDfL3S2+/uZlkBaTD6ybu2YMF06hqUawB+HO2euKtxhLbHwyX7GdSy5Yefjg/L548jKlyseV+6Ui9lJeRSRF72g4BG5GQCdqi4uW+7+FceP8APEkpqGVsv+SW7XHOPr4eBp3i6kuJkbXJbzRXCEJpLKqgSFVHMFNag9ahblKKxhNNc5/E0aWScptPO6fGM7LfHl6nSOMsbS6ZTquuINLj8Xdi3mSBd+R7tVOOhaqs4Uo+S/NGzHD83+Rp9m7hFeyhhkiuI1bAgliC3VsNDAs5Q4GB4TqG+eZrs0+lye3r4MRfCMHCuKpHFZJrt4CiTh7iZC2h+8GYANShZSCD4t8DA51KUW+rnw2X3IxawkWr2aygw3C6izC8lJyvdnDEMrFMDTkeIDHWs963XsW08MhPbveabCKP/aTD/pUn9cVu7Jhm1y8kQ1D+Ep3HOAxjiHC7NUUHuYe9wAC5LFnLeZwDWyq6XdW2t+LwVSiupRR07i3fi3EtZ7m3SKZSY0J0bpCCFUctR+Fd6rFp68bttc/NhY62Rpv5LKOJYbi1vIGfUsLIGOo/tRuNSE8tj1q3u42yblFxl5/uRz08PKLD2dWO745dTSxI0UMTtoYAquhVQDB2wMEY9KzX5q0sIJ7tkofFNs3PYbYLKt67gaZNEen/AI2YD5MKp7Yw1Gt+pKmKkmnwX/hHZNLdXCkZZsjbGwGFB9fUV8jqOyK9QoqyTxFvHs/A0aSL00XGL5NnjkeYraOQAFrmHIUnGUbvhjO+Mx16sIRhFRisJFmcnHA1WKW/LED/ADnvGyeSm2g8R9PCfoakhJ7FQ9o99ILaKR2I7yTKRjICoFITUOrkspPljA6k+12NBO2UvJfmv3MGry4LPizxy+cIzd4csWJ0A77knLnp8Bv8K9ydmCiKyti8dlDps0bbLeI4GAASQAB6DH1NU46nkxX/APZgkXvKmqivpMct1Uo1kkjpJJH3J3PeE7fDP6V1KfeehD4uv0ItpM1pwX4Ok75ieMkgSDTkcwScA1RqYNwzHk5jElLyKDLEkJKvuynBUedYc00r4t35Hopys3jwa01+55HSPIf1qmzV2S42RZGqKM1hcurDc1KuUntLxIzSxlH1VwG9fwJIdSyRK8Mh5kaQWjY9WGcg9QfME183KOGzYn4E0rgkgHcc/TbP6VEkQfZpfFdx7aUu30jHIOkcrf8AW7H50BOd2PIfSmWcwh3Y8h9KZYwhoGMYFBhDQKDA0CgwNFBgaaHQEHPagODGPIfSgOQtAavEOFwz476KOTTnTrUNjOM4zy5CpwslD+14OOKfIbhUJlEpijMo5PpGoYGBg4yNqd5Lp6c7DpWcnWDg9ujOyQxK0gIchFBYE5IbbcE0ds2km+B0o1bXstZRyCSO1gVwchhGoIPmNtjU3qLZLDk8e5zoj5G1Dwa3QuUhiUyAhyEUawdyG2359ag7ZvGXwd6ULPg8EWO6hjTBJGlFXBI0k7DnjakpynvJ5Cilwb1QOkR2giy1s3RLpD9VdP1agM3FrVO6kyo8WnWQNyAwzk9cDNdXJGfB537crlo1t2XY+IZ8vdJx5H1r3exv7bPl+Zk1UcuOfU8OvjiRv4j+uRW22WJMjBbF67KcQzax530goQPIEgf9OK1UrrgYdRDE2SM0mCcnl19POtCW2SlbmpDxBJH0I4LDmB8t/X5VzqjloscHGPU1sZZpMttyGw+VSittyKWxizUjpjuIRIjISRqGMjmPIj1zXJw6oteZ2L6XkpXaGPVom6tlJP8AeJ4SfmN6+anFp4Z6FDxmHluvZkVGuQfr9Of5fpU4RymXNm3ZDxD41rpiVTPpqylYWHDFB8Z+z/QRjWf+EkfOvCuj/wA1no39yyUmoV+ba+2/4Ejd3ndcShTpcQOv80bB0/Jn/KsuNsmhvfBx2XkDS3xHL7WV+awxA/nXCRP0AoBQCgFAKAUAoBQCgFAKAUAoBQCgFARXadf81Zv9kyS/KORZD+SmgJJ1DLg4IYfIgigPJfbPYTfZYgVLpG7aZBv4SBpVhz1DBGeoGeea9nsmazOPml9zJqNsZPE7sZw3moz8R4T+g+tb7k+SMTtYXzwtmM4zsQdwfiK5VbKt5icnBSWGSM3EJbmMqx8SeIKNgV6/Tnv/AOFW97Ox4KlCNbyvE2OGgqe+B8SId+m+3z51p6W0peJXN5+HzJXhPFRKSp2YDPoR54+NX12qbwV2V9O5ItVxUYr2RkidkGWCkgev+HP5VXa5KDceSUEnJJ8FeSwP2Byx1PKe+T00+/8AMg5rxZ1dMFJ8tmp2f8yxwtvr+hAWURZwAM52+oxXKoNzwaJySRO9nuGF3ARdbZ3P4E9T+0fy+NbKYKEeqRmvtSW+x9D9luHyMIZZtliiCRL/ACgd4fiM/X4V87qrI9Uox8Xl/oX6aE5NWT2wsJfn7s1uO3S/2rCze7bQSSOfIFWz+QH1qlRxS5PzLnLN6ivIeyq7jmspJY21GS6ldzgjxsQxUA9ACFzyOnPWs6NBcq6Csdsu2Mdg8Cspdpn3C5JWMe/Jgc8ZG3x8q06fSyuUmtsL8fIrnYollRwQCNwRkEVmLDnNAM0AzQAGgOaAUAoBQHV3ABJIAAySdgB50Bp3F9oliU40y5AbP4wNSr81DH5VxvDLYVOUJSXMcP5cN/J4+p1t7wtczJnwxpHt+8dZO/8ADprie7RKdXTVGfjJv6LC++TNw6771NYHhJOk+ag4DfPn8MV1PJC2t1y6Xz4/obVdKxQGO4hDoyMMqylSPMEYI+lARvZictbhGyXgYwuW5lk8Ov8AmXS49GFAa/bjhhubCaNff06l/iU6gB67Y+dbNBcqtRGT44fz2Kr49UGj5nmcMWWVCTzBXZweo8icdCN8V9JdW8swRTW8X+hxDwLWfu5Fb9w/dv8AA6tvoSfSqI1PxX8/I67+n+5fmjLNayW5B7tsjcAKSvzIzn5mr264Lbcipxs2yHl+7LfgkYLp/ZIBJU/kfUVyu1zluOnfHijHw1hFOCxwu+/xHX0q6Ee7s34OzzKOxcYWBAI3BGcitjMb2NbjqP3JEasS+3hBJxjLcvSqLZfDglU11ZZocP4dOz24dO7SNSh1sFLasg7Hfy+lYLGnFLPBOy2CjLDy3vt6Grb2NvE4VpDIQwGiIYBOfxOdzv5AVOKm38KwSlZZJZSx7/oXr2f2hnuY0RVjhU6mReRA38R5nfArmu6dPp3LOZPZfMjRUp2rq3fJ652hdltJmXIYRsQRzGBnNfL0pOxJ8ZPXuyq5Y5weJ+0Ljc0Vo5fJlvsRhjse6XBk0qBuDhFz8a0atwilXF8fzky6NTk3ZNc/zg9C9lUscHD4rYsNcY8e4xrf7xgOpwWxn4ViN5dbq5SONpHYKiqWZjyAAyTXUnJ4RxvCyeBdpO3N33yXMLdz36ll8ClzGsjpGrFwfD4SdK9WJPOvoaNHV0uEt8bc+Pj8zDK2WcnqvYjtml6e6OBMsEcjAcjqRdenz0udJ+IryNVpHT8S4y1/Pc1QsUtite2G8eaWGyikEbLG9w516PdRhGmcjcnUMeorX2dFQjK2Szwv1K7m28I0+I9ppbyx4XBHK0RunEU8i7NlNKOoPQknV9OlShp41W2zaz07pe/BxzcopLxMs/DzwvitvDbzTNDdRSh45HL4KoxDDy3AOfjXI2LU0SlJLMWsNHcdEsIsPsYlZuExliWPeSbsST75xuaz9ppLUPHkidP9peawFooBQCgIvjvHbW1UG6mjiV8gayBq8wBzPr8aBbEHa8Ys47aF1kE9p3pAnyri3b+7DbZVB7uo7rlc7HNRUUkX26mc5ufDaw8bZ88+/j4CPjk4cpNEmue47u3Rdy0QBLzMQTlAm+dtyB1Fcj1POS7Vx08FX3Mm3jL8k/JGwe3HDIZPs/2uBCnh06gFXG2kt7oxy57VMxyk5Nylu2YePdrmh4hbWkawkTaSWeUBtLMR4Ix73LnmhwjLX2qW0nFfsShQmSvfl9mk8OlEGNyWJXc8xQFj4j2zsLeUwzXcKSDGVZxkZ/a8vnQGSeUQ3SSg/dXOlGIOwk/uX8vEMpnqe6HWgJqgPHfaP2W7uTvUGMnIYDcp1XPmM/SvqezdUrYqMnuv5+P3PIvg6p+j4PNeKSADEew6kdD5V6dssLERWvFmhbXEie7I6/BjWPuk+ScoxlyiXt+OSqi6zqUsQ2VUnkuCNuYzXO6WSl0Qb2Nm5vpNAIER6hu7XDDz/wAOlXdypQyuSEYRz4/U3OBcfcAiTSFHJlQAD93b8q7GpYwyNtEfD7nXi3aGSTAjZlAPXbV64HIf1qSpivAQojHlEXa2jNcKcsw1KwJJOxII3P0+VO7WGWyklBk1wDgTTTF8HTrJG3qSKjO2NcNzkm+nB7L2G4GtvCWA8T9f3f8AHn9K+b7R1Tun0+CN2iqcY9b5f2LHK4VSWICgEknkB1J9K802nzB2047LxTirTWy60gIEKkZBRGyDj95jnHXYdK5k6lnguVj7Sw7ab+ExvGSqFMx/eFjrzvnGpUTbOMOTXQeicT4H/aFkIBdZhcKTJFglsHOknJGM79OWDV+nu7mfXjJCcepYOlj7PbVbaKCcC4EJbunkXDKGbUUJUjK6ulWz1tjm5x+HPOCKrWMM0uHezYQ3q3aXUgdT7oSNU0Yx3QUDZNO2By261ZPX9dXduO3vv7nFUk8klP2Etprya5uR9oMgUKkigrGFGPD/AFPrVS1lkK1CG2PLxJd2s5ZFt7LYO4eETSqDcGaIrpBhYjGFPVcBRv8Asg86t/3CfWpY8MP1IdysYN3gXYFIJmuJria5nMZRZJTnQpBB0jzwep8/Oq7dY5xUIxUVnOEdjUk8nHZLsIbB1KXlw8ShvuWwI8sNzgdc713U6tXreCT8zsK+nxLlWIsFAKAUB5T7X+yV3c3dpdWqtIIcBkQoHXEmvWgk8JONt+oGxoDD2bMXBrC5kvoLlY7ibBjm7qXUShySIhpVTuN+eB6UBpdgpDbXkbXiOiX0TJw8u5YQR6srBhvc1LoI3zgKKAhLHsNxG2Wa2/s23utc4dbiZlK6QGHRlcc8/XagLXx3sldnjPDJUh1RW8USyOhARSrNkAO2rA+e1Aab9j7m37SG5jsY5bV3Ugju1SPIQNIFPJ1YM2w3zz3oCC4v7Pb1b28DQ3E8Fw+oPA8ILeMuocyjIwfLHLrQHrNhaOlvBYvBK8X2dEaUumUwpGGxg6hgYZeuDQEpwm8YMbeY/fIMhjt3sfISjpnkGA5HphlyBs8V4alxGUkG3Q9QfMVbTdKqXVErsrjZHpkeC9r+yclnMdS5jbk34WHl8fzFfW6TV16mOVz4o82cJVvEirz2eN13X8x6H+taHEKR2S2LR7DOG/Uf4Vzp3OdWGSHCFAyjeJTvgdD5g+foNjVsY+RXZvujvcWLKfNfwkcvh6HzFdjhnFNM5gsCzheX6/IUm+nwDnhF/wCAcBiSJSdsZGWGPUYz65+teNqNVKLZGucbJ9JaOG8LCmJQmmORvdx4mUKzFj+yuQo9dXrXkW6uUmeoqIvGS4AVgNR5n7Ye0bKq2EIYyTquoDmyuzosY64JVi3oPWotlkIrGWYOwvsxe0iWR3Xvj4mTHh1Y8IJHkenKuNNnFJI3rjspHKiC7g2BZjkba257ruPPO2TvUVlEm0zY9n3ZAWFzM0U7vDIm0bnOltWcgjY7ZGcZ+NTi8kJLBfqkRFAKAUAoBQCgFAKAUAoDBd2iSoUlRXQ81YBgeo2NAanGOBwXSxrPGHEUiyJuRpdfdIKkH5cqAkqAUAoBQCgNTiFisqjJKsp1I6+8jcsj9CDsQSDQGCy4kdfczgJL0IzolH7UZPXzQnI35jBI6bPEbCOeMxyoHQ8wf1B5g+oqddkq5dUXhkJRUlhnmXG/ZhIjF7Vw69EYhW+GfdYfHFe5R2xti1fMx2aR/wCJT7nhEkRKTxmHPmpVc9D5H4gmvThq657weTHZCcN2jm24d3ZOcE+Q/WtKvUuCpy6kbVgukncMW/B+H8+Z+G9ctksb7epBrq2X7ljsuAXUiZWBsdA4RR/Lrw1eVf2hTB/C8v0/mC2OiufC/Im7Ph08SKz2kssu2A7xd0nwVZCT8x67V41l/ey3eEaq9L3KzGPVL5Y+5b+H2zgmSYgyMMYX3UXnpXO/qT126AVlbXCPRinzLk0+PceEJWKJe+uZB93Cp3x1djyVB1Y/AZNRJGLgXZ7uz31yVmumbUZCoxHkY0RZ3VANvM8z6cwdN/jPGYbSIyTuEXpnmT5ADcmuTmorLLdPp7b59FayyidqfaFPHbQTQRKqTmQL3oJbSujDYBAGcnbfkKonc1DqSPW0vZdctS6LJZaWXjz22/Eiey/au6IvJZcKsNq7hRGE8Z9zmPOo0WSlJ5Lu1NDp6aoqpbt45ySXZz2kyLOLfiMYR8hdYBUqSARrQ8s5G48+VdhqHnE0R1PY8HU7dNLqx4e3OP0PTga1Hz5zQCgFAKAUAoBQCgFAKAUAoBQCgFAKA4oDz/tL7S+HIzQOHnwcN3Y8IYHoxI3B6ryPWt9XZt1kerj3KZXxize7K9rVuVb7M5uFT3o3wlxGDy97Cyr65B25saz36ayh/GiyFkZ8FnsuJxSkhG8Q5owKuPijAMPpVBLBtsoIwQCPI0BFXPZq0k9+3iP8oH6VarrI8Sf1K3VBvLRs8O4RBbjEMSR/wqAfmeZqEpOW7eSailwbtROmjxHjEEGO+lRC3uqT4mPkFG5PwFARkl5d3J0wR/Z4j/fzDxkf/jh5g893xjnpNASPCODRW4bQCXc5eRzqdz5sx/TkOgFASFAeD8dll4pxfuSSEErRqOiRox1NjzIBP0FefJuyzB9rpo16HRd4ucZ921si1cdDf5rJEiXKQXxWOKAiTES248JIGzeAtjzYVrsWEsLOGfN6K1Ttl1z6eqMsv1bN2Iw21zcNcymUT3EEa96wzHhWnVT6KzZxttjNSSabbKJSjOMa647rLe/PqvksnkljEZuIFJ5Qw++lnmBzkRqzFweQBYAfAis8a+uUurwPas1/9JpqY0JYlHLz8v3PW7f2jx9wwWCXvQYUgjcqpnMo+6OxOgEAsdQyF39K1nzZDH2m3JLExwqDaTFAhLa51ufs0ZVmxlCxXAK+fwoDWsu1F5cXsdvHdM0kEyRSKiIA/dqDeTy+HaPUe7QDGSc70BJ+zGEzfa1uHuFvEkeK51SuQcszI0YJ0qAMAYHIeRoD0y3i0Iq5J0gDJOScDGSepoDJQCgFAKAUAoBQCgFAYLK8SVNcbBl1MuR5q5Rx8mUj5UBnoBQFU7e3DNELdZRCJVZp5j/dW6gd4w/eJKoP4j5Vq0sV1dbWccLzfgV2PwKfwLs1wG+VoLUv3qr7xaZX8tYEnhYegGK23ajW0vrnw/YqUKp7I8+u4bjg3EtjmSFsqRssiMP0I2I6EHyr0ouGrp9H+DKMOuR9GRpDdwxyFFdGUOmoA4yAQQeh+FfMTi4ycX4G9PKyjGeEsv8AoZ5ox5EiUf8A7QzfRhUSWTr9mvByngP8UDfqs3/hQ4dGtr0//cW6/wANu5/WagOi8DlbPf3k7g/hTRCPrGof/qoDo1vY8NQylY4c83bJdvTU2XY/M1FyUVlltNFl0umtZZv8H41DdJrgkV1645g+RB3HzpGSlwSv09lE+ixYZIVIoFAee9puxE/ey3HDpVikmUiVSF31bvodgdJPXAHxqh1NS6ocnrVa+uyqNGpTcVw0/wAGUdOxHFEVY1R1RGLKElwoYjSWGlueNs1Qq7ksI9ees7Km1OXKWOJce3BvcJ9k1w7ap2SMZJOPExyTnf8ArUlp5S/vZRPtrT1LGnr444X2IPtLwVYZOJrbhtNvFbQO4BY4kdZJ30jnsuCPKtUYKKwjwdRqrNRPrseWTXEuAK6Wk0Iu7q3aeRrmSNTHLIxTukcL4SsYAKADAC9TnNSM5Y7jsSZuI8PnESxwW1uPADkCRXzGmOoU4bPLw9c7gbXAexd1bG5jjuI0ilkkkjlSMGYF2BAct4SBv0PMcuVAWHst2aWz7xjI8ssz65ZZCNTtgDOAAFAAwAKAsFAKAUAoBQCgODQFChupm7mXvpQ13dT27JqOmNAlyY9K8ldTEuW5nLZ6YAxT8cneHWpkOVtIWWIgOJZHJuNOogBtJVQSRjJoDYtPtLTWkMklzCmu48LMhkkjURtEJGXPIkjIOSBudzQGv2elaKK10O4E3FLoOuokaRNeeEDouVBwOu9Ad7G/mkuIkaaUAPfOVU41iG4iEaE4zpGcbcxkciaA2+wl5cymOWRJxHNbLI7TMhXvW0MO5CsSqFWbbAwFXbOaA2uLWCXF+IplDR90jMp3VtLSFVYdRqYNj9wVqrm4VZjzn9P58yqSTlhnn/bDh8fD+O2clqoTvChaNdhkv3bYHkVPL0r0tNOV+kmp74/9KZpQmsHHt9hAuLVgN2icH4Ky4/7xp2Q30S90c1K3R6D7K5S3B7UnojL8lkdR+QFedrljUTL6XmCLXWQtFAKAq/tB7RSWNsrxKpd30gtyXwk5x15cqrtk4xyj1OyOz4625wk9ks+557B2eluT9p4nOcEAhdXQgYHko9BXy2p7Usus7nTRcp8cfZfmz17tfTpIuvTrGOX/ADn5i77ONAftXDZ9ON9Orp5A9evhao0dpXUWdzqouMvPH3X5rYjT2nVqIdGoSkn4/wA4L57OO00l/bu0qqGjcKSv4vCDnHQ19TTY5rc8rtXQw0tqUHs1n2LdVx5YoBQEV2kmuUgLWcccsoYeCRtKleu/n1+VARHYHs7LaxyvdMHuLiVpJivu6jsFXP4QBj5mgLWqgchQHNAKAUAoBQCgFAKAUAoCLt+z8CXBnVW1kkgF2KKze+6xk6Vc9WAycnzNAdU7O24hliCYSaRpXwzA94zBi4YHKnUAQQRjAxQGa24PGhiOXZotehpHd28eNeWYknkOfLpQGq3Ze30OgDhWl70aZHUpISSWiIP3eSSTpxnU3maA2LLgUMRiZFOqJHVWLMxxIyvIWJPiYsoJJ3zQHPC+DR25bujIA34GkdkXcnCIxIQb8lAoCu9tonWeJ4pO6kkGiKVvcWddTRo+xGh1aRD66cb4rZpmnFqSylu/PHjj1WxVPlMr3Z/sVfTcSF7xNk+6IKqrA5IzoAAGFQE58ya026umFHdU+JCNcnLqkUr2u8fW7v8ATEQ0cC92pXfU2cuRjnvhf5a39nUOqrMuXuU3y6pYR7h2O4YbWwt4W95IwG/iPib8ya8HUWd5bKXmzXCOIpEzVJMUAoDz/wBsv+qQ/wC//wD5vVN/CPpf9L//ACpf/l/dEZx2xee0hMQ1aVBIB3PgA28zXzf+nNfRotbatQ+nq2TfHLe78M+Z43atM5zeFxJkP2btZY4pWmGnUAQCdxgHOR05itX+pddRqrq40S6unOWuN8cPx49jP2dTZF/EuWsL6lh9h/8Aq0/++H/cFetpeH7nu/6h/wC2Ht+Z6VWo+eFAKAUAoBQCgFAKAUAoBQCgFAKAUAoBQCgFAKAUBHce4PHd28kEo8LjmOan8Lr+8DuPhVlVsqpqcfAjKPUsM8b7Q8C45CPs4luLiDkrRMTleWG/GNuhJFe1Tdo5/G0k/UzSjatiT9nHsxkSZLm+UKEOY4cgkt0Z8bADmBnn8N6tb2jGUeirx5Z2qhp5kewivGNRzQCgFARnH+BxXkXdzAkA5BBwVPLI/wAajKKksM1aTWW6SzvKnv8Ac84vuzl7w1i9uxmg5lQCSB+8n/mWvK1vZlV6+Nb+a5Pqatfou0V03ron5/o/yZpcL7L3vEyHnJgt+YGCCwzthTz+LVHR9mwrWy+fiZrNZpNAnGr45+f7/kj1Ds32ehsYu7gBAJyxJyWOMZP+FetCCgsI+e1Wrt1M+qx/sS9TMwoBQCgFAKAUAoBQCgFAKAUAoBQCgFAKAUAoBQCgFAcYoBigOaAh4OPK3EJLPQQ0cKyl8jBDMVAxzztQGbjXHre0Cm5mSIOSFLnGSBkgUBt2V4k0ayRMHjcAqynIIPIigIW17XQNcSwORG8c4hXUcmVzGsnhA35GgJHjfFobSB57h9ESDLHBPMgAADckkgD40BzwPisV3bx3EDao5BlT8CVIPqCCD8KAwJ2ktTc/ZhPH34OO7zvkDJXy1Y3088dKA2eK8Vhto+9uJFjjyAWY4AJ2GT0oDQ4b2wsbiRYoLqGSRgSqKwJIHPbz25c6A3eM8SFvGrkKcyInidUHibSN22J9OZ6UBv0AoBQCgFAKAUAoBQCgFAKAUAoBQCgFAKAUAoBQCgFAQ8HAVXiEl5rJaSFYimBgBWLA5553oDp2g7Ordy28jOVNu7MAADq1IUwc+hzQGXsvwQWVpFbKxdYhgMQATuTuB8aAgj7PoxxE36TOs5m15wCNBjEbREE8iBnPOgLLxvhoubaWBiVWWNkJGMjUMZGetAY+znDWtrWKB5O9Ma6dekJkAnT4V2GFwPXGetAV6D2fxred+Jn7sXTXQg0rgTsmgtr97TjfTQE52m4Gt7B3LOUHeRvkAHdHDgb+ooCC4d7Po4blJxM5KXdxcBSqgEzoEZNugxkfGgJ7tJwQXkSxs5QLNHJkAHJjcOBv0JFAS1AKAUAoBQCgFAKAUAoD/9k="/>
          <p:cNvSpPr>
            <a:spLocks noChangeAspect="1" noChangeArrowheads="1"/>
          </p:cNvSpPr>
          <p:nvPr/>
        </p:nvSpPr>
        <p:spPr bwMode="auto">
          <a:xfrm>
            <a:off x="509588" y="300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7" name="AutoShape 14" descr="data:image/jpeg;base64,/9j/4AAQSkZJRgABAQAAAQABAAD/2wCEAAkGBxQSEBUUEhQVFhUWFRwbGBcWGBgYGxoaHxcYGBcXHBsYHCggHRwxHB0cITEiJSkrLi8wGx80ODMtNygtLiwBCgoKDg0OGxAQGzYkICQsLCwwNC8sLCwsLzQvLSwsLCwsLCwsLCwsLCwsLCwsLCwvLCwsLCwsLCwsLCwsLCwsLP/AABEIAMABBwMBEQACEQEDEQH/xAAcAAEAAgIDAQAAAAAAAAAAAAAABQYDBAECBwj/xABKEAACAQMCAwUFBQUDCQcFAAABAgMABBESIQUxQQYTIlFhBzJxgZEUI0KhsVJicoLRFUPhFiQzNFNzkpOiVLLBwtLw8RdEY6PD/8QAGwEBAAMBAQEBAAAAAAAAAAAAAAIDBAEFBgf/xAA2EQACAgEDAQYEBQMFAAMAAAAAAQIDEQQhMRIFE0FRYXEigZGxocHR4fAUMkIGFSMz8TRDcv/aAAwDAQACEQMRAD8A9xoBQCgFAKAUAoBQCgFAaPFeKR26BpCdzhVAyzN0VQOZ/TmdqlCDm8I43gi7jtI6LrNrKU66WRmA89IO/wAiasjVFvHXv88fUi5Nb4JPgnF4ruBJ4SSjjI1KVPPHI/8As9KhZW65OL5RKMupZN7NQOnNAcZoDmgIDjPHmgureHQCJ3xnfIwpY7fKq8vqwimVjVkYJc5J4VYXHNAKAUAoBQCgFAKAUAoBQCgFAKAUAoBQCgFAKAUAoBQCgKHfS99x+OGT3YrcsgPIsSMnHnjb61rdbWlUvOW/02KVLNrXoXhyoHiwB67CsiLivdouLLaQItvo1SSrGmMEKWYAtjzAPL4VCyTjheLNGmpU+qT4isv8l9fwI/tNcXdlCLlJTIqEd5G+CCvUggDB+G2/Kq7nKC6kzXoYVambpnFJtPpa8H4J+aJSPjBuJUSE6VaESauuDyFVK3vbpVp4UcZ9W/ySMLh0RyzrLxd7aUJOdSMG0sOeQpb9AR9KrqnbHV9xJ5UlmOeVvjHqJJOtyXgQF5xi7m4a99BNowGbRpUqFBII3Gcgdc887V9DXXVHUdzNbZx8zDKUnX1xfqdZLozT8JkYklgzZbGd43O+AB+VebP/ALvk/uh/9sfZ/kZl4/LdRyyQvIp1ssSIoI8LFQWLDTvjO55HYVT1Occr5HuOqui1QmlhYznl5WXhJ524X4ss/Z3vmiSS4yspXDoPcz+0oIyOX5mro5xuefZ0db6OPAl66QFAKAUAoBQCgFAKAUAoBQCgFAKAUAoDhmAGTyFAQA7b8O/7bb/8xf61Pol5EeuPmc/5bcP/AO22/wDzF/rTu5+RzvI+Zls+1llLIscd1A7scKqyKST5AA1xwkuUdUk+CaqJIUBTe23ZuaSWK7syq3MPLVydd/Ccb9T9TWzT6pVxddizB/VeqKLKupqUXhoyRcYlnj0T2TBx+8hTPmCfEPpVTjCL+Gf4PP6fiTy2t0V2z7EXDcN7tiEnS4M0fMrnOcb7npv6Co6+cdRZ1x2xjHyNXZ970yaksqSaa9/L1RO8WF1e2ht2hETSYEratW2fFo26+Z5Z5GszUpLDRbVZXRPvINt+G2Przx6c+hm/syS0mikiTWgjEbgHcDbcfTP1rN/TShe7q/8AJbp+njnzKlNSh0yM17bmadZpsJBCpJ1fA5JJ25Z/OroUylarJc4wkvX8yDmlBxKPxeH7PDizSd7J5C80RGFKnnoBOoJ1IwAceRNe7VNSli2SU+E/J+r/AD8DDPKWYLbxLDOpuJOH3Nomu3QE7kqRkMpUgKcEZ3+FeVZVKFrUvDb8SeHKcZx4wzBwyxu+GzypHCs9tI5dMsVZCenunb+lURhKvaO6Pau1NGpSlYnGaXKw0/dZW5frKRmQF1CsRuBkgfMgE/QVcec8Z2M9DgoBQCgFAKAUAoBQCgFAKAUAoBQCgFAYL4fdP/A36Gurk4+D5w7I8OtnmKXSkx927F1LBk0oTlQNm+BFa5WSfGx5FNik8T4wbD9mBbXsUUyCWKVlCOGYLIjMAHVlPPfl0Pnsai7ZNcncShYoy3TM/Yy2UcagKLpUTkBQSQAFYDdiT0rkptwwztNn/N0+p9D1mPWFAKA4xQHNAY5ZVUZZgo8yQP1oCNm7S2anDXdsD5GaMf8Ampg5lGjx2e2vrSWCO6hzIuAUlQ7/ACPKrabXVYppcEZxU4uJocGHEEhELxW+y6RKuo5HLUUIxn+apzdDfVHK9P3/AGOLr4ZP9muEC0tkhXkufzOT+e9VWWOybnLlkoxUVhEpUCRjMyj8Q+opkkoS8jsjg8iD8KHGmuTtQ4KAUAoBQCgMV1cLGhd2VVHNmIAHxJ2FcbS3ZKEJTkowWW/BHFpdJKgeN1dTyZCGBwcHcbc6Jp8HbK51y6ZrD8nszNXSAoBQCgFAKAUAoDDdn7tv4T+hocfB85dm5rfvJA1xGv3Ei5YiMEtGwABkK5PwBA64q3rR51eiks5fKZn4N26t4oxBcRzTRxyB4iDFmN1bcq2sgoccuXlXHPyNENNiKjJ5xv7GXsDfQycWtykhy0pIVkZTuGOARkH6061gpjpJxtU/U+h6rPQFAKAib7jgVzFCjzzDmkeMJ5d47eFPgd/IGgMH9n3U3+nuO5X/AGdsN/nK4JP8qrQCLsjZg5aESt+1OWmb6yk0BJw8NhQYSKNR+6ij9BQZOJ+GQv78MbfxIp/UUBq/5Pwj/RBoT5wu0Y/4QdJ+YNAdTHdRe6y3C/suBHJ8nUaCfQqPjQGex4vHI2g6o5QMmKQaXx5jow9VJHrQFc7X9ho7hJJIRonJ1DB2c9QR6+fnVU6k91ye32Z2zbppxjY8w4x5e3t+JWOB8cjhsJI0Z4LtXAKKATIw2yFYYHk3liqozXTjhnp6zQWS1atlidTWcybxFc8prjwN6Pit9axRXN1Kzqz47kBAWGknPu56VPMorMjJ3Wk1tsqdNBQSX9z6vPHnhZ8Mkr2g45O3DlvLdzCAMlGVW1AsACCR612cn0dS2KNBpKf616S2PVu1ndYwnnYg77tAJLFu8vJe/A1p3SyRHOn3GKqFIz1quU047vc26fRTjq0lVHobw8uMts8rLznHkjZ4V2hucRWlse8lMYeSSYl9OoatIycnGc5J61OMm8Rj9TPqNJRBS1WoWzk4xjFJZxtn0JK87QXdiwF4IpEdX0NGNJDquoKwzyPLauynKD33yVU6LTa2DdOYOLWU3lYbxlPC4I/s3w244jH9pnu5VDMdKRMVAwegUgDB8965CPWstl3aGohobnp6Ko4WMuUepvY1OM3UsCXtjJM06i3EiO+7L41yjE7nY5qE20pRb8DVpK67ZafVqCg3PpaXD2e6XhxguHs/su64fEOrDUfnV9axFHhdqX99rLJ+rX02/IsdTMAoBQCgFAKAUAoDFdR6kZRzKkD5jFAfPo9jPEtstbfKR/8A0UByPYxxHPvW3/Mf/wBFATXYz2WX1rf208pg0RPltLsTjQy7AoPPzoD2ygOskgVSzEBQCSTsABuST5UBBLJLe7qWhtTyYZWWYea9Y4/X3j0wNyBM2lqkSBI1CqOg/M+p9aAyaxnGRnyzvQHagFAKA6yA4OkgHoSMj6ZGfrQEBecQvoTk2yXCdTA+lx693JsfgGrhBuS8MmK047ZcQzETiQH3JAY5UbzU8w3qpzXcnI2xk8Lk7XnFJLFGNxqmhA8Ey6deekcg2GfJxgdDjmeN4L64dclFvHq+F7lIHeHirXbWU5ibcJoUtnSBnnjmM86zpSU+rpPqLLNPLs6OlV8epPn4sct44J3ifCLm9uo5JY/82VTpVXKONQ945OdfIEfHHnVji5Sy+DzqtbTptPKulvrbWZYi1t5J+Hitsmhw3gF1LbmzkEkEQZipOGBUsGVG8Ocg75GAfpUY1ya6Xwab+1NPC9aqlKU3jOVJYeMNrfG/kyck7IytadwbgZ5FxGmShXGgnTn4Eb1PoysZPNr18IX9+qlnZreWz5zz+xgg7ESR6JIrgpOildYUEMn4QykY2G3LkB5Vzusbpmh9sOalCytODecZez8Wnysmza9lJXnSa8n74x+4oUKo+QAFSVe+W8meztH/AInTRBVxeM4bbeOMt/ojt/kX3bsbW5lt1c5KLuufQE7Vzu0uGSl2rZZFK6EZtcOS3+qaydD2M0QTCKQmeUbyyDVncE5Bzz8+lO7wtjn+4yndGdyzGPEV8KXtj/0muB200epZWQp4e7CjGkacEfDPxqayY7Z1yS6Fh+JLV0pFAKAUAoBQCgFAePXHG7q2kyDLLm8vpokJY5ES3cZtzjmoIjcL6nA2oDej7TXjTW7tcQKpjudOSndSsiRsgdkdgreI7AnAUnG5wBtcK7bSuU72ZY1WB3JMILXDq8ivHFpkKkJpG6ltWoHagIv/AOoN0dY763UKJSsjRhu8KQQSxxjRJpDEuy7E8upoCe4Jx67u7t4nKwIpJKgp3q6GjIBDMWKspbJKgDK4J3oCcgH299Z/1NG8C7jv3U/6Q+cIPujkxGrlpyBY6AjbhGnLKGZI1OCy4DOfxAH8KjkSNycjbG8k8Fcl17eBDXnZC1xmJHD8w4lfY+eWLfkKvjbP/J/gZLNPTFZjHfzy/udrczwoFad3x+LSmfhuCcfnVyhXJ7I8yzXaivbP6g3jDcO/zY//ABVipj5GOXaOpz/f9v0MTcakHJz9FP6irFpYPwJw7S1S/wAs/JGe27SMNnAf1HhP9D+VVT0K/wAXg31dry4sj9P0/clF4/BgEvgn8OCW9fCoJPxGRWKymcOUerVqarVmDz9/oQ3HuGWfEVwSEmx4HZWR9vRwCy1U4iyuFqw+SE4D2nlWZbC7CSfed2ZM6sqVICnbxb43+u9Rz4Mpq1EozUJc55LTb/5k6xEn7M7BYid+6c7LCT+wT7pPIkL1WpG0nqAUAoBQCgFAKAUAoBQCgFAKAUAoBQHXQPIUA7scsD6UA0DbYbcvSgNWXhkTTJMV8cauqnyV9GoY5H3F+lAVr2hcTKxmGNckxmSc6tGLdThl1Y2Zz92Ovvke7UZPCyTrj1SSNH2c9pZr2eUMFSKKJQkSDwruQN+ZOBjy9KhXNybNGopjXFYL3PLpVmPQE1cll4RjbSWWQnB7te6jjxsFAwTks2MsT575NaZ0ShueTDtGE7FBLb7/ALEleXACk9AKqhBt4L9TqI9GxVr3tDCHjjDEvKcKACfPOfLka9OvRW9Lk1hL+bHg3KUk5LwK/wAZ4Ukx8UkqsJA6kMPCQcgaSNJHxBrdVOUVslxgjTZKPCXGDma5OfUfCrIwWCyMI4NSLi6Hm4BzjSx0kHnghtwfSu9GSx1PyNi347GJdAkHejfSDgj4fLpUJUdSw1scjXZB9cNi22d9FfRm3uQCW5Hlk9CPJx+f5V42q0jq+KPH8/A9rT6mN66LFv8Af2OLLsnayYJjCTQyYZoiU8S4ZW0jYZBVsY61gaRf/T1vfG68izXlqssbRyDKOpVh6Hb5fGhoNHgczgNBMxaSHHjOMyRnPdynG2Tghv3lbpigJSgFAKAUAoBQCgFAKAUAoBQCgFAKAUBxmgNDivGYbZdUzhc8hzJ88KNzVdlsK1mTNGn0tuoeK45+31NiyvUliWVGyjDIPLb58qlCSlFSXBXbVKqbhNYaPJOKvJfzJEh8d7L3xIx4LRCUtwcdNOqXB6sPSoT3aiXUYhF2P5Hp/CeAwWzEwppJjRDjqEzpJ/e33PWrFFLgolZKS3Kz2y7S/eC3hOTkBj+9kDHy/XPlXu9naHMO+nx4Hj9oW9X/ABrhc/oanDboQrPNITpjLqNXM4YD8yABVt9btcK4rd4Z48ZYklHlo14OM3UpAWLSzDOoq6rjz1McVZLS6ev+6WUvZv6InPp5cvxM54TBC2sAtICSGZixBIwxHQZFV/1Ftqw9l6bGadspvpXBH3r+taq0X1rCImeVlUtu+ncLzbHXH7QHlVm8H6FqSzjgg7q8hI759BBHvMASR+zvzPTHxrU+hR6nwaIxnnpRSHnAlLxZQatSb7qOY3FZVLfY3YeMSLZw3tO8kWktiaMh1blrAzkej439cVZFRb3WU9mZZVdMuqP/AIev+zvjv2wzyHAbTFqA6sFZS+PIgL9K+a1+k/p7MLh7o9Sizrjvz4l0rCXkXxod2Y7gf3bYk/3TEB8+gOl/5D50BFe0HtWeG28coiEuuUJgtox4HbOdJ/Zxj1q2qtTbTK7J9CyUZPbTIQSLHIGMkSsQMnAz93tk7CtH9LHz/D9ylahvhGW99sM0LlJbDQ4xlWmIIyMjI7v8ulc/po+f4fuc/qfQvXZXtQt1YpdyhYQxYYLZAwxUeIgc8eVUSqfX0x3LVdFQ65bI3bzjSCNZIisgaZIyQ2w1MFPzGc4rsaJOTjLbZv6Fc9VFRUob7pfXY4se0MMiO5dFCOV3YeeFb542rs9NZFpY5WeDlWtqnFyzjDxz/OfA2YuLwNoCyxkyMVQahlmA1Mo8yBvjyquVcovDRfC2E1mLyYrziyrMkSvCXLgOjSaXAZXZdKgHUx07A42BOdq4ovGSTlvgxx9p7NnZBcwlkDFh3i7BffPPp18q73cvIdcfM1OFdsrWW1W4aWKNWYqQZFJDjfRt+LThseRrsqpKWMHFYmsk1Y30c0YkidZEbkyEMD8xUGmtmSTzwYuMcVitYjLO4SMEAsc8ycDl6mpV1ysl0xWWJSSWWQae0Hh5kSMXKFpMY54GeQZsYU/Gr3or0m+ngr76GcZM3DO29lcSvFFOpZFZjnIXSvvEMdiBz+FRnpLoRUpR5Oq2L4Zop7TOGmTR9o641FWCf8WMY9as/wBv1GM9P6nO+hnBI8R7ZWUEpiluERwuog55adQOcY5cqqhpbZrqjHKOu2KeGylcT7Sq8r3lhOzoColXxeE8l1I34GxsfMHetk+nT6drUR4W3r7Pz3PE1vfV2q6mWz58l+zI7vzxIvPI2mQMU0LuiAe6ADvuMNz5k18b2rKULVNbwlFOPtw/mnlH6D2F2hGWkj0pevv5l4lt3t+CmMH7xodAPk8raRj4F9vhXr6VJUxx5Hk9oXK7UzmvF/sa/ZDhq/2jeygAC3EVrEByVFhjdseXNfpVyW7ZnlL4FH5lm4/xH7PbSS4yVU6R5tyUfXFadNT31sa/N/8ApRbNQg5M8QvOOpAx21y83bPJuZA9c5yfPNfY92pLyj4L0PCVbs3fiTdteQ3SxrHnutQklBHvMuyo3pqGT54rLideZN78L0/iMjrnW23zwiyf2hWDuTJ3TNS5vBV0KmWQqZB3E+Wx/wCwPOt0YYWTYlhGjLOdWQcY5VfGCxhkunbDIziPA4GYTBPeO65OkP18PLeq66Y9WJeBZXfNLozwUzjV4sty2nkAFBHmo3Pw6fIVknapWtI31wca1k62lvn1/T5nr8vrWiuDZGUsF99nfGTaXkRZvu3PduBsAGIAOPRsHPlms3adHXT6rcUT6bPc+gK+VPTMdzCHRkbdWUqR6EYNAeb9sbI3/DbRHkCFLgrKzbktEk0UmnpqLA8yAN8natGmTcnheBm1VkIR+N4Ibg91FaSIkar3MWrOBqMpx7zk+8dQGDsBgYr1Hpuqv1f4Hz77QavT/wAY548f4yOubOK7TTcsUZNTJIoBZs5ZoiT0Lbgnkc+dTuoeU4ezI6PWqMXGx+bXv5fMuXALcWvD7WMNGU75ys8g1KgJZlJAIAfBxvyOawKDdklvnHC5f7Hqztj3VcljDfL3S2+/uZlkBaTD6ybu2YMF06hqUawB+HO2euKtxhLbHwyX7GdSy5Yefjg/L548jKlyseV+6Ui9lJeRSRF72g4BG5GQCdqi4uW+7+FceP8APEkpqGVsv+SW7XHOPr4eBp3i6kuJkbXJbzRXCEJpLKqgSFVHMFNag9ahblKKxhNNc5/E0aWScptPO6fGM7LfHl6nSOMsbS6ZTquuINLj8Xdi3mSBd+R7tVOOhaqs4Uo+S/NGzHD83+Rp9m7hFeyhhkiuI1bAgliC3VsNDAs5Q4GB4TqG+eZrs0+lye3r4MRfCMHCuKpHFZJrt4CiTh7iZC2h+8GYANShZSCD4t8DA51KUW+rnw2X3IxawkWr2aygw3C6izC8lJyvdnDEMrFMDTkeIDHWs963XsW08MhPbveabCKP/aTD/pUn9cVu7Jhm1y8kQ1D+Ep3HOAxjiHC7NUUHuYe9wAC5LFnLeZwDWyq6XdW2t+LwVSiupRR07i3fi3EtZ7m3SKZSY0J0bpCCFUctR+Fd6rFp68bttc/NhY62Rpv5LKOJYbi1vIGfUsLIGOo/tRuNSE8tj1q3u42yblFxl5/uRz08PKLD2dWO745dTSxI0UMTtoYAquhVQDB2wMEY9KzX5q0sIJ7tkofFNs3PYbYLKt67gaZNEen/AI2YD5MKp7Yw1Gt+pKmKkmnwX/hHZNLdXCkZZsjbGwGFB9fUV8jqOyK9QoqyTxFvHs/A0aSL00XGL5NnjkeYraOQAFrmHIUnGUbvhjO+Mx16sIRhFRisJFmcnHA1WKW/LED/ADnvGyeSm2g8R9PCfoakhJ7FQ9o99ILaKR2I7yTKRjICoFITUOrkspPljA6k+12NBO2UvJfmv3MGry4LPizxy+cIzd4csWJ0A77knLnp8Bv8K9ydmCiKyti8dlDps0bbLeI4GAASQAB6DH1NU46nkxX/APZgkXvKmqivpMct1Uo1kkjpJJH3J3PeE7fDP6V1KfeehD4uv0ItpM1pwX4Ok75ieMkgSDTkcwScA1RqYNwzHk5jElLyKDLEkJKvuynBUedYc00r4t35Hopys3jwa01+55HSPIf1qmzV2S42RZGqKM1hcurDc1KuUntLxIzSxlH1VwG9fwJIdSyRK8Mh5kaQWjY9WGcg9QfME183KOGzYn4E0rgkgHcc/TbP6VEkQfZpfFdx7aUu30jHIOkcrf8AW7H50BOd2PIfSmWcwh3Y8h9KZYwhoGMYFBhDQKDA0CgwNFBgaaHQEHPagODGPIfSgOQtAavEOFwz476KOTTnTrUNjOM4zy5CpwslD+14OOKfIbhUJlEpijMo5PpGoYGBg4yNqd5Lp6c7DpWcnWDg9ujOyQxK0gIchFBYE5IbbcE0ds2km+B0o1bXstZRyCSO1gVwchhGoIPmNtjU3qLZLDk8e5zoj5G1Dwa3QuUhiUyAhyEUawdyG2359ag7ZvGXwd6ULPg8EWO6hjTBJGlFXBI0k7DnjakpynvJ5Cilwb1QOkR2giy1s3RLpD9VdP1agM3FrVO6kyo8WnWQNyAwzk9cDNdXJGfB537crlo1t2XY+IZ8vdJx5H1r3exv7bPl+Zk1UcuOfU8OvjiRv4j+uRW22WJMjBbF67KcQzax530goQPIEgf9OK1UrrgYdRDE2SM0mCcnl19POtCW2SlbmpDxBJH0I4LDmB8t/X5VzqjloscHGPU1sZZpMttyGw+VSittyKWxizUjpjuIRIjISRqGMjmPIj1zXJw6oteZ2L6XkpXaGPVom6tlJP8AeJ4SfmN6+anFp4Z6FDxmHluvZkVGuQfr9Of5fpU4RymXNm3ZDxD41rpiVTPpqylYWHDFB8Z+z/QRjWf+EkfOvCuj/wA1no39yyUmoV+ba+2/4Ejd3ndcShTpcQOv80bB0/Jn/KsuNsmhvfBx2XkDS3xHL7WV+awxA/nXCRP0AoBQCgFAKAUAoBQCgFAKAUAoBQCgFARXadf81Zv9kyS/KORZD+SmgJJ1DLg4IYfIgigPJfbPYTfZYgVLpG7aZBv4SBpVhz1DBGeoGeea9nsmazOPml9zJqNsZPE7sZw3moz8R4T+g+tb7k+SMTtYXzwtmM4zsQdwfiK5VbKt5icnBSWGSM3EJbmMqx8SeIKNgV6/Tnv/AOFW97Ox4KlCNbyvE2OGgqe+B8SId+m+3z51p6W0peJXN5+HzJXhPFRKSp2YDPoR54+NX12qbwV2V9O5ItVxUYr2RkidkGWCkgev+HP5VXa5KDceSUEnJJ8FeSwP2Byx1PKe+T00+/8AMg5rxZ1dMFJ8tmp2f8yxwtvr+hAWURZwAM52+oxXKoNzwaJySRO9nuGF3ARdbZ3P4E9T+0fy+NbKYKEeqRmvtSW+x9D9luHyMIZZtliiCRL/ACgd4fiM/X4V87qrI9Uox8Xl/oX6aE5NWT2wsJfn7s1uO3S/2rCze7bQSSOfIFWz+QH1qlRxS5PzLnLN6ivIeyq7jmspJY21GS6ldzgjxsQxUA9ACFzyOnPWs6NBcq6Csdsu2Mdg8Cspdpn3C5JWMe/Jgc8ZG3x8q06fSyuUmtsL8fIrnYollRwQCNwRkEVmLDnNAM0AzQAGgOaAUAoBQHV3ABJIAAySdgB50Bp3F9oliU40y5AbP4wNSr81DH5VxvDLYVOUJSXMcP5cN/J4+p1t7wtczJnwxpHt+8dZO/8ADprie7RKdXTVGfjJv6LC++TNw6771NYHhJOk+ag4DfPn8MV1PJC2t1y6Xz4/obVdKxQGO4hDoyMMqylSPMEYI+lARvZictbhGyXgYwuW5lk8Ov8AmXS49GFAa/bjhhubCaNff06l/iU6gB67Y+dbNBcqtRGT44fz2Kr49UGj5nmcMWWVCTzBXZweo8icdCN8V9JdW8swRTW8X+hxDwLWfu5Fb9w/dv8AA6tvoSfSqI1PxX8/I67+n+5fmjLNayW5B7tsjcAKSvzIzn5mr264Lbcipxs2yHl+7LfgkYLp/ZIBJU/kfUVyu1zluOnfHijHw1hFOCxwu+/xHX0q6Ee7s34OzzKOxcYWBAI3BGcitjMb2NbjqP3JEasS+3hBJxjLcvSqLZfDglU11ZZocP4dOz24dO7SNSh1sFLasg7Hfy+lYLGnFLPBOy2CjLDy3vt6Grb2NvE4VpDIQwGiIYBOfxOdzv5AVOKm38KwSlZZJZSx7/oXr2f2hnuY0RVjhU6mReRA38R5nfArmu6dPp3LOZPZfMjRUp2rq3fJ652hdltJmXIYRsQRzGBnNfL0pOxJ8ZPXuyq5Y5weJ+0Ljc0Vo5fJlvsRhjse6XBk0qBuDhFz8a0atwilXF8fzky6NTk3ZNc/zg9C9lUscHD4rYsNcY8e4xrf7xgOpwWxn4ViN5dbq5SONpHYKiqWZjyAAyTXUnJ4RxvCyeBdpO3N33yXMLdz36ll8ClzGsjpGrFwfD4SdK9WJPOvoaNHV0uEt8bc+Pj8zDK2WcnqvYjtml6e6OBMsEcjAcjqRdenz0udJ+IryNVpHT8S4y1/Pc1QsUtite2G8eaWGyikEbLG9w516PdRhGmcjcnUMeorX2dFQjK2Szwv1K7m28I0+I9ppbyx4XBHK0RunEU8i7NlNKOoPQknV9OlShp41W2zaz07pe/BxzcopLxMs/DzwvitvDbzTNDdRSh45HL4KoxDDy3AOfjXI2LU0SlJLMWsNHcdEsIsPsYlZuExliWPeSbsST75xuaz9ppLUPHkidP9peawFooBQCgIvjvHbW1UG6mjiV8gayBq8wBzPr8aBbEHa8Ys47aF1kE9p3pAnyri3b+7DbZVB7uo7rlc7HNRUUkX26mc5ufDaw8bZ88+/j4CPjk4cpNEmue47u3Rdy0QBLzMQTlAm+dtyB1Fcj1POS7Vx08FX3Mm3jL8k/JGwe3HDIZPs/2uBCnh06gFXG2kt7oxy57VMxyk5Nylu2YePdrmh4hbWkawkTaSWeUBtLMR4Ix73LnmhwjLX2qW0nFfsShQmSvfl9mk8OlEGNyWJXc8xQFj4j2zsLeUwzXcKSDGVZxkZ/a8vnQGSeUQ3SSg/dXOlGIOwk/uX8vEMpnqe6HWgJqgPHfaP2W7uTvUGMnIYDcp1XPmM/SvqezdUrYqMnuv5+P3PIvg6p+j4PNeKSADEew6kdD5V6dssLERWvFmhbXEie7I6/BjWPuk+ScoxlyiXt+OSqi6zqUsQ2VUnkuCNuYzXO6WSl0Qb2Nm5vpNAIER6hu7XDDz/wAOlXdypQyuSEYRz4/U3OBcfcAiTSFHJlQAD93b8q7GpYwyNtEfD7nXi3aGSTAjZlAPXbV64HIf1qSpivAQojHlEXa2jNcKcsw1KwJJOxII3P0+VO7WGWyklBk1wDgTTTF8HTrJG3qSKjO2NcNzkm+nB7L2G4GtvCWA8T9f3f8AHn9K+b7R1Tun0+CN2iqcY9b5f2LHK4VSWICgEknkB1J9K802nzB2047LxTirTWy60gIEKkZBRGyDj95jnHXYdK5k6lnguVj7Sw7ab+ExvGSqFMx/eFjrzvnGpUTbOMOTXQeicT4H/aFkIBdZhcKTJFglsHOknJGM79OWDV+nu7mfXjJCcepYOlj7PbVbaKCcC4EJbunkXDKGbUUJUjK6ulWz1tjm5x+HPOCKrWMM0uHezYQ3q3aXUgdT7oSNU0Yx3QUDZNO2By261ZPX9dXduO3vv7nFUk8klP2Etprya5uR9oMgUKkigrGFGPD/AFPrVS1lkK1CG2PLxJd2s5ZFt7LYO4eETSqDcGaIrpBhYjGFPVcBRv8Asg86t/3CfWpY8MP1IdysYN3gXYFIJmuJria5nMZRZJTnQpBB0jzwep8/Oq7dY5xUIxUVnOEdjUk8nHZLsIbB1KXlw8ShvuWwI8sNzgdc713U6tXreCT8zsK+nxLlWIsFAKAUB5T7X+yV3c3dpdWqtIIcBkQoHXEmvWgk8JONt+oGxoDD2bMXBrC5kvoLlY7ibBjm7qXUShySIhpVTuN+eB6UBpdgpDbXkbXiOiX0TJw8u5YQR6srBhvc1LoI3zgKKAhLHsNxG2Wa2/s23utc4dbiZlK6QGHRlcc8/XagLXx3sldnjPDJUh1RW8USyOhARSrNkAO2rA+e1Aab9j7m37SG5jsY5bV3Ugju1SPIQNIFPJ1YM2w3zz3oCC4v7Pb1b28DQ3E8Fw+oPA8ILeMuocyjIwfLHLrQHrNhaOlvBYvBK8X2dEaUumUwpGGxg6hgYZeuDQEpwm8YMbeY/fIMhjt3sfISjpnkGA5HphlyBs8V4alxGUkG3Q9QfMVbTdKqXVErsrjZHpkeC9r+yclnMdS5jbk34WHl8fzFfW6TV16mOVz4o82cJVvEirz2eN13X8x6H+taHEKR2S2LR7DOG/Uf4Vzp3OdWGSHCFAyjeJTvgdD5g+foNjVsY+RXZvujvcWLKfNfwkcvh6HzFdjhnFNM5gsCzheX6/IUm+nwDnhF/wCAcBiSJSdsZGWGPUYz65+teNqNVKLZGucbJ9JaOG8LCmJQmmORvdx4mUKzFj+yuQo9dXrXkW6uUmeoqIvGS4AVgNR5n7Ye0bKq2EIYyTquoDmyuzosY64JVi3oPWotlkIrGWYOwvsxe0iWR3Xvj4mTHh1Y8IJHkenKuNNnFJI3rjspHKiC7g2BZjkba257ruPPO2TvUVlEm0zY9n3ZAWFzM0U7vDIm0bnOltWcgjY7ZGcZ+NTi8kJLBfqkRFAKAUAoBQCgFAKAUAoDBd2iSoUlRXQ81YBgeo2NAanGOBwXSxrPGHEUiyJuRpdfdIKkH5cqAkqAUAoBQCgNTiFisqjJKsp1I6+8jcsj9CDsQSDQGCy4kdfczgJL0IzolH7UZPXzQnI35jBI6bPEbCOeMxyoHQ8wf1B5g+oqddkq5dUXhkJRUlhnmXG/ZhIjF7Vw69EYhW+GfdYfHFe5R2xti1fMx2aR/wCJT7nhEkRKTxmHPmpVc9D5H4gmvThq657weTHZCcN2jm24d3ZOcE+Q/WtKvUuCpy6kbVgukncMW/B+H8+Z+G9ctksb7epBrq2X7ljsuAXUiZWBsdA4RR/Lrw1eVf2hTB/C8v0/mC2OiufC/Im7Ph08SKz2kssu2A7xd0nwVZCT8x67V41l/ey3eEaq9L3KzGPVL5Y+5b+H2zgmSYgyMMYX3UXnpXO/qT126AVlbXCPRinzLk0+PceEJWKJe+uZB93Cp3x1djyVB1Y/AZNRJGLgXZ7uz31yVmumbUZCoxHkY0RZ3VANvM8z6cwdN/jPGYbSIyTuEXpnmT5ADcmuTmorLLdPp7b59FayyidqfaFPHbQTQRKqTmQL3oJbSujDYBAGcnbfkKonc1DqSPW0vZdctS6LJZaWXjz22/Eiey/au6IvJZcKsNq7hRGE8Z9zmPOo0WSlJ5Lu1NDp6aoqpbt45ySXZz2kyLOLfiMYR8hdYBUqSARrQ8s5G48+VdhqHnE0R1PY8HU7dNLqx4e3OP0PTga1Hz5zQCgFAKAUAoBQCgFAKAUAoBQCgFAKA4oDz/tL7S+HIzQOHnwcN3Y8IYHoxI3B6ryPWt9XZt1kerj3KZXxize7K9rVuVb7M5uFT3o3wlxGDy97Cyr65B25saz36ayh/GiyFkZ8FnsuJxSkhG8Q5owKuPijAMPpVBLBtsoIwQCPI0BFXPZq0k9+3iP8oH6VarrI8Sf1K3VBvLRs8O4RBbjEMSR/wqAfmeZqEpOW7eSailwbtROmjxHjEEGO+lRC3uqT4mPkFG5PwFARkl5d3J0wR/Z4j/fzDxkf/jh5g893xjnpNASPCODRW4bQCXc5eRzqdz5sx/TkOgFASFAeD8dll4pxfuSSEErRqOiRox1NjzIBP0FefJuyzB9rpo16HRd4ucZ921si1cdDf5rJEiXKQXxWOKAiTES248JIGzeAtjzYVrsWEsLOGfN6K1Ttl1z6eqMsv1bN2Iw21zcNcymUT3EEa96wzHhWnVT6KzZxttjNSSabbKJSjOMa647rLe/PqvksnkljEZuIFJ5Qw++lnmBzkRqzFweQBYAfAis8a+uUurwPas1/9JpqY0JYlHLz8v3PW7f2jx9wwWCXvQYUgjcqpnMo+6OxOgEAsdQyF39K1nzZDH2m3JLExwqDaTFAhLa51ufs0ZVmxlCxXAK+fwoDWsu1F5cXsdvHdM0kEyRSKiIA/dqDeTy+HaPUe7QDGSc70BJ+zGEzfa1uHuFvEkeK51SuQcszI0YJ0qAMAYHIeRoD0y3i0Iq5J0gDJOScDGSepoDJQCgFAKAUAoBQCgFAYLK8SVNcbBl1MuR5q5Rx8mUj5UBnoBQFU7e3DNELdZRCJVZp5j/dW6gd4w/eJKoP4j5Vq0sV1dbWccLzfgV2PwKfwLs1wG+VoLUv3qr7xaZX8tYEnhYegGK23ajW0vrnw/YqUKp7I8+u4bjg3EtjmSFsqRssiMP0I2I6EHyr0ouGrp9H+DKMOuR9GRpDdwxyFFdGUOmoA4yAQQeh+FfMTi4ycX4G9PKyjGeEsv8AoZ5ox5EiUf8A7QzfRhUSWTr9mvByngP8UDfqs3/hQ4dGtr0//cW6/wANu5/WagOi8DlbPf3k7g/hTRCPrGof/qoDo1vY8NQylY4c83bJdvTU2XY/M1FyUVlltNFl0umtZZv8H41DdJrgkV1645g+RB3HzpGSlwSv09lE+ixYZIVIoFAee9puxE/ey3HDpVikmUiVSF31bvodgdJPXAHxqh1NS6ocnrVa+uyqNGpTcVw0/wAGUdOxHFEVY1R1RGLKElwoYjSWGlueNs1Qq7ksI9ees7Km1OXKWOJce3BvcJ9k1w7ap2SMZJOPExyTnf8ArUlp5S/vZRPtrT1LGnr444X2IPtLwVYZOJrbhtNvFbQO4BY4kdZJ30jnsuCPKtUYKKwjwdRqrNRPrseWTXEuAK6Wk0Iu7q3aeRrmSNTHLIxTukcL4SsYAKADAC9TnNSM5Y7jsSZuI8PnESxwW1uPADkCRXzGmOoU4bPLw9c7gbXAexd1bG5jjuI0ilkkkjlSMGYF2BAct4SBv0PMcuVAWHst2aWz7xjI8ssz65ZZCNTtgDOAAFAAwAKAsFAKAUAoBQCgODQFChupm7mXvpQ13dT27JqOmNAlyY9K8ldTEuW5nLZ6YAxT8cneHWpkOVtIWWIgOJZHJuNOogBtJVQSRjJoDYtPtLTWkMklzCmu48LMhkkjURtEJGXPIkjIOSBudzQGv2elaKK10O4E3FLoOuokaRNeeEDouVBwOu9Ad7G/mkuIkaaUAPfOVU41iG4iEaE4zpGcbcxkciaA2+wl5cymOWRJxHNbLI7TMhXvW0MO5CsSqFWbbAwFXbOaA2uLWCXF+IplDR90jMp3VtLSFVYdRqYNj9wVqrm4VZjzn9P58yqSTlhnn/bDh8fD+O2clqoTvChaNdhkv3bYHkVPL0r0tNOV+kmp74/9KZpQmsHHt9hAuLVgN2icH4Ky4/7xp2Q30S90c1K3R6D7K5S3B7UnojL8lkdR+QFedrljUTL6XmCLXWQtFAKAq/tB7RSWNsrxKpd30gtyXwk5x15cqrtk4xyj1OyOz4625wk9ks+557B2eluT9p4nOcEAhdXQgYHko9BXy2p7Usus7nTRcp8cfZfmz17tfTpIuvTrGOX/ADn5i77ONAftXDZ9ON9Orp5A9evhao0dpXUWdzqouMvPH3X5rYjT2nVqIdGoSkn4/wA4L57OO00l/bu0qqGjcKSv4vCDnHQ19TTY5rc8rtXQw0tqUHs1n2LdVx5YoBQEV2kmuUgLWcccsoYeCRtKleu/n1+VARHYHs7LaxyvdMHuLiVpJivu6jsFXP4QBj5mgLWqgchQHNAKAUAoBQCgFAKAUAoCLt+z8CXBnVW1kkgF2KKze+6xk6Vc9WAycnzNAdU7O24hliCYSaRpXwzA94zBi4YHKnUAQQRjAxQGa24PGhiOXZotehpHd28eNeWYknkOfLpQGq3Ze30OgDhWl70aZHUpISSWiIP3eSSTpxnU3maA2LLgUMRiZFOqJHVWLMxxIyvIWJPiYsoJJ3zQHPC+DR25bujIA34GkdkXcnCIxIQb8lAoCu9tonWeJ4pO6kkGiKVvcWddTRo+xGh1aRD66cb4rZpmnFqSylu/PHjj1WxVPlMr3Z/sVfTcSF7xNk+6IKqrA5IzoAAGFQE58ya026umFHdU+JCNcnLqkUr2u8fW7v8ATEQ0cC92pXfU2cuRjnvhf5a39nUOqrMuXuU3y6pYR7h2O4YbWwt4W95IwG/iPib8ya8HUWd5bKXmzXCOIpEzVJMUAoDz/wBsv+qQ/wC//wD5vVN/CPpf9L//ACpf/l/dEZx2xee0hMQ1aVBIB3PgA28zXzf+nNfRotbatQ+nq2TfHLe78M+Z43atM5zeFxJkP2btZY4pWmGnUAQCdxgHOR05itX+pddRqrq40S6unOWuN8cPx49jP2dTZF/EuWsL6lh9h/8Aq0/++H/cFetpeH7nu/6h/wC2Ht+Z6VWo+eFAKAUAoBQCgFAKAUAoBQCgFAKAUAoBQCgFAKAUBHce4PHd28kEo8LjmOan8Lr+8DuPhVlVsqpqcfAjKPUsM8b7Q8C45CPs4luLiDkrRMTleWG/GNuhJFe1Tdo5/G0k/UzSjatiT9nHsxkSZLm+UKEOY4cgkt0Z8bADmBnn8N6tb2jGUeirx5Z2qhp5kewivGNRzQCgFARnH+BxXkXdzAkA5BBwVPLI/wAajKKksM1aTWW6SzvKnv8Ac84vuzl7w1i9uxmg5lQCSB+8n/mWvK1vZlV6+Nb+a5Pqatfou0V03ron5/o/yZpcL7L3vEyHnJgt+YGCCwzthTz+LVHR9mwrWy+fiZrNZpNAnGr45+f7/kj1Ds32ehsYu7gBAJyxJyWOMZP+FetCCgsI+e1Wrt1M+qx/sS9TMwoBQCgFAKAUAoBQCgFAKAUAoBQCgFAKAUAoBQCgFAcYoBigOaAh4OPK3EJLPQQ0cKyl8jBDMVAxzztQGbjXHre0Cm5mSIOSFLnGSBkgUBt2V4k0ayRMHjcAqynIIPIigIW17XQNcSwORG8c4hXUcmVzGsnhA35GgJHjfFobSB57h9ESDLHBPMgAADckkgD40BzwPisV3bx3EDao5BlT8CVIPqCCD8KAwJ2ktTc/ZhPH34OO7zvkDJXy1Y3088dKA2eK8Vhto+9uJFjjyAWY4AJ2GT0oDQ4b2wsbiRYoLqGSRgSqKwJIHPbz25c6A3eM8SFvGrkKcyInidUHibSN22J9OZ6UBv0AoBQCgFAKAUAoBQCgFAKAUAoBQCgFAKAUAoBQCgFAQ8HAVXiEl5rJaSFYimBgBWLA5553oDp2g7Ordy28jOVNu7MAADq1IUwc+hzQGXsvwQWVpFbKxdYhgMQATuTuB8aAgj7PoxxE36TOs5m15wCNBjEbREE8iBnPOgLLxvhoubaWBiVWWNkJGMjUMZGetAY+znDWtrWKB5O9Ma6dekJkAnT4V2GFwPXGetAV6D2fxred+Jn7sXTXQg0rgTsmgtr97TjfTQE52m4Gt7B3LOUHeRvkAHdHDgb+ooCC4d7Po4blJxM5KXdxcBSqgEzoEZNugxkfGgJ7tJwQXkSxs5QLNHJkAHJjcOBv0JFAS1AKAUAoBQCgFAKAUAoD/9k="/>
          <p:cNvSpPr>
            <a:spLocks noChangeAspect="1" noChangeArrowheads="1"/>
          </p:cNvSpPr>
          <p:nvPr/>
        </p:nvSpPr>
        <p:spPr bwMode="auto">
          <a:xfrm>
            <a:off x="661988" y="4524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8" name="AutoShape 16" descr="data:image/jpeg;base64,/9j/4AAQSkZJRgABAQAAAQABAAD/2wCEAAkGBxQSEBUUEhQVFhUWFRwbGBcWGBgYGxoaHxcYGBcXHBsYHCggHRwxHB0cITEiJSkrLi8wGx80ODMtNygtLiwBCgoKDg0OGxAQGzYkICQsLCwwNC8sLCwsLzQvLSwsLCwsLCwsLCwsLCwsLCwsLCwvLCwsLCwsLCwsLCwsLCwsLP/AABEIAMABBwMBEQACEQEDEQH/xAAcAAEAAgIDAQAAAAAAAAAAAAAABQYDBAECBwj/xABKEAACAQMCAwUFBQUDCQcFAAABAgMABBESIQUxQQYTIlFhBzJxgZEUI0KhsVJicoLRFUPhFiQzNFNzkpOiVLLBwtLw8RdEY6PD/8QAGwEBAAMBAQEBAAAAAAAAAAAAAAIDBAEFBgf/xAA2EQACAgEDAQYEBQMFAAMAAAAAAQIDEQQhMRIFE0FRYXEigZGxocHR4fAUMkIGFSMz8TRDcv/aAAwDAQACEQMRAD8A9xoBQCgFAKAUAoBQCgFAaPFeKR26BpCdzhVAyzN0VQOZ/TmdqlCDm8I43gi7jtI6LrNrKU66WRmA89IO/wAiasjVFvHXv88fUi5Nb4JPgnF4ruBJ4SSjjI1KVPPHI/8As9KhZW65OL5RKMupZN7NQOnNAcZoDmgIDjPHmgureHQCJ3xnfIwpY7fKq8vqwimVjVkYJc5J4VYXHNAKAUAoBQCgFAKAUAoBQCgFAKAUAoBQCgFAKAUAoBQCgKHfS99x+OGT3YrcsgPIsSMnHnjb61rdbWlUvOW/02KVLNrXoXhyoHiwB67CsiLivdouLLaQItvo1SSrGmMEKWYAtjzAPL4VCyTjheLNGmpU+qT4isv8l9fwI/tNcXdlCLlJTIqEd5G+CCvUggDB+G2/Kq7nKC6kzXoYVambpnFJtPpa8H4J+aJSPjBuJUSE6VaESauuDyFVK3vbpVp4UcZ9W/ySMLh0RyzrLxd7aUJOdSMG0sOeQpb9AR9KrqnbHV9xJ5UlmOeVvjHqJJOtyXgQF5xi7m4a99BNowGbRpUqFBII3Gcgdc887V9DXXVHUdzNbZx8zDKUnX1xfqdZLozT8JkYklgzZbGd43O+AB+VebP/ALvk/uh/9sfZ/kZl4/LdRyyQvIp1ssSIoI8LFQWLDTvjO55HYVT1Occr5HuOqui1QmlhYznl5WXhJ524X4ss/Z3vmiSS4yspXDoPcz+0oIyOX5mro5xuefZ0db6OPAl66QFAKAUAoBQCgFAKAUAoBQCgFAKAUAoDhmAGTyFAQA7b8O/7bb/8xf61Pol5EeuPmc/5bcP/AO22/wDzF/rTu5+RzvI+Zls+1llLIscd1A7scKqyKST5AA1xwkuUdUk+CaqJIUBTe23ZuaSWK7syq3MPLVydd/Ccb9T9TWzT6pVxddizB/VeqKLKupqUXhoyRcYlnj0T2TBx+8hTPmCfEPpVTjCL+Gf4PP6fiTy2t0V2z7EXDcN7tiEnS4M0fMrnOcb7npv6Co6+cdRZ1x2xjHyNXZ970yaksqSaa9/L1RO8WF1e2ht2hETSYEratW2fFo26+Z5Z5GszUpLDRbVZXRPvINt+G2Przx6c+hm/syS0mikiTWgjEbgHcDbcfTP1rN/TShe7q/8AJbp+njnzKlNSh0yM17bmadZpsJBCpJ1fA5JJ25Z/OroUylarJc4wkvX8yDmlBxKPxeH7PDizSd7J5C80RGFKnnoBOoJ1IwAceRNe7VNSli2SU+E/J+r/AD8DDPKWYLbxLDOpuJOH3Nomu3QE7kqRkMpUgKcEZ3+FeVZVKFrUvDb8SeHKcZx4wzBwyxu+GzypHCs9tI5dMsVZCenunb+lURhKvaO6Pau1NGpSlYnGaXKw0/dZW5frKRmQF1CsRuBkgfMgE/QVcec8Z2M9DgoBQCgFAKAUAoBQCgFAKAUAoBQCgFAYL4fdP/A36Gurk4+D5w7I8OtnmKXSkx927F1LBk0oTlQNm+BFa5WSfGx5FNik8T4wbD9mBbXsUUyCWKVlCOGYLIjMAHVlPPfl0Pnsai7ZNcncShYoy3TM/Yy2UcagKLpUTkBQSQAFYDdiT0rkptwwztNn/N0+p9D1mPWFAKA4xQHNAY5ZVUZZgo8yQP1oCNm7S2anDXdsD5GaMf8Ampg5lGjx2e2vrSWCO6hzIuAUlQ7/ACPKrabXVYppcEZxU4uJocGHEEhELxW+y6RKuo5HLUUIxn+apzdDfVHK9P3/AGOLr4ZP9muEC0tkhXkufzOT+e9VWWOybnLlkoxUVhEpUCRjMyj8Q+opkkoS8jsjg8iD8KHGmuTtQ4KAUAoBQCgMV1cLGhd2VVHNmIAHxJ2FcbS3ZKEJTkowWW/BHFpdJKgeN1dTyZCGBwcHcbc6Jp8HbK51y6ZrD8nszNXSAoBQCgFAKAUAoDDdn7tv4T+hocfB85dm5rfvJA1xGv3Ei5YiMEtGwABkK5PwBA64q3rR51eiks5fKZn4N26t4oxBcRzTRxyB4iDFmN1bcq2sgoccuXlXHPyNENNiKjJ5xv7GXsDfQycWtykhy0pIVkZTuGOARkH6061gpjpJxtU/U+h6rPQFAKAib7jgVzFCjzzDmkeMJ5d47eFPgd/IGgMH9n3U3+nuO5X/AGdsN/nK4JP8qrQCLsjZg5aESt+1OWmb6yk0BJw8NhQYSKNR+6ij9BQZOJ+GQv78MbfxIp/UUBq/5Pwj/RBoT5wu0Y/4QdJ+YNAdTHdRe6y3C/suBHJ8nUaCfQqPjQGex4vHI2g6o5QMmKQaXx5jow9VJHrQFc7X9ho7hJJIRonJ1DB2c9QR6+fnVU6k91ye32Z2zbppxjY8w4x5e3t+JWOB8cjhsJI0Z4LtXAKKATIw2yFYYHk3liqozXTjhnp6zQWS1atlidTWcybxFc8prjwN6Pit9axRXN1Kzqz47kBAWGknPu56VPMorMjJ3Wk1tsqdNBQSX9z6vPHnhZ8Mkr2g45O3DlvLdzCAMlGVW1AsACCR612cn0dS2KNBpKf616S2PVu1ndYwnnYg77tAJLFu8vJe/A1p3SyRHOn3GKqFIz1quU047vc26fRTjq0lVHobw8uMts8rLznHkjZ4V2hucRWlse8lMYeSSYl9OoatIycnGc5J61OMm8Rj9TPqNJRBS1WoWzk4xjFJZxtn0JK87QXdiwF4IpEdX0NGNJDquoKwzyPLauynKD33yVU6LTa2DdOYOLWU3lYbxlPC4I/s3w244jH9pnu5VDMdKRMVAwegUgDB8965CPWstl3aGohobnp6Ko4WMuUepvY1OM3UsCXtjJM06i3EiO+7L41yjE7nY5qE20pRb8DVpK67ZafVqCg3PpaXD2e6XhxguHs/su64fEOrDUfnV9axFHhdqX99rLJ+rX02/IsdTMAoBQCgFAKAUAoDFdR6kZRzKkD5jFAfPo9jPEtstbfKR/8A0UByPYxxHPvW3/Mf/wBFATXYz2WX1rf208pg0RPltLsTjQy7AoPPzoD2ygOskgVSzEBQCSTsABuST5UBBLJLe7qWhtTyYZWWYea9Y4/X3j0wNyBM2lqkSBI1CqOg/M+p9aAyaxnGRnyzvQHagFAKA6yA4OkgHoSMj6ZGfrQEBecQvoTk2yXCdTA+lx693JsfgGrhBuS8MmK047ZcQzETiQH3JAY5UbzU8w3qpzXcnI2xk8Lk7XnFJLFGNxqmhA8Ey6deekcg2GfJxgdDjmeN4L64dclFvHq+F7lIHeHirXbWU5ibcJoUtnSBnnjmM86zpSU+rpPqLLNPLs6OlV8epPn4sct44J3ifCLm9uo5JY/82VTpVXKONQ945OdfIEfHHnVji5Sy+DzqtbTptPKulvrbWZYi1t5J+Hitsmhw3gF1LbmzkEkEQZipOGBUsGVG8Ocg75GAfpUY1ya6Xwab+1NPC9aqlKU3jOVJYeMNrfG/kyck7IytadwbgZ5FxGmShXGgnTn4Eb1PoysZPNr18IX9+qlnZreWz5zz+xgg7ESR6JIrgpOildYUEMn4QykY2G3LkB5Vzusbpmh9sOalCytODecZez8Wnysmza9lJXnSa8n74x+4oUKo+QAFSVe+W8meztH/AInTRBVxeM4bbeOMt/ojt/kX3bsbW5lt1c5KLuufQE7Vzu0uGSl2rZZFK6EZtcOS3+qaydD2M0QTCKQmeUbyyDVncE5Bzz8+lO7wtjn+4yndGdyzGPEV8KXtj/0muB200epZWQp4e7CjGkacEfDPxqayY7Z1yS6Fh+JLV0pFAKAUAoBQCgFAePXHG7q2kyDLLm8vpokJY5ES3cZtzjmoIjcL6nA2oDej7TXjTW7tcQKpjudOSndSsiRsgdkdgreI7AnAUnG5wBtcK7bSuU72ZY1WB3JMILXDq8ivHFpkKkJpG6ltWoHagIv/AOoN0dY763UKJSsjRhu8KQQSxxjRJpDEuy7E8upoCe4Jx67u7t4nKwIpJKgp3q6GjIBDMWKspbJKgDK4J3oCcgH299Z/1NG8C7jv3U/6Q+cIPujkxGrlpyBY6AjbhGnLKGZI1OCy4DOfxAH8KjkSNycjbG8k8Fcl17eBDXnZC1xmJHD8w4lfY+eWLfkKvjbP/J/gZLNPTFZjHfzy/udrczwoFad3x+LSmfhuCcfnVyhXJ7I8yzXaivbP6g3jDcO/zY//ABVipj5GOXaOpz/f9v0MTcakHJz9FP6irFpYPwJw7S1S/wAs/JGe27SMNnAf1HhP9D+VVT0K/wAXg31dry4sj9P0/clF4/BgEvgn8OCW9fCoJPxGRWKymcOUerVqarVmDz9/oQ3HuGWfEVwSEmx4HZWR9vRwCy1U4iyuFqw+SE4D2nlWZbC7CSfed2ZM6sqVICnbxb43+u9Rz4Mpq1EozUJc55LTb/5k6xEn7M7BYid+6c7LCT+wT7pPIkL1WpG0nqAUAoBQCgFAKAUAoBQCgFAKAUAoBQHXQPIUA7scsD6UA0DbYbcvSgNWXhkTTJMV8cauqnyV9GoY5H3F+lAVr2hcTKxmGNckxmSc6tGLdThl1Y2Zz92Ovvke7UZPCyTrj1SSNH2c9pZr2eUMFSKKJQkSDwruQN+ZOBjy9KhXNybNGopjXFYL3PLpVmPQE1cll4RjbSWWQnB7te6jjxsFAwTks2MsT575NaZ0ShueTDtGE7FBLb7/ALEleXACk9AKqhBt4L9TqI9GxVr3tDCHjjDEvKcKACfPOfLka9OvRW9Lk1hL+bHg3KUk5LwK/wAZ4Ukx8UkqsJA6kMPCQcgaSNJHxBrdVOUVslxgjTZKPCXGDma5OfUfCrIwWCyMI4NSLi6Hm4BzjSx0kHnghtwfSu9GSx1PyNi347GJdAkHejfSDgj4fLpUJUdSw1scjXZB9cNi22d9FfRm3uQCW5Hlk9CPJx+f5V42q0jq+KPH8/A9rT6mN66LFv8Af2OLLsnayYJjCTQyYZoiU8S4ZW0jYZBVsY61gaRf/T1vfG68izXlqssbRyDKOpVh6Hb5fGhoNHgczgNBMxaSHHjOMyRnPdynG2Tghv3lbpigJSgFAKAUAoBQCgFAKAUAoBQCgFAKAUBxmgNDivGYbZdUzhc8hzJ88KNzVdlsK1mTNGn0tuoeK45+31NiyvUliWVGyjDIPLb58qlCSlFSXBXbVKqbhNYaPJOKvJfzJEh8d7L3xIx4LRCUtwcdNOqXB6sPSoT3aiXUYhF2P5Hp/CeAwWzEwppJjRDjqEzpJ/e33PWrFFLgolZKS3Kz2y7S/eC3hOTkBj+9kDHy/XPlXu9naHMO+nx4Hj9oW9X/ABrhc/oanDboQrPNITpjLqNXM4YD8yABVt9btcK4rd4Z48ZYklHlo14OM3UpAWLSzDOoq6rjz1McVZLS6ev+6WUvZv6InPp5cvxM54TBC2sAtICSGZixBIwxHQZFV/1Ftqw9l6bGadspvpXBH3r+taq0X1rCImeVlUtu+ncLzbHXH7QHlVm8H6FqSzjgg7q8hI759BBHvMASR+zvzPTHxrU+hR6nwaIxnnpRSHnAlLxZQatSb7qOY3FZVLfY3YeMSLZw3tO8kWktiaMh1blrAzkej439cVZFRb3WU9mZZVdMuqP/AIev+zvjv2wzyHAbTFqA6sFZS+PIgL9K+a1+k/p7MLh7o9Sizrjvz4l0rCXkXxod2Y7gf3bYk/3TEB8+gOl/5D50BFe0HtWeG28coiEuuUJgtox4HbOdJ/Zxj1q2qtTbTK7J9CyUZPbTIQSLHIGMkSsQMnAz93tk7CtH9LHz/D9ylahvhGW99sM0LlJbDQ4xlWmIIyMjI7v8ulc/po+f4fuc/qfQvXZXtQt1YpdyhYQxYYLZAwxUeIgc8eVUSqfX0x3LVdFQ65bI3bzjSCNZIisgaZIyQ2w1MFPzGc4rsaJOTjLbZv6Fc9VFRUob7pfXY4se0MMiO5dFCOV3YeeFb542rs9NZFpY5WeDlWtqnFyzjDxz/OfA2YuLwNoCyxkyMVQahlmA1Mo8yBvjyquVcovDRfC2E1mLyYrziyrMkSvCXLgOjSaXAZXZdKgHUx07A42BOdq4ovGSTlvgxx9p7NnZBcwlkDFh3i7BffPPp18q73cvIdcfM1OFdsrWW1W4aWKNWYqQZFJDjfRt+LThseRrsqpKWMHFYmsk1Y30c0YkidZEbkyEMD8xUGmtmSTzwYuMcVitYjLO4SMEAsc8ycDl6mpV1ysl0xWWJSSWWQae0Hh5kSMXKFpMY54GeQZsYU/Gr3or0m+ngr76GcZM3DO29lcSvFFOpZFZjnIXSvvEMdiBz+FRnpLoRUpR5Oq2L4Zop7TOGmTR9o641FWCf8WMY9as/wBv1GM9P6nO+hnBI8R7ZWUEpiluERwuog55adQOcY5cqqhpbZrqjHKOu2KeGylcT7Sq8r3lhOzoColXxeE8l1I34GxsfMHetk+nT6drUR4W3r7Pz3PE1vfV2q6mWz58l+zI7vzxIvPI2mQMU0LuiAe6ADvuMNz5k18b2rKULVNbwlFOPtw/mnlH6D2F2hGWkj0pevv5l4lt3t+CmMH7xodAPk8raRj4F9vhXr6VJUxx5Hk9oXK7UzmvF/sa/ZDhq/2jeygAC3EVrEByVFhjdseXNfpVyW7ZnlL4FH5lm4/xH7PbSS4yVU6R5tyUfXFadNT31sa/N/8ApRbNQg5M8QvOOpAx21y83bPJuZA9c5yfPNfY92pLyj4L0PCVbs3fiTdteQ3SxrHnutQklBHvMuyo3pqGT54rLideZN78L0/iMjrnW23zwiyf2hWDuTJ3TNS5vBV0KmWQqZB3E+Wx/wCwPOt0YYWTYlhGjLOdWQcY5VfGCxhkunbDIziPA4GYTBPeO65OkP18PLeq66Y9WJeBZXfNLozwUzjV4sty2nkAFBHmo3Pw6fIVknapWtI31wca1k62lvn1/T5nr8vrWiuDZGUsF99nfGTaXkRZvu3PduBsAGIAOPRsHPlms3adHXT6rcUT6bPc+gK+VPTMdzCHRkbdWUqR6EYNAeb9sbI3/DbRHkCFLgrKzbktEk0UmnpqLA8yAN8natGmTcnheBm1VkIR+N4Ibg91FaSIkar3MWrOBqMpx7zk+8dQGDsBgYr1Hpuqv1f4Hz77QavT/wAY548f4yOubOK7TTcsUZNTJIoBZs5ZoiT0Lbgnkc+dTuoeU4ezI6PWqMXGx+bXv5fMuXALcWvD7WMNGU75ys8g1KgJZlJAIAfBxvyOawKDdklvnHC5f7Hqztj3VcljDfL3S2+/uZlkBaTD6ybu2YMF06hqUawB+HO2euKtxhLbHwyX7GdSy5Yefjg/L548jKlyseV+6Ui9lJeRSRF72g4BG5GQCdqi4uW+7+FceP8APEkpqGVsv+SW7XHOPr4eBp3i6kuJkbXJbzRXCEJpLKqgSFVHMFNag9ahblKKxhNNc5/E0aWScptPO6fGM7LfHl6nSOMsbS6ZTquuINLj8Xdi3mSBd+R7tVOOhaqs4Uo+S/NGzHD83+Rp9m7hFeyhhkiuI1bAgliC3VsNDAs5Q4GB4TqG+eZrs0+lye3r4MRfCMHCuKpHFZJrt4CiTh7iZC2h+8GYANShZSCD4t8DA51KUW+rnw2X3IxawkWr2aygw3C6izC8lJyvdnDEMrFMDTkeIDHWs963XsW08MhPbveabCKP/aTD/pUn9cVu7Jhm1y8kQ1D+Ep3HOAxjiHC7NUUHuYe9wAC5LFnLeZwDWyq6XdW2t+LwVSiupRR07i3fi3EtZ7m3SKZSY0J0bpCCFUctR+Fd6rFp68bttc/NhY62Rpv5LKOJYbi1vIGfUsLIGOo/tRuNSE8tj1q3u42yblFxl5/uRz08PKLD2dWO745dTSxI0UMTtoYAquhVQDB2wMEY9KzX5q0sIJ7tkofFNs3PYbYLKt67gaZNEen/AI2YD5MKp7Yw1Gt+pKmKkmnwX/hHZNLdXCkZZsjbGwGFB9fUV8jqOyK9QoqyTxFvHs/A0aSL00XGL5NnjkeYraOQAFrmHIUnGUbvhjO+Mx16sIRhFRisJFmcnHA1WKW/LED/ADnvGyeSm2g8R9PCfoakhJ7FQ9o99ILaKR2I7yTKRjICoFITUOrkspPljA6k+12NBO2UvJfmv3MGry4LPizxy+cIzd4csWJ0A77knLnp8Bv8K9ydmCiKyti8dlDps0bbLeI4GAASQAB6DH1NU46nkxX/APZgkXvKmqivpMct1Uo1kkjpJJH3J3PeE7fDP6V1KfeehD4uv0ItpM1pwX4Ok75ieMkgSDTkcwScA1RqYNwzHk5jElLyKDLEkJKvuynBUedYc00r4t35Hopys3jwa01+55HSPIf1qmzV2S42RZGqKM1hcurDc1KuUntLxIzSxlH1VwG9fwJIdSyRK8Mh5kaQWjY9WGcg9QfME183KOGzYn4E0rgkgHcc/TbP6VEkQfZpfFdx7aUu30jHIOkcrf8AW7H50BOd2PIfSmWcwh3Y8h9KZYwhoGMYFBhDQKDA0CgwNFBgaaHQEHPagODGPIfSgOQtAavEOFwz476KOTTnTrUNjOM4zy5CpwslD+14OOKfIbhUJlEpijMo5PpGoYGBg4yNqd5Lp6c7DpWcnWDg9ujOyQxK0gIchFBYE5IbbcE0ds2km+B0o1bXstZRyCSO1gVwchhGoIPmNtjU3qLZLDk8e5zoj5G1Dwa3QuUhiUyAhyEUawdyG2359ag7ZvGXwd6ULPg8EWO6hjTBJGlFXBI0k7DnjakpynvJ5Cilwb1QOkR2giy1s3RLpD9VdP1agM3FrVO6kyo8WnWQNyAwzk9cDNdXJGfB537crlo1t2XY+IZ8vdJx5H1r3exv7bPl+Zk1UcuOfU8OvjiRv4j+uRW22WJMjBbF67KcQzax530goQPIEgf9OK1UrrgYdRDE2SM0mCcnl19POtCW2SlbmpDxBJH0I4LDmB8t/X5VzqjloscHGPU1sZZpMttyGw+VSittyKWxizUjpjuIRIjISRqGMjmPIj1zXJw6oteZ2L6XkpXaGPVom6tlJP8AeJ4SfmN6+anFp4Z6FDxmHluvZkVGuQfr9Of5fpU4RymXNm3ZDxD41rpiVTPpqylYWHDFB8Z+z/QRjWf+EkfOvCuj/wA1no39yyUmoV+ba+2/4Ejd3ndcShTpcQOv80bB0/Jn/KsuNsmhvfBx2XkDS3xHL7WV+awxA/nXCRP0AoBQCgFAKAUAoBQCgFAKAUAoBQCgFARXadf81Zv9kyS/KORZD+SmgJJ1DLg4IYfIgigPJfbPYTfZYgVLpG7aZBv4SBpVhz1DBGeoGeea9nsmazOPml9zJqNsZPE7sZw3moz8R4T+g+tb7k+SMTtYXzwtmM4zsQdwfiK5VbKt5icnBSWGSM3EJbmMqx8SeIKNgV6/Tnv/AOFW97Ox4KlCNbyvE2OGgqe+B8SId+m+3z51p6W0peJXN5+HzJXhPFRKSp2YDPoR54+NX12qbwV2V9O5ItVxUYr2RkidkGWCkgev+HP5VXa5KDceSUEnJJ8FeSwP2Byx1PKe+T00+/8AMg5rxZ1dMFJ8tmp2f8yxwtvr+hAWURZwAM52+oxXKoNzwaJySRO9nuGF3ARdbZ3P4E9T+0fy+NbKYKEeqRmvtSW+x9D9luHyMIZZtliiCRL/ACgd4fiM/X4V87qrI9Uox8Xl/oX6aE5NWT2wsJfn7s1uO3S/2rCze7bQSSOfIFWz+QH1qlRxS5PzLnLN6ivIeyq7jmspJY21GS6ldzgjxsQxUA9ACFzyOnPWs6NBcq6Csdsu2Mdg8Cspdpn3C5JWMe/Jgc8ZG3x8q06fSyuUmtsL8fIrnYollRwQCNwRkEVmLDnNAM0AzQAGgOaAUAoBQHV3ABJIAAySdgB50Bp3F9oliU40y5AbP4wNSr81DH5VxvDLYVOUJSXMcP5cN/J4+p1t7wtczJnwxpHt+8dZO/8ADprie7RKdXTVGfjJv6LC++TNw6771NYHhJOk+ag4DfPn8MV1PJC2t1y6Xz4/obVdKxQGO4hDoyMMqylSPMEYI+lARvZictbhGyXgYwuW5lk8Ov8AmXS49GFAa/bjhhubCaNff06l/iU6gB67Y+dbNBcqtRGT44fz2Kr49UGj5nmcMWWVCTzBXZweo8icdCN8V9JdW8swRTW8X+hxDwLWfu5Fb9w/dv8AA6tvoSfSqI1PxX8/I67+n+5fmjLNayW5B7tsjcAKSvzIzn5mr264Lbcipxs2yHl+7LfgkYLp/ZIBJU/kfUVyu1zluOnfHijHw1hFOCxwu+/xHX0q6Ee7s34OzzKOxcYWBAI3BGcitjMb2NbjqP3JEasS+3hBJxjLcvSqLZfDglU11ZZocP4dOz24dO7SNSh1sFLasg7Hfy+lYLGnFLPBOy2CjLDy3vt6Grb2NvE4VpDIQwGiIYBOfxOdzv5AVOKm38KwSlZZJZSx7/oXr2f2hnuY0RVjhU6mReRA38R5nfArmu6dPp3LOZPZfMjRUp2rq3fJ652hdltJmXIYRsQRzGBnNfL0pOxJ8ZPXuyq5Y5weJ+0Ljc0Vo5fJlvsRhjse6XBk0qBuDhFz8a0atwilXF8fzky6NTk3ZNc/zg9C9lUscHD4rYsNcY8e4xrf7xgOpwWxn4ViN5dbq5SONpHYKiqWZjyAAyTXUnJ4RxvCyeBdpO3N33yXMLdz36ll8ClzGsjpGrFwfD4SdK9WJPOvoaNHV0uEt8bc+Pj8zDK2WcnqvYjtml6e6OBMsEcjAcjqRdenz0udJ+IryNVpHT8S4y1/Pc1QsUtite2G8eaWGyikEbLG9w516PdRhGmcjcnUMeorX2dFQjK2Szwv1K7m28I0+I9ppbyx4XBHK0RunEU8i7NlNKOoPQknV9OlShp41W2zaz07pe/BxzcopLxMs/DzwvitvDbzTNDdRSh45HL4KoxDDy3AOfjXI2LU0SlJLMWsNHcdEsIsPsYlZuExliWPeSbsST75xuaz9ppLUPHkidP9peawFooBQCgIvjvHbW1UG6mjiV8gayBq8wBzPr8aBbEHa8Ys47aF1kE9p3pAnyri3b+7DbZVB7uo7rlc7HNRUUkX26mc5ufDaw8bZ88+/j4CPjk4cpNEmue47u3Rdy0QBLzMQTlAm+dtyB1Fcj1POS7Vx08FX3Mm3jL8k/JGwe3HDIZPs/2uBCnh06gFXG2kt7oxy57VMxyk5Nylu2YePdrmh4hbWkawkTaSWeUBtLMR4Ix73LnmhwjLX2qW0nFfsShQmSvfl9mk8OlEGNyWJXc8xQFj4j2zsLeUwzXcKSDGVZxkZ/a8vnQGSeUQ3SSg/dXOlGIOwk/uX8vEMpnqe6HWgJqgPHfaP2W7uTvUGMnIYDcp1XPmM/SvqezdUrYqMnuv5+P3PIvg6p+j4PNeKSADEew6kdD5V6dssLERWvFmhbXEie7I6/BjWPuk+ScoxlyiXt+OSqi6zqUsQ2VUnkuCNuYzXO6WSl0Qb2Nm5vpNAIER6hu7XDDz/wAOlXdypQyuSEYRz4/U3OBcfcAiTSFHJlQAD93b8q7GpYwyNtEfD7nXi3aGSTAjZlAPXbV64HIf1qSpivAQojHlEXa2jNcKcsw1KwJJOxII3P0+VO7WGWyklBk1wDgTTTF8HTrJG3qSKjO2NcNzkm+nB7L2G4GtvCWA8T9f3f8AHn9K+b7R1Tun0+CN2iqcY9b5f2LHK4VSWICgEknkB1J9K802nzB2047LxTirTWy60gIEKkZBRGyDj95jnHXYdK5k6lnguVj7Sw7ab+ExvGSqFMx/eFjrzvnGpUTbOMOTXQeicT4H/aFkIBdZhcKTJFglsHOknJGM79OWDV+nu7mfXjJCcepYOlj7PbVbaKCcC4EJbunkXDKGbUUJUjK6ulWz1tjm5x+HPOCKrWMM0uHezYQ3q3aXUgdT7oSNU0Yx3QUDZNO2By261ZPX9dXduO3vv7nFUk8klP2Etprya5uR9oMgUKkigrGFGPD/AFPrVS1lkK1CG2PLxJd2s5ZFt7LYO4eETSqDcGaIrpBhYjGFPVcBRv8Asg86t/3CfWpY8MP1IdysYN3gXYFIJmuJria5nMZRZJTnQpBB0jzwep8/Oq7dY5xUIxUVnOEdjUk8nHZLsIbB1KXlw8ShvuWwI8sNzgdc713U6tXreCT8zsK+nxLlWIsFAKAUB5T7X+yV3c3dpdWqtIIcBkQoHXEmvWgk8JONt+oGxoDD2bMXBrC5kvoLlY7ibBjm7qXUShySIhpVTuN+eB6UBpdgpDbXkbXiOiX0TJw8u5YQR6srBhvc1LoI3zgKKAhLHsNxG2Wa2/s23utc4dbiZlK6QGHRlcc8/XagLXx3sldnjPDJUh1RW8USyOhARSrNkAO2rA+e1Aab9j7m37SG5jsY5bV3Ugju1SPIQNIFPJ1YM2w3zz3oCC4v7Pb1b28DQ3E8Fw+oPA8ILeMuocyjIwfLHLrQHrNhaOlvBYvBK8X2dEaUumUwpGGxg6hgYZeuDQEpwm8YMbeY/fIMhjt3sfISjpnkGA5HphlyBs8V4alxGUkG3Q9QfMVbTdKqXVErsrjZHpkeC9r+yclnMdS5jbk34WHl8fzFfW6TV16mOVz4o82cJVvEirz2eN13X8x6H+taHEKR2S2LR7DOG/Uf4Vzp3OdWGSHCFAyjeJTvgdD5g+foNjVsY+RXZvujvcWLKfNfwkcvh6HzFdjhnFNM5gsCzheX6/IUm+nwDnhF/wCAcBiSJSdsZGWGPUYz65+teNqNVKLZGucbJ9JaOG8LCmJQmmORvdx4mUKzFj+yuQo9dXrXkW6uUmeoqIvGS4AVgNR5n7Ye0bKq2EIYyTquoDmyuzosY64JVi3oPWotlkIrGWYOwvsxe0iWR3Xvj4mTHh1Y8IJHkenKuNNnFJI3rjspHKiC7g2BZjkba257ruPPO2TvUVlEm0zY9n3ZAWFzM0U7vDIm0bnOltWcgjY7ZGcZ+NTi8kJLBfqkRFAKAUAoBQCgFAKAUAoDBd2iSoUlRXQ81YBgeo2NAanGOBwXSxrPGHEUiyJuRpdfdIKkH5cqAkqAUAoBQCgNTiFisqjJKsp1I6+8jcsj9CDsQSDQGCy4kdfczgJL0IzolH7UZPXzQnI35jBI6bPEbCOeMxyoHQ8wf1B5g+oqddkq5dUXhkJRUlhnmXG/ZhIjF7Vw69EYhW+GfdYfHFe5R2xti1fMx2aR/wCJT7nhEkRKTxmHPmpVc9D5H4gmvThq657weTHZCcN2jm24d3ZOcE+Q/WtKvUuCpy6kbVgukncMW/B+H8+Z+G9ctksb7epBrq2X7ljsuAXUiZWBsdA4RR/Lrw1eVf2hTB/C8v0/mC2OiufC/Im7Ph08SKz2kssu2A7xd0nwVZCT8x67V41l/ey3eEaq9L3KzGPVL5Y+5b+H2zgmSYgyMMYX3UXnpXO/qT126AVlbXCPRinzLk0+PceEJWKJe+uZB93Cp3x1djyVB1Y/AZNRJGLgXZ7uz31yVmumbUZCoxHkY0RZ3VANvM8z6cwdN/jPGYbSIyTuEXpnmT5ADcmuTmorLLdPp7b59FayyidqfaFPHbQTQRKqTmQL3oJbSujDYBAGcnbfkKonc1DqSPW0vZdctS6LJZaWXjz22/Eiey/au6IvJZcKsNq7hRGE8Z9zmPOo0WSlJ5Lu1NDp6aoqpbt45ySXZz2kyLOLfiMYR8hdYBUqSARrQ8s5G48+VdhqHnE0R1PY8HU7dNLqx4e3OP0PTga1Hz5zQCgFAKAUAoBQCgFAKAUAoBQCgFAKA4oDz/tL7S+HIzQOHnwcN3Y8IYHoxI3B6ryPWt9XZt1kerj3KZXxize7K9rVuVb7M5uFT3o3wlxGDy97Cyr65B25saz36ayh/GiyFkZ8FnsuJxSkhG8Q5owKuPijAMPpVBLBtsoIwQCPI0BFXPZq0k9+3iP8oH6VarrI8Sf1K3VBvLRs8O4RBbjEMSR/wqAfmeZqEpOW7eSailwbtROmjxHjEEGO+lRC3uqT4mPkFG5PwFARkl5d3J0wR/Z4j/fzDxkf/jh5g893xjnpNASPCODRW4bQCXc5eRzqdz5sx/TkOgFASFAeD8dll4pxfuSSEErRqOiRox1NjzIBP0FefJuyzB9rpo16HRd4ucZ921si1cdDf5rJEiXKQXxWOKAiTES248JIGzeAtjzYVrsWEsLOGfN6K1Ttl1z6eqMsv1bN2Iw21zcNcymUT3EEa96wzHhWnVT6KzZxttjNSSabbKJSjOMa647rLe/PqvksnkljEZuIFJ5Qw++lnmBzkRqzFweQBYAfAis8a+uUurwPas1/9JpqY0JYlHLz8v3PW7f2jx9wwWCXvQYUgjcqpnMo+6OxOgEAsdQyF39K1nzZDH2m3JLExwqDaTFAhLa51ufs0ZVmxlCxXAK+fwoDWsu1F5cXsdvHdM0kEyRSKiIA/dqDeTy+HaPUe7QDGSc70BJ+zGEzfa1uHuFvEkeK51SuQcszI0YJ0qAMAYHIeRoD0y3i0Iq5J0gDJOScDGSepoDJQCgFAKAUAoBQCgFAYLK8SVNcbBl1MuR5q5Rx8mUj5UBnoBQFU7e3DNELdZRCJVZp5j/dW6gd4w/eJKoP4j5Vq0sV1dbWccLzfgV2PwKfwLs1wG+VoLUv3qr7xaZX8tYEnhYegGK23ajW0vrnw/YqUKp7I8+u4bjg3EtjmSFsqRssiMP0I2I6EHyr0ouGrp9H+DKMOuR9GRpDdwxyFFdGUOmoA4yAQQeh+FfMTi4ycX4G9PKyjGeEsv8AoZ5ox5EiUf8A7QzfRhUSWTr9mvByngP8UDfqs3/hQ4dGtr0//cW6/wANu5/WagOi8DlbPf3k7g/hTRCPrGof/qoDo1vY8NQylY4c83bJdvTU2XY/M1FyUVlltNFl0umtZZv8H41DdJrgkV1645g+RB3HzpGSlwSv09lE+ixYZIVIoFAee9puxE/ey3HDpVikmUiVSF31bvodgdJPXAHxqh1NS6ocnrVa+uyqNGpTcVw0/wAGUdOxHFEVY1R1RGLKElwoYjSWGlueNs1Qq7ksI9ees7Km1OXKWOJce3BvcJ9k1w7ap2SMZJOPExyTnf8ArUlp5S/vZRPtrT1LGnr444X2IPtLwVYZOJrbhtNvFbQO4BY4kdZJ30jnsuCPKtUYKKwjwdRqrNRPrseWTXEuAK6Wk0Iu7q3aeRrmSNTHLIxTukcL4SsYAKADAC9TnNSM5Y7jsSZuI8PnESxwW1uPADkCRXzGmOoU4bPLw9c7gbXAexd1bG5jjuI0ilkkkjlSMGYF2BAct4SBv0PMcuVAWHst2aWz7xjI8ssz65ZZCNTtgDOAAFAAwAKAsFAKAUAoBQCgODQFChupm7mXvpQ13dT27JqOmNAlyY9K8ldTEuW5nLZ6YAxT8cneHWpkOVtIWWIgOJZHJuNOogBtJVQSRjJoDYtPtLTWkMklzCmu48LMhkkjURtEJGXPIkjIOSBudzQGv2elaKK10O4E3FLoOuokaRNeeEDouVBwOu9Ad7G/mkuIkaaUAPfOVU41iG4iEaE4zpGcbcxkciaA2+wl5cymOWRJxHNbLI7TMhXvW0MO5CsSqFWbbAwFXbOaA2uLWCXF+IplDR90jMp3VtLSFVYdRqYNj9wVqrm4VZjzn9P58yqSTlhnn/bDh8fD+O2clqoTvChaNdhkv3bYHkVPL0r0tNOV+kmp74/9KZpQmsHHt9hAuLVgN2icH4Ky4/7xp2Q30S90c1K3R6D7K5S3B7UnojL8lkdR+QFedrljUTL6XmCLXWQtFAKAq/tB7RSWNsrxKpd30gtyXwk5x15cqrtk4xyj1OyOz4625wk9ks+557B2eluT9p4nOcEAhdXQgYHko9BXy2p7Usus7nTRcp8cfZfmz17tfTpIuvTrGOX/ADn5i77ONAftXDZ9ON9Orp5A9evhao0dpXUWdzqouMvPH3X5rYjT2nVqIdGoSkn4/wA4L57OO00l/bu0qqGjcKSv4vCDnHQ19TTY5rc8rtXQw0tqUHs1n2LdVx5YoBQEV2kmuUgLWcccsoYeCRtKleu/n1+VARHYHs7LaxyvdMHuLiVpJivu6jsFXP4QBj5mgLWqgchQHNAKAUAoBQCgFAKAUAoCLt+z8CXBnVW1kkgF2KKze+6xk6Vc9WAycnzNAdU7O24hliCYSaRpXwzA94zBi4YHKnUAQQRjAxQGa24PGhiOXZotehpHd28eNeWYknkOfLpQGq3Ze30OgDhWl70aZHUpISSWiIP3eSSTpxnU3maA2LLgUMRiZFOqJHVWLMxxIyvIWJPiYsoJJ3zQHPC+DR25bujIA34GkdkXcnCIxIQb8lAoCu9tonWeJ4pO6kkGiKVvcWddTRo+xGh1aRD66cb4rZpmnFqSylu/PHjj1WxVPlMr3Z/sVfTcSF7xNk+6IKqrA5IzoAAGFQE58ya026umFHdU+JCNcnLqkUr2u8fW7v8ATEQ0cC92pXfU2cuRjnvhf5a39nUOqrMuXuU3y6pYR7h2O4YbWwt4W95IwG/iPib8ya8HUWd5bKXmzXCOIpEzVJMUAoDz/wBsv+qQ/wC//wD5vVN/CPpf9L//ACpf/l/dEZx2xee0hMQ1aVBIB3PgA28zXzf+nNfRotbatQ+nq2TfHLe78M+Z43atM5zeFxJkP2btZY4pWmGnUAQCdxgHOR05itX+pddRqrq40S6unOWuN8cPx49jP2dTZF/EuWsL6lh9h/8Aq0/++H/cFetpeH7nu/6h/wC2Ht+Z6VWo+eFAKAUAoBQCgFAKAUAoBQCgFAKAUAoBQCgFAKAUBHce4PHd28kEo8LjmOan8Lr+8DuPhVlVsqpqcfAjKPUsM8b7Q8C45CPs4luLiDkrRMTleWG/GNuhJFe1Tdo5/G0k/UzSjatiT9nHsxkSZLm+UKEOY4cgkt0Z8bADmBnn8N6tb2jGUeirx5Z2qhp5kewivGNRzQCgFARnH+BxXkXdzAkA5BBwVPLI/wAajKKksM1aTWW6SzvKnv8Ac84vuzl7w1i9uxmg5lQCSB+8n/mWvK1vZlV6+Nb+a5Pqatfou0V03ron5/o/yZpcL7L3vEyHnJgt+YGCCwzthTz+LVHR9mwrWy+fiZrNZpNAnGr45+f7/kj1Ds32ehsYu7gBAJyxJyWOMZP+FetCCgsI+e1Wrt1M+qx/sS9TMwoBQCgFAKAUAoBQCgFAKAUAoBQCgFAKAUAoBQCgFAcYoBigOaAh4OPK3EJLPQQ0cKyl8jBDMVAxzztQGbjXHre0Cm5mSIOSFLnGSBkgUBt2V4k0ayRMHjcAqynIIPIigIW17XQNcSwORG8c4hXUcmVzGsnhA35GgJHjfFobSB57h9ESDLHBPMgAADckkgD40BzwPisV3bx3EDao5BlT8CVIPqCCD8KAwJ2ktTc/ZhPH34OO7zvkDJXy1Y3088dKA2eK8Vhto+9uJFjjyAWY4AJ2GT0oDQ4b2wsbiRYoLqGSRgSqKwJIHPbz25c6A3eM8SFvGrkKcyInidUHibSN22J9OZ6UBv0AoBQCgFAKAUAoBQCgFAKAUAoBQCgFAKAUAoBQCgFAQ8HAVXiEl5rJaSFYimBgBWLA5553oDp2g7Ordy28jOVNu7MAADq1IUwc+hzQGXsvwQWVpFbKxdYhgMQATuTuB8aAgj7PoxxE36TOs5m15wCNBjEbREE8iBnPOgLLxvhoubaWBiVWWNkJGMjUMZGetAY+znDWtrWKB5O9Ma6dekJkAnT4V2GFwPXGetAV6D2fxred+Jn7sXTXQg0rgTsmgtr97TjfTQE52m4Gt7B3LOUHeRvkAHdHDgb+ooCC4d7Po4blJxM5KXdxcBSqgEzoEZNugxkfGgJ7tJwQXkSxs5QLNHJkAHJjcOBv0JFAS1AKAUAoBQCgFAKAUAoD/9k="/>
          <p:cNvSpPr>
            <a:spLocks noChangeAspect="1" noChangeArrowheads="1"/>
          </p:cNvSpPr>
          <p:nvPr/>
        </p:nvSpPr>
        <p:spPr bwMode="auto">
          <a:xfrm>
            <a:off x="814388" y="6048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7419" name="Picture 1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2" r="70132" b="6564"/>
          <a:stretch>
            <a:fillRect/>
          </a:stretch>
        </p:blipFill>
        <p:spPr bwMode="auto">
          <a:xfrm>
            <a:off x="725488" y="3338931"/>
            <a:ext cx="1593850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0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69" r="9766" b="72812"/>
          <a:stretch>
            <a:fillRect/>
          </a:stretch>
        </p:blipFill>
        <p:spPr bwMode="auto">
          <a:xfrm>
            <a:off x="2563813" y="4791075"/>
            <a:ext cx="3727450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1" name="TextBox 11"/>
          <p:cNvSpPr txBox="1">
            <a:spLocks noChangeArrowheads="1"/>
          </p:cNvSpPr>
          <p:nvPr/>
        </p:nvSpPr>
        <p:spPr bwMode="auto">
          <a:xfrm>
            <a:off x="814388" y="1382712"/>
            <a:ext cx="1762125" cy="4619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 dirty="0"/>
              <a:t>Web Search </a:t>
            </a:r>
          </a:p>
        </p:txBody>
      </p:sp>
      <p:pic>
        <p:nvPicPr>
          <p:cNvPr id="17422" name="Picture 22" descr="http://t1.gstatic.com/images?q=tbn:ANd9GcT-TsxmH7UM2d6_tbK3PE-3ZgvYXBc5M_IYRUOFOREyPZUVafpO2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1779587"/>
            <a:ext cx="13430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3" name="TextBox 18"/>
          <p:cNvSpPr txBox="1">
            <a:spLocks noChangeArrowheads="1"/>
          </p:cNvSpPr>
          <p:nvPr/>
        </p:nvSpPr>
        <p:spPr bwMode="auto">
          <a:xfrm>
            <a:off x="3098800" y="1295400"/>
            <a:ext cx="1793875" cy="4619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/>
              <a:t>Desk Search </a:t>
            </a:r>
          </a:p>
        </p:txBody>
      </p:sp>
      <p:sp>
        <p:nvSpPr>
          <p:cNvPr id="17424" name="TextBox 19"/>
          <p:cNvSpPr txBox="1">
            <a:spLocks noChangeArrowheads="1"/>
          </p:cNvSpPr>
          <p:nvPr/>
        </p:nvSpPr>
        <p:spPr bwMode="auto">
          <a:xfrm>
            <a:off x="2841625" y="4349750"/>
            <a:ext cx="1654175" cy="4619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/>
              <a:t>Site Search </a:t>
            </a:r>
          </a:p>
        </p:txBody>
      </p:sp>
      <p:sp>
        <p:nvSpPr>
          <p:cNvPr id="17425" name="AutoShape 24" descr="data:image/jpeg;base64,/9j/4AAQSkZJRgABAQAAAQABAAD/2wCEAAkGBhISEBQUExQWFBQVFBgVFBUVFRQWFRgXFhcYFhUUFhcYGyYeFxkjGRQVHy8gIycpLCwsFR4xNTAqNSYrLCkBCQoKDgwOGg8PGiwkHB8sNS4pLCwpNSopKi8pLDQsLCwpLC0yLCkwKSkqLyopKTQpKiwsKSk1LyksKSk0LykpKf/AABEIAMQAwAMBIgACEQEDEQH/xAAcAAEAAgMBAQEAAAAAAAAAAAAABAYCAwUHAQj/xABEEAACAQICBQkGBAMECwAAAAABAgADEQQhBRIxQVEGEyJSYXGBkcEUMpKhsdEHI0LwYnKCM0OiwhUWJDRjc3SDstLh/8QAGgEBAAMBAQEAAAAAAAAAAAAAAAEDBAIGBf/EACwRAQEAAgECBAMIAwAAAAAAAAABAhEDEjETIUFRBBTwIjJhcYGRobEjQtH/2gAMAwEAAhEDEQA/APcYiICIiAiIgIiICIiAiIgIiICIiAiIgIiICIiAiIgIiICIiAkfGY+nSXWqMFG6+09w2mcnTXKUUzzdIa9TYd4U8O1uycqnoy5NXFPc8CfkT6CBNrcrHc6uHpFjxYE+OqPUzD2PHVfeqc2OANvko9ZpqcoAg1aKBRxIsO/VHrOdX0lVf3nbuBsPIQOseS5/XiDftv8A5mnwclk/TiPK3o04BW8ao4QLD/oTFJ/Z179hLD63EDTmLof21PWXrDL/ABLl5icOliXX3WZe4mdHD8o6o9+zjyP2MCxaO0/RrWAOq3VbI+G4+E6Up9XC4fEZp+W+21rea+omeC07Vw7BK92Tc+0jx/UPnAtsTCjWVlDKQQRcEbJnAREQEREBERAREQEREBK7yj06VPM0j0zkzD9N9w7fpOjp3SnMUiw949FB28e4bZTcM2qC7Zsc89ufqYEugEoLf3qh/eXAdshV8Qzm7G/Abh3CYO5Judp/dpM0bo41GzNlz8bbQPvBaj4fDM5sqkns9eE7GG5MHa7W7FzPmZ3MDh1C2QaoG0b79vEyVzYnepO6vqt7OPT5O0RtDHvY+kybQFHqkdzNJOOrEaoBte/p95HFdusZOojz90SvyYU+4xH8wBE5GN0VUpZsLjrDMf8AyWI1G6x85uw9clVvmGAsT27j+846ZSZVSwd427jOlRxwqLqVc77Dx+xk7SuggbtTFjvXcf5eB7JXyJxZpZLt1NHaSbCVNU3aix8v4h28Rvlzp1AwBBuCLgjeDKAtXWXVbwP73ydyf0kytzJYgZ6meV9pHr5yErnE59Cs2ta9zqk2PYQPWTkcEXH77DAyiJCxtVgQAbZXgTYnLFV+sYaq4BOsdnEQOpEj4etkL7wCDxuL2PbJEBESPj8TzdJ36qk+NsvnApnKTH85iCP00+iO/wDUfPLwkHWvNAz27Tt7zN4ECTo/Bmo9twzY9n3lhGFYMpSwCggA7M90roxT0RcOETmzUchQ7ZOECgHfdl32zM31NN1UUu9e1K1MqwpKWbnQWW6m1rBTfPdlNOPDlZuerNlzYy6vosq4lgy31b3A6N9nbeS2e8rWgse1UFmbWK1tUNbVuBa2VgRt3yxa05uHTdV11dU3ETH7V7j6TWqzbizdl8fqJ59ofTWNr0jU9pKfmtTvzFFkXVTX16jG2qu7YZRy8s47JZvbRw/D3llssmvffr+Uq+OuR7pqotUVQp1CALZ3vbwlFq8ocZzd1xd6gw9PEMhoUgvN1CoOq28jXG0C8k1dM4qljaNB67OrVdR9ajRQMAQLqUZjnffqmVfNY+1/j1/VovwGc/2nr7+nn7L9hnJXPjacbT+jrfmKP5x/mnXwR6PiZsr0wysDsIIM12bjBLqqRMGqm4YZMDcHtGybXQgkHaMjNNQZylcuOGrM4SqmrmliDfj0h5j5SZQrNrC+rc5HVvst2yo6M0kyU6g5wqqAOAEVsmYLkSesR5zu8nca1VEdjc65GwDZ3TNPicbzeDq71v01/e/3i+8GU4/F3NdvryWGQcaOkO71k6QNINYk8EY+VzNKh8VYr0yVI4i0pej+UmIqUXq89YUheoOaUmxHQK5WJLCxBtbbPjcpsQK1Km2IVecSm5ZkSyioutnlu2Xy8Jm+Yx76v8f9c7XCm9QKFOoQAB+q+WzZJ+FclQT2yl4bTdf2ujSdyVqC9mpopIs2wqSGF12qbS5YH3B3n6y7DOZplSJx+VdW2Fb+Iqvzv6TsTg8sv93H/MX6GdpU9BnNyLcgcTbzmmntknDe+v8AMPrAlHkzUasantRGRUKaKFQhP9nqk2K7NoztfbPj8l6quze1kl7awNCmV6PudAnVGrusMt061PGqDtX4hPlXGqd4+ITV43J9SMvg4fVqNoXRxoAqahql6vOMzCxJa175nh85YZxKeJXWW7AC43idhKykXBBE5uVt3XeMmM1EfGtYr4+koTfhsTT5v2s6nOGoF5lcmI1Sb619lhLtpDFLdbMLi98x2SMMUvWHmPvKeTix5PvRfxc/Jxfcutq5W5EVmpimcadQKq2GHpAlU9xWYHWYAgGxJ2TDC8gimKXEtiS7irzrDmlXWa9zchsvKWf2pesPMfeYtiRxHmJx8vx+381b83zas6u/4T1/R1MCej4mbqmw90haPxaapGsL3OVxMm0iuxrC/bNLFe6uaSXp96g+npIVWTdI1AWWxB6HrIdTZKL3Xzs+4PAGsxph9QMh1rKGuAVYDM5ZgHwlq0Do7mFSnra3TJva23PZcyu6FcCsCTbot9JZsPikDqSwtfiOEp8HDr8TX2u21vi59Hh7+z307k5+klubcUI87j1k1aykXBBHfOZpDFKXFmGQO8cZarVLCchalNVVMYyqpY25hLEuuo2sC3TuuVmvbdN/+p1YCmPbbc3qhCMNS1wEFlGvfWItlYmx3zvjFL1h5iffal6y/EPvOPDx9kacHBckWTEUqzYjX5rJaYopTQCzdFQhsouxOQlywPuDvP1nIbEr1h5idHRuKQoBrC9zlccZ1MZOyU6cblZTvhW/hZT87es7Mj6Qw3OUnTrKQO+2XzkjzlDnNyNYg8DfykcTeM4F0XD0yAdRcxf3Rvn32ROovwiQ9B4rWpAHamR7tx/fCdGXzzVMBRUbFHkJlafYkjE0wdoHkJgcMnVX4RNsQNPsidRfhE+jDJ1V+ETbeIGqqAFOQGXCRcMl2mzF1N3nGHsqljkLX8BIcd64fKBhz1gBkoGQ8fWcmrJGJrF3ZuJv9pFqHOU3zq+OxySw4auSQCFQ7RfaQB6y5iio2KPISv8AIvDWR36zBR3Lt+ZPlLHIS+WnxqQO0A+AmUQNRwqdRfhE+ex0+ovwibogahhk6q+QmYQDYBMogIiIFD5SYDmq7W91+mvj7w8/rIOHqWOcvGntF8/SIHvr0kPbw7iMvKULMHgRkRwO8GBI0nh6moebYoSMirMMxsBsdhk7kfpCs+HTnWJfXqJ0sz0NgbeeF5hgMQrjm337Pt38Jn06DDq6xINsrkWPjaRMdZ9W3dz/AMfRr13+Ky0qt/UcJtnKo4otZuie1b8dhvOgTNDN2Rsc7awAJAtfLxnM05iHTC4hldlZaNRlYE3BCkgjtk7FP0/AfUzlcpKv+xYn/p6v/gZFNqfo7S+IFbAE4muwrAmpTarziGysb66jVF7DoHpDfPSzjLZbb7D6HtnkejyWqaKXZe+WVParZ8wM/wDu/q8Z6XSpVLWYi1urnbzkROSdRpax7N8h6bxt/wApP6vt94raX6ISl0nORI3d3E9siOgordjd2/fl2yMsvROGOkLE2XKQ7EntJsO85CZValzeVXlfpcAcypzOb9g3L47ZWsev6MpmmqUwdgOW4kZtu4mdanUuPqN47J5TyE5dtUanQrOOcW60qj7HBy1HPX4Hf37fR6dd9YX1b3A6N9l9hvA6MiY6qw1QDa97+FvvJch48Zr4+kDQKz9Y/L7T7zr9Y/L7TFagzyY2NsluIave4Ae9urxvbfK7y4Tytn7p1UvC4glVJ2MAQe/cZJnFw9eooCEC1iBrKwyG7hOnhKhK58bTvHKZTcqG+IiSEqPKDReteolte9mXr7bFeLWBuN9pbpW9NaKGIVUZmULXWoShsx5skgBhmtyRmM5F3rydYyW+fZU1adnA6WUjUqi68dvmN/fJ2ldBLUJenZX2ldit/wCp+Rlbq0mRirAqw2g5GS5WBtDsOnQa422v67D4zYunGTKrTI7Rl8j95wcLpB6ZurEd2w94ORnYocqza1RFYdmR8jcSZbEWbbK2lKTNcXGQ/Se3hIOnq6VMJiETpO9CoqrnmzKQBc5DPjJ/+lcG22kQf5V9DBx+CH92T/R9zJ6qjpih6P0A9J9HMhNQ0LtWVwgIJT3UZVLsAWIsSRkDlLuuAr1vf6C8Nny2nxmxuUtNR+VSA79UfJZy8Zp2rUuC1gdy5Dx3mRtOnQrYilhwVSzPvN/qfQTh4jEF2JJuT+8uyaiZXdO8rkpXSlZ6my+1V7zvPYJCUzT+nVw6ZWNRh0V4fxHs+s8/q1SzFmNyTck7STNdfFu7FmJZjmSZhzhgbQZ6t+HvL3nimHxLfm3Ap1D/AHg6rHr/AF79vknOGBVP7+sD9WyJjdq+PpKL+Gv4ke0gYbEtauBam5/vQNx/4g+e3beXjSG1fH0gQVY3azgdLZYcBxMxVm12/MGxf0r/ABdsj1GGu901ultsnAcTealYazfl7l3U/wCLtnl+fk1y5fnf7bMcfKJ+sddbsGybcBuHCdPA+74mcPDsOcFk1ei25Rw4GdvAHo+Jn2vgLvh3+LPyzWSTERNytjUqBRckAds4jYhdYkMCLneOM7hEwbDqdqjyEDj+0rxHmPvNeJNOoLPqsN1yLjuINxO17FT6i/CPtHsVPqL8K/aBTMToJdtOovc5HyYeokKrousv6CRxXpDzW89CXDINir5CZhbQPMGFtoI7wR9YBnp5URqDgIHmiYZzsVvK31krD6KLe8yqO/WPkMvnPQCg4CfdUcIFbwXJ/CPSZHHOa6lW1r7Dl0bbD2ieMcuORdTR1axu9FyeaqW/wPwcfMZjfb9GSHpbRNLE0Xo1lDo4sQfkQdxBzB3QPyzzkc5O/wAtuRdXR1fVbp0nvzVW3vAfpbg44b9o7K5eBs5yOcmu8XgbVrWIIuCDcEZEEbCDuM9h5EfiN7WqUMQQK6A6rmwFUZeVQWzG/aN4njN5kjkEEGxBBBBsQRmCDuMD9INTUknXtc32pb5ifOYS5POHO29N3h2zl/hjypXH4YrVVDiKNlqHVXpqfcqWtvsQe0HjLl7FT6ifCv2me/C8OV3cZuu+vL3cJEUG+vc2IzK79uzunV0bik1bay3ucriSRhE6i/CJsWmBsAHhLcMMcJ04zUc22+dZRETtBERAREQEREBERAREQERECDprQtHF0Go11Dowz4g7mU7mG4z848teRtbR1fUfpU2uaNUCwcDceDjePEZT9OTnaf0BRxlBqFddZG+JWGx1O5hxgflPWjWnb5Z8kq2jsRzdXpI1zSqgWWoo+jDK6+kr/OiSjTbrRrTVzojnRBp6F+CmMK6UCjZUo1Fb+mzj5r85+gJ4h+A+hWfE1sUR0Kac0p41HsWt3KB8Ynt8hJERAREQEREBERAT4TPsQNbVrTU2LtNxpiYNhhAjtj5qbSZklsCJrOjBAiNpYzU2myJMbRImB0KIENuUHbNbcpe+TzoFeyYHk6vZArfKSvh8dQahiF1lOYI99GGx0O5h88wZ4Ryg5HYnCsbA1qV+jUprfLdrrtQ/Ltn6ZPJpOAgcl6fAQPyMKpvbO/C2flLJyc5F4jEuuvehRv0qjrnbfqJtY99h2z9LDkvS4Dym1eTdEfpHkIHL5M4rCYXD08PQBWmgsL5sSdrMd7E5kyx4fFq/uzRS0RSXYokpKQXYLQM4iICIiAiIgIiICIiAiIgIiICIiAiIgIiICIiAiIgIiICIiAiIgIiICIiAiIgIiICIiAiIgIiICIiAiIgIiIH/2Q=="/>
          <p:cNvSpPr>
            <a:spLocks noChangeAspect="1" noChangeArrowheads="1"/>
          </p:cNvSpPr>
          <p:nvPr/>
        </p:nvSpPr>
        <p:spPr bwMode="auto">
          <a:xfrm>
            <a:off x="966788" y="7572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7426" name="Picture 26" descr="http://cloudtimes.org/wp-content/uploads/2012/05/enterprise-search8.pn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650" y="1676400"/>
            <a:ext cx="2063750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7" name="TextBox 22"/>
          <p:cNvSpPr txBox="1">
            <a:spLocks noChangeArrowheads="1"/>
          </p:cNvSpPr>
          <p:nvPr/>
        </p:nvSpPr>
        <p:spPr bwMode="auto">
          <a:xfrm>
            <a:off x="5668963" y="1308100"/>
            <a:ext cx="2482850" cy="4619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/>
              <a:t>Enterprise Search </a:t>
            </a:r>
          </a:p>
        </p:txBody>
      </p:sp>
      <p:pic>
        <p:nvPicPr>
          <p:cNvPr id="17428" name="Picture 28" descr="http://t2.gstatic.com/images?q=tbn:ANd9GcRPRZ1N7-v5pPzHSnF_O8W_vf6eYE8vVlY5XqoBzFNwYi8VkSTz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06850"/>
            <a:ext cx="23907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9" name="TextBox 24"/>
          <p:cNvSpPr txBox="1">
            <a:spLocks noChangeArrowheads="1"/>
          </p:cNvSpPr>
          <p:nvPr/>
        </p:nvSpPr>
        <p:spPr bwMode="auto">
          <a:xfrm>
            <a:off x="5440363" y="3611562"/>
            <a:ext cx="2803525" cy="4619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/>
              <a:t>Social Media Search </a:t>
            </a:r>
          </a:p>
        </p:txBody>
      </p:sp>
      <p:sp>
        <p:nvSpPr>
          <p:cNvPr id="17430" name="TextBox 13"/>
          <p:cNvSpPr txBox="1">
            <a:spLocks noChangeArrowheads="1"/>
          </p:cNvSpPr>
          <p:nvPr/>
        </p:nvSpPr>
        <p:spPr bwMode="auto">
          <a:xfrm>
            <a:off x="7162800" y="5192712"/>
            <a:ext cx="17367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6600" dirty="0"/>
              <a:t>… …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47800" y="5115807"/>
            <a:ext cx="7341530" cy="126188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X Search   </a:t>
            </a:r>
            <a:r>
              <a:rPr lang="en-US" sz="2400" dirty="0" smtClean="0"/>
              <a:t>          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</a:t>
            </a:r>
            <a:r>
              <a:rPr lang="en-US" sz="3200" dirty="0" smtClean="0"/>
              <a:t>X=“mobile”, “medical”, “product”,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Optimal Interactive Retrieval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1202555" y="1062335"/>
            <a:ext cx="1111202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b="1" dirty="0" smtClean="0"/>
              <a:t>User U </a:t>
            </a:r>
            <a:endParaRPr lang="en-US" altLang="en-US" sz="2400" b="1" dirty="0"/>
          </a:p>
        </p:txBody>
      </p:sp>
      <p:sp>
        <p:nvSpPr>
          <p:cNvPr id="664582" name="Text Box 6"/>
          <p:cNvSpPr txBox="1">
            <a:spLocks noChangeArrowheads="1"/>
          </p:cNvSpPr>
          <p:nvPr/>
        </p:nvSpPr>
        <p:spPr bwMode="auto">
          <a:xfrm>
            <a:off x="1508125" y="1600200"/>
            <a:ext cx="500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/>
              <a:t>A</a:t>
            </a:r>
            <a:r>
              <a:rPr lang="en-US" altLang="en-US" baseline="-25000"/>
              <a:t>1</a:t>
            </a:r>
          </a:p>
        </p:txBody>
      </p:sp>
      <p:sp>
        <p:nvSpPr>
          <p:cNvPr id="22536" name="Text Box 10"/>
          <p:cNvSpPr txBox="1">
            <a:spLocks noChangeArrowheads="1"/>
          </p:cNvSpPr>
          <p:nvPr/>
        </p:nvSpPr>
        <p:spPr bwMode="auto">
          <a:xfrm>
            <a:off x="5207000" y="990600"/>
            <a:ext cx="2375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dirty="0" smtClean="0"/>
              <a:t> </a:t>
            </a:r>
            <a:endParaRPr lang="en-US" altLang="en-US" dirty="0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2114550" y="1600200"/>
            <a:ext cx="4837113" cy="457200"/>
            <a:chOff x="1294" y="1200"/>
            <a:chExt cx="3047" cy="288"/>
          </a:xfrm>
        </p:grpSpPr>
        <p:sp>
          <p:nvSpPr>
            <p:cNvPr id="22565" name="Text Box 7"/>
            <p:cNvSpPr txBox="1">
              <a:spLocks noChangeArrowheads="1"/>
            </p:cNvSpPr>
            <p:nvPr/>
          </p:nvSpPr>
          <p:spPr bwMode="auto">
            <a:xfrm>
              <a:off x="2265" y="1200"/>
              <a:ext cx="4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dirty="0"/>
                <a:t>M*</a:t>
              </a:r>
              <a:r>
                <a:rPr lang="en-US" altLang="en-US" baseline="-25000" dirty="0"/>
                <a:t>1</a:t>
              </a:r>
            </a:p>
          </p:txBody>
        </p:sp>
        <p:sp>
          <p:nvSpPr>
            <p:cNvPr id="22566" name="Line 12"/>
            <p:cNvSpPr>
              <a:spLocks noChangeShapeType="1"/>
            </p:cNvSpPr>
            <p:nvPr/>
          </p:nvSpPr>
          <p:spPr bwMode="auto">
            <a:xfrm>
              <a:off x="1294" y="139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7" name="Line 14"/>
            <p:cNvSpPr>
              <a:spLocks noChangeShapeType="1"/>
            </p:cNvSpPr>
            <p:nvPr/>
          </p:nvSpPr>
          <p:spPr bwMode="auto">
            <a:xfrm flipH="1">
              <a:off x="2686" y="134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8" name="Text Box 15"/>
            <p:cNvSpPr txBox="1">
              <a:spLocks noChangeArrowheads="1"/>
            </p:cNvSpPr>
            <p:nvPr/>
          </p:nvSpPr>
          <p:spPr bwMode="auto">
            <a:xfrm>
              <a:off x="3100" y="1200"/>
              <a:ext cx="12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000" dirty="0" smtClean="0"/>
                <a:t>P(M</a:t>
              </a:r>
              <a:r>
                <a:rPr lang="en-US" altLang="en-US" sz="2000" baseline="-25000" dirty="0" smtClean="0"/>
                <a:t>1</a:t>
              </a:r>
              <a:r>
                <a:rPr lang="en-US" altLang="en-US" sz="2000" dirty="0" smtClean="0"/>
                <a:t>|U,H,A</a:t>
              </a:r>
              <a:r>
                <a:rPr lang="en-US" altLang="en-US" sz="2000" baseline="-25000" dirty="0" smtClean="0"/>
                <a:t>1</a:t>
              </a:r>
              <a:r>
                <a:rPr lang="en-US" altLang="en-US" sz="2000" dirty="0" smtClean="0"/>
                <a:t>,C,S)</a:t>
              </a:r>
              <a:endParaRPr lang="en-US" altLang="en-US" sz="2000" dirty="0"/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3790954" y="2133600"/>
            <a:ext cx="1427164" cy="914400"/>
            <a:chOff x="2350" y="1536"/>
            <a:chExt cx="899" cy="576"/>
          </a:xfrm>
        </p:grpSpPr>
        <p:sp>
          <p:nvSpPr>
            <p:cNvPr id="22562" name="Text Box 16"/>
            <p:cNvSpPr txBox="1">
              <a:spLocks noChangeArrowheads="1"/>
            </p:cNvSpPr>
            <p:nvPr/>
          </p:nvSpPr>
          <p:spPr bwMode="auto">
            <a:xfrm>
              <a:off x="2494" y="1584"/>
              <a:ext cx="75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000" dirty="0" smtClean="0"/>
                <a:t>L(</a:t>
              </a:r>
              <a:r>
                <a:rPr lang="en-US" altLang="en-US" sz="2000" dirty="0" err="1" smtClean="0"/>
                <a:t>r,M</a:t>
              </a:r>
              <a:r>
                <a:rPr lang="en-US" altLang="en-US" sz="2000" dirty="0" smtClean="0"/>
                <a:t>*</a:t>
              </a:r>
              <a:r>
                <a:rPr lang="en-US" altLang="en-US" sz="2000" baseline="-25000" dirty="0" smtClean="0"/>
                <a:t>1</a:t>
              </a:r>
              <a:r>
                <a:rPr lang="en-US" altLang="en-US" sz="2000" dirty="0" smtClean="0"/>
                <a:t>,S)</a:t>
              </a:r>
              <a:endParaRPr lang="en-US" altLang="en-US" sz="2000" dirty="0"/>
            </a:p>
          </p:txBody>
        </p:sp>
        <p:sp>
          <p:nvSpPr>
            <p:cNvPr id="22563" name="Line 17"/>
            <p:cNvSpPr>
              <a:spLocks noChangeShapeType="1"/>
            </p:cNvSpPr>
            <p:nvPr/>
          </p:nvSpPr>
          <p:spPr bwMode="auto">
            <a:xfrm>
              <a:off x="2494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4" name="Text Box 18"/>
            <p:cNvSpPr txBox="1">
              <a:spLocks noChangeArrowheads="1"/>
            </p:cNvSpPr>
            <p:nvPr/>
          </p:nvSpPr>
          <p:spPr bwMode="auto">
            <a:xfrm>
              <a:off x="2350" y="1824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dirty="0"/>
                <a:t>R</a:t>
              </a:r>
              <a:r>
                <a:rPr lang="en-US" altLang="en-US" baseline="-25000" dirty="0"/>
                <a:t>1</a:t>
              </a: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1538288" y="2819400"/>
            <a:ext cx="2176462" cy="457200"/>
            <a:chOff x="931" y="1968"/>
            <a:chExt cx="1371" cy="288"/>
          </a:xfrm>
        </p:grpSpPr>
        <p:sp>
          <p:nvSpPr>
            <p:cNvPr id="22560" name="Line 19"/>
            <p:cNvSpPr>
              <a:spLocks noChangeShapeType="1"/>
            </p:cNvSpPr>
            <p:nvPr/>
          </p:nvSpPr>
          <p:spPr bwMode="auto">
            <a:xfrm flipH="1">
              <a:off x="1198" y="1968"/>
              <a:ext cx="110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1" name="Text Box 20"/>
            <p:cNvSpPr txBox="1">
              <a:spLocks noChangeArrowheads="1"/>
            </p:cNvSpPr>
            <p:nvPr/>
          </p:nvSpPr>
          <p:spPr bwMode="auto">
            <a:xfrm>
              <a:off x="931" y="1968"/>
              <a:ext cx="3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/>
                <a:t>A</a:t>
              </a:r>
              <a:r>
                <a:rPr lang="en-US" altLang="en-US" baseline="-25000"/>
                <a:t>2</a:t>
              </a:r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3849689" y="3886200"/>
            <a:ext cx="1427163" cy="914400"/>
            <a:chOff x="2387" y="2640"/>
            <a:chExt cx="899" cy="576"/>
          </a:xfrm>
        </p:grpSpPr>
        <p:sp>
          <p:nvSpPr>
            <p:cNvPr id="22557" name="Text Box 24"/>
            <p:cNvSpPr txBox="1">
              <a:spLocks noChangeArrowheads="1"/>
            </p:cNvSpPr>
            <p:nvPr/>
          </p:nvSpPr>
          <p:spPr bwMode="auto">
            <a:xfrm>
              <a:off x="2531" y="2688"/>
              <a:ext cx="75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000" dirty="0" smtClean="0"/>
                <a:t>L(</a:t>
              </a:r>
              <a:r>
                <a:rPr lang="en-US" altLang="en-US" sz="2000" dirty="0" err="1" smtClean="0"/>
                <a:t>r,M</a:t>
              </a:r>
              <a:r>
                <a:rPr lang="en-US" altLang="en-US" sz="2000" dirty="0" smtClean="0"/>
                <a:t>*</a:t>
              </a:r>
              <a:r>
                <a:rPr lang="en-US" altLang="en-US" sz="2000" baseline="-25000" dirty="0" smtClean="0"/>
                <a:t>2</a:t>
              </a:r>
              <a:r>
                <a:rPr lang="en-US" altLang="en-US" sz="2000" dirty="0" smtClean="0"/>
                <a:t>,S)</a:t>
              </a:r>
              <a:endParaRPr lang="en-US" altLang="en-US" sz="2000" dirty="0"/>
            </a:p>
          </p:txBody>
        </p:sp>
        <p:sp>
          <p:nvSpPr>
            <p:cNvPr id="22558" name="Line 25"/>
            <p:cNvSpPr>
              <a:spLocks noChangeShapeType="1"/>
            </p:cNvSpPr>
            <p:nvPr/>
          </p:nvSpPr>
          <p:spPr bwMode="auto">
            <a:xfrm>
              <a:off x="2531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9" name="Text Box 26"/>
            <p:cNvSpPr txBox="1">
              <a:spLocks noChangeArrowheads="1"/>
            </p:cNvSpPr>
            <p:nvPr/>
          </p:nvSpPr>
          <p:spPr bwMode="auto">
            <a:xfrm>
              <a:off x="2387" y="2928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/>
                <a:t>R</a:t>
              </a:r>
              <a:r>
                <a:rPr lang="en-US" altLang="en-US" baseline="-25000"/>
                <a:t>2</a:t>
              </a:r>
            </a:p>
          </p:txBody>
        </p: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2038350" y="3200400"/>
            <a:ext cx="4972050" cy="609600"/>
            <a:chOff x="1246" y="2208"/>
            <a:chExt cx="3132" cy="384"/>
          </a:xfrm>
        </p:grpSpPr>
        <p:sp>
          <p:nvSpPr>
            <p:cNvPr id="22553" name="Text Box 21"/>
            <p:cNvSpPr txBox="1">
              <a:spLocks noChangeArrowheads="1"/>
            </p:cNvSpPr>
            <p:nvPr/>
          </p:nvSpPr>
          <p:spPr bwMode="auto">
            <a:xfrm>
              <a:off x="2302" y="2304"/>
              <a:ext cx="4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/>
                <a:t>M*</a:t>
              </a:r>
              <a:r>
                <a:rPr lang="en-US" altLang="en-US" baseline="-25000"/>
                <a:t>2</a:t>
              </a:r>
            </a:p>
          </p:txBody>
        </p:sp>
        <p:sp>
          <p:nvSpPr>
            <p:cNvPr id="22554" name="Line 22"/>
            <p:cNvSpPr>
              <a:spLocks noChangeShapeType="1"/>
            </p:cNvSpPr>
            <p:nvPr/>
          </p:nvSpPr>
          <p:spPr bwMode="auto">
            <a:xfrm flipH="1">
              <a:off x="2723" y="24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5" name="Text Box 23"/>
            <p:cNvSpPr txBox="1">
              <a:spLocks noChangeArrowheads="1"/>
            </p:cNvSpPr>
            <p:nvPr/>
          </p:nvSpPr>
          <p:spPr bwMode="auto">
            <a:xfrm>
              <a:off x="3137" y="2304"/>
              <a:ext cx="12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000" dirty="0" smtClean="0"/>
                <a:t>P(M</a:t>
              </a:r>
              <a:r>
                <a:rPr lang="en-US" altLang="en-US" sz="2000" baseline="-25000" dirty="0" smtClean="0"/>
                <a:t>2</a:t>
              </a:r>
              <a:r>
                <a:rPr lang="en-US" altLang="en-US" sz="2000" dirty="0" smtClean="0"/>
                <a:t>|U,H,A</a:t>
              </a:r>
              <a:r>
                <a:rPr lang="en-US" altLang="en-US" sz="2000" baseline="-25000" dirty="0" smtClean="0"/>
                <a:t>2</a:t>
              </a:r>
              <a:r>
                <a:rPr lang="en-US" altLang="en-US" sz="2000" dirty="0" smtClean="0"/>
                <a:t>,C,S)</a:t>
              </a:r>
              <a:endParaRPr lang="en-US" altLang="en-US" sz="2000" dirty="0"/>
            </a:p>
          </p:txBody>
        </p:sp>
        <p:sp>
          <p:nvSpPr>
            <p:cNvPr id="22556" name="Line 27"/>
            <p:cNvSpPr>
              <a:spLocks noChangeShapeType="1"/>
            </p:cNvSpPr>
            <p:nvPr/>
          </p:nvSpPr>
          <p:spPr bwMode="auto">
            <a:xfrm>
              <a:off x="1246" y="2208"/>
              <a:ext cx="100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1524000" y="4267200"/>
            <a:ext cx="3195638" cy="1082675"/>
            <a:chOff x="958" y="3072"/>
            <a:chExt cx="2013" cy="682"/>
          </a:xfrm>
        </p:grpSpPr>
        <p:sp>
          <p:nvSpPr>
            <p:cNvPr id="22549" name="Line 28"/>
            <p:cNvSpPr>
              <a:spLocks noChangeShapeType="1"/>
            </p:cNvSpPr>
            <p:nvPr/>
          </p:nvSpPr>
          <p:spPr bwMode="auto">
            <a:xfrm flipH="1">
              <a:off x="1225" y="3216"/>
              <a:ext cx="1113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Text Box 29"/>
            <p:cNvSpPr txBox="1">
              <a:spLocks noChangeArrowheads="1"/>
            </p:cNvSpPr>
            <p:nvPr/>
          </p:nvSpPr>
          <p:spPr bwMode="auto">
            <a:xfrm>
              <a:off x="958" y="3072"/>
              <a:ext cx="3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/>
                <a:t>A</a:t>
              </a:r>
              <a:r>
                <a:rPr lang="en-US" altLang="en-US" baseline="-25000"/>
                <a:t>3</a:t>
              </a:r>
            </a:p>
          </p:txBody>
        </p:sp>
        <p:sp>
          <p:nvSpPr>
            <p:cNvPr id="22551" name="Line 30"/>
            <p:cNvSpPr>
              <a:spLocks noChangeShapeType="1"/>
            </p:cNvSpPr>
            <p:nvPr/>
          </p:nvSpPr>
          <p:spPr bwMode="auto">
            <a:xfrm>
              <a:off x="1273" y="3312"/>
              <a:ext cx="100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Text Box 31"/>
            <p:cNvSpPr txBox="1">
              <a:spLocks noChangeArrowheads="1"/>
            </p:cNvSpPr>
            <p:nvPr/>
          </p:nvSpPr>
          <p:spPr bwMode="auto">
            <a:xfrm>
              <a:off x="2337" y="3264"/>
              <a:ext cx="634" cy="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5400" dirty="0"/>
                <a:t>…</a:t>
              </a:r>
            </a:p>
          </p:txBody>
        </p:sp>
      </p:grpSp>
      <p:sp>
        <p:nvSpPr>
          <p:cNvPr id="22545" name="AutoShape 34"/>
          <p:cNvSpPr>
            <a:spLocks noChangeArrowheads="1"/>
          </p:cNvSpPr>
          <p:nvPr/>
        </p:nvSpPr>
        <p:spPr bwMode="auto">
          <a:xfrm>
            <a:off x="3336925" y="990600"/>
            <a:ext cx="3581400" cy="4343400"/>
          </a:xfrm>
          <a:prstGeom prst="flowChartAlternateProcess">
            <a:avLst/>
          </a:prstGeom>
          <a:noFill/>
          <a:ln w="38100">
            <a:solidFill>
              <a:srgbClr val="00808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2546" name="Text Box 35"/>
          <p:cNvSpPr txBox="1">
            <a:spLocks noChangeArrowheads="1"/>
          </p:cNvSpPr>
          <p:nvPr/>
        </p:nvSpPr>
        <p:spPr bwMode="auto">
          <a:xfrm>
            <a:off x="4405549" y="1094820"/>
            <a:ext cx="1400320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b="1" dirty="0"/>
              <a:t>IR system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2759214"/>
            <a:ext cx="9020175" cy="3851315"/>
            <a:chOff x="304800" y="2691825"/>
            <a:chExt cx="8715375" cy="3851315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5342811"/>
              <a:ext cx="87153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Can be modeled by a Partially Observable Markov Decision Process: </a:t>
              </a:r>
              <a:endParaRPr lang="en-US" sz="2400" b="1" dirty="0"/>
            </a:p>
            <a:p>
              <a:pPr algn="ctr"/>
              <a:r>
                <a:rPr lang="en-US" sz="2400" b="1" dirty="0" smtClean="0"/>
                <a:t>POMDP, Multi-armed Bandit, Belief POMDP, … </a:t>
              </a:r>
            </a:p>
            <a:p>
              <a:pPr algn="ctr"/>
              <a:r>
                <a:rPr lang="en-US" sz="2400" b="1" dirty="0" smtClean="0"/>
                <a:t>Optimal Policy Computation: Reinforcement Learning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07525" y="2691825"/>
              <a:ext cx="1810111" cy="58477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State = M</a:t>
              </a: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5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8600" y="609600"/>
            <a:ext cx="8763000" cy="1470025"/>
          </a:xfrm>
        </p:spPr>
        <p:txBody>
          <a:bodyPr>
            <a:normAutofit/>
          </a:bodyPr>
          <a:lstStyle/>
          <a:p>
            <a:pPr algn="l">
              <a:lnSpc>
                <a:spcPts val="3200"/>
              </a:lnSpc>
            </a:pPr>
            <a:r>
              <a:rPr lang="en-US" sz="2800" b="1" dirty="0" smtClean="0">
                <a:solidFill>
                  <a:schemeClr val="tx1"/>
                </a:solidFill>
              </a:rPr>
              <a:t>1. MDP/POMDP has been explored recently for IR… </a:t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(e.g., [Guan et al. 13], [</a:t>
            </a:r>
            <a:r>
              <a:rPr lang="en-US" sz="2400" dirty="0" err="1" smtClean="0">
                <a:solidFill>
                  <a:schemeClr val="tx1"/>
                </a:solidFill>
              </a:rPr>
              <a:t>Jin</a:t>
            </a:r>
            <a:r>
              <a:rPr lang="en-US" sz="2400" dirty="0" smtClean="0">
                <a:solidFill>
                  <a:schemeClr val="tx1"/>
                </a:solidFill>
              </a:rPr>
              <a:t> et al. 13], [Luo et al. 14])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8288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See the </a:t>
            </a:r>
            <a:r>
              <a:rPr lang="en-US" sz="2000" b="1" dirty="0" smtClean="0"/>
              <a:t>ACM SIGIR 2014 Tutorial  on Dynamic Information </a:t>
            </a:r>
            <a:r>
              <a:rPr lang="en-US" sz="2000" b="1" dirty="0"/>
              <a:t>Retrieval </a:t>
            </a:r>
            <a:r>
              <a:rPr lang="en-US" sz="2000" b="1" dirty="0" smtClean="0"/>
              <a:t>Modeling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://www.slideshare.net/marcCsloan/dynamic-information-retrieval-tutorial</a:t>
            </a:r>
            <a:endParaRPr lang="en-US" sz="2000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" y="2949575"/>
            <a:ext cx="8763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200"/>
              </a:lnSpc>
            </a:pPr>
            <a:r>
              <a:rPr lang="en-US" sz="2900" b="1" dirty="0">
                <a:solidFill>
                  <a:schemeClr val="tx1"/>
                </a:solidFill>
              </a:rPr>
              <a:t>3</a:t>
            </a:r>
            <a:r>
              <a:rPr lang="en-US" sz="3100" b="1" dirty="0" smtClean="0">
                <a:solidFill>
                  <a:schemeClr val="tx1"/>
                </a:solidFill>
              </a:rPr>
              <a:t>. </a:t>
            </a:r>
            <a:r>
              <a:rPr lang="en-US" sz="3400" b="1" dirty="0" smtClean="0">
                <a:solidFill>
                  <a:schemeClr val="tx1"/>
                </a:solidFill>
              </a:rPr>
              <a:t>Multi-armed Bandit  has been explored for optimizing  </a:t>
            </a:r>
          </a:p>
          <a:p>
            <a:pPr algn="l">
              <a:lnSpc>
                <a:spcPts val="3200"/>
              </a:lnSpc>
            </a:pPr>
            <a:r>
              <a:rPr lang="en-US" sz="3400" b="1" dirty="0" smtClean="0">
                <a:solidFill>
                  <a:schemeClr val="tx1"/>
                </a:solidFill>
              </a:rPr>
              <a:t>    online learning to rank </a:t>
            </a:r>
            <a:r>
              <a:rPr lang="en-US" sz="2500" dirty="0" smtClean="0">
                <a:solidFill>
                  <a:schemeClr val="tx1"/>
                </a:solidFill>
              </a:rPr>
              <a:t>(e.g., [Hofmann et al. 11]) </a:t>
            </a:r>
            <a:r>
              <a:rPr lang="en-US" sz="3400" b="1" dirty="0" smtClean="0">
                <a:solidFill>
                  <a:schemeClr val="tx1"/>
                </a:solidFill>
              </a:rPr>
              <a:t>and content </a:t>
            </a:r>
          </a:p>
          <a:p>
            <a:pPr algn="l">
              <a:lnSpc>
                <a:spcPts val="3200"/>
              </a:lnSpc>
            </a:pPr>
            <a:r>
              <a:rPr lang="en-US" sz="3400" b="1" dirty="0">
                <a:solidFill>
                  <a:schemeClr val="tx1"/>
                </a:solidFill>
              </a:rPr>
              <a:t> </a:t>
            </a:r>
            <a:r>
              <a:rPr lang="en-US" sz="3400" b="1" dirty="0" smtClean="0">
                <a:solidFill>
                  <a:schemeClr val="tx1"/>
                </a:solidFill>
              </a:rPr>
              <a:t>   display and aggregation</a:t>
            </a:r>
            <a:r>
              <a:rPr lang="en-US" dirty="0" smtClean="0"/>
              <a:t> </a:t>
            </a:r>
            <a:r>
              <a:rPr lang="en-US" sz="2500" dirty="0" smtClean="0">
                <a:solidFill>
                  <a:schemeClr val="tx1"/>
                </a:solidFill>
              </a:rPr>
              <a:t>(e.g., [Pandey et al. 07], [Diaz 09])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" y="4778375"/>
            <a:ext cx="8991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300" b="1" dirty="0">
                <a:solidFill>
                  <a:schemeClr val="tx1"/>
                </a:solidFill>
              </a:rPr>
              <a:t>5</a:t>
            </a:r>
            <a:r>
              <a:rPr lang="en-US" sz="5300" b="1" dirty="0" smtClean="0">
                <a:solidFill>
                  <a:schemeClr val="tx1"/>
                </a:solidFill>
              </a:rPr>
              <a:t>. Reinforcement learning has also been used in multiple </a:t>
            </a:r>
          </a:p>
          <a:p>
            <a:pPr algn="l"/>
            <a:r>
              <a:rPr lang="en-US" sz="5300" b="1" dirty="0">
                <a:solidFill>
                  <a:schemeClr val="tx1"/>
                </a:solidFill>
              </a:rPr>
              <a:t> </a:t>
            </a:r>
            <a:r>
              <a:rPr lang="en-US" sz="5300" b="1" dirty="0" smtClean="0">
                <a:solidFill>
                  <a:schemeClr val="tx1"/>
                </a:solidFill>
              </a:rPr>
              <a:t>   related problems </a:t>
            </a:r>
            <a:r>
              <a:rPr lang="en-US" sz="4600" dirty="0" smtClean="0">
                <a:solidFill>
                  <a:schemeClr val="tx1"/>
                </a:solidFill>
              </a:rPr>
              <a:t>(e.g., </a:t>
            </a:r>
            <a:r>
              <a:rPr lang="en-US" sz="4600" b="1" dirty="0" smtClean="0">
                <a:solidFill>
                  <a:schemeClr val="tx1"/>
                </a:solidFill>
              </a:rPr>
              <a:t>dialogue systems </a:t>
            </a:r>
            <a:r>
              <a:rPr lang="en-US" sz="4600" dirty="0" smtClean="0">
                <a:solidFill>
                  <a:schemeClr val="tx1"/>
                </a:solidFill>
              </a:rPr>
              <a:t>[Singh et al. 02, Li et </a:t>
            </a:r>
          </a:p>
          <a:p>
            <a:pPr algn="l"/>
            <a:r>
              <a:rPr lang="en-US" sz="4600" dirty="0">
                <a:solidFill>
                  <a:schemeClr val="tx1"/>
                </a:solidFill>
              </a:rPr>
              <a:t> </a:t>
            </a:r>
            <a:r>
              <a:rPr lang="en-US" sz="4600" dirty="0" smtClean="0">
                <a:solidFill>
                  <a:schemeClr val="tx1"/>
                </a:solidFill>
              </a:rPr>
              <a:t>   al. 09], </a:t>
            </a:r>
            <a:r>
              <a:rPr lang="en-US" sz="4600" b="1" dirty="0" smtClean="0">
                <a:solidFill>
                  <a:schemeClr val="tx1"/>
                </a:solidFill>
              </a:rPr>
              <a:t>filtering </a:t>
            </a:r>
            <a:r>
              <a:rPr lang="en-US" sz="4600" dirty="0" smtClean="0">
                <a:solidFill>
                  <a:schemeClr val="tx1"/>
                </a:solidFill>
              </a:rPr>
              <a:t>&amp; </a:t>
            </a:r>
            <a:r>
              <a:rPr lang="en-US" sz="4600" b="1" dirty="0" smtClean="0">
                <a:solidFill>
                  <a:schemeClr val="tx1"/>
                </a:solidFill>
              </a:rPr>
              <a:t> recommendation</a:t>
            </a:r>
            <a:r>
              <a:rPr lang="en-US" sz="4600" dirty="0" smtClean="0">
                <a:solidFill>
                  <a:schemeClr val="tx1"/>
                </a:solidFill>
              </a:rPr>
              <a:t> [</a:t>
            </a:r>
            <a:r>
              <a:rPr lang="en-US" sz="4600" dirty="0" err="1" smtClean="0">
                <a:solidFill>
                  <a:schemeClr val="tx1"/>
                </a:solidFill>
              </a:rPr>
              <a:t>Seo</a:t>
            </a:r>
            <a:r>
              <a:rPr lang="en-US" sz="4600" dirty="0" smtClean="0">
                <a:solidFill>
                  <a:schemeClr val="tx1"/>
                </a:solidFill>
              </a:rPr>
              <a:t> &amp; Zhang 00, </a:t>
            </a:r>
            <a:r>
              <a:rPr lang="en-US" sz="4600" dirty="0" err="1" smtClean="0">
                <a:solidFill>
                  <a:schemeClr val="tx1"/>
                </a:solidFill>
              </a:rPr>
              <a:t>Theocharous</a:t>
            </a:r>
            <a:r>
              <a:rPr lang="en-US" sz="4600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sz="4600" dirty="0">
                <a:solidFill>
                  <a:schemeClr val="tx1"/>
                </a:solidFill>
              </a:rPr>
              <a:t> </a:t>
            </a:r>
            <a:r>
              <a:rPr lang="en-US" sz="4600" dirty="0" smtClean="0">
                <a:solidFill>
                  <a:schemeClr val="tx1"/>
                </a:solidFill>
              </a:rPr>
              <a:t>   et </a:t>
            </a:r>
            <a:r>
              <a:rPr lang="en-US" sz="4600" dirty="0">
                <a:solidFill>
                  <a:schemeClr val="tx1"/>
                </a:solidFill>
              </a:rPr>
              <a:t>al. </a:t>
            </a:r>
            <a:r>
              <a:rPr lang="en-US" sz="4600" dirty="0" smtClean="0">
                <a:solidFill>
                  <a:schemeClr val="tx1"/>
                </a:solidFill>
              </a:rPr>
              <a:t>15])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-76200"/>
            <a:ext cx="91440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600" dirty="0" smtClean="0"/>
              <a:t>Existing work is already moving in this direction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280722" y="5613737"/>
            <a:ext cx="14718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… …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21</a:t>
            </a:fld>
            <a:endParaRPr lang="en-US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52400" y="2057400"/>
            <a:ext cx="8991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200"/>
              </a:lnSpc>
            </a:pPr>
            <a:r>
              <a:rPr lang="en-US" sz="2900" b="1" dirty="0" smtClean="0">
                <a:solidFill>
                  <a:schemeClr val="tx1"/>
                </a:solidFill>
              </a:rPr>
              <a:t>2. Economics in interactive IR  </a:t>
            </a:r>
            <a:r>
              <a:rPr lang="en-US" sz="2500" dirty="0" smtClean="0">
                <a:solidFill>
                  <a:schemeClr val="tx1"/>
                </a:solidFill>
              </a:rPr>
              <a:t>(e.g., [Azzopardi 11, Azzopardi 14])</a:t>
            </a:r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152400" y="3810000"/>
            <a:ext cx="8991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200"/>
              </a:lnSpc>
            </a:pPr>
            <a:r>
              <a:rPr lang="en-US" sz="2900" b="1" dirty="0">
                <a:solidFill>
                  <a:schemeClr val="tx1"/>
                </a:solidFill>
              </a:rPr>
              <a:t>4</a:t>
            </a:r>
            <a:r>
              <a:rPr lang="en-US" sz="2900" b="1" dirty="0" smtClean="0">
                <a:solidFill>
                  <a:schemeClr val="tx1"/>
                </a:solidFill>
              </a:rPr>
              <a:t>. Search engine as learning agent  </a:t>
            </a:r>
            <a:r>
              <a:rPr lang="en-US" sz="2500" dirty="0" smtClean="0">
                <a:solidFill>
                  <a:schemeClr val="tx1"/>
                </a:solidFill>
              </a:rPr>
              <a:t>(e.g., [Hofmann 13])</a:t>
            </a:r>
          </a:p>
        </p:txBody>
      </p:sp>
    </p:spTree>
    <p:extLst>
      <p:ext uri="{BB962C8B-B14F-4D97-AF65-F5344CB8AC3E}">
        <p14:creationId xmlns:p14="http://schemas.microsoft.com/office/powerpoint/2010/main" val="272666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44000" cy="1066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Instantiation of IR Game: Moves</a:t>
            </a:r>
            <a:endParaRPr lang="en-US" dirty="0"/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915400" cy="4953000"/>
          </a:xfrm>
        </p:spPr>
        <p:txBody>
          <a:bodyPr rtlCol="0">
            <a:no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800" b="1" dirty="0" smtClean="0"/>
              <a:t>User </a:t>
            </a:r>
            <a:r>
              <a:rPr lang="en-US" sz="2800" b="1" dirty="0"/>
              <a:t>moves</a:t>
            </a:r>
            <a:r>
              <a:rPr lang="en-US" sz="2800" dirty="0"/>
              <a:t>: Interactions can be modeled at different levels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/>
              <a:t>Low level:  keyboard input, mouse clicking &amp; movement, eye-tracking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/>
              <a:t>Medium level: query input, result examination, next page button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/>
              <a:t>High level: each query session as one “move” of a user</a:t>
            </a:r>
            <a:endParaRPr lang="en-US" sz="2400" dirty="0" smtClean="0"/>
          </a:p>
          <a:p>
            <a:pPr>
              <a:lnSpc>
                <a:spcPct val="80000"/>
              </a:lnSpc>
              <a:defRPr/>
            </a:pPr>
            <a:r>
              <a:rPr lang="en-US" sz="2800" b="1" dirty="0" smtClean="0"/>
              <a:t>System moves</a:t>
            </a:r>
            <a:r>
              <a:rPr lang="en-US" sz="2800" dirty="0" smtClean="0"/>
              <a:t>: can be enriched via sophisticated interfaces, e.g.,  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 smtClean="0"/>
              <a:t>User action = “input one character” in the query: </a:t>
            </a:r>
            <a:r>
              <a:rPr lang="en-US" sz="2400" dirty="0" smtClean="0">
                <a:sym typeface="Wingdings" panose="05000000000000000000" pitchFamily="2" charset="2"/>
              </a:rPr>
              <a:t> System response = query completion</a:t>
            </a:r>
            <a:endParaRPr lang="en-US" sz="2400" dirty="0"/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 smtClean="0"/>
              <a:t>User action = “scrolling down”:</a:t>
            </a:r>
            <a:r>
              <a:rPr lang="en-US" sz="2400" dirty="0" smtClean="0">
                <a:sym typeface="Wingdings" panose="05000000000000000000" pitchFamily="2" charset="2"/>
              </a:rPr>
              <a:t> System response = adaptive summary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 smtClean="0"/>
              <a:t>User action = “entering a query”:</a:t>
            </a:r>
            <a:r>
              <a:rPr lang="en-US" sz="2400" dirty="0" smtClean="0">
                <a:sym typeface="Wingdings" panose="05000000000000000000" pitchFamily="2" charset="2"/>
              </a:rPr>
              <a:t> System response = recommending related queries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User action = “entering a query”: System response = ask a clarification question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2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of new moves (new interface): </a:t>
            </a:r>
            <a:br>
              <a:rPr lang="en-US" dirty="0" smtClean="0"/>
            </a:br>
            <a:r>
              <a:rPr lang="en-US" dirty="0" smtClean="0"/>
              <a:t>Explanatory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8392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Optimize combined intelligence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Leverage human intelligence to help search engines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Add new “moves” to allow a user to help a search engine with minimum effort</a:t>
            </a:r>
          </a:p>
          <a:p>
            <a:r>
              <a:rPr lang="en-US" dirty="0" smtClean="0"/>
              <a:t>Explanatory feedback</a:t>
            </a:r>
          </a:p>
          <a:p>
            <a:pPr lvl="1"/>
            <a:r>
              <a:rPr lang="en-US" dirty="0" smtClean="0"/>
              <a:t>I want documents similar to this one except for not matching “X” (user typing in “X”)</a:t>
            </a:r>
          </a:p>
          <a:p>
            <a:pPr lvl="1"/>
            <a:r>
              <a:rPr lang="en-US" dirty="0" smtClean="0"/>
              <a:t>I want documents similar to this one, but also further matching “Y” (user typing in “Y”)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5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Instantiation of IR Game: User Model M</a:t>
            </a:r>
            <a:endParaRPr lang="en-US" dirty="0"/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915400" cy="3733800"/>
          </a:xfrm>
        </p:spPr>
        <p:txBody>
          <a:bodyPr rtlCol="0">
            <a:normAutofit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b="1" dirty="0" smtClean="0"/>
              <a:t>M = formal user </a:t>
            </a:r>
            <a:r>
              <a:rPr lang="en-US" sz="2800" b="1" dirty="0"/>
              <a:t>model </a:t>
            </a:r>
            <a:r>
              <a:rPr lang="en-US" sz="2800" b="1" dirty="0" smtClean="0"/>
              <a:t>capturing essential knowledge about a user’s status for optimizing system moves</a:t>
            </a:r>
            <a:endParaRPr lang="en-US" sz="2800" b="1" dirty="0"/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/>
              <a:t>Essential component: </a:t>
            </a:r>
            <a:r>
              <a:rPr lang="en-US" sz="2400" dirty="0">
                <a:sym typeface="Symbol" pitchFamily="18" charset="2"/>
              </a:rPr>
              <a:t></a:t>
            </a:r>
            <a:r>
              <a:rPr lang="en-US" sz="2400" baseline="-25000" dirty="0">
                <a:sym typeface="Symbol" pitchFamily="18" charset="2"/>
              </a:rPr>
              <a:t>U</a:t>
            </a:r>
            <a:r>
              <a:rPr lang="en-US" sz="2400" dirty="0">
                <a:sym typeface="Symbol" pitchFamily="18" charset="2"/>
              </a:rPr>
              <a:t> = </a:t>
            </a:r>
            <a:r>
              <a:rPr lang="en-US" sz="2400" dirty="0" smtClean="0">
                <a:sym typeface="Symbol" pitchFamily="18" charset="2"/>
              </a:rPr>
              <a:t>user’s current </a:t>
            </a:r>
            <a:r>
              <a:rPr lang="en-US" sz="2400" dirty="0">
                <a:sym typeface="Symbol" pitchFamily="18" charset="2"/>
              </a:rPr>
              <a:t>information need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/>
              <a:t>K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knowledge status (seen items)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 smtClean="0"/>
              <a:t>Readability level  </a:t>
            </a:r>
            <a:endParaRPr lang="en-US" sz="2400" dirty="0"/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 smtClean="0"/>
              <a:t>T= task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 smtClean="0"/>
              <a:t>Patience-level 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 smtClean="0"/>
              <a:t>B= User behavior 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 smtClean="0"/>
              <a:t>Potentially include all findings from user studies!  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–"/>
              <a:defRPr/>
            </a:pPr>
            <a:endParaRPr lang="en-US" dirty="0" smtClean="0"/>
          </a:p>
          <a:p>
            <a:pPr marL="0" indent="0">
              <a:lnSpc>
                <a:spcPct val="80000"/>
              </a:lnSpc>
              <a:buNone/>
              <a:defRPr/>
            </a:pPr>
            <a:endParaRPr lang="en-US" dirty="0"/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4419600"/>
            <a:ext cx="89154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2800" b="1" dirty="0" smtClean="0"/>
              <a:t>An attempt to </a:t>
            </a:r>
            <a:r>
              <a:rPr lang="en-US" sz="2800" b="1" u="sng" dirty="0" smtClean="0"/>
              <a:t>formalize</a:t>
            </a:r>
            <a:r>
              <a:rPr lang="en-US" sz="2800" b="1" dirty="0" smtClean="0"/>
              <a:t> existing models such as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 smtClean="0"/>
              <a:t>Anomalous State of Knowledge (ASK) [Belkin 80, Belkin et al. 82]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 smtClean="0"/>
              <a:t>Cognitive IR Theory [</a:t>
            </a:r>
            <a:r>
              <a:rPr lang="en-US" sz="2400" dirty="0" err="1" smtClean="0"/>
              <a:t>Ingwersen</a:t>
            </a:r>
            <a:r>
              <a:rPr lang="en-US" sz="2400" dirty="0" smtClean="0"/>
              <a:t> 96]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402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906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/>
              <a:t>Instantiation of IR Game: Inference of User Model</a:t>
            </a:r>
            <a:endParaRPr lang="en-US" sz="3200" dirty="0"/>
          </a:p>
        </p:txBody>
      </p:sp>
      <p:sp>
        <p:nvSpPr>
          <p:cNvPr id="6830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4864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2400" b="1" dirty="0"/>
              <a:t>P(M|U, H, A</a:t>
            </a:r>
            <a:r>
              <a:rPr lang="en-US" sz="2400" b="1" baseline="-25000" dirty="0"/>
              <a:t>t</a:t>
            </a:r>
            <a:r>
              <a:rPr lang="en-US" sz="2400" b="1" dirty="0"/>
              <a:t>, C,S</a:t>
            </a:r>
            <a:r>
              <a:rPr lang="en-US" sz="2400" b="1" dirty="0" smtClean="0"/>
              <a:t>) = system’s current belief about user model M</a:t>
            </a:r>
          </a:p>
          <a:p>
            <a:pPr lvl="1">
              <a:defRPr/>
            </a:pPr>
            <a:r>
              <a:rPr lang="en-US" sz="2000" b="1" dirty="0" smtClean="0"/>
              <a:t>Enables </a:t>
            </a:r>
            <a:r>
              <a:rPr lang="en-US" sz="2000" b="1" dirty="0"/>
              <a:t>inference of the formal user model M based on everything the system has available so far about the user and his/her </a:t>
            </a:r>
            <a:r>
              <a:rPr lang="en-US" sz="2000" b="1" dirty="0" smtClean="0"/>
              <a:t>interactions </a:t>
            </a:r>
          </a:p>
          <a:p>
            <a:pPr>
              <a:defRPr/>
            </a:pPr>
            <a:r>
              <a:rPr lang="en-US" sz="2400" b="1" dirty="0" smtClean="0"/>
              <a:t>Instantiation can be based on </a:t>
            </a:r>
          </a:p>
          <a:p>
            <a:pPr lvl="1">
              <a:defRPr/>
            </a:pPr>
            <a:r>
              <a:rPr lang="en-US" sz="2000" b="1" dirty="0" smtClean="0"/>
              <a:t>Findings from user studies, and</a:t>
            </a:r>
          </a:p>
          <a:p>
            <a:pPr lvl="1">
              <a:defRPr/>
            </a:pPr>
            <a:r>
              <a:rPr lang="en-US" sz="2000" b="1" dirty="0" smtClean="0"/>
              <a:t>Machine learning using user interaction log data for training  </a:t>
            </a:r>
          </a:p>
          <a:p>
            <a:pPr>
              <a:defRPr/>
            </a:pPr>
            <a:r>
              <a:rPr lang="en-US" sz="2400" b="1" dirty="0" smtClean="0"/>
              <a:t>Current search engines mostly focused on estimating/updating </a:t>
            </a:r>
            <a:r>
              <a:rPr lang="en-US" sz="2400" b="1" dirty="0"/>
              <a:t>the information need </a:t>
            </a:r>
            <a:r>
              <a:rPr lang="en-US" sz="2400" b="1" dirty="0">
                <a:sym typeface="Symbol" pitchFamily="18" charset="2"/>
              </a:rPr>
              <a:t></a:t>
            </a:r>
            <a:r>
              <a:rPr lang="en-US" sz="2400" b="1" baseline="-25000" dirty="0">
                <a:sym typeface="Symbol" pitchFamily="18" charset="2"/>
              </a:rPr>
              <a:t>U</a:t>
            </a:r>
            <a:r>
              <a:rPr lang="en-US" sz="2400" b="1" dirty="0">
                <a:sym typeface="Symbol" pitchFamily="18" charset="2"/>
              </a:rPr>
              <a:t> </a:t>
            </a:r>
            <a:endParaRPr lang="en-US" sz="2400" b="1" dirty="0" smtClean="0">
              <a:sym typeface="Symbol" pitchFamily="18" charset="2"/>
            </a:endParaRPr>
          </a:p>
          <a:p>
            <a:pPr>
              <a:defRPr/>
            </a:pPr>
            <a:r>
              <a:rPr lang="en-US" sz="2400" b="1" dirty="0" smtClean="0">
                <a:sym typeface="Symbol" pitchFamily="18" charset="2"/>
              </a:rPr>
              <a:t>Future search engines must also infer/update many other variables about the user  (e.g., task,  exploratory vs. fixed item search, reading level, browsing behavior) </a:t>
            </a:r>
          </a:p>
          <a:p>
            <a:pPr lvl="1">
              <a:defRPr/>
            </a:pPr>
            <a:r>
              <a:rPr lang="en-US" sz="2000" b="1" dirty="0" smtClean="0">
                <a:sym typeface="Symbol" pitchFamily="18" charset="2"/>
              </a:rPr>
              <a:t>Existing work has already provided techniques for doing these (e.g., reading level [Collins-Thompson et al. 11], modeling decision point [Thomas et al. 14])</a:t>
            </a:r>
            <a:endParaRPr lang="en-US" sz="2000" b="1" dirty="0"/>
          </a:p>
          <a:p>
            <a:pPr lvl="1" fontAlgn="auto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sz="2400" dirty="0"/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4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Instantiation of IR Game: Loss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334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en-US" b="1" dirty="0"/>
              <a:t>L(</a:t>
            </a:r>
            <a:r>
              <a:rPr lang="en-US" b="1" dirty="0" err="1"/>
              <a:t>R</a:t>
            </a:r>
            <a:r>
              <a:rPr lang="en-US" b="1" baseline="-25000" dirty="0" err="1"/>
              <a:t>t</a:t>
            </a:r>
            <a:r>
              <a:rPr lang="en-US" b="1" baseline="-25000" dirty="0"/>
              <a:t> </a:t>
            </a:r>
            <a:r>
              <a:rPr lang="en-US" b="1" dirty="0"/>
              <a:t>,M,S): </a:t>
            </a:r>
            <a:r>
              <a:rPr lang="en-US" dirty="0"/>
              <a:t>loss function combines measures of </a:t>
            </a:r>
            <a:endParaRPr lang="en-US" dirty="0" smtClean="0"/>
          </a:p>
          <a:p>
            <a:pPr lvl="1">
              <a:lnSpc>
                <a:spcPct val="120000"/>
              </a:lnSpc>
              <a:defRPr/>
            </a:pPr>
            <a:r>
              <a:rPr lang="en-US" b="1" dirty="0" smtClean="0"/>
              <a:t>Utility </a:t>
            </a:r>
            <a:r>
              <a:rPr lang="en-US" dirty="0" smtClean="0"/>
              <a:t>of </a:t>
            </a:r>
            <a:r>
              <a:rPr lang="en-US" dirty="0" err="1"/>
              <a:t>R</a:t>
            </a:r>
            <a:r>
              <a:rPr lang="en-US" baseline="-25000" dirty="0" err="1"/>
              <a:t>t</a:t>
            </a:r>
            <a:r>
              <a:rPr lang="en-US" dirty="0"/>
              <a:t> for a user modeled as M </a:t>
            </a:r>
            <a:r>
              <a:rPr lang="en-US" dirty="0" smtClean="0"/>
              <a:t>to finish the task in </a:t>
            </a:r>
            <a:r>
              <a:rPr lang="en-US" dirty="0"/>
              <a:t>situation S </a:t>
            </a:r>
            <a:endParaRPr lang="en-US" dirty="0" smtClean="0"/>
          </a:p>
          <a:p>
            <a:pPr lvl="1">
              <a:lnSpc>
                <a:spcPct val="120000"/>
              </a:lnSpc>
              <a:defRPr/>
            </a:pPr>
            <a:r>
              <a:rPr lang="en-US" b="1" dirty="0" smtClean="0"/>
              <a:t>Effort</a:t>
            </a:r>
            <a:r>
              <a:rPr lang="en-US" dirty="0" smtClean="0"/>
              <a:t> of a user  modeled as M in situation S</a:t>
            </a:r>
          </a:p>
          <a:p>
            <a:pPr lvl="1">
              <a:lnSpc>
                <a:spcPct val="120000"/>
              </a:lnSpc>
              <a:defRPr/>
            </a:pPr>
            <a:r>
              <a:rPr lang="en-US" b="1" dirty="0"/>
              <a:t>Cost</a:t>
            </a:r>
            <a:r>
              <a:rPr lang="en-US" dirty="0"/>
              <a:t> of system performing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t</a:t>
            </a:r>
            <a:endParaRPr lang="en-US" dirty="0" smtClean="0"/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Tradeoff varies across users and situations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Utility of </a:t>
            </a:r>
            <a:r>
              <a:rPr lang="en-US" dirty="0" err="1"/>
              <a:t>R</a:t>
            </a:r>
            <a:r>
              <a:rPr lang="en-US" baseline="-25000" dirty="0" err="1"/>
              <a:t>t</a:t>
            </a:r>
            <a:r>
              <a:rPr lang="en-US" dirty="0"/>
              <a:t> </a:t>
            </a:r>
            <a:r>
              <a:rPr lang="en-US" dirty="0" smtClean="0"/>
              <a:t>is a </a:t>
            </a:r>
            <a:r>
              <a:rPr lang="en-US" b="1" dirty="0" smtClean="0"/>
              <a:t>sum</a:t>
            </a:r>
            <a:r>
              <a:rPr lang="en-US" dirty="0" smtClean="0"/>
              <a:t> of</a:t>
            </a:r>
          </a:p>
          <a:p>
            <a:pPr lvl="1">
              <a:lnSpc>
                <a:spcPct val="120000"/>
              </a:lnSpc>
              <a:defRPr/>
            </a:pPr>
            <a:r>
              <a:rPr lang="en-US" b="1" dirty="0" err="1" smtClean="0"/>
              <a:t>ImmediateUtility</a:t>
            </a:r>
            <a:r>
              <a:rPr lang="en-US" b="1" dirty="0" smtClean="0"/>
              <a:t>(</a:t>
            </a:r>
            <a:r>
              <a:rPr lang="en-US" b="1" dirty="0" err="1" smtClean="0"/>
              <a:t>R</a:t>
            </a:r>
            <a:r>
              <a:rPr lang="en-US" b="1" baseline="-25000" dirty="0" err="1" smtClean="0"/>
              <a:t>t</a:t>
            </a:r>
            <a:r>
              <a:rPr lang="en-US" b="1" dirty="0" smtClean="0"/>
              <a:t> ) </a:t>
            </a:r>
            <a:r>
              <a:rPr lang="en-US" dirty="0" smtClean="0"/>
              <a:t>and </a:t>
            </a:r>
          </a:p>
          <a:p>
            <a:pPr lvl="1">
              <a:lnSpc>
                <a:spcPct val="120000"/>
              </a:lnSpc>
              <a:defRPr/>
            </a:pPr>
            <a:r>
              <a:rPr lang="en-US" b="1" dirty="0" err="1" smtClean="0"/>
              <a:t>FutureUtilityFromInteraction</a:t>
            </a:r>
            <a:r>
              <a:rPr lang="en-US" b="1" dirty="0" smtClean="0"/>
              <a:t>(</a:t>
            </a:r>
            <a:r>
              <a:rPr lang="en-US" b="1" dirty="0" err="1" smtClean="0"/>
              <a:t>R</a:t>
            </a:r>
            <a:r>
              <a:rPr lang="en-US" b="1" baseline="-25000" dirty="0" err="1" smtClean="0"/>
              <a:t>t</a:t>
            </a:r>
            <a:r>
              <a:rPr lang="en-US" b="1" dirty="0" smtClean="0"/>
              <a:t> )</a:t>
            </a:r>
            <a:r>
              <a:rPr lang="en-US" dirty="0" smtClean="0"/>
              <a:t>, which depends on user’s interaction behavior</a:t>
            </a:r>
            <a:endParaRPr lang="en-US" dirty="0"/>
          </a:p>
          <a:p>
            <a:pPr>
              <a:lnSpc>
                <a:spcPct val="80000"/>
              </a:lnSpc>
              <a:defRPr/>
            </a:pPr>
            <a:endParaRPr lang="en-US" dirty="0" smtClean="0"/>
          </a:p>
          <a:p>
            <a:pPr>
              <a:lnSpc>
                <a:spcPct val="80000"/>
              </a:lnSpc>
              <a:defRPr/>
            </a:pPr>
            <a:endParaRPr lang="en-US" dirty="0" smtClean="0"/>
          </a:p>
          <a:p>
            <a:pPr>
              <a:lnSpc>
                <a:spcPct val="80000"/>
              </a:lnSpc>
              <a:defRPr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9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0"/>
            <a:ext cx="9448800" cy="9906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Instantiation of IR Game: Loss </a:t>
            </a:r>
            <a:r>
              <a:rPr lang="en-US" sz="4000" dirty="0" smtClean="0"/>
              <a:t>Function </a:t>
            </a:r>
            <a:r>
              <a:rPr lang="en-US" sz="3600" dirty="0" smtClean="0"/>
              <a:t>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3340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en-US" dirty="0" smtClean="0"/>
              <a:t>Formalization of utility depends on research on evaluation, task modeling, and user behavior modeling</a:t>
            </a:r>
          </a:p>
          <a:p>
            <a:pPr>
              <a:lnSpc>
                <a:spcPct val="110000"/>
              </a:lnSpc>
              <a:defRPr/>
            </a:pPr>
            <a:r>
              <a:rPr lang="en-US" dirty="0" smtClean="0"/>
              <a:t>Traditional evaluation measures tend to use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/>
              <a:t>Very simple user behavior model (sequential browsing)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/>
              <a:t>Straightforward combination of effort and utility </a:t>
            </a:r>
          </a:p>
          <a:p>
            <a:pPr>
              <a:lnSpc>
                <a:spcPct val="110000"/>
              </a:lnSpc>
              <a:defRPr/>
            </a:pPr>
            <a:r>
              <a:rPr lang="en-US" dirty="0" smtClean="0"/>
              <a:t>They need to be extended to incorporate more sophisticated user behavior models </a:t>
            </a:r>
            <a:r>
              <a:rPr lang="en-US" sz="2800" dirty="0" smtClean="0"/>
              <a:t>(e.g</a:t>
            </a:r>
            <a:r>
              <a:rPr lang="en-US" sz="2800" dirty="0"/>
              <a:t>., [de </a:t>
            </a:r>
            <a:r>
              <a:rPr lang="en-US" sz="2800" dirty="0" err="1"/>
              <a:t>Vries</a:t>
            </a:r>
            <a:r>
              <a:rPr lang="en-US" sz="2800" dirty="0"/>
              <a:t> et al. 04] </a:t>
            </a:r>
            <a:r>
              <a:rPr lang="en-US" sz="2800" dirty="0" smtClean="0"/>
              <a:t>, [Smucker &amp; Clarke 12</a:t>
            </a:r>
            <a:r>
              <a:rPr lang="en-US" sz="2800" dirty="0"/>
              <a:t>], [</a:t>
            </a:r>
            <a:r>
              <a:rPr lang="en-US" sz="2800" dirty="0" err="1"/>
              <a:t>Baskaya</a:t>
            </a:r>
            <a:r>
              <a:rPr lang="en-US" sz="2800" dirty="0"/>
              <a:t> et al. 13</a:t>
            </a:r>
            <a:r>
              <a:rPr lang="en-US" sz="2800" dirty="0" smtClean="0"/>
              <a:t>])</a:t>
            </a:r>
          </a:p>
          <a:p>
            <a:pPr lvl="1">
              <a:lnSpc>
                <a:spcPct val="80000"/>
              </a:lnSpc>
              <a:defRPr/>
            </a:pPr>
            <a:endParaRPr lang="en-US" dirty="0" smtClean="0"/>
          </a:p>
          <a:p>
            <a:pPr>
              <a:lnSpc>
                <a:spcPct val="80000"/>
              </a:lnSpc>
              <a:defRPr/>
            </a:pPr>
            <a:endParaRPr lang="en-US" dirty="0" smtClean="0"/>
          </a:p>
          <a:p>
            <a:pPr>
              <a:lnSpc>
                <a:spcPct val="80000"/>
              </a:lnSpc>
              <a:defRPr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2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of Instantiation:</a:t>
            </a:r>
            <a:br>
              <a:rPr lang="en-US" dirty="0" smtClean="0"/>
            </a:br>
            <a:r>
              <a:rPr lang="en-US" dirty="0" smtClean="0"/>
              <a:t>Information Card Model </a:t>
            </a:r>
            <a:r>
              <a:rPr lang="en-US" sz="3600" dirty="0" smtClean="0"/>
              <a:t>[Zhang &amp; </a:t>
            </a:r>
            <a:r>
              <a:rPr lang="en-US" sz="3600" dirty="0" err="1" smtClean="0"/>
              <a:t>Zhai</a:t>
            </a:r>
            <a:r>
              <a:rPr lang="en-US" sz="3600" dirty="0" smtClean="0"/>
              <a:t> 15]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0301"/>
            <a:ext cx="1413191" cy="14131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392" y="2200302"/>
            <a:ext cx="2118092" cy="13920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378" y="2200302"/>
            <a:ext cx="2115422" cy="1627853"/>
          </a:xfrm>
          <a:prstGeom prst="rect">
            <a:avLst/>
          </a:prstGeom>
        </p:spPr>
      </p:pic>
      <p:pic>
        <p:nvPicPr>
          <p:cNvPr id="6" name="Picture 5" descr="Screen Shot 2015-07-31 at 3.23.0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368" y="2200301"/>
            <a:ext cx="2225387" cy="17788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34105" y="4400595"/>
            <a:ext cx="67096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Gill Sans"/>
                <a:cs typeface="Gill Sans"/>
              </a:rPr>
              <a:t>… or a combination of some of these?</a:t>
            </a:r>
            <a:endParaRPr lang="en-US" sz="3200" dirty="0">
              <a:latin typeface="Gill Sans"/>
              <a:cs typeface="Gill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983" y="5267980"/>
            <a:ext cx="8795934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ill Sans"/>
                <a:cs typeface="Gill Sans"/>
              </a:rPr>
              <a:t>How to allocate screen space among different blocks?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70391" y="1381780"/>
            <a:ext cx="5924892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How to optimize the interface design?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7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Game = “Card Playing”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each interaction </a:t>
            </a:r>
            <a:r>
              <a:rPr lang="en-US" i="1" dirty="0" smtClean="0"/>
              <a:t>lap</a:t>
            </a:r>
            <a:endParaRPr lang="en-US" dirty="0" smtClean="0"/>
          </a:p>
          <a:p>
            <a:r>
              <a:rPr lang="en-US" dirty="0" smtClean="0"/>
              <a:t>… facing an (evolving) retrieval </a:t>
            </a:r>
            <a:r>
              <a:rPr lang="en-US" i="1" dirty="0" smtClean="0"/>
              <a:t>context</a:t>
            </a:r>
            <a:endParaRPr lang="en-US" dirty="0" smtClean="0"/>
          </a:p>
          <a:p>
            <a:r>
              <a:rPr lang="en-US" dirty="0" smtClean="0"/>
              <a:t>… the retrieval system tries to play a </a:t>
            </a:r>
            <a:r>
              <a:rPr lang="en-US" i="1" dirty="0" smtClean="0"/>
              <a:t>card</a:t>
            </a:r>
          </a:p>
          <a:p>
            <a:r>
              <a:rPr lang="en-US" dirty="0" smtClean="0"/>
              <a:t>… that optimizes the user’s </a:t>
            </a:r>
            <a:r>
              <a:rPr lang="en-US" i="1" dirty="0" smtClean="0"/>
              <a:t>expected surplus</a:t>
            </a:r>
          </a:p>
          <a:p>
            <a:r>
              <a:rPr lang="en-US" dirty="0" smtClean="0"/>
              <a:t>… based on the user’s </a:t>
            </a:r>
            <a:r>
              <a:rPr lang="en-US" i="1" dirty="0" smtClean="0"/>
              <a:t>action model</a:t>
            </a:r>
            <a:r>
              <a:rPr lang="en-US" dirty="0" smtClean="0"/>
              <a:t> and </a:t>
            </a:r>
            <a:r>
              <a:rPr lang="en-US" i="1" dirty="0" smtClean="0"/>
              <a:t>reward</a:t>
            </a:r>
            <a:r>
              <a:rPr lang="en-US" dirty="0" smtClean="0"/>
              <a:t> / </a:t>
            </a:r>
            <a:r>
              <a:rPr lang="en-US" i="1" dirty="0" smtClean="0"/>
              <a:t>cost</a:t>
            </a:r>
            <a:r>
              <a:rPr lang="en-US" dirty="0" smtClean="0"/>
              <a:t> estimates</a:t>
            </a:r>
          </a:p>
          <a:p>
            <a:r>
              <a:rPr lang="en-US" dirty="0" smtClean="0"/>
              <a:t>… given all the </a:t>
            </a:r>
            <a:r>
              <a:rPr lang="en-US" i="1" dirty="0" smtClean="0"/>
              <a:t>constraints</a:t>
            </a:r>
            <a:r>
              <a:rPr lang="en-US" dirty="0" smtClean="0"/>
              <a:t> on card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6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9296400" cy="10668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sz="3600" dirty="0" smtClean="0"/>
              <a:t>Search </a:t>
            </a:r>
            <a:r>
              <a:rPr lang="en-US" sz="3600" dirty="0"/>
              <a:t>&amp;</a:t>
            </a:r>
            <a:r>
              <a:rPr lang="en-US" sz="3600" dirty="0" smtClean="0"/>
              <a:t> </a:t>
            </a:r>
            <a:r>
              <a:rPr lang="en-US" sz="3600" dirty="0"/>
              <a:t>B</a:t>
            </a:r>
            <a:r>
              <a:rPr lang="en-US" sz="3600" dirty="0" smtClean="0"/>
              <a:t>ig (Text) </a:t>
            </a:r>
            <a:r>
              <a:rPr lang="en-US" sz="3600" dirty="0"/>
              <a:t>D</a:t>
            </a:r>
            <a:r>
              <a:rPr lang="en-US" sz="3600" dirty="0" smtClean="0"/>
              <a:t>ata: </a:t>
            </a:r>
            <a:br>
              <a:rPr lang="en-US" sz="3600" dirty="0" smtClean="0"/>
            </a:br>
            <a:r>
              <a:rPr lang="en-US" sz="3600" dirty="0" smtClean="0"/>
              <a:t>  make big data </a:t>
            </a:r>
            <a:r>
              <a:rPr lang="en-US" sz="3600" b="1" dirty="0" smtClean="0"/>
              <a:t>much smaller</a:t>
            </a:r>
            <a:r>
              <a:rPr lang="en-US" sz="3600" dirty="0" smtClean="0"/>
              <a:t>, but </a:t>
            </a:r>
            <a:r>
              <a:rPr lang="en-US" sz="3600" b="1" dirty="0" smtClean="0"/>
              <a:t>more useful</a:t>
            </a:r>
            <a:br>
              <a:rPr lang="en-US" sz="3600" b="1" dirty="0" smtClean="0"/>
            </a:br>
            <a:r>
              <a:rPr lang="en-US" sz="3600" b="1" dirty="0" smtClean="0"/>
              <a:t>             &amp; </a:t>
            </a:r>
            <a:r>
              <a:rPr lang="en-US" sz="3600" dirty="0" smtClean="0"/>
              <a:t>support</a:t>
            </a:r>
            <a:r>
              <a:rPr lang="en-US" sz="3600" b="1" dirty="0" smtClean="0"/>
              <a:t> </a:t>
            </a:r>
            <a:r>
              <a:rPr lang="en-US" sz="3600" b="1" dirty="0"/>
              <a:t>k</a:t>
            </a:r>
            <a:r>
              <a:rPr lang="en-US" sz="3600" b="1" dirty="0" smtClean="0"/>
              <a:t>nowledge provenance  </a:t>
            </a:r>
            <a:endParaRPr lang="en-US" sz="3600" b="1" dirty="0"/>
          </a:p>
        </p:txBody>
      </p:sp>
      <p:sp>
        <p:nvSpPr>
          <p:cNvPr id="20483" name="TextBox 20"/>
          <p:cNvSpPr txBox="1">
            <a:spLocks noChangeArrowheads="1"/>
          </p:cNvSpPr>
          <p:nvPr/>
        </p:nvSpPr>
        <p:spPr bwMode="auto">
          <a:xfrm>
            <a:off x="506413" y="3562350"/>
            <a:ext cx="2843212" cy="4000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2000" b="1" baseline="0" dirty="0" smtClean="0"/>
              <a:t>Information Retrieval</a:t>
            </a:r>
            <a:r>
              <a:rPr lang="en-US" altLang="en-US" sz="2000" b="1" dirty="0" smtClean="0"/>
              <a:t>  </a:t>
            </a:r>
            <a:endParaRPr lang="en-US" altLang="en-US" sz="2000" b="1" dirty="0"/>
          </a:p>
        </p:txBody>
      </p:sp>
      <p:sp>
        <p:nvSpPr>
          <p:cNvPr id="20485" name="TextBox 20"/>
          <p:cNvSpPr txBox="1">
            <a:spLocks noChangeArrowheads="1"/>
          </p:cNvSpPr>
          <p:nvPr/>
        </p:nvSpPr>
        <p:spPr bwMode="auto">
          <a:xfrm>
            <a:off x="3771900" y="3505200"/>
            <a:ext cx="1239442" cy="40011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2000" b="1" baseline="0" dirty="0" smtClean="0"/>
              <a:t>Analysis</a:t>
            </a:r>
            <a:endParaRPr lang="en-US" altLang="en-US" sz="2000" b="1" baseline="0" dirty="0"/>
          </a:p>
        </p:txBody>
      </p:sp>
      <p:sp>
        <p:nvSpPr>
          <p:cNvPr id="20486" name="TextBox 20"/>
          <p:cNvSpPr txBox="1">
            <a:spLocks noChangeArrowheads="1"/>
          </p:cNvSpPr>
          <p:nvPr/>
        </p:nvSpPr>
        <p:spPr bwMode="auto">
          <a:xfrm>
            <a:off x="6321425" y="3505200"/>
            <a:ext cx="2746375" cy="4000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2000" b="1" baseline="0"/>
              <a:t>Decision Support</a:t>
            </a:r>
          </a:p>
        </p:txBody>
      </p:sp>
      <p:sp>
        <p:nvSpPr>
          <p:cNvPr id="20487" name="Can 4"/>
          <p:cNvSpPr>
            <a:spLocks noChangeArrowheads="1"/>
          </p:cNvSpPr>
          <p:nvPr/>
        </p:nvSpPr>
        <p:spPr bwMode="auto">
          <a:xfrm>
            <a:off x="236538" y="4356100"/>
            <a:ext cx="1952625" cy="1751013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8" name="TextBox 5"/>
          <p:cNvSpPr txBox="1">
            <a:spLocks noChangeArrowheads="1"/>
          </p:cNvSpPr>
          <p:nvPr/>
        </p:nvSpPr>
        <p:spPr bwMode="auto">
          <a:xfrm>
            <a:off x="538163" y="4713288"/>
            <a:ext cx="13043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4000" b="1" baseline="0" dirty="0">
                <a:latin typeface="Arial Narrow" pitchFamily="34" charset="0"/>
              </a:rPr>
              <a:t>Big </a:t>
            </a:r>
          </a:p>
          <a:p>
            <a:pPr eaLnBrk="1" hangingPunct="1"/>
            <a:r>
              <a:rPr lang="en-US" altLang="en-US" sz="2400" b="1" baseline="0" dirty="0" smtClean="0">
                <a:latin typeface="Arial Narrow" pitchFamily="34" charset="0"/>
              </a:rPr>
              <a:t>Text </a:t>
            </a:r>
            <a:r>
              <a:rPr lang="en-US" altLang="en-US" sz="2400" b="1" baseline="0" dirty="0">
                <a:latin typeface="Arial Narrow" pitchFamily="34" charset="0"/>
              </a:rPr>
              <a:t>Data</a:t>
            </a:r>
          </a:p>
        </p:txBody>
      </p:sp>
      <p:sp>
        <p:nvSpPr>
          <p:cNvPr id="20489" name="Can 30"/>
          <p:cNvSpPr>
            <a:spLocks noChangeArrowheads="1"/>
          </p:cNvSpPr>
          <p:nvPr/>
        </p:nvSpPr>
        <p:spPr bwMode="auto">
          <a:xfrm>
            <a:off x="2587625" y="4495800"/>
            <a:ext cx="1600200" cy="1217613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90" name="TextBox 31"/>
          <p:cNvSpPr txBox="1">
            <a:spLocks noChangeArrowheads="1"/>
          </p:cNvSpPr>
          <p:nvPr/>
        </p:nvSpPr>
        <p:spPr bwMode="auto">
          <a:xfrm>
            <a:off x="2587625" y="4756150"/>
            <a:ext cx="157638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2400" b="1" baseline="0" dirty="0">
                <a:latin typeface="Arial Narrow" pitchFamily="34" charset="0"/>
              </a:rPr>
              <a:t>Small </a:t>
            </a:r>
          </a:p>
          <a:p>
            <a:pPr eaLnBrk="1" hangingPunct="1"/>
            <a:r>
              <a:rPr lang="en-US" altLang="en-US" sz="2000" b="1" baseline="0" dirty="0">
                <a:latin typeface="Arial Narrow" pitchFamily="34" charset="0"/>
              </a:rPr>
              <a:t>Relevant Data</a:t>
            </a:r>
          </a:p>
        </p:txBody>
      </p:sp>
      <p:sp>
        <p:nvSpPr>
          <p:cNvPr id="20491" name="Curved Down Arrow 7"/>
          <p:cNvSpPr>
            <a:spLocks noChangeArrowheads="1"/>
          </p:cNvSpPr>
          <p:nvPr/>
        </p:nvSpPr>
        <p:spPr bwMode="auto">
          <a:xfrm>
            <a:off x="1581150" y="3983038"/>
            <a:ext cx="1463675" cy="730250"/>
          </a:xfrm>
          <a:prstGeom prst="curvedDownArrow">
            <a:avLst>
              <a:gd name="adj1" fmla="val 25045"/>
              <a:gd name="adj2" fmla="val 50081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0492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888" y="4384675"/>
            <a:ext cx="1811337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93" name="Picture 34" descr="http://t2.gstatic.com/images?q=tbn:ANd9GcS_B6nQwRT3XItUVvy-lwfvVJaVGXBOlHLoU-e1NdWfQ5-F4_603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13" y="4452938"/>
            <a:ext cx="265747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4" name="Curved Down Arrow 32"/>
          <p:cNvSpPr>
            <a:spLocks noChangeArrowheads="1"/>
          </p:cNvSpPr>
          <p:nvPr/>
        </p:nvSpPr>
        <p:spPr bwMode="auto">
          <a:xfrm>
            <a:off x="3486150" y="3959225"/>
            <a:ext cx="1463675" cy="730250"/>
          </a:xfrm>
          <a:prstGeom prst="curvedDownArrow">
            <a:avLst>
              <a:gd name="adj1" fmla="val 25045"/>
              <a:gd name="adj2" fmla="val 50081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95" name="Curved Down Arrow 38"/>
          <p:cNvSpPr>
            <a:spLocks noChangeArrowheads="1"/>
          </p:cNvSpPr>
          <p:nvPr/>
        </p:nvSpPr>
        <p:spPr bwMode="auto">
          <a:xfrm>
            <a:off x="6070600" y="3975100"/>
            <a:ext cx="1463675" cy="731838"/>
          </a:xfrm>
          <a:prstGeom prst="curvedDownArrow">
            <a:avLst>
              <a:gd name="adj1" fmla="val 24991"/>
              <a:gd name="adj2" fmla="val 49972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6" name="Picture 12" descr="j019538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732" y="1981200"/>
            <a:ext cx="74614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308" y="1981200"/>
            <a:ext cx="782117" cy="74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1673225" y="2723522"/>
            <a:ext cx="1229508" cy="781678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158217" y="2723522"/>
            <a:ext cx="3381091" cy="838828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648876" y="2743200"/>
            <a:ext cx="3885399" cy="762000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392395" y="2749184"/>
            <a:ext cx="825592" cy="701508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394794" y="2753097"/>
            <a:ext cx="1299818" cy="697595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632338" y="2669014"/>
            <a:ext cx="1229508" cy="781678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4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95" y="1923880"/>
            <a:ext cx="7655028" cy="234478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95" y="1923880"/>
            <a:ext cx="7655028" cy="234478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238137" y="2275788"/>
            <a:ext cx="456081" cy="39941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36"/>
          <p:cNvCxnSpPr>
            <a:endCxn id="8" idx="3"/>
          </p:cNvCxnSpPr>
          <p:nvPr/>
        </p:nvCxnSpPr>
        <p:spPr>
          <a:xfrm rot="10800000" flipV="1">
            <a:off x="1694219" y="961943"/>
            <a:ext cx="3112447" cy="1513550"/>
          </a:xfrm>
          <a:prstGeom prst="bentConnector3">
            <a:avLst>
              <a:gd name="adj1" fmla="val 67240"/>
            </a:avLst>
          </a:prstGeom>
          <a:ln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4806665" y="671698"/>
            <a:ext cx="2472763" cy="58049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4972211" y="675735"/>
            <a:ext cx="2190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ill Sans"/>
                <a:cs typeface="Gill Sans"/>
              </a:rPr>
              <a:t>Interface card</a:t>
            </a:r>
            <a:endParaRPr lang="en-US" sz="2800" dirty="0">
              <a:latin typeface="Gill Sans"/>
              <a:cs typeface="Gill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95" y="1923880"/>
            <a:ext cx="7655028" cy="2344783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644119" y="1963624"/>
            <a:ext cx="456081" cy="39941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450562" y="2791822"/>
            <a:ext cx="456081" cy="39941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435861" y="2791822"/>
            <a:ext cx="456081" cy="39941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74" idx="1"/>
            <a:endCxn id="10" idx="0"/>
          </p:cNvCxnSpPr>
          <p:nvPr/>
        </p:nvCxnSpPr>
        <p:spPr>
          <a:xfrm rot="10800000" flipV="1">
            <a:off x="3872160" y="961944"/>
            <a:ext cx="934506" cy="1001680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74" idx="3"/>
            <a:endCxn id="12" idx="0"/>
          </p:cNvCxnSpPr>
          <p:nvPr/>
        </p:nvCxnSpPr>
        <p:spPr>
          <a:xfrm>
            <a:off x="6534900" y="961944"/>
            <a:ext cx="1129002" cy="1829878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4806666" y="671698"/>
            <a:ext cx="1728234" cy="580491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972211" y="675735"/>
            <a:ext cx="1407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ill Sans"/>
                <a:cs typeface="Gill Sans"/>
              </a:rPr>
              <a:t>Context</a:t>
            </a:r>
            <a:endParaRPr lang="en-US" sz="2800" dirty="0">
              <a:latin typeface="Gill Sans"/>
              <a:cs typeface="Gill Sans"/>
            </a:endParaRPr>
          </a:p>
        </p:txBody>
      </p:sp>
      <p:cxnSp>
        <p:nvCxnSpPr>
          <p:cNvPr id="22" name="Straight Arrow Connector 21"/>
          <p:cNvCxnSpPr>
            <a:stCxn id="74" idx="2"/>
            <a:endCxn id="11" idx="0"/>
          </p:cNvCxnSpPr>
          <p:nvPr/>
        </p:nvCxnSpPr>
        <p:spPr>
          <a:xfrm>
            <a:off x="5670783" y="1252189"/>
            <a:ext cx="7820" cy="153963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7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95" y="1923880"/>
            <a:ext cx="7655028" cy="2344783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3697777" y="3273577"/>
            <a:ext cx="791503" cy="378811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Elbow Connector 40"/>
          <p:cNvCxnSpPr>
            <a:stCxn id="67" idx="1"/>
            <a:endCxn id="9" idx="3"/>
          </p:cNvCxnSpPr>
          <p:nvPr/>
        </p:nvCxnSpPr>
        <p:spPr>
          <a:xfrm rot="10800000">
            <a:off x="4489281" y="3462983"/>
            <a:ext cx="898671" cy="1277468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5387951" y="4450205"/>
            <a:ext cx="2016677" cy="580491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565790" y="4450205"/>
            <a:ext cx="1686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ill Sans"/>
                <a:cs typeface="Gill Sans"/>
              </a:rPr>
              <a:t>Action set</a:t>
            </a:r>
            <a:endParaRPr lang="en-US" sz="2800" dirty="0">
              <a:latin typeface="Gill Sans"/>
              <a:cs typeface="Gill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95" y="1923880"/>
            <a:ext cx="7655028" cy="234478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471394" y="2710974"/>
            <a:ext cx="1913756" cy="580491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24" idx="0"/>
            <a:endCxn id="4" idx="2"/>
          </p:cNvCxnSpPr>
          <p:nvPr/>
        </p:nvCxnSpPr>
        <p:spPr>
          <a:xfrm rot="16200000" flipV="1">
            <a:off x="5459131" y="3260606"/>
            <a:ext cx="1158740" cy="1220457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5387952" y="4450205"/>
            <a:ext cx="2553244" cy="580491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565790" y="4450205"/>
            <a:ext cx="2165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ill Sans"/>
                <a:cs typeface="Gill Sans"/>
              </a:rPr>
              <a:t>Action model</a:t>
            </a:r>
            <a:endParaRPr lang="en-US" sz="2800" dirty="0">
              <a:latin typeface="Gill Sans"/>
              <a:cs typeface="Gill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9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95" y="1923880"/>
            <a:ext cx="7655028" cy="234478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474581" y="2710974"/>
            <a:ext cx="1913756" cy="580491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Elbow Connector 51"/>
          <p:cNvCxnSpPr>
            <a:stCxn id="24" idx="0"/>
            <a:endCxn id="5" idx="2"/>
          </p:cNvCxnSpPr>
          <p:nvPr/>
        </p:nvCxnSpPr>
        <p:spPr>
          <a:xfrm rot="5400000" flipH="1" flipV="1">
            <a:off x="6492502" y="3511249"/>
            <a:ext cx="1158740" cy="719173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5387951" y="4450205"/>
            <a:ext cx="2606901" cy="580491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565790" y="4450205"/>
            <a:ext cx="2292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ill Sans"/>
                <a:cs typeface="Gill Sans"/>
              </a:rPr>
              <a:t>Action surplus</a:t>
            </a:r>
            <a:endParaRPr lang="en-US" sz="2800" dirty="0">
              <a:latin typeface="Gill Sans"/>
              <a:cs typeface="Gill Sans"/>
            </a:endParaRPr>
          </a:p>
        </p:txBody>
      </p:sp>
      <p:pic>
        <p:nvPicPr>
          <p:cNvPr id="15" name="Picture 14" descr="Screen Shot 2015-08-02 at 3.21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469" y="1201226"/>
            <a:ext cx="4309110" cy="50520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829123" y="675735"/>
            <a:ext cx="3306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ill Sans"/>
                <a:cs typeface="Gill Sans"/>
              </a:rPr>
              <a:t>Reward             Cost</a:t>
            </a:r>
            <a:endParaRPr lang="en-US" sz="2800" dirty="0">
              <a:latin typeface="Gill Sans"/>
              <a:cs typeface="Gill San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234475" y="671698"/>
            <a:ext cx="4583112" cy="107051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5" idx="0"/>
            <a:endCxn id="31" idx="2"/>
          </p:cNvCxnSpPr>
          <p:nvPr/>
        </p:nvCxnSpPr>
        <p:spPr>
          <a:xfrm rot="16200000" flipV="1">
            <a:off x="6494362" y="1773877"/>
            <a:ext cx="968766" cy="905428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0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95" y="1923880"/>
            <a:ext cx="7655028" cy="234478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763696" y="1888104"/>
            <a:ext cx="1913756" cy="580491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Elbow Connector 59"/>
          <p:cNvCxnSpPr>
            <a:stCxn id="25" idx="1"/>
            <a:endCxn id="6" idx="0"/>
          </p:cNvCxnSpPr>
          <p:nvPr/>
        </p:nvCxnSpPr>
        <p:spPr>
          <a:xfrm rot="10800000" flipV="1">
            <a:off x="3720575" y="961944"/>
            <a:ext cx="1086091" cy="926160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72211" y="675735"/>
            <a:ext cx="2662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ill Sans"/>
                <a:cs typeface="Gill Sans"/>
              </a:rPr>
              <a:t>Expected surplus</a:t>
            </a:r>
            <a:endParaRPr lang="en-US" sz="2800" dirty="0">
              <a:latin typeface="Gill Sans"/>
              <a:cs typeface="Gill Sans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806665" y="671698"/>
            <a:ext cx="2955674" cy="580491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95" y="1923880"/>
            <a:ext cx="7655028" cy="234478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763696" y="3670276"/>
            <a:ext cx="1913756" cy="580491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Elbow Connector 56"/>
          <p:cNvCxnSpPr>
            <a:stCxn id="67" idx="1"/>
            <a:endCxn id="7" idx="2"/>
          </p:cNvCxnSpPr>
          <p:nvPr/>
        </p:nvCxnSpPr>
        <p:spPr>
          <a:xfrm rot="10800000">
            <a:off x="3720574" y="4250767"/>
            <a:ext cx="1667378" cy="489684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5387952" y="4450205"/>
            <a:ext cx="2428044" cy="580491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565790" y="4450205"/>
            <a:ext cx="2117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ill Sans"/>
                <a:cs typeface="Gill Sans"/>
              </a:rPr>
              <a:t>Constraint(s)</a:t>
            </a:r>
            <a:endParaRPr lang="en-US" sz="2800" dirty="0">
              <a:latin typeface="Gill Sans"/>
              <a:cs typeface="Gill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3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Interface: Medium sized screen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160" y="1824902"/>
            <a:ext cx="6083300" cy="39497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7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Interface: Smaller screen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755" y="1616762"/>
            <a:ext cx="4762500" cy="2324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755" y="4070954"/>
            <a:ext cx="4762500" cy="23241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008189" y="1870760"/>
            <a:ext cx="1696749" cy="709049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5"/>
          <p:cNvCxnSpPr>
            <a:stCxn id="5" idx="6"/>
            <a:endCxn id="4" idx="0"/>
          </p:cNvCxnSpPr>
          <p:nvPr/>
        </p:nvCxnSpPr>
        <p:spPr>
          <a:xfrm flipH="1">
            <a:off x="4685005" y="2225285"/>
            <a:ext cx="19933" cy="1845669"/>
          </a:xfrm>
          <a:prstGeom prst="curvedConnector4">
            <a:avLst>
              <a:gd name="adj1" fmla="val -1146842"/>
              <a:gd name="adj2" fmla="val 59604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108" y="2460862"/>
            <a:ext cx="530585" cy="54716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8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b="1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   </a:t>
            </a:r>
            <a:r>
              <a:rPr lang="en-US" altLang="en-US" sz="4000" dirty="0" smtClean="0">
                <a:latin typeface="Arial" charset="0"/>
                <a:cs typeface="Arial" charset="0"/>
              </a:rPr>
              <a:t>Search accuracy matters! 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598488" y="5421313"/>
            <a:ext cx="82677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Sources: </a:t>
            </a:r>
          </a:p>
          <a:p>
            <a:pPr eaLnBrk="1" hangingPunct="1"/>
            <a:r>
              <a:rPr lang="en-US" altLang="en-US"/>
              <a:t>          Google, Twitter:  </a:t>
            </a:r>
            <a:r>
              <a:rPr lang="en-US" altLang="en-US">
                <a:hlinkClick r:id="rId2"/>
              </a:rPr>
              <a:t>http://www.statisticbrain.com/</a:t>
            </a:r>
            <a:endParaRPr lang="en-US" altLang="en-US"/>
          </a:p>
          <a:p>
            <a:pPr eaLnBrk="1" hangingPunct="1"/>
            <a:r>
              <a:rPr lang="en-US" altLang="en-US"/>
              <a:t>          PubMed: </a:t>
            </a:r>
            <a:r>
              <a:rPr lang="en-US" altLang="en-US">
                <a:hlinkClick r:id="rId3"/>
              </a:rPr>
              <a:t>http://www.ncbi.nlm.nih.gov/About/tools/restable_stat_pubmed.html</a:t>
            </a:r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18437" name="TextBox 6"/>
          <p:cNvSpPr txBox="1">
            <a:spLocks noChangeArrowheads="1"/>
          </p:cNvSpPr>
          <p:nvPr/>
        </p:nvSpPr>
        <p:spPr bwMode="auto">
          <a:xfrm>
            <a:off x="2370138" y="990600"/>
            <a:ext cx="24907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800" b="1"/>
              <a:t># Queries /Day </a:t>
            </a:r>
          </a:p>
        </p:txBody>
      </p:sp>
      <p:pic>
        <p:nvPicPr>
          <p:cNvPr id="18438" name="Picture 9" descr="http://t3.gstatic.com/images?q=tbn:ANd9GcRVFquxAQ0OJGuoYqseGsq_6GmMsXPkILZaZc_or-Mo5R01KO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54400"/>
            <a:ext cx="1998662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AutoShape 13" descr="data:image/jpeg;base64,/9j/4AAQSkZJRgABAQAAAQABAAD/2wCEAAkGBhAQERUUEBQWFBQVFRQWFRQVFRUUGBgVFBQVFBUUFRQXHCYeFxklGRQUHy8gIycpLCwsFR4xNTAqNSYrLCkBCQoKDgwOGg8PGi0jHyUsLCosNS8sKi8qKi0pLCwsKiwvLCwsLCkuLCwsLCwsLCwpLCwsLCwpLCosLCwsLCwsLP/AABEIAKgBLAMBIgACEQEDEQH/xAAbAAACAgMBAAAAAAAAAAAAAAAABgQFAQIDB//EAEEQAAEDAQUDBwoDCAMBAQAAAAEAAgMRBAUGITESQVEyYXFygZGxExYiNEJSU6HB0WKCkhQVIzOisuHwB0PC8ST/xAAaAQACAwEBAAAAAAAAAAAAAAAABAIDBQEG/8QANREAAgICAAQCBgkFAQEAAAAAAQIAAwQRBRIhMUFxEyIyM1GxFDRSYYGRocHRI2Jy4fBCFf/aAAwDAQACEQMRAD8A9xQhCIQQhCIQQhCIQWhkFaVz4KFb7WR6INOJ+iqjesYcdpzjXUtFfmrFrJ6yh7gp1GNrwdFsqmx3zZqUDtnrCle1WjXV0zUWUjvLFcMOhmyEIUZOCEIRCCEIRCCFzZO0kgEEtyI4HnUS+Lz/AGeIybDpA0jaDM3Bu91N9F0Ak6kSwA3J6FAuq+4LUzbgkDxvpqOYjUKcCggg6M6CGGxMoWFh0gAqTQcSuTs2QokV6wvdstkYTwDhVSqrpBHeRVg3YzKEIXJKCEIRCCEIRCCELBRCZQq+1X7BHUOeKjIgZmvCgWLLfsMhaA8BztGEja7QFZ6N9b0dSj6RVzcvMN+csUICFXL4IQhEIIQhEIIWHOA1yQHBEJlc7RLstJ4LpVUeJrVssDB7WZ6ApIvMdSux+RSZS263GQ0HJ8elUYgM0ji+vk2HZYwEgOcOU51NeACsV2u2JokYNxfU9pWkNKOkx+rHrN23NK1lRHRutN9OjVdbsvV8J4s3t+o4FQL6xbbLJeAE2z+zuIDWAgnYNBtk6h1TvU29oAyVwboaOHbmqxthpvGXMAnVCeh1HGGYPaHNNQRULoky7MW2ezVjtEgb7TdTTiMtFraceC0yts93tLnvIDpSKNYz2nAHM0HZWiWND76DpHlyFKgnvHVC1YKZLZURiC0kdQaV5lusEIhPPb9vstl8pGS2QGjXtFCQDnDPGd43FZtWN2ywASeUikBr5SE12TueGHlN4tVxi7CvlwZYRSUDMe+Bu63OvOnNIJBBBGRBFCOYhb2NVTkVj4j8x/qeQy78nDuPwP5H/cr571eycywuDH1qXw1Y1/4tjdXeNE74c/5UBoy2ih08q0Zfnbu6Qki2XdXNmu8fZRbPYXOOlBxP0TduKlg0w/mRoz2T11PmJ7pb8Q2eKETF4c1w9DZIO0dwavOb7xHNanHaJazdGDl28SqeGINaGitBX56lbqGNgpSeY9TFs7idmT6o6L85tEwkgNBLq5Buteaie8KYikDxZrUCH+w59QT+F1dTwO9Vv/HcbDO8mm0Gej2n0iPkpX/IkjQ+EtNJBU1GoAIp81Tkst1v0cr4d/gYxho2PR9LVvHWviN6/OPQKyUuYfxdDO1rZHBktKEHIE8WlMQKw7K2rPKw1PWU3pcodDsSttt+xwyBklRUVDqVGtOn/wCqbZ7UyQVY4OHEGqrsQ3P5dgLeW3NvPxaktrpIXZbTHDXcf8pynGS9PVOm8Zl5Ofdi26ddoexnpaEn2DF725TDaHvDI9o0KZbDeUUwrG4Hm3jpCWtx7KvaEdx86nI9g9fge8lqhxNfPkm7DD6bhr7o49Kup5gxpcdACT0Bec221mWRz3e0e4bh3K/Co9I+z2EV4rlmivkXu3ynAHPj/vFXl0X/ABQ5GED8Tcz881RoW3ZUtg008rTe9Lcyd/IT0myW1krQ6M1H+5EblIXnN2Xk+zv2m6e03iPuvQbNOJGhzTUOAI7Vg5OMaT9xnr8DOGUvXow7/wAzqhCEpNKCEKPbpA1hLg4imezrnwQJwnQ3IGKJtmzurA6drvRexhAdsnUtrqeYLyZ99Pskg/YprQwamKcck+6WnlDnTvby1w2Q97m+6+oI7apYvPC3lDtMkNeEhLuza1WnQoUaaZV1vMekaMO/8mwy0ZagIX6bXsHt9ntUq/7Y2SQbBBaGjMZg1zyK8rt11yw/zGkDiMwe1O91wlkMbTqGCq6aEU8yyLXs68rSUstcQQRqCCOkLCF2VSVbsK2S2zttLpCw+j5WOoo4s0107NVm9bSJJXObpkB0DJREKAXXj5SxrOYa15xHxHA5toeXA0cQWniKaAptwrbZoox+w2AVeSDJJIQTTUuJFdnoVlYIg6VgIB9IahOFssYkbSpaRm1zci07iFy64aCkS2isnbCaXUy0BlbQ5hec6MBDW8wrmelTUv2fEfkn+RtlI5PZk/65BucD7J5ir2OUOFQQRxGaSdGU7I/iPVWo40p6jv8AEec3QsVXOWdrRVzg0cSQFXLSQO86EJUxdhZkrTNHRsgFXVyDwOPA867XrjqzxZRnyruDeT2u+ySL4xFPaj/EdRu6NuTR08T0rTw8W/mDj1f++EwuJZ+KazWfWP3eB85WIQheinjoIRVSrLdU0ubGEjjoO8rhYKNkySozHSjc4wWh8bg5ji1w0INCsySySvq4l73ECpNSScgFItVyzxCr2GnEUIHTRXWBLn8rN5Vw9CLTnedO4Z9yosurRDZ0Ov8AtRqnHtssWk7Gz/xlzcuAYmgOtB8o73NGA8OLk2sjDQAMgNAtqLK8vbc9p253Pd4+NVjry1jX7yFe8MjonCIlr9WkZZjd2rz6aV7nEvJLtDta5bivTSlPFNog2y0xkyUrt8nXTrJ3At5W5NbmTxjHDKLebWumuuj/ALi2t4ZnMcHMJaRoQtELbI33nlgSDsS7t2JDLZ9gijyQHEaFo8KqkQhV11LWNLLbr3uIZzsgaghCFZKYJpwte7GRFkjw3ZcdnaNMjn41SstonNDhtglu8A0PeqL6hanKY1iZDY9gdfKegNvuFzgxjg9x0Dc+0kaBTqpcuG3RV2YLO8V5TzSna45lMS8/cgRtAfnr9p7PFuNycxIPkDr9e82WsjKih+WXzWyFTG5SW3Dgfm15r+LP56qktV1Sx8puXEZhOywVctzLFnxkbqOk8+IBFDQjgc1lW2Inx+UDWAAjlEDedyqU6p5huZrrysRBZa0k0GZWFc2GzNa0EZk7/oFxm5YKvMZHgure805h9SpQsEfu/MqQhUliYwEAmt3XW3yrXNqNnOnyV/RR7FZ9gZ6nX7KSlnbmMeqTlWV19XLFao9iQc7XDVp4hecXjYrVYH7O29oPJc1xDXDo0B5l6wo1tsMczCyRoc07j4jgUzjZRp9U9V+EQzuHrkeup0/x/meTuv8AtR1mk/UVDlne/luc7rEnxTDiDBcsFXQgyR97m9I3jnS2vRUtU45q9Tx2Sl9Tclu/xghCFfFYLLGFxAAqTkAN5WE14TuoBvlnDM5M5hvPSVTdaKl5jGMag32BBOlz4XawB0w2n+77LfuVfBCy1tTQLCssZztjPV00JUOVBAQ7fo+8Kd6tLpuxlnibGzRup4k6krexWTYGep/2ilpOywn1R2mnTSFPOR1ghYLllUxmCgXndEU4o8ZjRw1CnrBUlYqdr3kHRbF5WGxEC+rsZZ3BrXlztSKUoN1Sq5OGIbhZITLt7BA9Kuhpp0FJ69Di2+kTvs+M8Tn45otI1oHt5fOCEITUQghCEQgm7Cl2N8kXvaCXmoqAaAZClUu3Vdrp5A0aauPAfdegwxBoDW5ACgHMFl8Qu0PRjv4zf4Ni8zG5h0HQec3DANEUWULGnqZCttsMXpFpLN5GrecjeERXvA4ZPHbkpZbXVUd4YaBqYjsn3Tp2cFYvKejdJTYbF6r1ljJfEDRm8dmaqLfiUmoiFPxH6BVNosMkZ9NpHPqO8LhVMpSnfvEnyLD07QJrqhCy0VIHEq+Kyzu+zspWoc75BT0WezmgDW92imRXaTyjTmCVZhvrHUrOugkMNJyGZVjZLDs5u14cFJis7W6BdFSz77RpKtdTBCEKuXQQhCITBCob5wbZ7RVwHk3+83f1m6FX6FNLGrO0OpVbTXcvLYNieW3lgq1Q5hvlG8Wa9rTmqKSMtNHAtPAgg/Ne3UXKaxsfy2td0gHxWpXxRwNONzBu4DWx3W2vPrPFCvQ7pe0wR7GmyBlxAzCu3YashNTBH+kKVZbuiiFI2NaOAACjk5y2qAAZPC4VZjuSzAgythsT3bqDiVZ2axtZpmeK70WVmtYWm2lSrBCEKEtnOWMOBB0Ko7beFosh9IeVi3O0c3mduPSmBavYCKHMHcrK3Cn1hsRe+ouNo3K3gf5HjF9mMoaZseD2FcbRjQf9cZPO40+QXS88ItdnCdg+6eT2cEu2q6Z4uWx1OIG0O8LUpqxbOo/ImYGTkcQp6N2+IELfeks5/iOqNzRk0diiLFVlaaqFGlmA7s55mOzBCwXBSrNdk0nIjcecig7yuswXqTBUZzpRvykZS7uuySd1GDLe46D/ADzK9u7B2+d1fwt+rkyQWZrGhrAGgaALNvz1Uar6n9Jt4nCHc813QfDx/wBSPdl2MgYGs7TvJ4lTUIWMzFjsz1CIqKFUaAghCFyTghCEQmCFHku+J3KY09gUlC6CROEA95ANxWf3Ausd1wt0Y3uUpC7zN8ZHkX4TACyhCjJwQhCIQQhCIQQhCIQUee3xx5PdQ9qkLBaDqiEr3X9APaPcVr5xQcT3KebOw+yO4LU2OP3G9wRCQfOOH8Xcjzjh/F3Kb+wxe43uCP2GL3G9wXekJC84oPxdy2GIIOJ7ipn7FH7je4LIszPdb3BchOEV7wu0d8ipgK1DANAO5bIhBCEIhBYosoRCR5rBE/lMaeloK4fuOzfBj/QFPQph2HYmVGms9So/ISPDYImcljW9DQF3osoUSSe8mqhegEEIQuSUEIQiEEIQiEELlarQ2Nhc7INFSlWXGclfRY3Z3VJqrqqHt9kRTIzKcfQsPeN6FBui9G2hm03IjJzeBU5VspU6MYrdbFDKdgwQhCjJwQhCIQQhCIQQhCIQQhCIQQhKmIcQyNeY4js7OTnb660HBW00ta3KsWyclMZOd41VWUm3NiSUPa2U7TXGlTqCdDXeEzXneLYGF7ugAbzwU7cd63CHx7SujOqurNg6Ad9+EmISgzGclc2NpwBNe9NFitbZWB7dCP8AQuW49lXVhO4+bTkEis9RO6ELBVEcmUKhvvEnkHbDBtO310HDpK4XVivyjwyVobtZBw0rwITAxrSnOB0iJ4hQtvoi3Xt935xlQgIS8eghCEQghCEQghCEQghCEQghCEQghCEQlRin1Z/Sz+4JFT3in1Z/Sz+8JEW7w73R8/4nkeNfWB/iPmY0YJ/7fy/+k0pEuK+hZturS7apoQKUr91beerPhu/UEpk41r2llHSaHD86irHVHbR6/H4xlQlnz1Z8N36h9lY3ViCO0HZFWu12TvHMd6VfGtQbZek0a8/HsblVustUKovq/wBtnoANp5zArQAcSoV24tEjw2RobtGgINRXdVcXHsZOcDpOvnUJZ6Jm6xkQsBRrwt7YWF79Bu3k7gFSASdCNMwQFm7CSkJTZjV21nGNnmOf2TPZbS2Roc01DhUK22iyr2xFsfMpyCRWd6nVC1e6gqUsWvGVHERsBaDqSRXnAC5VS9p0gksjKqxwDYdbjSkrElzyNldI0FzXmuQrQ7wQmW6L3baGEgUIyc3h/hQ75xI2B2w1u0/fnQDp51fj+lrt0o6+Iied9Hvxw7todwYvXNc8kkjSWkMaQSSKaZ0FVcYz/lx9Y+C6XTikSvDJG7JOQINRXhzLnjT+XH1j4JrnsbJXnGogK6UwbDU2994pp1wh6v8AmckpXlzYjFnj2CwuzJqCBqm8ytrK9KN9ZncMuSm/msOhox1Qlnz1Z8N36gra6r6jtAOzUEatOvT0LFfHsQbYdJ6mrOotblRtmJl+H/8ARL1voFEs/Lb1m+IUq+/WJeufAKJG6hB4EHuNV6Csf0h5ftPF3H+ux/uPznp6EsjGrPhu/UFszGkdc43Acag/JYX0S77M9gOJYv2/nGRC5QTte0Oaag5ghc7beEcLdqRwA+Z5gN6WCknXjHS6heYnpJKEr2jGgr/DjrzuNPkFxGNJN8be8poYVxG9TPPFcUHXN+hjchL9jxhE40kBZz6jv3K9jkDhUGoOhCosqes6YajlOTVeN1tuboQuNptbI27T3Bo4lQA30EuJCjZnZCXpsZRA+i1zufIeK5eerPhu/UEwMS4/+YieJYoOuf5xmQqKwYrikeGlpYTkCSCK8Kq8qqnras6YajNN9dw5qzuVWKfVn9LP7wkRPWKfVn9LP7wkVbPDvdHz/ieX439YH+I+ZghMOE7FHL5TyjQ6mzSu6tUw/uOz/Cb3KVuatblCDK8fhVl9YsVh1nnqssOwOdaGbPsmrjzJw/cdn+E3uUiz2RkYoxoaOYUS1vEFZCFEeo4M6WBnYaB30+6J2LfWPyN+qqI+UOkeKt8Wesfkb9VUR6jpHinsf3K+Ux8z6y/nPTmaBL2NT/CZ1/8AyUwt0CXca/y4+v8A+SsTF98s9ZxH6q/l+8UU94W9WZ+b+4pET3hb1ZnS7+4rT4j7sef8zB4L9YP+J+Yky9P5MnUd4FebhekXp/Jk6jvBecBQ4b7LS7jntp5GMeC+XJ1W+Kqb69Yl630CtsF8uTqjxVTfXrEvWKtr+sv5CLXfUK/M/vI9lPps6zfEJnxpyI+sfBLFl5bes3xCZ8aciPrHwXbvf1/jOYv1O78IpoQmvDF2wyQ1exrjtOFSExfcKV5iIni4zZNnIp14xUV7g+FxmLhyQ0gnnNKD5Jl/cdn+E3uUqGBrBRgDRwAosy7ODoVUd5u4vCHqtDuw6dekQL79Yl658AoSm336xL1/oFFhHpNrptDxWpWdVjyE8/eN3MP7j85ohehfuSzfCb3LZlzwNNRG2vQkTxJPsma44Hb9ofrIWHwYbKDJkBtOz3N1/wB6UpXleDp5C935RwG4JwxRIW2Z1N5aOwlIq7hKHLWnuTI8VY1hMYHoB+c6WezukdssBcTuCsHYZtIFdgHmDhVRLDeMkBJjIBIoaiuSm+dNp94fpCZs9NzeprX37iFH0Xl/q82/u1qVT2EEgihGRB4q5w1fBieGOPoONOq46diq7XanSuL30LjrQU+S4gqx6/SJyvKqrjRbz1nsf0npVqtLY2F7tGipSBeV5PnftOOXst3AfdMOKrSRZ42+/SvYK+KU0jgUgLznvNXjGUzOKh2A2fMwQmjDuH43xiSUbRdoNwH1V1+47P8ACb3KyzPRGK6J1KqeEXWoH2BuINmiL3ta0VJcKDtXpYXCz3dFHmxjWniB9VIoszKyBcRodpu8PwTihuY7J/aQr6sxkge0a7NR0jMeC88XqBSbiK4TG4yRirDm4D2Tv7ExgXhSUbx7RLjOKzgXL4dD5Suum9HWd+0BUEUcOI+6Z2Yvs9M9sc2z/lJaFoW4tdp5m7zGxuIXY68qHp98dfO+z/j/AEqVYb/gmOy11HcHChPRxSAt4HEOaW61FOmuSobh9ejomOV8Zv5hzAES7xhARM125zadrT/lUIKf72uwWiLZOTtWng77JEtFmdG4teCCP9qOZSwrg9fJ4iVcUxmruNng3X8Y33fiqFzB5Q7DhqKEg84IVLiO+2zkNZyGmtTvNKacFTIVleHWj84ld3ErrqvRNrX6mCYcOYgZE3ycuTaktdSuu4qhdA4NDi07J0dTI9q0Vtta3LymLUX2Yzh17/tGu+8SxmMsiO0XChNCABv13pUQpFgsD5nbLB0ncBxKjXUmOp1J35FuXYCR17ACMOC4DSR+4kNHZmfEKjvr1iXrFPV32JsMYY3QfM7yUjX40i0SV97xASWLZ6S9mmpn0GjErQ+B6+fWRrLy29ZviE3YtspfBtAchwPZoUpWNpMjAMyXN8QvR5WBwIIqCKEcxRm2ejsRvhOcKp9NRah8dfvPMlbXHfps9Q4FzDnQag8Qud83K6zu4sOjuHMedVqf9S9PiDMkG3Et+DCOvndZ/wAf6VNsF8wz5MdnwOR7l56plzucJ49jXaGnA69lElZgVhSVJ3NWjjFxsAcAgmS8UWcttBO54Dh4FVCfr7ukWiOmjxm0/Q8xSLPZ3RuLXihG4q7DuFlYXxEV4nitTcX8D1/mMt3YuaGgTA1AptNFa9m5TRi2z8XD8qSULjYFRO+sknF8hAB0PmI831sz2VxjO0KbQI/Can6pGTTgwuLZAeTUd5GfyVdf9xuhcXMFYyf08x5lVjMtLtST5S7OR8mpMoDw0fw8fKRbos0Mji2Z5Z7pyArwNVfjCMB0kd3tSkshxGiatqsY7VyIjRkVIvLZWG+/eo2+Z8Pvu7wu1mwnA1wcS51DWhIp20Sb5Q8T3lWFxXhIyZgBJDnBpFSRQpayi8KT6SO05WKbADSB1+O5cY05MfS7wSqmvGjTsRndtHwSorsH3I/H5yji31pvw+UfsPerR9X6lWarrgaRZ46+6rFYVvvG8zPW43uU8h8oIQhVy+CwWoQiEqbZhizyGtC08Wmny0UPzKi+I/8Ap+yEK9cm1RoMYk+BjudlB/3lDzKi+I/+n7KVYMLwxO2s3EabVMuegQhdbJtYaLQXAx0PMEG5cAKNbbtjmFJGg8DoR0FYQqASDsRtkVxysNiVL8GQnR7x2g+IXey4Ts7DU1f1jl3BYQrzk2kaLGKDAxgdhBLaSzNc3ZLQW6UpkqefCEDj6JczoIPihCrS109k6l1uNVb7agzWLBsIObnu5iQPAK4stjZE3ZjaGjm+vFCF17nf2jucqxaaeqKBO9FWXpcMVoNXVDh7TdacDxQhQV2Q7U6lllSWryuNiaXbhuKB20KuduLqZdACtaIQuu7OdsdzlVKVLyoNCayRhwIIBB1BVNaMIwONW7TOqcu4oQupY6eydTluPVd7xQZw8yoviP8A6fsp92YeigO02rncXUy6KLCFNsi1hot0lNeDj1tzKg3LSijW27YphSRoPA6EdBQhUgkHYjTIrjTDYlQ/BkJ0c8c1QfELAwXF77/6fssITH0q77US/wDnY32BLuxWFkLdlgoPE8SuzmA6oQlySTsx1VCjlA6SotWFLO81ALD+E5dxUbzKi+I/+n7LCFeMm1RoMYo2BjMdlBDzKi+I/wDp+yl3dhqKF20C5zhoXUy7AEIXGybWGi0EwMdGDKg2JY2uxMlYWPFQf9qFTxYOhDqkucPdJFO2gWUKKXOg0p1LbMaq1gzqCRL1raZBZQhVRiCEIRCf/9k="/>
          <p:cNvSpPr>
            <a:spLocks noChangeAspect="1" noChangeArrowheads="1"/>
          </p:cNvSpPr>
          <p:nvPr/>
        </p:nvSpPr>
        <p:spPr bwMode="auto">
          <a:xfrm>
            <a:off x="52388" y="-1571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8440" name="Picture 15" descr="http://t3.gstatic.com/images?q=tbn:ANd9GcTiIw3bV1AAekn09dk1OesSKhjupuDhiwAFHytvCaIzK0gjXaLHr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56" y="2607576"/>
            <a:ext cx="1721144" cy="89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2452688" y="1676400"/>
            <a:ext cx="2296632" cy="2793457"/>
            <a:chOff x="2452718" y="2222844"/>
            <a:chExt cx="2296933" cy="2793523"/>
          </a:xfrm>
        </p:grpSpPr>
        <p:sp>
          <p:nvSpPr>
            <p:cNvPr id="18454" name="TextBox 7"/>
            <p:cNvSpPr txBox="1">
              <a:spLocks noChangeArrowheads="1"/>
            </p:cNvSpPr>
            <p:nvPr/>
          </p:nvSpPr>
          <p:spPr bwMode="auto">
            <a:xfrm>
              <a:off x="2452718" y="2222844"/>
              <a:ext cx="2281693" cy="892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800" dirty="0" smtClean="0"/>
                <a:t>4,700,000,000</a:t>
              </a:r>
            </a:p>
            <a:p>
              <a:pPr eaLnBrk="1" hangingPunct="1"/>
              <a:r>
                <a:rPr lang="en-US" altLang="en-US" sz="2400" dirty="0" smtClean="0"/>
                <a:t>(2013) </a:t>
              </a:r>
              <a:endParaRPr lang="en-US" altLang="en-US" sz="2400" dirty="0"/>
            </a:p>
          </p:txBody>
        </p:sp>
        <p:sp>
          <p:nvSpPr>
            <p:cNvPr id="18455" name="TextBox 18"/>
            <p:cNvSpPr txBox="1">
              <a:spLocks noChangeArrowheads="1"/>
            </p:cNvSpPr>
            <p:nvPr/>
          </p:nvSpPr>
          <p:spPr bwMode="auto">
            <a:xfrm>
              <a:off x="2467958" y="3124200"/>
              <a:ext cx="2281693" cy="892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800" dirty="0" smtClean="0"/>
                <a:t>1,600,000,000</a:t>
              </a:r>
            </a:p>
            <a:p>
              <a:pPr eaLnBrk="1" hangingPunct="1"/>
              <a:r>
                <a:rPr lang="en-US" altLang="en-US" sz="2400" dirty="0" smtClean="0"/>
                <a:t>(2013) </a:t>
              </a:r>
              <a:endParaRPr lang="en-US" altLang="en-US" sz="2400" dirty="0"/>
            </a:p>
          </p:txBody>
        </p:sp>
        <p:sp>
          <p:nvSpPr>
            <p:cNvPr id="18456" name="TextBox 19"/>
            <p:cNvSpPr txBox="1">
              <a:spLocks noChangeArrowheads="1"/>
            </p:cNvSpPr>
            <p:nvPr/>
          </p:nvSpPr>
          <p:spPr bwMode="auto">
            <a:xfrm>
              <a:off x="2786956" y="4123794"/>
              <a:ext cx="1643614" cy="892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800" dirty="0" smtClean="0"/>
                <a:t>2,000,000</a:t>
              </a:r>
            </a:p>
            <a:p>
              <a:pPr eaLnBrk="1" hangingPunct="1"/>
              <a:r>
                <a:rPr lang="en-US" altLang="en-US" sz="2400" dirty="0" smtClean="0"/>
                <a:t>(2013) </a:t>
              </a:r>
              <a:endParaRPr lang="en-US" altLang="en-US" sz="2400" dirty="0"/>
            </a:p>
          </p:txBody>
        </p:sp>
      </p:grpSp>
      <p:pic>
        <p:nvPicPr>
          <p:cNvPr id="18442" name="Picture 11" descr="http://t1.gstatic.com/images?q=tbn:ANd9GcR0P8msAVJEoPaK7t-uqFpaR0p1IsCsXqR8cOle6noXdj7fDlu1c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68" y="1437922"/>
            <a:ext cx="1785832" cy="1000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029200" y="1066800"/>
            <a:ext cx="4186238" cy="3049588"/>
            <a:chOff x="5029200" y="1539758"/>
            <a:chExt cx="4186676" cy="3050495"/>
          </a:xfrm>
        </p:grpSpPr>
        <p:sp>
          <p:nvSpPr>
            <p:cNvPr id="18446" name="TextBox 10"/>
            <p:cNvSpPr txBox="1">
              <a:spLocks noChangeArrowheads="1"/>
            </p:cNvSpPr>
            <p:nvPr/>
          </p:nvSpPr>
          <p:spPr bwMode="auto">
            <a:xfrm>
              <a:off x="5029200" y="2299788"/>
              <a:ext cx="204998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 b="1"/>
                <a:t>~1,300,000 hrs</a:t>
              </a:r>
            </a:p>
          </p:txBody>
        </p:sp>
        <p:sp>
          <p:nvSpPr>
            <p:cNvPr id="18447" name="TextBox 21"/>
            <p:cNvSpPr txBox="1">
              <a:spLocks noChangeArrowheads="1"/>
            </p:cNvSpPr>
            <p:nvPr/>
          </p:nvSpPr>
          <p:spPr bwMode="auto">
            <a:xfrm>
              <a:off x="5562600" y="1539758"/>
              <a:ext cx="128432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800" b="1"/>
                <a:t>X 1 sec </a:t>
              </a:r>
            </a:p>
          </p:txBody>
        </p:sp>
        <p:sp>
          <p:nvSpPr>
            <p:cNvPr id="18448" name="TextBox 22"/>
            <p:cNvSpPr txBox="1">
              <a:spLocks noChangeArrowheads="1"/>
            </p:cNvSpPr>
            <p:nvPr/>
          </p:nvSpPr>
          <p:spPr bwMode="auto">
            <a:xfrm>
              <a:off x="7315200" y="1539758"/>
              <a:ext cx="146706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800" b="1"/>
                <a:t>X 10 sec </a:t>
              </a:r>
            </a:p>
          </p:txBody>
        </p:sp>
        <p:sp>
          <p:nvSpPr>
            <p:cNvPr id="18449" name="TextBox 23"/>
            <p:cNvSpPr txBox="1">
              <a:spLocks noChangeArrowheads="1"/>
            </p:cNvSpPr>
            <p:nvPr/>
          </p:nvSpPr>
          <p:spPr bwMode="auto">
            <a:xfrm>
              <a:off x="7010400" y="2286000"/>
              <a:ext cx="220547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 b="1"/>
                <a:t>~13,000,000 hrs</a:t>
              </a:r>
            </a:p>
          </p:txBody>
        </p:sp>
        <p:sp>
          <p:nvSpPr>
            <p:cNvPr id="18450" name="TextBox 24"/>
            <p:cNvSpPr txBox="1">
              <a:spLocks noChangeArrowheads="1"/>
            </p:cNvSpPr>
            <p:nvPr/>
          </p:nvSpPr>
          <p:spPr bwMode="auto">
            <a:xfrm>
              <a:off x="5163305" y="3180695"/>
              <a:ext cx="18143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 b="1"/>
                <a:t>~440,000 hrs</a:t>
              </a:r>
            </a:p>
          </p:txBody>
        </p:sp>
        <p:sp>
          <p:nvSpPr>
            <p:cNvPr id="18451" name="TextBox 25"/>
            <p:cNvSpPr txBox="1">
              <a:spLocks noChangeArrowheads="1"/>
            </p:cNvSpPr>
            <p:nvPr/>
          </p:nvSpPr>
          <p:spPr bwMode="auto">
            <a:xfrm>
              <a:off x="7010400" y="3166907"/>
              <a:ext cx="204998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 b="1"/>
                <a:t>~4,400,000 hrs</a:t>
              </a:r>
            </a:p>
          </p:txBody>
        </p:sp>
        <p:sp>
          <p:nvSpPr>
            <p:cNvPr id="18452" name="TextBox 26"/>
            <p:cNvSpPr txBox="1">
              <a:spLocks noChangeArrowheads="1"/>
            </p:cNvSpPr>
            <p:nvPr/>
          </p:nvSpPr>
          <p:spPr bwMode="auto">
            <a:xfrm>
              <a:off x="5420332" y="4128588"/>
              <a:ext cx="12677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 b="1"/>
                <a:t>~550 hrs</a:t>
              </a:r>
            </a:p>
          </p:txBody>
        </p:sp>
        <p:sp>
          <p:nvSpPr>
            <p:cNvPr id="18453" name="TextBox 27"/>
            <p:cNvSpPr txBox="1">
              <a:spLocks noChangeArrowheads="1"/>
            </p:cNvSpPr>
            <p:nvPr/>
          </p:nvSpPr>
          <p:spPr bwMode="auto">
            <a:xfrm>
              <a:off x="7239000" y="4114800"/>
              <a:ext cx="150336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 b="1"/>
                <a:t>~5,500 hrs</a:t>
              </a:r>
            </a:p>
          </p:txBody>
        </p:sp>
      </p:grp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462338" y="3560763"/>
            <a:ext cx="2252662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8800" dirty="0"/>
              <a:t>… … 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04800" y="4886980"/>
            <a:ext cx="8835304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800" b="1" dirty="0"/>
              <a:t>How can we </a:t>
            </a:r>
            <a:r>
              <a:rPr lang="en-US" altLang="en-US" sz="2800" b="1" u="sng" dirty="0" smtClean="0"/>
              <a:t>optimize</a:t>
            </a:r>
            <a:r>
              <a:rPr lang="en-US" altLang="en-US" sz="2800" b="1" dirty="0" smtClean="0"/>
              <a:t> </a:t>
            </a:r>
            <a:r>
              <a:rPr lang="en-US" altLang="en-US" sz="2800" b="1" u="sng" dirty="0"/>
              <a:t>all</a:t>
            </a:r>
            <a:r>
              <a:rPr lang="en-US" altLang="en-US" sz="2800" b="1" dirty="0"/>
              <a:t> search engines in a </a:t>
            </a:r>
            <a:r>
              <a:rPr lang="en-US" altLang="en-US" sz="2800" b="1" u="sng" dirty="0"/>
              <a:t>general</a:t>
            </a:r>
            <a:r>
              <a:rPr lang="en-US" altLang="en-US" sz="2800" b="1" dirty="0"/>
              <a:t> way? </a:t>
            </a:r>
          </a:p>
        </p:txBody>
      </p:sp>
      <p:sp>
        <p:nvSpPr>
          <p:cNvPr id="2" name="AutoShape 2" descr="Image result for b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55" y="2274348"/>
            <a:ext cx="1488077" cy="571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8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-7620" y="3048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IR Game &amp; Diversification: </a:t>
            </a:r>
            <a:br>
              <a:rPr lang="en-US" altLang="en-US" dirty="0" smtClean="0"/>
            </a:br>
            <a:r>
              <a:rPr lang="en-US" altLang="en-US" dirty="0" smtClean="0"/>
              <a:t>Different Reasons for Diversification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228600" y="1570037"/>
            <a:ext cx="8763000" cy="4678363"/>
          </a:xfrm>
        </p:spPr>
        <p:txBody>
          <a:bodyPr/>
          <a:lstStyle/>
          <a:p>
            <a:r>
              <a:rPr lang="en-US" altLang="en-US" dirty="0" smtClean="0"/>
              <a:t>Redundancy reduction </a:t>
            </a:r>
            <a:r>
              <a:rPr lang="en-US" altLang="en-US" dirty="0" smtClean="0">
                <a:sym typeface="Wingdings" panose="05000000000000000000" pitchFamily="2" charset="2"/>
              </a:rPr>
              <a:t> reduce user effort</a:t>
            </a:r>
            <a:endParaRPr lang="en-US" altLang="en-US" dirty="0" smtClean="0"/>
          </a:p>
          <a:p>
            <a:r>
              <a:rPr lang="en-US" altLang="en-US" dirty="0" smtClean="0"/>
              <a:t>Diverse information needs (e.g., overview, subtopic retrieval)  </a:t>
            </a:r>
            <a:r>
              <a:rPr lang="en-US" altLang="en-US" dirty="0" smtClean="0">
                <a:sym typeface="Wingdings" panose="05000000000000000000" pitchFamily="2" charset="2"/>
              </a:rPr>
              <a:t> increase the immediate utility</a:t>
            </a:r>
            <a:endParaRPr lang="en-US" altLang="en-US" dirty="0" smtClean="0"/>
          </a:p>
          <a:p>
            <a:r>
              <a:rPr lang="en-US" altLang="en-US" dirty="0" smtClean="0"/>
              <a:t>Active relevance feedback </a:t>
            </a:r>
            <a:r>
              <a:rPr lang="en-US" altLang="en-US" dirty="0" smtClean="0">
                <a:sym typeface="Wingdings" panose="05000000000000000000" pitchFamily="2" charset="2"/>
              </a:rPr>
              <a:t> increase future utility</a:t>
            </a:r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Capturing diversification with </a:t>
            </a:r>
            <a:br>
              <a:rPr lang="en-US" altLang="en-US" dirty="0" smtClean="0"/>
            </a:br>
            <a:r>
              <a:rPr lang="en-US" altLang="en-US" dirty="0" smtClean="0"/>
              <a:t>different loss functions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91600" cy="5029200"/>
          </a:xfrm>
        </p:spPr>
        <p:txBody>
          <a:bodyPr/>
          <a:lstStyle/>
          <a:p>
            <a:r>
              <a:rPr lang="en-US" altLang="en-US" dirty="0" smtClean="0"/>
              <a:t>Redundancy reduction: Loss function includes a redundancy measure</a:t>
            </a:r>
          </a:p>
          <a:p>
            <a:pPr lvl="1"/>
            <a:r>
              <a:rPr lang="en-US" altLang="en-US" dirty="0" smtClean="0"/>
              <a:t>Special case: list presentation + MMR </a:t>
            </a:r>
            <a:r>
              <a:rPr lang="en-US" altLang="en-US" sz="1800" b="0" dirty="0" smtClean="0"/>
              <a:t>[</a:t>
            </a:r>
            <a:r>
              <a:rPr lang="en-US" altLang="en-US" sz="1800" b="0" dirty="0" err="1" smtClean="0"/>
              <a:t>Zhai</a:t>
            </a:r>
            <a:r>
              <a:rPr lang="en-US" altLang="en-US" sz="1800" b="0" dirty="0" smtClean="0"/>
              <a:t> et al. 03]</a:t>
            </a:r>
          </a:p>
          <a:p>
            <a:r>
              <a:rPr lang="en-US" altLang="en-US" dirty="0" smtClean="0"/>
              <a:t>Diverse information needs: loss function defined on latent topics</a:t>
            </a:r>
          </a:p>
          <a:p>
            <a:pPr lvl="1"/>
            <a:r>
              <a:rPr lang="en-US" altLang="en-US" dirty="0" smtClean="0"/>
              <a:t>Special case: PLSA/LDA + topic retrieval </a:t>
            </a:r>
            <a:r>
              <a:rPr lang="en-US" altLang="en-US" sz="1800" b="0" dirty="0" smtClean="0"/>
              <a:t>[</a:t>
            </a:r>
            <a:r>
              <a:rPr lang="en-US" altLang="en-US" sz="1800" b="0" dirty="0" err="1" smtClean="0"/>
              <a:t>Zhai</a:t>
            </a:r>
            <a:r>
              <a:rPr lang="en-US" altLang="en-US" sz="1800" b="0" dirty="0" smtClean="0"/>
              <a:t> 02]</a:t>
            </a:r>
          </a:p>
          <a:p>
            <a:r>
              <a:rPr lang="en-US" altLang="en-US" dirty="0" smtClean="0"/>
              <a:t>Active relevance feedback: loss function considers both relevance and benefit for feedback</a:t>
            </a:r>
          </a:p>
          <a:p>
            <a:pPr lvl="1"/>
            <a:r>
              <a:rPr lang="en-US" altLang="en-US" dirty="0" smtClean="0"/>
              <a:t>Special case: hard queries + feedback only </a:t>
            </a:r>
            <a:r>
              <a:rPr lang="en-US" altLang="en-US" sz="1800" b="0" dirty="0" smtClean="0"/>
              <a:t>[Shen &amp; </a:t>
            </a:r>
            <a:r>
              <a:rPr lang="en-US" altLang="en-US" sz="1800" b="0" dirty="0" err="1" smtClean="0"/>
              <a:t>Zhai</a:t>
            </a:r>
            <a:r>
              <a:rPr lang="en-US" altLang="en-US" sz="1800" b="0" dirty="0" smtClean="0"/>
              <a:t> 05]</a:t>
            </a:r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2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90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An interesting new problem: </a:t>
            </a:r>
            <a:br>
              <a:rPr lang="en-US" sz="3600" dirty="0" smtClean="0"/>
            </a:br>
            <a:r>
              <a:rPr lang="en-US" sz="3600" dirty="0" smtClean="0"/>
              <a:t>Crowdsourcing  judgments from users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Assumption: Approximate relevance judgments with </a:t>
            </a:r>
            <a:r>
              <a:rPr lang="en-US" dirty="0" err="1" smtClean="0"/>
              <a:t>clickthroughs</a:t>
            </a:r>
            <a:endParaRPr lang="en-US" dirty="0" smtClean="0"/>
          </a:p>
          <a:p>
            <a:r>
              <a:rPr lang="en-US" dirty="0" smtClean="0"/>
              <a:t>Question: how to optimize the exploration-exploitation tradeoff when leveraging users to collect clicks on lowly-ranked (“tail”) documents? </a:t>
            </a:r>
          </a:p>
          <a:p>
            <a:pPr lvl="1"/>
            <a:r>
              <a:rPr lang="en-US" dirty="0" smtClean="0"/>
              <a:t>Where to insert a candidate ?</a:t>
            </a:r>
          </a:p>
          <a:p>
            <a:pPr lvl="1"/>
            <a:r>
              <a:rPr lang="en-US" dirty="0" smtClean="0"/>
              <a:t>Which user should get this “assignment” and when?</a:t>
            </a:r>
          </a:p>
          <a:p>
            <a:r>
              <a:rPr lang="en-US" dirty="0" smtClean="0"/>
              <a:t>Potential solution must include a model for a user’s behavior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7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44000" cy="9906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Summary: Answers to Basic Questions</a:t>
            </a:r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241738" y="609600"/>
            <a:ext cx="85344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7100"/>
              </a:lnSpc>
            </a:pPr>
            <a:r>
              <a:rPr lang="en-US" dirty="0" smtClean="0"/>
              <a:t>What is a </a:t>
            </a:r>
            <a:r>
              <a:rPr lang="en-US" b="1" dirty="0" smtClean="0"/>
              <a:t>search engine</a:t>
            </a:r>
            <a:r>
              <a:rPr lang="en-US" dirty="0" smtClean="0"/>
              <a:t>? </a:t>
            </a:r>
          </a:p>
          <a:p>
            <a:pPr>
              <a:lnSpc>
                <a:spcPts val="7100"/>
              </a:lnSpc>
            </a:pPr>
            <a:r>
              <a:rPr lang="en-US" dirty="0" smtClean="0"/>
              <a:t>What is an </a:t>
            </a:r>
            <a:r>
              <a:rPr lang="en-US" b="1" dirty="0" smtClean="0"/>
              <a:t>optimal search engine</a:t>
            </a:r>
            <a:r>
              <a:rPr lang="en-US" dirty="0" smtClean="0"/>
              <a:t>? </a:t>
            </a:r>
          </a:p>
          <a:p>
            <a:pPr>
              <a:lnSpc>
                <a:spcPts val="7100"/>
              </a:lnSpc>
            </a:pPr>
            <a:r>
              <a:rPr lang="en-US" dirty="0" smtClean="0"/>
              <a:t>What should be the </a:t>
            </a:r>
            <a:r>
              <a:rPr lang="en-US" b="1" dirty="0" smtClean="0"/>
              <a:t>objective function </a:t>
            </a:r>
            <a:r>
              <a:rPr lang="en-US" dirty="0" smtClean="0"/>
              <a:t>to optimize?</a:t>
            </a:r>
          </a:p>
          <a:p>
            <a:pPr>
              <a:lnSpc>
                <a:spcPts val="7100"/>
              </a:lnSpc>
            </a:pPr>
            <a:r>
              <a:rPr lang="en-US" dirty="0" smtClean="0"/>
              <a:t>How can we </a:t>
            </a:r>
            <a:r>
              <a:rPr lang="en-US" b="1" dirty="0" smtClean="0"/>
              <a:t>solve </a:t>
            </a:r>
            <a:r>
              <a:rPr lang="en-US" dirty="0" smtClean="0"/>
              <a:t>such an </a:t>
            </a:r>
            <a:r>
              <a:rPr lang="en-US" b="1" dirty="0" smtClean="0"/>
              <a:t>optimization problem</a:t>
            </a:r>
            <a:r>
              <a:rPr lang="en-US" dirty="0" smtClean="0"/>
              <a:t>?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7582" y="1492803"/>
            <a:ext cx="8359789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2400" b="1" dirty="0" smtClean="0"/>
              <a:t>A system that plays the “retrieval game” with one or more users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1143000" y="2482841"/>
            <a:ext cx="6608925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2400" b="1" dirty="0" smtClean="0"/>
              <a:t>A system that plays the “retrieval game” optimally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304800" y="3473441"/>
            <a:ext cx="8509509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2400" b="1" dirty="0" smtClean="0"/>
              <a:t>Complete user task + minimize user effort + minimize system cost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1644072" y="4538008"/>
            <a:ext cx="5213928" cy="193899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2400" b="1" dirty="0" smtClean="0"/>
              <a:t>Decision/Game-Theoretic Framework </a:t>
            </a:r>
          </a:p>
          <a:p>
            <a:r>
              <a:rPr lang="en-US" sz="2400" b="1" dirty="0" smtClean="0"/>
              <a:t>+ Formal Models of Tasks &amp; Users</a:t>
            </a:r>
          </a:p>
          <a:p>
            <a:r>
              <a:rPr lang="en-US" sz="2400" b="1" dirty="0" smtClean="0"/>
              <a:t>+ Modeling and Measuring System Cost</a:t>
            </a:r>
          </a:p>
          <a:p>
            <a:r>
              <a:rPr lang="en-US" sz="2400" b="1" dirty="0" smtClean="0"/>
              <a:t>+ Machine Learning </a:t>
            </a:r>
          </a:p>
          <a:p>
            <a:r>
              <a:rPr lang="en-US" sz="2400" b="1" dirty="0" smtClean="0"/>
              <a:t>+ Efficient Algorithms </a:t>
            </a:r>
            <a:endParaRPr lang="en-US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benefits of IR as game playing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General </a:t>
            </a:r>
          </a:p>
          <a:p>
            <a:pPr lvl="1"/>
            <a:r>
              <a:rPr lang="en-US" dirty="0" smtClean="0"/>
              <a:t>A formal framework to integrate research in user studies, evaluation, retrieval models, and efficient implementation of IR systems </a:t>
            </a:r>
          </a:p>
          <a:p>
            <a:pPr lvl="1"/>
            <a:r>
              <a:rPr lang="en-US" dirty="0" smtClean="0"/>
              <a:t>A unified roadmap for identifying unexplored important IR research topics  </a:t>
            </a:r>
          </a:p>
          <a:p>
            <a:r>
              <a:rPr lang="en-US" b="1" dirty="0" smtClean="0"/>
              <a:t>Specific </a:t>
            </a:r>
          </a:p>
          <a:p>
            <a:pPr lvl="1"/>
            <a:r>
              <a:rPr lang="en-US" dirty="0" smtClean="0"/>
              <a:t>Naturally optimize performance on an entire session instead of that on a single query (optimizing the chance of winning the </a:t>
            </a:r>
            <a:r>
              <a:rPr lang="en-US" u="sng" dirty="0" smtClean="0"/>
              <a:t>entire game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Optimize the collaboration of machines and users (maximizing </a:t>
            </a:r>
            <a:r>
              <a:rPr lang="en-US" u="sng" dirty="0" smtClean="0"/>
              <a:t>collective intelligence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Naturally crowdsource relevance judgments from users (</a:t>
            </a:r>
            <a:r>
              <a:rPr lang="en-US" u="sng" dirty="0" smtClean="0"/>
              <a:t>active feedback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3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Intelligent IR System in the Future:</a:t>
            </a:r>
            <a:br>
              <a:rPr lang="en-US" dirty="0" smtClean="0"/>
            </a:br>
            <a:r>
              <a:rPr lang="en-US" dirty="0" smtClean="0"/>
              <a:t>Optimizing multiple games simultaneously 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429000" y="5260848"/>
            <a:ext cx="2362200" cy="1368552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47899" y="3127248"/>
            <a:ext cx="4693831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4" descr="MCj0411476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1249496"/>
            <a:ext cx="10668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1731" y="1224357"/>
            <a:ext cx="823138" cy="842441"/>
          </a:xfrm>
          <a:prstGeom prst="rect">
            <a:avLst/>
          </a:prstGeom>
          <a:noFill/>
        </p:spPr>
      </p:pic>
      <p:pic>
        <p:nvPicPr>
          <p:cNvPr id="10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017" y="1224357"/>
            <a:ext cx="782117" cy="74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1866899" y="1994163"/>
            <a:ext cx="762000" cy="1133085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2"/>
          </p:cNvCxnSpPr>
          <p:nvPr/>
        </p:nvCxnSpPr>
        <p:spPr>
          <a:xfrm flipH="1" flipV="1">
            <a:off x="1654175" y="2041658"/>
            <a:ext cx="761999" cy="108559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33800" y="2146563"/>
            <a:ext cx="762000" cy="1133085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521076" y="2194058"/>
            <a:ext cx="761999" cy="108559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477000" y="2194058"/>
            <a:ext cx="876300" cy="108559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264275" y="2091448"/>
            <a:ext cx="898525" cy="118820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5613" y="2081487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Game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42370" y="1735846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Game 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805822" y="1860615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Game k</a:t>
            </a:r>
          </a:p>
        </p:txBody>
      </p:sp>
      <p:sp>
        <p:nvSpPr>
          <p:cNvPr id="27" name="Up Arrow 26"/>
          <p:cNvSpPr/>
          <p:nvPr/>
        </p:nvSpPr>
        <p:spPr>
          <a:xfrm>
            <a:off x="4053886" y="4431792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n 30"/>
          <p:cNvSpPr/>
          <p:nvPr/>
        </p:nvSpPr>
        <p:spPr>
          <a:xfrm>
            <a:off x="7688669" y="3261360"/>
            <a:ext cx="1379131" cy="9113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Log</a:t>
            </a:r>
            <a:endParaRPr lang="en-US" sz="4000" dirty="0"/>
          </a:p>
        </p:txBody>
      </p:sp>
      <p:sp>
        <p:nvSpPr>
          <p:cNvPr id="30" name="Left-Right Arrow 29"/>
          <p:cNvSpPr/>
          <p:nvPr/>
        </p:nvSpPr>
        <p:spPr>
          <a:xfrm>
            <a:off x="6771939" y="3575304"/>
            <a:ext cx="883920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 descr="http://ts3.mm.bing.net/th?id=HN.608047823228176447&amp;w=229&amp;h=154&amp;c=7&amp;rs=1&amp;pid=1.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70" y="2566226"/>
            <a:ext cx="1071429" cy="72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202" y="2094952"/>
            <a:ext cx="842010" cy="94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908" y="2367480"/>
            <a:ext cx="900393" cy="63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4" descr="http://city.cri.cn/mmsource/images/2011/10/26/479130e63e5048268b08073d46d4b57b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836" y="3334645"/>
            <a:ext cx="2055103" cy="126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42994" y="3279648"/>
            <a:ext cx="22797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Intelligent</a:t>
            </a:r>
          </a:p>
          <a:p>
            <a:r>
              <a:rPr lang="en-US" sz="4000" dirty="0" smtClean="0"/>
              <a:t>IR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72282" y="5714291"/>
            <a:ext cx="2320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Documents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84" y="3448925"/>
            <a:ext cx="7879016" cy="230832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/>
              <a:t>Support </a:t>
            </a:r>
            <a:r>
              <a:rPr lang="en-US" sz="2400" dirty="0">
                <a:solidFill>
                  <a:srgbClr val="0000FF"/>
                </a:solidFill>
              </a:rPr>
              <a:t>whole workflow </a:t>
            </a:r>
            <a:r>
              <a:rPr lang="en-US" sz="2400" dirty="0"/>
              <a:t>of a user’s task (</a:t>
            </a:r>
            <a:r>
              <a:rPr lang="en-US" sz="2400" dirty="0" err="1"/>
              <a:t>multimodel</a:t>
            </a:r>
            <a:r>
              <a:rPr lang="en-US" sz="2400" dirty="0"/>
              <a:t> </a:t>
            </a:r>
            <a:r>
              <a:rPr lang="en-US" sz="2400" dirty="0" smtClean="0"/>
              <a:t>info </a:t>
            </a:r>
            <a:r>
              <a:rPr lang="en-US" sz="2400" dirty="0"/>
              <a:t>access, </a:t>
            </a:r>
            <a:r>
              <a:rPr lang="en-US" sz="2400" dirty="0" smtClean="0"/>
              <a:t>info analysis</a:t>
            </a:r>
            <a:r>
              <a:rPr lang="en-US" sz="2400" dirty="0"/>
              <a:t>, decision support, </a:t>
            </a:r>
            <a:r>
              <a:rPr lang="en-US" sz="2400" dirty="0" smtClean="0"/>
              <a:t>task support)</a:t>
            </a:r>
            <a:endParaRPr lang="en-US" sz="2400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/>
              <a:t>Minimize </a:t>
            </a:r>
            <a:r>
              <a:rPr lang="en-US" sz="2400" dirty="0">
                <a:solidFill>
                  <a:srgbClr val="0000FF"/>
                </a:solidFill>
              </a:rPr>
              <a:t>user effort </a:t>
            </a:r>
            <a:r>
              <a:rPr lang="en-US" sz="2400" dirty="0" smtClean="0"/>
              <a:t>(natural dialogue; help user choose a good move) </a:t>
            </a:r>
            <a:endParaRPr lang="en-US" sz="2400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/>
              <a:t>Minimize </a:t>
            </a:r>
            <a:r>
              <a:rPr lang="en-US" sz="2400" dirty="0">
                <a:solidFill>
                  <a:srgbClr val="0000FF"/>
                </a:solidFill>
              </a:rPr>
              <a:t>system </a:t>
            </a:r>
            <a:r>
              <a:rPr lang="en-US" sz="2400" dirty="0" smtClean="0">
                <a:solidFill>
                  <a:srgbClr val="0000FF"/>
                </a:solidFill>
              </a:rPr>
              <a:t>operation cost </a:t>
            </a:r>
            <a:r>
              <a:rPr lang="en-US" sz="2400" dirty="0" smtClean="0"/>
              <a:t>(resource overhead)  </a:t>
            </a:r>
            <a:endParaRPr lang="en-US" sz="2400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>
                <a:solidFill>
                  <a:srgbClr val="0000FF"/>
                </a:solidFill>
              </a:rPr>
              <a:t>Learn</a:t>
            </a:r>
            <a:r>
              <a:rPr lang="en-US" sz="2400" dirty="0"/>
              <a:t> to adapt &amp; improve over </a:t>
            </a:r>
            <a:r>
              <a:rPr lang="en-US" sz="2400" dirty="0" smtClean="0"/>
              <a:t>time from </a:t>
            </a:r>
            <a:r>
              <a:rPr lang="en-US" sz="2400" b="1" dirty="0" smtClean="0"/>
              <a:t>all</a:t>
            </a:r>
            <a:r>
              <a:rPr lang="en-US" sz="2400" dirty="0" smtClean="0"/>
              <a:t> users/data </a:t>
            </a:r>
            <a:endParaRPr lang="en-US" sz="2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485613" y="2219198"/>
            <a:ext cx="8507588" cy="1115447"/>
            <a:chOff x="485613" y="2219198"/>
            <a:chExt cx="8507588" cy="1115447"/>
          </a:xfrm>
        </p:grpSpPr>
        <p:sp>
          <p:nvSpPr>
            <p:cNvPr id="12" name="TextBox 11"/>
            <p:cNvSpPr txBox="1"/>
            <p:nvPr/>
          </p:nvSpPr>
          <p:spPr>
            <a:xfrm>
              <a:off x="485613" y="2503648"/>
              <a:ext cx="2177199" cy="83099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Learning engine</a:t>
              </a:r>
            </a:p>
            <a:p>
              <a:r>
                <a:rPr lang="en-US" sz="2400" dirty="0" smtClean="0"/>
                <a:t>(MOOC)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02075" y="2219198"/>
              <a:ext cx="2082301" cy="83099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Mobile service</a:t>
              </a:r>
              <a:r>
                <a:rPr lang="en-US" sz="2400" dirty="0"/>
                <a:t> </a:t>
              </a:r>
              <a:endParaRPr lang="en-US" sz="2400" dirty="0" smtClean="0"/>
            </a:p>
            <a:p>
              <a:r>
                <a:rPr lang="en-US" sz="2400" dirty="0" smtClean="0"/>
                <a:t>search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36200" y="2270049"/>
              <a:ext cx="2157001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Medical advisor</a:t>
              </a:r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4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90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Action Item: future research requires integration of multiple fields/topics</a:t>
            </a:r>
            <a:endParaRPr lang="en-US" dirty="0"/>
          </a:p>
        </p:txBody>
      </p:sp>
      <p:pic>
        <p:nvPicPr>
          <p:cNvPr id="4099" name="Picture 12" descr="j019538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7200" y="1677988"/>
            <a:ext cx="102235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n 4"/>
          <p:cNvSpPr/>
          <p:nvPr/>
        </p:nvSpPr>
        <p:spPr>
          <a:xfrm>
            <a:off x="7772400" y="1725613"/>
            <a:ext cx="1219200" cy="112236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101" name="TextBox 5"/>
          <p:cNvSpPr txBox="1">
            <a:spLocks noChangeArrowheads="1"/>
          </p:cNvSpPr>
          <p:nvPr/>
        </p:nvSpPr>
        <p:spPr bwMode="auto">
          <a:xfrm flipH="1">
            <a:off x="7673975" y="1978025"/>
            <a:ext cx="15462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2000" dirty="0" smtClean="0"/>
              <a:t>Document</a:t>
            </a:r>
          </a:p>
          <a:p>
            <a:pPr algn="ctr"/>
            <a:r>
              <a:rPr lang="en-US" altLang="en-US" sz="2000" dirty="0" smtClean="0"/>
              <a:t>Collection</a:t>
            </a:r>
            <a:endParaRPr lang="en-US" altLang="en-US" sz="2000" dirty="0"/>
          </a:p>
        </p:txBody>
      </p:sp>
      <p:sp>
        <p:nvSpPr>
          <p:cNvPr id="4102" name="TextBox 6"/>
          <p:cNvSpPr txBox="1">
            <a:spLocks noChangeArrowheads="1"/>
          </p:cNvSpPr>
          <p:nvPr/>
        </p:nvSpPr>
        <p:spPr bwMode="auto">
          <a:xfrm>
            <a:off x="7507288" y="3667125"/>
            <a:ext cx="1566862" cy="6477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dirty="0" smtClean="0"/>
              <a:t>Document </a:t>
            </a:r>
            <a:endParaRPr lang="en-US" altLang="en-US" dirty="0"/>
          </a:p>
          <a:p>
            <a:pPr algn="ctr"/>
            <a:r>
              <a:rPr lang="en-US" altLang="en-US" dirty="0"/>
              <a:t>Understanding</a:t>
            </a:r>
          </a:p>
        </p:txBody>
      </p:sp>
      <p:sp>
        <p:nvSpPr>
          <p:cNvPr id="4103" name="TextBox 7"/>
          <p:cNvSpPr txBox="1">
            <a:spLocks noChangeArrowheads="1"/>
          </p:cNvSpPr>
          <p:nvPr/>
        </p:nvSpPr>
        <p:spPr bwMode="auto">
          <a:xfrm>
            <a:off x="360363" y="3513138"/>
            <a:ext cx="1565275" cy="646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/>
              <a:t>User </a:t>
            </a:r>
          </a:p>
          <a:p>
            <a:pPr algn="ctr"/>
            <a:r>
              <a:rPr lang="en-US" altLang="en-US"/>
              <a:t>Understanding</a:t>
            </a:r>
          </a:p>
        </p:txBody>
      </p:sp>
      <p:sp>
        <p:nvSpPr>
          <p:cNvPr id="4104" name="TextBox 8"/>
          <p:cNvSpPr txBox="1">
            <a:spLocks noChangeArrowheads="1"/>
          </p:cNvSpPr>
          <p:nvPr/>
        </p:nvSpPr>
        <p:spPr bwMode="auto">
          <a:xfrm>
            <a:off x="3171305" y="1828800"/>
            <a:ext cx="3731663" cy="76944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2400" b="1" dirty="0">
                <a:solidFill>
                  <a:srgbClr val="C00000"/>
                </a:solidFill>
              </a:rPr>
              <a:t>Interactive Service</a:t>
            </a:r>
          </a:p>
          <a:p>
            <a:pPr algn="ctr"/>
            <a:r>
              <a:rPr lang="en-US" altLang="en-US" sz="2000" dirty="0"/>
              <a:t>(Search, Browsing, </a:t>
            </a:r>
            <a:r>
              <a:rPr lang="en-US" altLang="en-US" sz="2000" dirty="0" smtClean="0"/>
              <a:t>Recommend…)</a:t>
            </a:r>
            <a:endParaRPr lang="en-US" altLang="en-US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41475" y="2155825"/>
            <a:ext cx="1414463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600200" y="2387600"/>
            <a:ext cx="1439863" cy="635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7" name="TextBox 16"/>
          <p:cNvSpPr txBox="1">
            <a:spLocks noChangeArrowheads="1"/>
          </p:cNvSpPr>
          <p:nvPr/>
        </p:nvSpPr>
        <p:spPr bwMode="auto">
          <a:xfrm>
            <a:off x="1743075" y="1763713"/>
            <a:ext cx="1252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/>
              <a:t>User action</a:t>
            </a:r>
          </a:p>
        </p:txBody>
      </p:sp>
      <p:sp>
        <p:nvSpPr>
          <p:cNvPr id="4108" name="TextBox 17"/>
          <p:cNvSpPr txBox="1">
            <a:spLocks noChangeArrowheads="1"/>
          </p:cNvSpPr>
          <p:nvPr/>
        </p:nvSpPr>
        <p:spPr bwMode="auto">
          <a:xfrm>
            <a:off x="1447800" y="2438400"/>
            <a:ext cx="1757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/>
              <a:t>System response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666750" y="2735263"/>
            <a:ext cx="476250" cy="777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943225" y="3489325"/>
            <a:ext cx="12700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User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27" name="Oval 26"/>
          <p:cNvSpPr/>
          <p:nvPr/>
        </p:nvSpPr>
        <p:spPr>
          <a:xfrm>
            <a:off x="4537075" y="3554413"/>
            <a:ext cx="255905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Document</a:t>
            </a:r>
            <a:endParaRPr lang="en-US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Representation</a:t>
            </a:r>
          </a:p>
        </p:txBody>
      </p:sp>
      <p:sp>
        <p:nvSpPr>
          <p:cNvPr id="28" name="Down Arrow 27"/>
          <p:cNvSpPr/>
          <p:nvPr/>
        </p:nvSpPr>
        <p:spPr>
          <a:xfrm>
            <a:off x="8015288" y="2919413"/>
            <a:ext cx="484187" cy="635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Left Arrow 39"/>
          <p:cNvSpPr/>
          <p:nvPr/>
        </p:nvSpPr>
        <p:spPr>
          <a:xfrm>
            <a:off x="6580188" y="3709988"/>
            <a:ext cx="838200" cy="4841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1" name="Left Arrow 40"/>
          <p:cNvSpPr/>
          <p:nvPr/>
        </p:nvSpPr>
        <p:spPr>
          <a:xfrm rot="10800000">
            <a:off x="1965325" y="3690938"/>
            <a:ext cx="977900" cy="4841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18751978">
            <a:off x="3329782" y="2909094"/>
            <a:ext cx="977900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4" name="Right Arrow 43"/>
          <p:cNvSpPr/>
          <p:nvPr/>
        </p:nvSpPr>
        <p:spPr>
          <a:xfrm rot="13912274">
            <a:off x="4882357" y="2918619"/>
            <a:ext cx="979487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6" name="Group 65"/>
          <p:cNvGrpSpPr>
            <a:grpSpLocks/>
          </p:cNvGrpSpPr>
          <p:nvPr/>
        </p:nvGrpSpPr>
        <p:grpSpPr bwMode="auto">
          <a:xfrm>
            <a:off x="1479550" y="2686050"/>
            <a:ext cx="6292850" cy="3381375"/>
            <a:chOff x="1479827" y="2685355"/>
            <a:chExt cx="6292573" cy="3381357"/>
          </a:xfrm>
        </p:grpSpPr>
        <p:sp>
          <p:nvSpPr>
            <p:cNvPr id="19" name="Can 18"/>
            <p:cNvSpPr/>
            <p:nvPr/>
          </p:nvSpPr>
          <p:spPr>
            <a:xfrm>
              <a:off x="3310134" y="5058655"/>
              <a:ext cx="2916109" cy="1008057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 flipH="1">
              <a:off x="3464115" y="5528553"/>
              <a:ext cx="2743079" cy="46196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chemeClr val="accent2">
                      <a:lumMod val="75000"/>
                    </a:schemeClr>
                  </a:solidFill>
                  <a:latin typeface="+mn-lt"/>
                  <a:cs typeface="+mn-cs"/>
                </a:rPr>
                <a:t>User interaction Log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6226243" y="4404609"/>
              <a:ext cx="1546157" cy="982657"/>
            </a:xfrm>
            <a:prstGeom prst="straightConnector1">
              <a:avLst/>
            </a:prstGeom>
            <a:ln w="101600">
              <a:solidFill>
                <a:schemeClr val="accent2">
                  <a:lumMod val="75000"/>
                </a:schemeClr>
              </a:solidFill>
              <a:prstDash val="sys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 flipV="1">
              <a:off x="1479827" y="4220460"/>
              <a:ext cx="1949364" cy="1308093"/>
            </a:xfrm>
            <a:prstGeom prst="straightConnector1">
              <a:avLst/>
            </a:prstGeom>
            <a:ln w="101600">
              <a:solidFill>
                <a:schemeClr val="accent2">
                  <a:lumMod val="75000"/>
                </a:schemeClr>
              </a:solidFill>
              <a:prstDash val="sys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4457846" y="2685355"/>
              <a:ext cx="0" cy="2362187"/>
            </a:xfrm>
            <a:prstGeom prst="straightConnector1">
              <a:avLst/>
            </a:prstGeom>
            <a:ln w="101600">
              <a:solidFill>
                <a:schemeClr val="accent2">
                  <a:lumMod val="75000"/>
                </a:schemeClr>
              </a:solidFill>
              <a:prstDash val="sys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>
            <a:grpSpLocks/>
          </p:cNvGrpSpPr>
          <p:nvPr/>
        </p:nvGrpSpPr>
        <p:grpSpPr bwMode="auto">
          <a:xfrm>
            <a:off x="238125" y="4238626"/>
            <a:ext cx="8730748" cy="2059721"/>
            <a:chOff x="238365" y="4237912"/>
            <a:chExt cx="8731072" cy="2061110"/>
          </a:xfrm>
        </p:grpSpPr>
        <p:sp>
          <p:nvSpPr>
            <p:cNvPr id="61" name="TextBox 60"/>
            <p:cNvSpPr txBox="1"/>
            <p:nvPr/>
          </p:nvSpPr>
          <p:spPr>
            <a:xfrm>
              <a:off x="6782282" y="5467465"/>
              <a:ext cx="2187155" cy="8315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 smtClean="0">
                  <a:solidFill>
                    <a:schemeClr val="accent2">
                      <a:lumMod val="75000"/>
                    </a:schemeClr>
                  </a:solidFill>
                  <a:latin typeface="+mn-lt"/>
                  <a:cs typeface="+mn-cs"/>
                </a:rPr>
                <a:t>External Doc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 smtClean="0">
                  <a:solidFill>
                    <a:schemeClr val="accent2">
                      <a:lumMod val="75000"/>
                    </a:schemeClr>
                  </a:solidFill>
                  <a:latin typeface="+mn-lt"/>
                  <a:cs typeface="+mn-cs"/>
                </a:rPr>
                <a:t>Info (structures)</a:t>
              </a:r>
              <a:endParaRPr lang="en-US" sz="2400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62" name="Up Arrow 61"/>
            <p:cNvSpPr/>
            <p:nvPr/>
          </p:nvSpPr>
          <p:spPr>
            <a:xfrm>
              <a:off x="8015815" y="4385650"/>
              <a:ext cx="484205" cy="97856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3" name="Up Arrow 62"/>
            <p:cNvSpPr/>
            <p:nvPr/>
          </p:nvSpPr>
          <p:spPr>
            <a:xfrm>
              <a:off x="609854" y="4237912"/>
              <a:ext cx="484206" cy="97856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38365" y="5229180"/>
              <a:ext cx="2806804" cy="83082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  <a:latin typeface="+mn-lt"/>
                  <a:cs typeface="+mn-cs"/>
                </a:rPr>
                <a:t>External User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  <a:latin typeface="+mn-lt"/>
                  <a:cs typeface="+mn-cs"/>
                </a:rPr>
                <a:t>Info (social network) 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465543" y="4114800"/>
            <a:ext cx="3830857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Natural Language Processing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5083" y="4011613"/>
            <a:ext cx="1813317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 Studies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76041" y="4709954"/>
            <a:ext cx="4728730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Machine Learning</a:t>
            </a:r>
          </a:p>
          <a:p>
            <a:r>
              <a:rPr lang="en-US" sz="2400" dirty="0" smtClean="0"/>
              <a:t>(particularly reinforcement learning)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787927" y="2055961"/>
            <a:ext cx="3451073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Game Theory (Economics)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00200" y="1890355"/>
            <a:ext cx="2068643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Human-Computer</a:t>
            </a:r>
          </a:p>
          <a:p>
            <a:r>
              <a:rPr lang="en-US" sz="2000" dirty="0" smtClean="0"/>
              <a:t> Interaction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09663" y="2971800"/>
            <a:ext cx="5851090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Information Retrieval</a:t>
            </a:r>
          </a:p>
          <a:p>
            <a:pPr algn="ctr"/>
            <a:r>
              <a:rPr lang="en-US" sz="2400" dirty="0" smtClean="0"/>
              <a:t>(Evaluation, Models, Efficient Algorithms, … ) 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200" y="1216323"/>
            <a:ext cx="1696426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Psychology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4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C00000"/>
                </a:solidFill>
                <a:latin typeface="Script MT Bold" pitchFamily="66" charset="0"/>
              </a:rPr>
              <a:t>Thank You!</a:t>
            </a:r>
            <a:endParaRPr lang="en-US" sz="5400" dirty="0">
              <a:solidFill>
                <a:srgbClr val="C00000"/>
              </a:solidFill>
              <a:latin typeface="Script MT Bold" pitchFamily="66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0" y="28956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Questions/Comments?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0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48006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[Agarwal et al. 09] Deepak Agarwal, Bee-Chung Chen, and </a:t>
            </a:r>
            <a:r>
              <a:rPr lang="en-US" sz="1800" dirty="0" err="1"/>
              <a:t>Pradheep</a:t>
            </a:r>
            <a:r>
              <a:rPr lang="en-US" sz="1800" dirty="0"/>
              <a:t> </a:t>
            </a:r>
            <a:r>
              <a:rPr lang="en-US" sz="1800" dirty="0" err="1"/>
              <a:t>Elango</a:t>
            </a:r>
            <a:r>
              <a:rPr lang="en-US" sz="1800" dirty="0"/>
              <a:t>. 2009. Explore/Exploit Schemes for Web Content Optimization. In Proceedings of the 2009 Ninth IEEE International Conference on Data Mining (ICDM '09), 2009. </a:t>
            </a:r>
            <a:endParaRPr lang="en-US" sz="1800" dirty="0" smtClean="0"/>
          </a:p>
          <a:p>
            <a:r>
              <a:rPr lang="en-US" sz="1800" dirty="0"/>
              <a:t>[</a:t>
            </a:r>
            <a:r>
              <a:rPr lang="en-US" sz="1800" dirty="0" err="1"/>
              <a:t>Amati&amp;van</a:t>
            </a:r>
            <a:r>
              <a:rPr lang="en-US" sz="1800" dirty="0"/>
              <a:t> </a:t>
            </a:r>
            <a:r>
              <a:rPr lang="en-US" sz="1800" dirty="0" err="1"/>
              <a:t>Rijsbergen</a:t>
            </a:r>
            <a:r>
              <a:rPr lang="en-US" sz="1800" dirty="0"/>
              <a:t> 2002] G. Amati and C. J. van </a:t>
            </a:r>
            <a:r>
              <a:rPr lang="en-US" sz="1800" dirty="0" err="1"/>
              <a:t>Rijsbergen</a:t>
            </a:r>
            <a:r>
              <a:rPr lang="en-US" sz="1800" dirty="0"/>
              <a:t>.  Probabilistic models of information retrieval based on measuring the divergence from randomness. ACM Transactions on Information Retrieval. 2002.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/>
              <a:t>[Azzopardi 11] Leif Azzopardi. 2011. The economics in interactive information retrieval. In </a:t>
            </a:r>
            <a:r>
              <a:rPr lang="en-US" sz="1800" i="1" dirty="0"/>
              <a:t>Proceedings of ACM SIGIR 2011,  pp.</a:t>
            </a:r>
            <a:r>
              <a:rPr lang="en-US" sz="1800" dirty="0"/>
              <a:t> 15-24.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[Azzopardi 14] Leif Azzopardi, Modelling interaction with economic models of search, Proceedings of ACM SIGIR 2014.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[</a:t>
            </a:r>
            <a:r>
              <a:rPr lang="en-US" sz="1800" dirty="0" err="1" smtClean="0"/>
              <a:t>Baskaya</a:t>
            </a:r>
            <a:r>
              <a:rPr lang="en-US" sz="1800" dirty="0" smtClean="0"/>
              <a:t> et al. 13] </a:t>
            </a:r>
            <a:r>
              <a:rPr lang="en-US" sz="1800" dirty="0" err="1" smtClean="0"/>
              <a:t>Feza</a:t>
            </a:r>
            <a:r>
              <a:rPr lang="en-US" sz="1800" dirty="0" smtClean="0"/>
              <a:t> </a:t>
            </a:r>
            <a:r>
              <a:rPr lang="en-US" sz="1800" dirty="0" err="1"/>
              <a:t>Baskaya</a:t>
            </a:r>
            <a:r>
              <a:rPr lang="en-US" sz="1800" dirty="0"/>
              <a:t>, </a:t>
            </a:r>
            <a:r>
              <a:rPr lang="en-US" sz="1800" dirty="0" err="1"/>
              <a:t>Heikki</a:t>
            </a:r>
            <a:r>
              <a:rPr lang="en-US" sz="1800" dirty="0"/>
              <a:t> </a:t>
            </a:r>
            <a:r>
              <a:rPr lang="en-US" sz="1800" dirty="0" err="1"/>
              <a:t>Keskustalo</a:t>
            </a:r>
            <a:r>
              <a:rPr lang="en-US" sz="1800" dirty="0"/>
              <a:t>, and </a:t>
            </a:r>
            <a:r>
              <a:rPr lang="en-US" sz="1800" dirty="0" err="1"/>
              <a:t>Kalervo</a:t>
            </a:r>
            <a:r>
              <a:rPr lang="en-US" sz="1800" dirty="0"/>
              <a:t> </a:t>
            </a:r>
            <a:r>
              <a:rPr lang="en-US" sz="1800" dirty="0" err="1"/>
              <a:t>Järvelin</a:t>
            </a:r>
            <a:r>
              <a:rPr lang="en-US" sz="1800" dirty="0"/>
              <a:t>. 2013. Modeling behavioral factors </a:t>
            </a:r>
            <a:r>
              <a:rPr lang="en-US" sz="1800" dirty="0" err="1"/>
              <a:t>ininteractive</a:t>
            </a:r>
            <a:r>
              <a:rPr lang="en-US" sz="1800" dirty="0"/>
              <a:t> information retrieval. In </a:t>
            </a:r>
            <a:r>
              <a:rPr lang="en-US" sz="1800" i="1" dirty="0"/>
              <a:t>Proceedings of </a:t>
            </a:r>
            <a:r>
              <a:rPr lang="en-US" sz="1800" i="1" dirty="0" smtClean="0"/>
              <a:t>ACM CIKM 2013,</a:t>
            </a:r>
            <a:r>
              <a:rPr lang="en-US" sz="1800" dirty="0" smtClean="0"/>
              <a:t> </a:t>
            </a:r>
            <a:r>
              <a:rPr lang="en-US" sz="1800" dirty="0"/>
              <a:t>2297-2302.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[Belkin 80] Belkin</a:t>
            </a:r>
            <a:r>
              <a:rPr lang="en-US" sz="1800" dirty="0"/>
              <a:t>, N.J. "Anomalous states of knowledge as a basis for information retrieval". The Canadian Journal of Information Science, 5, 1980, pages 133-143. </a:t>
            </a:r>
            <a:endParaRPr lang="en-US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7200" y="874067"/>
            <a:ext cx="8586068" cy="73866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</a:t>
            </a:r>
            <a:r>
              <a:rPr lang="en-US" dirty="0" smtClean="0"/>
              <a:t>: the references are inevitably incomplete due to  the breadth of the topic; </a:t>
            </a:r>
          </a:p>
          <a:p>
            <a:r>
              <a:rPr lang="en-US" dirty="0"/>
              <a:t> </a:t>
            </a:r>
            <a:r>
              <a:rPr lang="en-US" dirty="0" smtClean="0"/>
              <a:t>    if you know of any important missing references, please email me at </a:t>
            </a:r>
            <a:r>
              <a:rPr lang="en-US" dirty="0" smtClean="0">
                <a:hlinkClick r:id="rId2"/>
              </a:rPr>
              <a:t>czhai@illinois.edu</a:t>
            </a:r>
            <a:r>
              <a:rPr lang="en-US" dirty="0" smtClean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8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48006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 smtClean="0"/>
              <a:t>[Belkin et al. 82] Belkin</a:t>
            </a:r>
            <a:r>
              <a:rPr lang="en-US" sz="1800" dirty="0"/>
              <a:t>, N.J., </a:t>
            </a:r>
            <a:r>
              <a:rPr lang="en-US" sz="1800" dirty="0" err="1"/>
              <a:t>Oddy</a:t>
            </a:r>
            <a:r>
              <a:rPr lang="en-US" sz="1800" dirty="0"/>
              <a:t>, R.N., Brooks, H.M. "ASK for information retrieval: Part I. Background and theory". The Journal of Documentation, 38(2), 1982, pages 61-71.</a:t>
            </a:r>
            <a:endParaRPr lang="en-US" sz="1800" dirty="0" smtClean="0"/>
          </a:p>
          <a:p>
            <a:r>
              <a:rPr lang="de-DE" sz="1800" dirty="0" smtClean="0"/>
              <a:t>[Belkin 96] </a:t>
            </a:r>
            <a:r>
              <a:rPr lang="en-US" sz="1800" dirty="0" smtClean="0"/>
              <a:t>Belkin</a:t>
            </a:r>
            <a:r>
              <a:rPr lang="en-US" sz="1800" dirty="0"/>
              <a:t>, N. J. (1996). Intelligent information retrieval: Whose intelligence? </a:t>
            </a:r>
            <a:r>
              <a:rPr lang="en-US" sz="1800" i="1" dirty="0"/>
              <a:t>Proceedings of </a:t>
            </a:r>
            <a:r>
              <a:rPr lang="en-US" sz="1800" i="1" dirty="0" smtClean="0"/>
              <a:t>the Fifth </a:t>
            </a:r>
            <a:r>
              <a:rPr lang="en-US" sz="1800" i="1" dirty="0"/>
              <a:t>International Symposium for Information Science</a:t>
            </a:r>
            <a:r>
              <a:rPr lang="en-US" sz="1800" dirty="0"/>
              <a:t>, Konstanz: </a:t>
            </a:r>
            <a:r>
              <a:rPr lang="en-US" sz="1800" dirty="0" err="1"/>
              <a:t>Universitätsverlag</a:t>
            </a:r>
            <a:r>
              <a:rPr lang="en-US" sz="1800" dirty="0"/>
              <a:t> Konstanz, 25-31.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[</a:t>
            </a:r>
            <a:r>
              <a:rPr lang="en-US" sz="1800" dirty="0"/>
              <a:t>Cao et al. 07] </a:t>
            </a:r>
            <a:r>
              <a:rPr lang="en-US" sz="1800" dirty="0" err="1"/>
              <a:t>Zhe</a:t>
            </a:r>
            <a:r>
              <a:rPr lang="en-US" sz="1800" dirty="0"/>
              <a:t> Cao, Tao Qin, Tie-Yan Liu, Ming-Feng Tsai, and Hang Li. 2007. Learning to rank: from pairwise approach to </a:t>
            </a:r>
            <a:r>
              <a:rPr lang="en-US" sz="1800" dirty="0" err="1"/>
              <a:t>listwise</a:t>
            </a:r>
            <a:r>
              <a:rPr lang="en-US" sz="1800" dirty="0"/>
              <a:t> approach. In Proceedings of the 24th international conference on Machine learning (ICML '07), pp.129-136, 2007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[</a:t>
            </a:r>
            <a:r>
              <a:rPr lang="en-US" sz="1800" dirty="0" err="1"/>
              <a:t>Clinchant</a:t>
            </a:r>
            <a:r>
              <a:rPr lang="en-US" sz="1800" dirty="0"/>
              <a:t> &amp; </a:t>
            </a:r>
            <a:r>
              <a:rPr lang="en-US" sz="1800" dirty="0" err="1"/>
              <a:t>Gaussier</a:t>
            </a:r>
            <a:r>
              <a:rPr lang="en-US" sz="1800" dirty="0"/>
              <a:t> 10] </a:t>
            </a:r>
            <a:r>
              <a:rPr lang="en-US" sz="1800" dirty="0" err="1"/>
              <a:t>Stéphane</a:t>
            </a:r>
            <a:r>
              <a:rPr lang="en-US" sz="1800" dirty="0"/>
              <a:t> </a:t>
            </a:r>
            <a:r>
              <a:rPr lang="en-US" sz="1800" dirty="0" err="1"/>
              <a:t>Clinchant</a:t>
            </a:r>
            <a:r>
              <a:rPr lang="en-US" sz="1800" dirty="0"/>
              <a:t>, </a:t>
            </a:r>
            <a:r>
              <a:rPr lang="en-US" sz="1800" dirty="0" err="1"/>
              <a:t>Éric</a:t>
            </a:r>
            <a:r>
              <a:rPr lang="en-US" sz="1800" dirty="0"/>
              <a:t> </a:t>
            </a:r>
            <a:r>
              <a:rPr lang="en-US" sz="1800" dirty="0" err="1"/>
              <a:t>Gaussier</a:t>
            </a:r>
            <a:r>
              <a:rPr lang="en-US" sz="1800" dirty="0"/>
              <a:t>: Information-based models for ad hoc IR. SIGIR 2010: </a:t>
            </a:r>
            <a:r>
              <a:rPr lang="en-US" sz="1800" dirty="0" smtClean="0"/>
              <a:t>234-241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[Collins-Thompson et al. 11] </a:t>
            </a:r>
            <a:r>
              <a:rPr lang="en-US" sz="1800" dirty="0" err="1" smtClean="0"/>
              <a:t>Kevyn</a:t>
            </a:r>
            <a:r>
              <a:rPr lang="en-US" sz="1800" dirty="0" smtClean="0"/>
              <a:t> </a:t>
            </a:r>
            <a:r>
              <a:rPr lang="en-US" sz="1800" dirty="0"/>
              <a:t>Collins-Thompson, Paul N. Bennett, </a:t>
            </a:r>
            <a:r>
              <a:rPr lang="en-US" sz="1800" dirty="0" err="1"/>
              <a:t>Ryen</a:t>
            </a:r>
            <a:r>
              <a:rPr lang="en-US" sz="1800" dirty="0"/>
              <a:t> W. White, Sebastian de la </a:t>
            </a:r>
            <a:r>
              <a:rPr lang="en-US" sz="1800" dirty="0" err="1"/>
              <a:t>Chica</a:t>
            </a:r>
            <a:r>
              <a:rPr lang="en-US" sz="1800" dirty="0"/>
              <a:t>, and David Sontag. 2011. Personalizing web search results by reading level. In </a:t>
            </a:r>
            <a:r>
              <a:rPr lang="en-US" sz="1800" i="1" dirty="0"/>
              <a:t>Proceedings of </a:t>
            </a:r>
            <a:r>
              <a:rPr lang="en-US" sz="1800" i="1" dirty="0" smtClean="0"/>
              <a:t>ACM CIKM 2011</a:t>
            </a:r>
            <a:r>
              <a:rPr lang="en-US" sz="1800" dirty="0" smtClean="0"/>
              <a:t>, </a:t>
            </a:r>
            <a:r>
              <a:rPr lang="en-US" sz="1800" dirty="0"/>
              <a:t>403-412.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[de </a:t>
            </a:r>
            <a:r>
              <a:rPr lang="en-US" sz="1800" dirty="0" err="1" smtClean="0"/>
              <a:t>Vries</a:t>
            </a:r>
            <a:r>
              <a:rPr lang="en-US" sz="1800" dirty="0"/>
              <a:t> </a:t>
            </a:r>
            <a:r>
              <a:rPr lang="en-US" sz="1800" dirty="0" smtClean="0"/>
              <a:t>et al. 04] A</a:t>
            </a:r>
            <a:r>
              <a:rPr lang="en-US" sz="1800" dirty="0"/>
              <a:t>. P. de </a:t>
            </a:r>
            <a:r>
              <a:rPr lang="en-US" sz="1800" dirty="0" err="1"/>
              <a:t>Vries</a:t>
            </a:r>
            <a:r>
              <a:rPr lang="en-US" sz="1800" dirty="0"/>
              <a:t>, G. </a:t>
            </a:r>
            <a:r>
              <a:rPr lang="en-US" sz="1800" dirty="0" err="1"/>
              <a:t>Kazai</a:t>
            </a:r>
            <a:r>
              <a:rPr lang="en-US" sz="1800" dirty="0"/>
              <a:t>, and M. </a:t>
            </a:r>
            <a:r>
              <a:rPr lang="en-US" sz="1800" dirty="0" err="1"/>
              <a:t>Lalmas</a:t>
            </a:r>
            <a:r>
              <a:rPr lang="en-US" sz="1800" dirty="0"/>
              <a:t>. Tolerance to irrelevance: </a:t>
            </a:r>
            <a:r>
              <a:rPr lang="en-US" sz="1800" dirty="0" smtClean="0"/>
              <a:t>A user-effort </a:t>
            </a:r>
            <a:r>
              <a:rPr lang="en-US" sz="1800" dirty="0"/>
              <a:t>oriented evaluation of retrieval systems without </a:t>
            </a:r>
            <a:r>
              <a:rPr lang="en-US" sz="1800" dirty="0" smtClean="0"/>
              <a:t>predefined retrieval </a:t>
            </a:r>
            <a:r>
              <a:rPr lang="en-US" sz="1800" dirty="0"/>
              <a:t>unit. In Proc. RIAO, pages 463–473, 2004.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[Diaz 09] Fernando </a:t>
            </a:r>
            <a:r>
              <a:rPr lang="en-US" sz="1800" dirty="0"/>
              <a:t>Diaz. 2009. Integration of news content into web results. In </a:t>
            </a:r>
            <a:r>
              <a:rPr lang="en-US" sz="1800" i="1" dirty="0"/>
              <a:t>Proceedings of </a:t>
            </a:r>
            <a:r>
              <a:rPr lang="en-US" sz="1800" i="1" dirty="0" smtClean="0"/>
              <a:t>WSDM 2009, pp. </a:t>
            </a:r>
            <a:r>
              <a:rPr lang="en-US" sz="1800" dirty="0" smtClean="0"/>
              <a:t>182-191</a:t>
            </a:r>
            <a:r>
              <a:rPr lang="en-US" sz="1800" dirty="0"/>
              <a:t>. </a:t>
            </a:r>
            <a:endParaRPr lang="en-US" sz="1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0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848600" cy="1470025"/>
          </a:xfrm>
        </p:spPr>
        <p:txBody>
          <a:bodyPr/>
          <a:lstStyle/>
          <a:p>
            <a:r>
              <a:rPr lang="en-US" dirty="0" smtClean="0"/>
              <a:t>However, this is an ill-defined question!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-95164" y="3505200"/>
            <a:ext cx="9315364" cy="144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is a </a:t>
            </a:r>
            <a:r>
              <a:rPr lang="en-US" b="1" dirty="0" smtClean="0"/>
              <a:t>search engine</a:t>
            </a:r>
            <a:r>
              <a:rPr lang="en-US" dirty="0" smtClean="0"/>
              <a:t>? </a:t>
            </a:r>
          </a:p>
          <a:p>
            <a:r>
              <a:rPr lang="en-US" dirty="0" smtClean="0"/>
              <a:t>What is an </a:t>
            </a:r>
            <a:r>
              <a:rPr lang="en-US" b="1" dirty="0" smtClean="0"/>
              <a:t>optimal search engine</a:t>
            </a:r>
            <a:r>
              <a:rPr lang="en-US" dirty="0" smtClean="0"/>
              <a:t>? </a:t>
            </a:r>
          </a:p>
          <a:p>
            <a:r>
              <a:rPr lang="en-US" dirty="0" smtClean="0"/>
              <a:t>What should be the </a:t>
            </a:r>
            <a:r>
              <a:rPr lang="en-US" b="1" dirty="0" smtClean="0"/>
              <a:t>objective function </a:t>
            </a:r>
            <a:r>
              <a:rPr lang="en-US" dirty="0" smtClean="0"/>
              <a:t>to optimize? 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51460" y="990600"/>
            <a:ext cx="8835304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800" b="1" dirty="0"/>
              <a:t>How can we </a:t>
            </a:r>
            <a:r>
              <a:rPr lang="en-US" altLang="en-US" sz="2800" b="1" u="sng" dirty="0" smtClean="0"/>
              <a:t>optimize</a:t>
            </a:r>
            <a:r>
              <a:rPr lang="en-US" altLang="en-US" sz="2800" b="1" dirty="0" smtClean="0"/>
              <a:t> </a:t>
            </a:r>
            <a:r>
              <a:rPr lang="en-US" altLang="en-US" sz="2800" b="1" u="sng" dirty="0"/>
              <a:t>all</a:t>
            </a:r>
            <a:r>
              <a:rPr lang="en-US" altLang="en-US" sz="2800" b="1" dirty="0"/>
              <a:t> search engines in a </a:t>
            </a:r>
            <a:r>
              <a:rPr lang="en-US" altLang="en-US" sz="2800" b="1" u="sng" dirty="0"/>
              <a:t>general</a:t>
            </a:r>
            <a:r>
              <a:rPr lang="en-US" altLang="en-US" sz="2800" b="1" dirty="0"/>
              <a:t> way?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8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105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[Fang  et al. 04]  H. Fang, T. Tao, C. </a:t>
            </a:r>
            <a:r>
              <a:rPr lang="en-US" sz="1800" dirty="0" err="1"/>
              <a:t>Zhai</a:t>
            </a:r>
            <a:r>
              <a:rPr lang="en-US" sz="1800" dirty="0"/>
              <a:t>, A formal study of information retrieval heuristics. SIGIR 2004.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[Fang et al. 11] H. Fang, T. Tao, C. </a:t>
            </a:r>
            <a:r>
              <a:rPr lang="en-US" sz="1800" dirty="0" err="1"/>
              <a:t>Zhai</a:t>
            </a:r>
            <a:r>
              <a:rPr lang="en-US" sz="1800" dirty="0"/>
              <a:t>, Diagnostic evaluation of information retrieval models, ACM Transactions on Information Systems,  29(2), </a:t>
            </a:r>
            <a:r>
              <a:rPr lang="en-US" sz="1800" dirty="0" smtClean="0"/>
              <a:t>2011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[</a:t>
            </a:r>
            <a:r>
              <a:rPr lang="en-US" sz="1800" dirty="0" err="1"/>
              <a:t>Fuhr</a:t>
            </a:r>
            <a:r>
              <a:rPr lang="en-US" sz="1800" dirty="0"/>
              <a:t> 89] Norbert </a:t>
            </a:r>
            <a:r>
              <a:rPr lang="en-US" sz="1800" dirty="0" err="1"/>
              <a:t>Fuhr</a:t>
            </a:r>
            <a:r>
              <a:rPr lang="en-US" sz="1800" dirty="0"/>
              <a:t>: Optimal Polynomial Retrieval Functions Based on the Probability Ranking Principle. ACM Trans. Inf. Syst. 7(3): 183-204 (1989)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[</a:t>
            </a:r>
            <a:r>
              <a:rPr lang="en-US" sz="1800" dirty="0" err="1"/>
              <a:t>Fuhr</a:t>
            </a:r>
            <a:r>
              <a:rPr lang="en-US" sz="1800" dirty="0"/>
              <a:t> 08] Norbert </a:t>
            </a:r>
            <a:r>
              <a:rPr lang="en-US" sz="1800" dirty="0" err="1"/>
              <a:t>Fuhr</a:t>
            </a:r>
            <a:r>
              <a:rPr lang="en-US" sz="1800" dirty="0"/>
              <a:t>. 2008. A probability ranking principle for interactive information retrieval. Inf. </a:t>
            </a:r>
            <a:r>
              <a:rPr lang="en-US" sz="1800" dirty="0" err="1"/>
              <a:t>Retr</a:t>
            </a:r>
            <a:r>
              <a:rPr lang="en-US" sz="1800" dirty="0"/>
              <a:t>. 11, 3 (June 2008), 251-265.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[</a:t>
            </a:r>
            <a:r>
              <a:rPr lang="en-US" sz="1800" dirty="0" err="1"/>
              <a:t>Gey</a:t>
            </a:r>
            <a:r>
              <a:rPr lang="en-US" sz="1800" dirty="0"/>
              <a:t> 94] F. </a:t>
            </a:r>
            <a:r>
              <a:rPr lang="en-US" sz="1800" dirty="0" err="1"/>
              <a:t>Gey</a:t>
            </a:r>
            <a:r>
              <a:rPr lang="en-US" sz="1800" dirty="0"/>
              <a:t>. Inferring probability of relevance using the method of logistic regression. SIGIR 1994.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/>
              <a:t>[Guan et al. 13] </a:t>
            </a:r>
            <a:r>
              <a:rPr lang="en-US" sz="1800" dirty="0" err="1"/>
              <a:t>Dongyi</a:t>
            </a:r>
            <a:r>
              <a:rPr lang="en-US" sz="1800" dirty="0"/>
              <a:t> Guan, </a:t>
            </a:r>
            <a:r>
              <a:rPr lang="en-US" sz="1800" dirty="0" err="1"/>
              <a:t>Sicong</a:t>
            </a:r>
            <a:r>
              <a:rPr lang="en-US" sz="1800" dirty="0"/>
              <a:t> Zhang, Hui Yang: Utilizing query change for session search. ACM SIGIR 2013: </a:t>
            </a:r>
            <a:r>
              <a:rPr lang="en-US" sz="1800" dirty="0" smtClean="0"/>
              <a:t>453-462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[</a:t>
            </a:r>
            <a:r>
              <a:rPr lang="en-US" sz="1800" dirty="0"/>
              <a:t>Harter 75] S. P. Harter. A probabilistic approach to automatic keyword indexing. Journal of the American Society for Information Science, 1975.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/>
              <a:t>[</a:t>
            </a:r>
            <a:r>
              <a:rPr lang="en-US" sz="1800" dirty="0" err="1"/>
              <a:t>He&amp;Ounis</a:t>
            </a:r>
            <a:r>
              <a:rPr lang="en-US" sz="1800" dirty="0"/>
              <a:t> 05] B. He and I. </a:t>
            </a:r>
            <a:r>
              <a:rPr lang="en-US" sz="1800" dirty="0" err="1"/>
              <a:t>Ounis</a:t>
            </a:r>
            <a:r>
              <a:rPr lang="en-US" sz="1800" dirty="0"/>
              <a:t>. A study of the </a:t>
            </a:r>
            <a:r>
              <a:rPr lang="en-US" sz="1800" dirty="0" err="1"/>
              <a:t>dirichlet</a:t>
            </a:r>
            <a:r>
              <a:rPr lang="en-US" sz="1800" dirty="0"/>
              <a:t> priors for term frequency normalization.  SIGIR 2005.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/>
              <a:t>[</a:t>
            </a:r>
            <a:r>
              <a:rPr lang="en-US" sz="1800" dirty="0" err="1"/>
              <a:t>Hiemstra&amp;Kraaij</a:t>
            </a:r>
            <a:r>
              <a:rPr lang="en-US" sz="1800" dirty="0"/>
              <a:t> 98] D. </a:t>
            </a:r>
            <a:r>
              <a:rPr lang="en-US" sz="1800" dirty="0" err="1"/>
              <a:t>Hiemstra</a:t>
            </a:r>
            <a:r>
              <a:rPr lang="en-US" sz="1800" dirty="0"/>
              <a:t> and W. </a:t>
            </a:r>
            <a:r>
              <a:rPr lang="en-US" sz="1800" dirty="0" err="1"/>
              <a:t>Kraaij</a:t>
            </a:r>
            <a:r>
              <a:rPr lang="en-US" sz="1800" dirty="0"/>
              <a:t>. Twenty-one at TREC-7: ad-hoc and cross-language track. TREC-7. 1998. 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2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15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800" dirty="0" smtClean="0"/>
              <a:t>[Hofmann et al. 11] </a:t>
            </a:r>
            <a:r>
              <a:rPr lang="en-US" sz="1800" dirty="0" err="1" smtClean="0"/>
              <a:t>Katja</a:t>
            </a:r>
            <a:r>
              <a:rPr lang="en-US" sz="1800" dirty="0" smtClean="0"/>
              <a:t> </a:t>
            </a:r>
            <a:r>
              <a:rPr lang="en-US" sz="1800" dirty="0"/>
              <a:t>Hofmann, Shimon </a:t>
            </a:r>
            <a:r>
              <a:rPr lang="en-US" sz="1800" dirty="0" err="1"/>
              <a:t>Whiteson</a:t>
            </a:r>
            <a:r>
              <a:rPr lang="en-US" sz="1800" dirty="0"/>
              <a:t>, Maarten de </a:t>
            </a:r>
            <a:r>
              <a:rPr lang="en-US" sz="1800" dirty="0" err="1"/>
              <a:t>Rijke</a:t>
            </a:r>
            <a:r>
              <a:rPr lang="en-US" sz="1800" dirty="0"/>
              <a:t>: Balancing Exploration and Exploitation in Learning to Rank Online. ECIR 2011: </a:t>
            </a:r>
            <a:r>
              <a:rPr lang="en-US" sz="1800" dirty="0" smtClean="0"/>
              <a:t>251-263</a:t>
            </a:r>
          </a:p>
          <a:p>
            <a:r>
              <a:rPr lang="en-US" sz="1800" dirty="0" smtClean="0"/>
              <a:t>[Hofmann 13] </a:t>
            </a:r>
            <a:r>
              <a:rPr lang="en-US" sz="1800" dirty="0" err="1" smtClean="0"/>
              <a:t>Katja</a:t>
            </a:r>
            <a:r>
              <a:rPr lang="en-US" sz="1800" dirty="0" smtClean="0"/>
              <a:t> Hofmann, </a:t>
            </a:r>
            <a:r>
              <a:rPr lang="en-US" sz="1800" dirty="0"/>
              <a:t>Fast and Reliable Online Learning to </a:t>
            </a:r>
            <a:r>
              <a:rPr lang="en-US" sz="1800" dirty="0" smtClean="0"/>
              <a:t>Rank for </a:t>
            </a:r>
            <a:r>
              <a:rPr lang="en-US" sz="1800" dirty="0"/>
              <a:t>Information </a:t>
            </a:r>
            <a:r>
              <a:rPr lang="en-US" sz="1800" dirty="0" smtClean="0"/>
              <a:t>Retrieval, Doctoral Dissertation, 2013. 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[</a:t>
            </a:r>
            <a:r>
              <a:rPr lang="en-US" sz="1800" dirty="0" err="1"/>
              <a:t>Ingwersen</a:t>
            </a:r>
            <a:r>
              <a:rPr lang="en-US" sz="1800" dirty="0"/>
              <a:t> 96] Peter </a:t>
            </a:r>
            <a:r>
              <a:rPr lang="en-US" sz="1800" dirty="0" err="1"/>
              <a:t>Ingwersen</a:t>
            </a:r>
            <a:r>
              <a:rPr lang="en-US" sz="1800" dirty="0"/>
              <a:t>, Cognitive Perspectives of Information Retrieval Interaction: Elements of a Cognitive IR Theory. Journal of Documentation, v52 n1 p3-50 Mar 1996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/>
              <a:t>[</a:t>
            </a:r>
            <a:r>
              <a:rPr lang="en-US" sz="1800" dirty="0" err="1"/>
              <a:t>Jin</a:t>
            </a:r>
            <a:r>
              <a:rPr lang="en-US" sz="1800" dirty="0"/>
              <a:t> et al. 13] </a:t>
            </a:r>
            <a:r>
              <a:rPr lang="en-US" sz="1800" dirty="0" err="1"/>
              <a:t>Xiaoran</a:t>
            </a:r>
            <a:r>
              <a:rPr lang="en-US" sz="1800" dirty="0"/>
              <a:t> </a:t>
            </a:r>
            <a:r>
              <a:rPr lang="en-US" sz="1800" dirty="0" err="1"/>
              <a:t>Jin</a:t>
            </a:r>
            <a:r>
              <a:rPr lang="en-US" sz="1800" dirty="0"/>
              <a:t>, Marc Sloan, and Jun Wang. 2013. Interactive exploratory search for multi page search results. In </a:t>
            </a:r>
            <a:r>
              <a:rPr lang="en-US" sz="1800" i="1" dirty="0"/>
              <a:t>Proceedings of WWW 2013</a:t>
            </a:r>
            <a:r>
              <a:rPr lang="en-US" sz="1800" dirty="0"/>
              <a:t>, pp.  655-666.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/>
              <a:t>[</a:t>
            </a:r>
            <a:r>
              <a:rPr lang="en-US" sz="1800" dirty="0" err="1"/>
              <a:t>Karimzadehgan</a:t>
            </a:r>
            <a:r>
              <a:rPr lang="en-US" sz="1800" dirty="0"/>
              <a:t> &amp; </a:t>
            </a:r>
            <a:r>
              <a:rPr lang="en-US" sz="1800" dirty="0" err="1"/>
              <a:t>Zhai</a:t>
            </a:r>
            <a:r>
              <a:rPr lang="en-US" sz="1800" dirty="0"/>
              <a:t> 13] Maryam </a:t>
            </a:r>
            <a:r>
              <a:rPr lang="en-US" sz="1800" dirty="0" err="1"/>
              <a:t>Karimzadehgan</a:t>
            </a:r>
            <a:r>
              <a:rPr lang="en-US" sz="1800" dirty="0"/>
              <a:t>, </a:t>
            </a:r>
            <a:r>
              <a:rPr lang="en-US" sz="1800" dirty="0" err="1"/>
              <a:t>ChengXiang</a:t>
            </a:r>
            <a:r>
              <a:rPr lang="en-US" sz="1800" dirty="0"/>
              <a:t> </a:t>
            </a:r>
            <a:r>
              <a:rPr lang="en-US" sz="1800" dirty="0" err="1"/>
              <a:t>Zhai</a:t>
            </a:r>
            <a:r>
              <a:rPr lang="en-US" sz="1800" dirty="0"/>
              <a:t>. A Learning Approach to Optimizing Exploration-Exploitation Tradeoff in Relevance Feedback, Information Retrieval , 16(3), 307-330, 2013.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/>
              <a:t> [</a:t>
            </a:r>
            <a:r>
              <a:rPr lang="en-US" sz="1800" dirty="0" err="1"/>
              <a:t>Kurland&amp;Lee</a:t>
            </a:r>
            <a:r>
              <a:rPr lang="en-US" sz="1800" dirty="0"/>
              <a:t> 2004] O. Kurland and L. Lee. Corpus structure, language models, and ad hoc information retrieval. SIGIR 2004.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[</a:t>
            </a:r>
            <a:r>
              <a:rPr lang="en-US" sz="1800" dirty="0" err="1"/>
              <a:t>Lavrenko&amp;Croft</a:t>
            </a:r>
            <a:r>
              <a:rPr lang="en-US" sz="1800" dirty="0"/>
              <a:t> 2001] V. </a:t>
            </a:r>
            <a:r>
              <a:rPr lang="en-US" sz="1800" dirty="0" err="1"/>
              <a:t>Lavrenko</a:t>
            </a:r>
            <a:r>
              <a:rPr lang="en-US" sz="1800" dirty="0"/>
              <a:t> and B. Croft. Relevance-based language models. SIGIR 2001.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[Li et al. 09] </a:t>
            </a:r>
            <a:r>
              <a:rPr lang="en-US" sz="1800" dirty="0" err="1"/>
              <a:t>Lihong</a:t>
            </a:r>
            <a:r>
              <a:rPr lang="en-US" sz="1800" dirty="0"/>
              <a:t> Li, Jason D. Williams, and </a:t>
            </a:r>
            <a:r>
              <a:rPr lang="en-US" sz="1800" dirty="0" err="1"/>
              <a:t>Suhrid</a:t>
            </a:r>
            <a:r>
              <a:rPr lang="en-US" sz="1800" dirty="0"/>
              <a:t> </a:t>
            </a:r>
            <a:r>
              <a:rPr lang="en-US" sz="1800" dirty="0" err="1"/>
              <a:t>Balakrishnan</a:t>
            </a:r>
            <a:r>
              <a:rPr lang="en-US" sz="1800" dirty="0"/>
              <a:t>, Reinforcement Learning for Spoken Dialog Management using Least-Squares Policy Iteration and Fast Feature Selection, in Proceedings of the Tenth Annual Conference of the International Speech Communication Association (INTERSPEECH-09), 2009.</a:t>
            </a:r>
          </a:p>
          <a:p>
            <a:pPr>
              <a:spcBef>
                <a:spcPts val="0"/>
              </a:spcBef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5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49530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 smtClean="0"/>
              <a:t>[Luo et al. 14] J. Luo, S. Zhang, G. H. Yang, Win-Win </a:t>
            </a:r>
            <a:r>
              <a:rPr lang="en-US" sz="1800" dirty="0"/>
              <a:t>Search: Dual-Agent Stochastic Game in Session </a:t>
            </a:r>
            <a:r>
              <a:rPr lang="en-US" sz="1800" dirty="0" smtClean="0"/>
              <a:t>Search. ACM SIGIR 2014.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[</a:t>
            </a:r>
            <a:r>
              <a:rPr lang="en-US" sz="1800" dirty="0" err="1"/>
              <a:t>Maron&amp;Kuhn</a:t>
            </a:r>
            <a:r>
              <a:rPr lang="en-US" sz="1800" dirty="0"/>
              <a:t> 60] M. E. </a:t>
            </a:r>
            <a:r>
              <a:rPr lang="en-US" sz="1800" dirty="0" err="1"/>
              <a:t>Maron</a:t>
            </a:r>
            <a:r>
              <a:rPr lang="en-US" sz="1800" dirty="0"/>
              <a:t> and J. L. </a:t>
            </a:r>
            <a:r>
              <a:rPr lang="en-US" sz="1800" dirty="0" err="1"/>
              <a:t>Kuhns</a:t>
            </a:r>
            <a:r>
              <a:rPr lang="en-US" sz="1800" dirty="0"/>
              <a:t>. On relevance, probabilistic indexing and information retrieval. Journal o f the ACM, 1960.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[Pandey et al 07] S. </a:t>
            </a:r>
            <a:r>
              <a:rPr lang="en-US" sz="1800" dirty="0"/>
              <a:t>Pandey, </a:t>
            </a:r>
            <a:r>
              <a:rPr lang="en-US" sz="1800" dirty="0" smtClean="0"/>
              <a:t>D. </a:t>
            </a:r>
            <a:r>
              <a:rPr lang="en-US" sz="1800" dirty="0" err="1"/>
              <a:t>Chakrabarti</a:t>
            </a:r>
            <a:r>
              <a:rPr lang="en-US" sz="1800" dirty="0"/>
              <a:t>, and </a:t>
            </a:r>
            <a:r>
              <a:rPr lang="en-US" sz="1800" dirty="0" smtClean="0"/>
              <a:t>D. </a:t>
            </a:r>
            <a:r>
              <a:rPr lang="en-US" sz="1800" dirty="0"/>
              <a:t>Agarwal. 2007. Multi-armed bandit problems with dependent arms. In Proceedings </a:t>
            </a:r>
            <a:r>
              <a:rPr lang="en-US" sz="1800" dirty="0" smtClean="0"/>
              <a:t>of ICML 2007.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[</a:t>
            </a:r>
            <a:r>
              <a:rPr lang="en-US" sz="1800" dirty="0" err="1"/>
              <a:t>Ponte&amp;Croft</a:t>
            </a:r>
            <a:r>
              <a:rPr lang="en-US" sz="1800" dirty="0"/>
              <a:t> 1998] J. Ponte and W. B. Croft. A language modeling approach to information retrieval. SIGIR 1998.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/>
              <a:t>[</a:t>
            </a:r>
            <a:r>
              <a:rPr lang="en-US" sz="1800" dirty="0" err="1"/>
              <a:t>Robertson&amp;Sparck</a:t>
            </a:r>
            <a:r>
              <a:rPr lang="en-US" sz="1800" dirty="0"/>
              <a:t> Jones 76] S. Robertson and K. </a:t>
            </a:r>
            <a:r>
              <a:rPr lang="en-US" sz="1800" dirty="0" err="1"/>
              <a:t>Sparck</a:t>
            </a:r>
            <a:r>
              <a:rPr lang="en-US" sz="1800" dirty="0"/>
              <a:t> Jones. Relevance weighting of search terms. Journal of the American Society for Information Science, 1976.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/>
              <a:t>[Robertson 77] S. E. Robertson.  The probability ranking principle in IR. S. E. Robertson. Journal of Documentation, 1977. 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[Robertson 81] S. E. Robertson, C. J. van </a:t>
            </a:r>
            <a:r>
              <a:rPr lang="en-US" sz="1800" dirty="0" err="1"/>
              <a:t>Rijsbergen</a:t>
            </a:r>
            <a:r>
              <a:rPr lang="en-US" sz="1800" dirty="0"/>
              <a:t> and M. F. Porter.  Probabilistic models of indexing and searching. Information Retrieval Search, 1981.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[</a:t>
            </a:r>
            <a:r>
              <a:rPr lang="en-US" sz="1800" dirty="0" err="1"/>
              <a:t>Robertson&amp;Walker</a:t>
            </a:r>
            <a:r>
              <a:rPr lang="en-US" sz="1800" dirty="0"/>
              <a:t> 1994] S. E. Robertson and S. Walker. Some simple effective approximations to the 2-Poisson model for probabilistic weighted retrieval. SIGIR 1994.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[Salton et al. 75] G. Salton, C.S. Yang and C. T. Yu.  A theory of term importance in automatic text analysis. Journal of the American Society for Information Science, 1975. 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2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990600"/>
          </a:xfrm>
        </p:spPr>
        <p:txBody>
          <a:bodyPr/>
          <a:lstStyle/>
          <a:p>
            <a:r>
              <a:rPr lang="en-US" dirty="0" smtClean="0"/>
              <a:t>References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763000" cy="46783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 smtClean="0"/>
              <a:t>[</a:t>
            </a:r>
            <a:r>
              <a:rPr lang="en-US" sz="1800" dirty="0" err="1" smtClean="0"/>
              <a:t>Seo</a:t>
            </a:r>
            <a:r>
              <a:rPr lang="en-US" sz="1800" dirty="0" smtClean="0"/>
              <a:t> &amp; Zhang 00] Young-Woo </a:t>
            </a:r>
            <a:r>
              <a:rPr lang="en-US" sz="1800" dirty="0" err="1"/>
              <a:t>Seo</a:t>
            </a:r>
            <a:r>
              <a:rPr lang="en-US" sz="1800" dirty="0"/>
              <a:t> and </a:t>
            </a:r>
            <a:r>
              <a:rPr lang="en-US" sz="1800" dirty="0" err="1"/>
              <a:t>Byoung-Tak</a:t>
            </a:r>
            <a:r>
              <a:rPr lang="en-US" sz="1800" dirty="0"/>
              <a:t> Zhang. 2000. A reinforcement learning agent for personalized information filtering. In Proceedings of the 5th international conference on Intelligent user interfaces (IUI '00). </a:t>
            </a:r>
            <a:r>
              <a:rPr lang="en-US" sz="1800" dirty="0" smtClean="0"/>
              <a:t>248-251</a:t>
            </a:r>
            <a:r>
              <a:rPr lang="en-US" sz="1800" dirty="0"/>
              <a:t>.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[</a:t>
            </a:r>
            <a:r>
              <a:rPr lang="en-US" sz="1800" dirty="0"/>
              <a:t>Shen et al. 05] </a:t>
            </a:r>
            <a:r>
              <a:rPr lang="en-US" sz="1800" dirty="0" err="1"/>
              <a:t>Xuehua</a:t>
            </a:r>
            <a:r>
              <a:rPr lang="en-US" sz="1800" dirty="0"/>
              <a:t> Shen, Bin Tan, and </a:t>
            </a:r>
            <a:r>
              <a:rPr lang="en-US" sz="1800" dirty="0" err="1"/>
              <a:t>ChengXiang</a:t>
            </a:r>
            <a:r>
              <a:rPr lang="en-US" sz="1800" dirty="0"/>
              <a:t> </a:t>
            </a:r>
            <a:r>
              <a:rPr lang="en-US" sz="1800" dirty="0" err="1"/>
              <a:t>Zhai</a:t>
            </a:r>
            <a:r>
              <a:rPr lang="en-US" sz="1800" dirty="0"/>
              <a:t>, Implicit User Modeling for Personalized Search , In </a:t>
            </a:r>
            <a:r>
              <a:rPr lang="en-US" sz="1800" i="1" dirty="0"/>
              <a:t>Proceedings of the 14th ACM International Conference on Information and Knowledge Management </a:t>
            </a:r>
            <a:r>
              <a:rPr lang="en-US" sz="1800" dirty="0"/>
              <a:t>( CIKM'05), pages 824-831</a:t>
            </a:r>
            <a:r>
              <a:rPr lang="en-US" sz="1800" dirty="0" smtClean="0"/>
              <a:t>.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[Shen &amp; </a:t>
            </a:r>
            <a:r>
              <a:rPr lang="en-US" sz="1800" dirty="0" err="1"/>
              <a:t>Zhai</a:t>
            </a:r>
            <a:r>
              <a:rPr lang="en-US" sz="1800" dirty="0"/>
              <a:t> 05] </a:t>
            </a:r>
            <a:r>
              <a:rPr lang="en-US" sz="1800" dirty="0" err="1"/>
              <a:t>Xuehua</a:t>
            </a:r>
            <a:r>
              <a:rPr lang="en-US" sz="1800" dirty="0"/>
              <a:t> Shen, </a:t>
            </a:r>
            <a:r>
              <a:rPr lang="en-US" sz="1800" dirty="0" err="1"/>
              <a:t>ChengXiang</a:t>
            </a:r>
            <a:r>
              <a:rPr lang="en-US" sz="1800" dirty="0"/>
              <a:t> </a:t>
            </a:r>
            <a:r>
              <a:rPr lang="en-US" sz="1800" dirty="0" err="1"/>
              <a:t>Zhai</a:t>
            </a:r>
            <a:r>
              <a:rPr lang="en-US" sz="1800" dirty="0"/>
              <a:t>, Active Feedback in Ad Hoc Information Retrieval, </a:t>
            </a:r>
            <a:r>
              <a:rPr lang="en-US" sz="1800" i="1" dirty="0"/>
              <a:t>Proceedings of the 28th Annual International ACM SIGIR Conference on Research and Development in Information Retrieval </a:t>
            </a:r>
            <a:r>
              <a:rPr lang="en-US" sz="1800" dirty="0"/>
              <a:t>( SIGIR'05), 59-66, 2005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[Shen et al. 06] Dou Shen, Jian-Tao Sun, </a:t>
            </a:r>
            <a:r>
              <a:rPr lang="en-US" sz="1800" dirty="0" err="1"/>
              <a:t>Qiang</a:t>
            </a:r>
            <a:r>
              <a:rPr lang="en-US" sz="1800" dirty="0"/>
              <a:t> Yang, and Zheng Chen. 2006. Building bridges for web query classification. In Proceedings of the 29th annual international ACM SIGIR 2006, pp. 131-138.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[Singh et al. 02] Satinder Singh, Diane </a:t>
            </a:r>
            <a:r>
              <a:rPr lang="en-US" sz="1800" dirty="0" err="1"/>
              <a:t>Litman</a:t>
            </a:r>
            <a:r>
              <a:rPr lang="en-US" sz="1800" dirty="0"/>
              <a:t>, Michael Kearns, and Marilyn Walker. Optimizing dialogue management with reinforcement learning: experiments with the </a:t>
            </a:r>
            <a:r>
              <a:rPr lang="en-US" sz="1800" dirty="0" err="1"/>
              <a:t>NJFun</a:t>
            </a:r>
            <a:r>
              <a:rPr lang="en-US" sz="1800" dirty="0"/>
              <a:t> system. Journal of Artificial Intelligence Research, 16:105-133, 2002.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[</a:t>
            </a:r>
            <a:r>
              <a:rPr lang="en-US" sz="1800" dirty="0" err="1"/>
              <a:t>Singhal</a:t>
            </a:r>
            <a:r>
              <a:rPr lang="en-US" sz="1800" dirty="0"/>
              <a:t> et al. 96] A. </a:t>
            </a:r>
            <a:r>
              <a:rPr lang="en-US" sz="1800" dirty="0" err="1"/>
              <a:t>Singhal</a:t>
            </a:r>
            <a:r>
              <a:rPr lang="en-US" sz="1800" dirty="0"/>
              <a:t>, C. Buckley and M. </a:t>
            </a:r>
            <a:r>
              <a:rPr lang="en-US" sz="1800" dirty="0" err="1"/>
              <a:t>Mitra</a:t>
            </a:r>
            <a:r>
              <a:rPr lang="en-US" sz="1800" dirty="0"/>
              <a:t>. Pivoted document length normalization. SIGIR 1996.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[Smucker &amp; Clarke 12] Mark D. Smucker and Charles L.A. Clarke. 2012. Time-based calibration of effectiveness measures. In </a:t>
            </a:r>
            <a:r>
              <a:rPr lang="en-US" sz="1800" i="1" dirty="0"/>
              <a:t>Proceedings of ACM SIGIR 2012; </a:t>
            </a:r>
            <a:r>
              <a:rPr lang="en-US" sz="1800" dirty="0"/>
              <a:t>95-104.</a:t>
            </a:r>
          </a:p>
          <a:p>
            <a:pPr>
              <a:spcBef>
                <a:spcPts val="0"/>
              </a:spcBef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2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610600" cy="4953000"/>
          </a:xfrm>
          <a:ln>
            <a:noFill/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 smtClean="0"/>
              <a:t>[</a:t>
            </a:r>
            <a:r>
              <a:rPr lang="en-US" sz="1800" dirty="0" err="1"/>
              <a:t>Teevan</a:t>
            </a:r>
            <a:r>
              <a:rPr lang="en-US" sz="1800" dirty="0"/>
              <a:t> et al. 10] Jaime </a:t>
            </a:r>
            <a:r>
              <a:rPr lang="en-US" sz="1800" dirty="0" err="1"/>
              <a:t>Teevan</a:t>
            </a:r>
            <a:r>
              <a:rPr lang="en-US" sz="1800" dirty="0"/>
              <a:t>, Susan T. </a:t>
            </a:r>
            <a:r>
              <a:rPr lang="en-US" sz="1800" dirty="0" err="1"/>
              <a:t>Dumais</a:t>
            </a:r>
            <a:r>
              <a:rPr lang="en-US" sz="1800" dirty="0"/>
              <a:t>, Eric Horvitz: Potential for personalization. ACM Trans. </a:t>
            </a:r>
            <a:r>
              <a:rPr lang="en-US" sz="1800" dirty="0" err="1"/>
              <a:t>Comput</a:t>
            </a:r>
            <a:r>
              <a:rPr lang="en-US" sz="1800" dirty="0"/>
              <a:t>.-Hum. Interact. 17(1) (2010)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[</a:t>
            </a:r>
            <a:r>
              <a:rPr lang="en-US" sz="1800" dirty="0" err="1"/>
              <a:t>Theocharous</a:t>
            </a:r>
            <a:r>
              <a:rPr lang="en-US" sz="1800" dirty="0"/>
              <a:t> et al. 15] G. </a:t>
            </a:r>
            <a:r>
              <a:rPr lang="en-US" sz="1800" dirty="0" err="1"/>
              <a:t>Theocharous</a:t>
            </a:r>
            <a:r>
              <a:rPr lang="en-US" sz="1800" dirty="0"/>
              <a:t>, P. Thomas, &amp; M. </a:t>
            </a:r>
            <a:r>
              <a:rPr lang="en-US" sz="1800" dirty="0" err="1"/>
              <a:t>Ghavamzadeh</a:t>
            </a:r>
            <a:r>
              <a:rPr lang="en-US" sz="1800" dirty="0"/>
              <a:t>. “Ad Recommendation Systems for Life-Time Value Optimization”. WWW 2015 Workshop on Ad Targeting at Scale.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[Thomas et al. 14] Paul </a:t>
            </a:r>
            <a:r>
              <a:rPr lang="en-US" sz="1800" dirty="0"/>
              <a:t>Thomas, Alistair Moffat, Peter Bailey, and Falk </a:t>
            </a:r>
            <a:r>
              <a:rPr lang="en-US" sz="1800" dirty="0" err="1"/>
              <a:t>Scholer</a:t>
            </a:r>
            <a:r>
              <a:rPr lang="en-US" sz="1800" dirty="0"/>
              <a:t>. 2014. Modeling decision points in user search behavior. In </a:t>
            </a:r>
            <a:r>
              <a:rPr lang="en-US" sz="1800" i="1" dirty="0"/>
              <a:t>Proceedings of the 5th Information Interaction in Context Symposium</a:t>
            </a:r>
            <a:r>
              <a:rPr lang="en-US" sz="1800" dirty="0"/>
              <a:t> (</a:t>
            </a:r>
            <a:r>
              <a:rPr lang="en-US" sz="1800" dirty="0" err="1"/>
              <a:t>IIiX</a:t>
            </a:r>
            <a:r>
              <a:rPr lang="en-US" sz="1800" dirty="0"/>
              <a:t> '14). </a:t>
            </a:r>
            <a:r>
              <a:rPr lang="en-US" sz="1800" dirty="0" smtClean="0"/>
              <a:t>239-242</a:t>
            </a:r>
            <a:r>
              <a:rPr lang="en-US" sz="1800" dirty="0"/>
              <a:t>. </a:t>
            </a:r>
          </a:p>
          <a:p>
            <a:r>
              <a:rPr lang="en-US" sz="1800" dirty="0"/>
              <a:t>[Turtle &amp; Croft 90] H. Turtle and W. B. Croft. 1989. Inference networks for document retrieval. In </a:t>
            </a:r>
            <a:r>
              <a:rPr lang="en-US" sz="1800" i="1" dirty="0"/>
              <a:t>Proceedings of  ACM SIGIR 1990, 1990. pp. 1-24. </a:t>
            </a:r>
            <a:endParaRPr lang="en-US" sz="1800" i="1" dirty="0" smtClean="0"/>
          </a:p>
          <a:p>
            <a:r>
              <a:rPr lang="en-US" sz="1800" dirty="0"/>
              <a:t>[van </a:t>
            </a:r>
            <a:r>
              <a:rPr lang="en-US" sz="1800" dirty="0" err="1"/>
              <a:t>Rijsbergen</a:t>
            </a:r>
            <a:r>
              <a:rPr lang="en-US" sz="1800" dirty="0"/>
              <a:t> 86] C. J. van </a:t>
            </a:r>
            <a:r>
              <a:rPr lang="en-US" sz="1800" dirty="0" err="1"/>
              <a:t>Rijsbergen</a:t>
            </a:r>
            <a:r>
              <a:rPr lang="en-US" sz="1800" dirty="0"/>
              <a:t>.  A non-classical logic for information retrieval. C. J. van </a:t>
            </a:r>
            <a:r>
              <a:rPr lang="en-US" sz="1800" dirty="0" err="1"/>
              <a:t>Rijsbergen</a:t>
            </a:r>
            <a:r>
              <a:rPr lang="en-US" sz="1800" dirty="0"/>
              <a:t>. The Computer Journal, 1986.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[van </a:t>
            </a:r>
            <a:r>
              <a:rPr lang="en-US" sz="1800" dirty="0" err="1"/>
              <a:t>Rijsbergen</a:t>
            </a:r>
            <a:r>
              <a:rPr lang="en-US" sz="1800" dirty="0"/>
              <a:t> 77] C. J. van </a:t>
            </a:r>
            <a:r>
              <a:rPr lang="en-US" sz="1800" dirty="0" err="1"/>
              <a:t>Rijbergen</a:t>
            </a:r>
            <a:r>
              <a:rPr lang="en-US" sz="1800" dirty="0"/>
              <a:t>. A theoretical basis for the use of co-occurrence data in information retrieval. C. J. van </a:t>
            </a:r>
            <a:r>
              <a:rPr lang="en-US" sz="1800" dirty="0" err="1"/>
              <a:t>Rijbergen</a:t>
            </a:r>
            <a:r>
              <a:rPr lang="en-US" sz="1800" dirty="0"/>
              <a:t>. Journal of Documentation, 1977.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/>
              <a:t>[Wang et al. 13] Hongning Wang, Yang Song, Ming-Wei Chang, </a:t>
            </a:r>
            <a:r>
              <a:rPr lang="en-US" sz="1800" dirty="0" err="1"/>
              <a:t>Xiaodong</a:t>
            </a:r>
            <a:r>
              <a:rPr lang="en-US" sz="1800" dirty="0"/>
              <a:t> He, </a:t>
            </a:r>
            <a:r>
              <a:rPr lang="en-US" sz="1800" dirty="0" err="1"/>
              <a:t>Ryen</a:t>
            </a:r>
            <a:r>
              <a:rPr lang="en-US" sz="1800" dirty="0"/>
              <a:t> W. White, and Wei Chu. 2013. Learning to extract cross-session search tasks, WWW’ 2013. 1353-1364.  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3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610600" cy="4953000"/>
          </a:xfrm>
          <a:ln>
            <a:noFill/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 smtClean="0"/>
              <a:t>[</a:t>
            </a:r>
            <a:r>
              <a:rPr lang="en-US" sz="1800" dirty="0" err="1" smtClean="0"/>
              <a:t>Wong&amp;Yao</a:t>
            </a:r>
            <a:r>
              <a:rPr lang="en-US" sz="1800" dirty="0" smtClean="0"/>
              <a:t> 95] S. K. M. Wong and Y. Y. Yao.  On modeling information retrieval with probabilistic inference. ACM Transactions on Information Systems. 1995.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[</a:t>
            </a:r>
            <a:r>
              <a:rPr lang="en-US" sz="1800" dirty="0" err="1" smtClean="0"/>
              <a:t>Zhai&amp;Lafferty</a:t>
            </a:r>
            <a:r>
              <a:rPr lang="en-US" sz="1800" dirty="0" smtClean="0"/>
              <a:t> 01] C. </a:t>
            </a:r>
            <a:r>
              <a:rPr lang="en-US" sz="1800" dirty="0" err="1" smtClean="0"/>
              <a:t>Zhai</a:t>
            </a:r>
            <a:r>
              <a:rPr lang="en-US" sz="1800" dirty="0" smtClean="0"/>
              <a:t> and J. Lafferty. A study of smoothing methods for language models applied to ad hoc information retrieval. SIGIR 2001. 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[</a:t>
            </a:r>
            <a:r>
              <a:rPr lang="en-US" sz="1800" dirty="0" err="1" smtClean="0"/>
              <a:t>Zhai</a:t>
            </a:r>
            <a:r>
              <a:rPr lang="en-US" sz="1800" dirty="0" smtClean="0"/>
              <a:t> 02] </a:t>
            </a:r>
            <a:r>
              <a:rPr lang="en-US" sz="1800" dirty="0" err="1" smtClean="0"/>
              <a:t>ChengXiang</a:t>
            </a:r>
            <a:r>
              <a:rPr lang="en-US" sz="1800" dirty="0" smtClean="0"/>
              <a:t> </a:t>
            </a:r>
            <a:r>
              <a:rPr lang="en-US" sz="1800" dirty="0" err="1" smtClean="0"/>
              <a:t>Zhai</a:t>
            </a:r>
            <a:r>
              <a:rPr lang="en-US" sz="1800" dirty="0" smtClean="0"/>
              <a:t>, Risk Minimization and Language Modeling in Information Retrieval, Ph.D. thesis, Carnegie Mellon University, 2002.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[</a:t>
            </a:r>
            <a:r>
              <a:rPr lang="en-US" sz="1800" dirty="0" err="1" smtClean="0"/>
              <a:t>Zhai</a:t>
            </a:r>
            <a:r>
              <a:rPr lang="en-US" sz="1800" dirty="0" smtClean="0"/>
              <a:t> et al. 03] </a:t>
            </a:r>
            <a:r>
              <a:rPr lang="en-US" sz="1800" dirty="0" err="1" smtClean="0"/>
              <a:t>ChengXiang</a:t>
            </a:r>
            <a:r>
              <a:rPr lang="en-US" sz="1800" dirty="0" smtClean="0"/>
              <a:t> </a:t>
            </a:r>
            <a:r>
              <a:rPr lang="en-US" sz="1800" dirty="0" err="1" smtClean="0"/>
              <a:t>Zhai</a:t>
            </a:r>
            <a:r>
              <a:rPr lang="en-US" sz="1800" dirty="0" smtClean="0"/>
              <a:t>, William W. Cohen, and John Lafferty, Beyond Independent Relevance: Methods and Evaluation Metrics for Subtopic Retrieval , </a:t>
            </a:r>
            <a:r>
              <a:rPr lang="en-US" sz="1800" i="1" dirty="0" smtClean="0"/>
              <a:t>Proceedings of the 26th Annual International ACM SIGIR Conference on Research and Development in Information Retrieval </a:t>
            </a:r>
            <a:r>
              <a:rPr lang="en-US" sz="1800" dirty="0" smtClean="0"/>
              <a:t>( SIGIR'03 ), pages 10-17, 2003.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[</a:t>
            </a:r>
            <a:r>
              <a:rPr lang="en-US" sz="1800" dirty="0" err="1" smtClean="0"/>
              <a:t>Zhai</a:t>
            </a:r>
            <a:r>
              <a:rPr lang="en-US" sz="1800" dirty="0" smtClean="0"/>
              <a:t> &amp; Lafferty 06] </a:t>
            </a:r>
            <a:r>
              <a:rPr lang="en-US" sz="1800" dirty="0" err="1" smtClean="0"/>
              <a:t>ChengXiang</a:t>
            </a:r>
            <a:r>
              <a:rPr lang="en-US" sz="1800" dirty="0" smtClean="0"/>
              <a:t> </a:t>
            </a:r>
            <a:r>
              <a:rPr lang="en-US" sz="1800" dirty="0" err="1" smtClean="0"/>
              <a:t>Zhai</a:t>
            </a:r>
            <a:r>
              <a:rPr lang="en-US" sz="1800" dirty="0" smtClean="0"/>
              <a:t>, John D. Lafferty: A risk minimization framework for information retrieval. Inf. Process. Manage. 42(1): 31-55 (2006)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[Zhang &amp; </a:t>
            </a:r>
            <a:r>
              <a:rPr lang="en-US" sz="1800" dirty="0" err="1" smtClean="0"/>
              <a:t>Zhai</a:t>
            </a:r>
            <a:r>
              <a:rPr lang="en-US" sz="1800" dirty="0" smtClean="0"/>
              <a:t> 15] </a:t>
            </a:r>
            <a:r>
              <a:rPr lang="en-US" sz="1800" dirty="0" err="1" smtClean="0"/>
              <a:t>Yinan</a:t>
            </a:r>
            <a:r>
              <a:rPr lang="en-US" sz="1800" dirty="0" smtClean="0"/>
              <a:t> Zhang, </a:t>
            </a:r>
            <a:r>
              <a:rPr lang="en-US" sz="1800" dirty="0" err="1" smtClean="0"/>
              <a:t>ChengXiang</a:t>
            </a:r>
            <a:r>
              <a:rPr lang="en-US" sz="1800" dirty="0" smtClean="0"/>
              <a:t> </a:t>
            </a:r>
            <a:r>
              <a:rPr lang="en-US" sz="1800" dirty="0" err="1" smtClean="0"/>
              <a:t>Zhai</a:t>
            </a:r>
            <a:r>
              <a:rPr lang="en-US" sz="1800" dirty="0" smtClean="0"/>
              <a:t>, Information </a:t>
            </a:r>
            <a:r>
              <a:rPr lang="en-US" sz="1800" dirty="0"/>
              <a:t>Retrieval as Card Playing: A Formal Model for Optimizing Interactive Retrieval Interface. In </a:t>
            </a:r>
            <a:r>
              <a:rPr lang="en-US" sz="1800" i="1" dirty="0"/>
              <a:t>Proceedings </a:t>
            </a:r>
            <a:r>
              <a:rPr lang="en-US" sz="1800" i="1" dirty="0" smtClean="0"/>
              <a:t>of ACM SIGIR 2015, pp. </a:t>
            </a:r>
            <a:r>
              <a:rPr lang="en-US" sz="1800" dirty="0" smtClean="0"/>
              <a:t>685-694</a:t>
            </a:r>
            <a:r>
              <a:rPr lang="en-US" sz="1800" dirty="0"/>
              <a:t>. </a:t>
            </a: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7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1" descr="http://t1.gstatic.com/images?q=tbn:ANd9GcR0P8msAVJEoPaK7t-uqFpaR0p1IsCsXqR8cOle6noXdj7fDlu1c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92163"/>
            <a:ext cx="1236663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le 1"/>
          <p:cNvSpPr>
            <a:spLocks noGrp="1"/>
          </p:cNvSpPr>
          <p:nvPr>
            <p:ph type="title"/>
          </p:nvPr>
        </p:nvSpPr>
        <p:spPr>
          <a:xfrm>
            <a:off x="228600" y="-76200"/>
            <a:ext cx="8915400" cy="990600"/>
          </a:xfrm>
        </p:spPr>
        <p:txBody>
          <a:bodyPr>
            <a:normAutofit/>
          </a:bodyPr>
          <a:lstStyle/>
          <a:p>
            <a:pPr algn="l"/>
            <a:r>
              <a:rPr lang="en-US" altLang="en-US" sz="3600" dirty="0" smtClean="0">
                <a:latin typeface="Arial" charset="0"/>
                <a:cs typeface="Arial" charset="0"/>
              </a:rPr>
              <a:t>Current-generation search engines </a:t>
            </a:r>
          </a:p>
        </p:txBody>
      </p:sp>
      <p:pic>
        <p:nvPicPr>
          <p:cNvPr id="19461" name="Picture 2" descr="http://www.xn-----8kcbgbszttqgvmed2i.xn--p1ai/images/%D0%94%D0%B2%D0%B8%D0%B3%D0%B0%D1%82%D0%B5%D0%BB%D1%8C/BMW-Z4-engine-1600x1200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035175"/>
            <a:ext cx="183038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AutoShape 5"/>
          <p:cNvSpPr>
            <a:spLocks noChangeArrowheads="1"/>
          </p:cNvSpPr>
          <p:nvPr/>
        </p:nvSpPr>
        <p:spPr bwMode="auto">
          <a:xfrm>
            <a:off x="7010400" y="1849438"/>
            <a:ext cx="1828800" cy="1219200"/>
          </a:xfrm>
          <a:prstGeom prst="can">
            <a:avLst>
              <a:gd name="adj" fmla="val 25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3" name="AutoShape 6"/>
          <p:cNvSpPr>
            <a:spLocks noChangeArrowheads="1"/>
          </p:cNvSpPr>
          <p:nvPr/>
        </p:nvSpPr>
        <p:spPr bwMode="auto">
          <a:xfrm>
            <a:off x="7132638" y="2173288"/>
            <a:ext cx="365125" cy="414337"/>
          </a:xfrm>
          <a:prstGeom prst="foldedCorner">
            <a:avLst>
              <a:gd name="adj" fmla="val 125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4" name="AutoShape 7"/>
          <p:cNvSpPr>
            <a:spLocks noChangeArrowheads="1"/>
          </p:cNvSpPr>
          <p:nvPr/>
        </p:nvSpPr>
        <p:spPr bwMode="auto">
          <a:xfrm>
            <a:off x="7254875" y="2276475"/>
            <a:ext cx="365125" cy="415925"/>
          </a:xfrm>
          <a:prstGeom prst="foldedCorner">
            <a:avLst>
              <a:gd name="adj" fmla="val 125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5" name="AutoShape 8"/>
          <p:cNvSpPr>
            <a:spLocks noChangeArrowheads="1"/>
          </p:cNvSpPr>
          <p:nvPr/>
        </p:nvSpPr>
        <p:spPr bwMode="auto">
          <a:xfrm>
            <a:off x="7375525" y="2381250"/>
            <a:ext cx="366713" cy="414338"/>
          </a:xfrm>
          <a:prstGeom prst="foldedCorner">
            <a:avLst>
              <a:gd name="adj" fmla="val 125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6" name="AutoShape 10"/>
          <p:cNvSpPr>
            <a:spLocks noChangeArrowheads="1"/>
          </p:cNvSpPr>
          <p:nvPr/>
        </p:nvSpPr>
        <p:spPr bwMode="auto">
          <a:xfrm>
            <a:off x="7924800" y="2225675"/>
            <a:ext cx="304800" cy="414338"/>
          </a:xfrm>
          <a:prstGeom prst="foldedCorner">
            <a:avLst>
              <a:gd name="adj" fmla="val 125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7" name="AutoShape 11"/>
          <p:cNvSpPr>
            <a:spLocks noChangeArrowheads="1"/>
          </p:cNvSpPr>
          <p:nvPr/>
        </p:nvSpPr>
        <p:spPr bwMode="auto">
          <a:xfrm>
            <a:off x="8077200" y="2306638"/>
            <a:ext cx="304800" cy="414337"/>
          </a:xfrm>
          <a:prstGeom prst="foldedCorner">
            <a:avLst>
              <a:gd name="adj" fmla="val 125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8" name="AutoShape 12"/>
          <p:cNvSpPr>
            <a:spLocks noChangeArrowheads="1"/>
          </p:cNvSpPr>
          <p:nvPr/>
        </p:nvSpPr>
        <p:spPr bwMode="auto">
          <a:xfrm>
            <a:off x="8169275" y="2432050"/>
            <a:ext cx="304800" cy="414338"/>
          </a:xfrm>
          <a:prstGeom prst="foldedCorner">
            <a:avLst>
              <a:gd name="adj" fmla="val 125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9" name="AutoShape 13"/>
          <p:cNvSpPr>
            <a:spLocks noChangeArrowheads="1"/>
          </p:cNvSpPr>
          <p:nvPr/>
        </p:nvSpPr>
        <p:spPr bwMode="auto">
          <a:xfrm>
            <a:off x="8289925" y="2536825"/>
            <a:ext cx="304800" cy="414338"/>
          </a:xfrm>
          <a:prstGeom prst="foldedCorner">
            <a:avLst>
              <a:gd name="adj" fmla="val 125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0" name="Text Box 32"/>
          <p:cNvSpPr txBox="1">
            <a:spLocks noChangeArrowheads="1"/>
          </p:cNvSpPr>
          <p:nvPr/>
        </p:nvSpPr>
        <p:spPr bwMode="auto">
          <a:xfrm>
            <a:off x="6477000" y="12779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/>
              <a:t>Document collection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38600" y="1255713"/>
            <a:ext cx="0" cy="464820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84150" y="1485900"/>
            <a:ext cx="3370263" cy="46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k</a:t>
            </a:r>
          </a:p>
        </p:txBody>
      </p:sp>
      <p:sp>
        <p:nvSpPr>
          <p:cNvPr id="19473" name="TextBox 17"/>
          <p:cNvSpPr txBox="1">
            <a:spLocks noChangeArrowheads="1"/>
          </p:cNvSpPr>
          <p:nvPr/>
        </p:nvSpPr>
        <p:spPr bwMode="auto">
          <a:xfrm>
            <a:off x="184150" y="1485900"/>
            <a:ext cx="3370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number of queries search engines</a:t>
            </a:r>
          </a:p>
        </p:txBody>
      </p:sp>
      <p:sp>
        <p:nvSpPr>
          <p:cNvPr id="19474" name="AutoShape 5" descr="data:image/jpeg;base64,/9j/4AAQSkZJRgABAQAAAQABAAD/2wCEAAkGBhAGDxUTBxQWExMUFxMSFxcXFhcWFhUYFxkYFRUVFxQYHCofFxojJRQWHy8gIycpLjgtFSAxNTAqNScrLioBCQoKDgwOGg8PGjIkHyQvLTQqMDQ1LjIyNSwqLzUsLDUuLzQpLCw0KSkvLCwsNCosMCwwLCwsLSwsKiwsNi4sNP/AABEIAMABBgMBIgACEQEDEQH/xAAcAAEAAgMBAQEAAAAAAAAAAAAABgcDBAUCCAH/xABFEAACAQICBwMIBwYDCQAAAAAAAQIDEQQFBgcSITFBYVFxgRMiMlJykaGxNDVCYoKysyMkc6LB0RWDkxQWFzNDksLS8P/EABoBAQADAQEBAAAAAAAAAAAAAAADBAUCAQb/xAAwEQACAgIAAgcIAgMBAAAAAAAAAQIDBBEFIRITMWFxgfAVMjNBUZGxwTThFKHRQv/aAAwDAQACEQMRAD8AvEAAAAAAAAAAAAAAAAAAAAAAAAAAAAAAAAAAAAAAAAAAAAAAAAAAAAAAAAAAAAAAAAAAAAAAAAAAAAAAAAAAAAAAAAAAAAAAAAAAAAAAAAAAAAAAAAAAAAAAAAAAAAAAAAAAAAAAAAAAAAAAAAAAAAAAAAAAAAA16+PpYV2xFSEHxtKUU7dtmz1JvsPG0u02AYMPjaWLusPOE7cdmSlbvszOGtdoTT7AADw9AAAAAAANKec0KbtKa8Lv4pWNqlVjWV6TTT5reiONsJvUZJ+Z24SittHsAEhwAAAAAAAAAAAAAAAAAAAAAAAAAAAAAACpta306H8GH56hbJU2tb6dD+DD89Q0OHfG8mZnFf4/mjb1R/8AOr+xD8zLOKn1aZnRymWIqY+ahFQhvfPe9yXFvojqZrrZUW1lNLa+/Udl4Qjv97RLlY9lt76C+n4IcPKqpxo9N/X8liAp7/fjNc1dsHKXdSpJ2/lb+J7/ANuz2O+2J/0n8tkj9nzXvSSJfacH7sZPyLeBT9PWDmeWyti2pP1atJRfwUWSTJ9a1HENRzWm6T9eN5w72vSXhc4ngXRW0t+B3XxKib03rxJ4a2ZUJYmlKNHi1u/t48PEyYXFQxsFPCyU4y3qUXdPxRlM+yHSi4P58jSjLTUkQaeEqU3acJJ9zJFo7g6mFjJ100pWsnx3Xu7cuXuI4tbGHjdVKNVNXW5wa9918iV5FmyzzDwrU4uKntWTd2rSceK9kpU8Elhz62Tfd5kr4rDKXVw13m+D8lJQV5bkt5EM71mYXLW44JOvNeq7U1+Pn4J95p11TseoLZUturqW5vRMAVBjNZmPxbthnClfgow2n753v7jxHMs7xPnQ/wBqa6U5JfCNi77OsXvNIz/albeoxb8i4gU5LTHNspf73OcelWklf/uin8TtZXrZkmlm1JNetTdmvwSe/wB6OZcPtS3HT8DqHE6W9S2vEskGhlGeYfPIbWXzU1zXCUekovejfKMouL0zRjJSW4vaANXMs0o5RTdTHzUIrm+b7EuLfREAzfWxJtrKKSS9epvb7oRe7xfgTU49l3uIgvyqqPfZZIKbhpbm+bv90lUl0pUlu8Yxv8T3PN87wC2qrxKXbKm2vjGxb9nz7HJbKftSD5qEteBcIKly/WnjMM/3yMKy57tiXvju/lNDNtYGOzRvZqeSj6tPzffP0n7zxcNub09B8VoUdre/oXQ5KPpbgnfgfO9XESru9aTk+2TbfvZcWjuWxzDL8JtqPmRUldX5SW7xcX+E8yMLqIpuXb3f2dYue8iTio613/0ScHNyfKpZZfyk9u6hFcdyheMVvfY1v7bvmdIoyST0ns0Yttba0AAcnQAAAKm1rfTofwYfnqFslTa1vp0P4MPz1DQ4d8byZmcV/j+aIZGLm7R3t7klxfQs7RXVrToRVTPFtzdmqX2Y+1b0n04d5G9WuXxx2PTq71ShKql95OMY+7av4IuIt8QypQfVw5fUpcMw4Tj1s1v6GOjQjh4qNCKjFcFFJJdyRkAMQ+gMGLwNLHx2cZCM4vlJJr4lcaY6ulgYyrZLdxV3OnxcVzlB8Wl2Pf8AIs4FijInS9xfkVsjGrvjqS5/UovRrSito1V2qD2qbfn02/Nku1dkux/0Lry/HwzSlCrhXeE0pJ/NPsa3proUlpZl0cqx1anR3RUrxXYpJTS8Nq3gTnVNjZVaFanLhCcZLptp3XvhfxNPPqjOtXR7vszH4ddOu148uzn90VnW9KXe/mXPq/8Aqyh3VP1JlMVvSl3v5lz6v/qyh3VP1JknEvhLx/TI+E/Hl4P8oh2sjSqeKrSwuFlanT3Tt9ufFp/djwt237EczQ3QuWk7c60nCjB2bXpSfHZjfcuKu32ricHMqzxFepKXGU5yfjJst/V1TUMso7PN1W+/yk1/RHt7/wAXHSh2nmPFZmU3ZzXN/wDDqZTo9hskVsBTjF85cZvvm97OiAYEpOT22fSRiorUVpHirSjWTjVSknuaaun3pkM0l1a0cdFzyhKlU47H/Tl0t9h927oTYElV06nuDI7qK7lqa2fP2Cx1bI623h26dSDafg7OMlzW6zRdeV6Q08wwSxU/NioSlNcdlwvtrrwdvAqTTamqWY4hQ9e/i4qT+LZ28hnKrkWMjT+zO/4X5Ny+CkbWXXG6EJ/N6+zPn8K2VFk61zST+6I7pFpBV0jrupiXZb1CHKEexde18/cS/QTQKGKpxxGbraUt9Om+DXKc+2/JcLcb3K7Z9CZZOFShTeH9Bwg427NlWGdY6a1Cvls94dWsi2U7ObRmp0o0Uo0kopbkkrJdyXA9gGAfSkf0k0Lw+kMW3FU63KpFWd/vpeku/f2MprHYKeWVZU8SrTg3Frqua7U+K7z6FKb1kzjPMZ+T4qNNS9rZ/tsmxw26bk632aMLitEFFWrk9/cmugOZ0c/wzVanTVWlaM7QilJP0Z2S3Xs0+qZLadNUklTSSXBJWS8EVjqkjJ4is16Pk4p97l5vykWgU82Chc4rsL+BN2URk+0AApl4AAAAAAFb62cqk5UsRBXjbyMum9yh77yXgiyDBjsDTzKlKni47UJqzX/3B879CfHu6mxTK2VR19TgUzoNnUcjxsJ13aE06U32KVmpPomo36XLsTvwKY0p0Ir6OycqadShymlviuyaXovrw+Rt6K6xKuSRVLHp1aK3Lf58F2JvdJdH7+Rq5VCyUranv1+THw8l4rdNy16/BboOFl+m2AzFfs68Yv1aj8m1087c/Bs6DzrDJXdalbt8pC3zMd1zi9NM3Y21yW1JG6Y8TiI4SEp4hqMYpybfBJcWcHMtPsBlqf7VVZerT8+/4vRXiyuNKdN62knmJeTop32E7uVuDnLn3cPmWaMKy181pFTIz6qVye39Dl59mf8AjOKq1uCnJtLmordFPrZIsnVdlUsFhJVaqs60k17Ed0X4ty8LEZ0Q1fVM1lGrmqdOirPZe6dTpbjGPX3dqtiFNUklTSSSSSW5JLcklyLedkRUOph5+RR4djTc3fZ5efzPnit6Uu9/MufV/wDVlDuqfqTKYrelLvfzLn1f/VlDuqfqTJ+JfCXj+mV+E/Hl4P8AKKZxPpy9qXzLl1e/VlD/ADP1ZlNYn05e1L5ly6vfqyh/mfqzHEvgrx/THCfjy8H+USMAGAfSgAAFIadfWWI9qP5Ikw1VUY4jC4iNVXjKey0+DTgk0Q/Tr6yxHtR/JEmeqT6PW/iL8qN/J/iLwifNYn86XjIhmlmilTRqq7pyoyfmT6erJ8pL48V07OhOnyyaKoZpd0k/Nmt7p34prnHnu3rrytLEYaGLg4YiKnGW5xkk0+9MhObaqqGJbllk3RfqtbcPDftL3srxzK7odXf9yzPBtos6zGfl6+RMMDmtDM47WBqQqL7sk7d64rxNipVjSV6jSS5t2XvZUtfVdjqD/YulPqptP+aKPC1bZjXf7VQ75VL/ACuRf4tD5q1a9d5OszIXJ0vfruJfpJrFw+WRcctkq1Xgrb6cespLdLuXwKshTrZ1WtBSqVakm929yb3t9Pkbmd6MYrR9/v8AC0XuU150H+JcH0dmdvQbTCjkD2MZSioy3OtFPbXt+tHut3M0a640VOVK6T9etGVbbPIuUb30V69bJ9odo0tGsPszs6k3t1GuF+UV0X93zO8eadSNaKlSacWk007pp700+aPR8/Ocpycpdp9PXCNcVGPYgADg7AAAAAAAAAPxq/Ejea6vsDmjb2HSk+dN7P8ALZx+BJQdwslB7i9EdlULFqa2VvidUTX0XEK3ZKn/AFUv6GotUmIvvrUrd0/lYtMFtZ96+f8ApFJ8Nx3/AOf9srvCaokn++YhtdkIW/mk38iT5PoVgslalh6e1Nfbn58l1V90X3JHdBFZlW2cpSJ68Oit7jH9gAFYtEKlqowk226lbfv40/8A0JRk2VQyShCjh3Jxhezla++TlvskufYboJp32WLUnsgrx6qn0oR0yFT1U4So23Urb23xp8/wEoyXKYZHQhRw7lKMNqzla/nScneyS+12G6BO+yxak9ivHqqfShHTAAIScAAAimbaucNnFedavUqqU2m1FwsrJLdeDfI6mjmjNLRmEoYSU5Kctp7bi3e1t2ykdc81ankot2bsm7JXbtvslzZM77JR6DfIgjj1Ql01Hn9T0CJ/8Tsv9ap/ps7+UZvSzykquBltRba7GmuKa5P+6PJ02QW5RaPYX12PUJJs3QARExixOGhjIShiYqUJKzT3poo3SjJv8AxdSlHfFNSg3x2ZK6v1XDwL34FI6cZrDOMdUnh3eEdmnF+tsqza6XvbpY1eGOXTaXZoxuLxh1ab7d8iX6qc5liKdTD1nfydpw6Rk2pR7k7P8TJ+Vtqky+W1WrS9G0aS6u+1L3eb7yyStnKKvlotcPcnjx6XpAAFMvgAAAAAAAAAAAAAAAAAAAAAAAAAAAAAAAAAAAFeaaavJYmUq+SpXleU6XC75yh1fOPu7CGZPnmK0UqvyF4vhOnNO0rcpRdmn13MvY08wyfD5srY+lCp2bSTa7pcV4GlTnNR6Fq6SMq/hylPrKX0WRHAa2MPVX7/AEpwl9204/NP4GzX1p4Gmv2aqzfYoJfGTRlxGrHAV35kakPZm/8AyuYoarMDF73VfRzX9Iobw3z0zzWeuW4vvIhpJrEr53F08MvI0nuaTvOS7JS5LovezW0a0GxGftSmnSo85yVrr7kX6Xfw+RaGXaHYHK3fDUY7S+1K82uqc27eB2TqWdGuPRojo5jw6dk+nkS33GtluXU8ppRpYNbMIKyXzbfNvi2bIBmNtvbNdJJaQAB4egAAAAAAAAAAAAAAAAAAAAAAAAAAAAAAAAAAAAAAAAAAAAAAAAAAAAAAAAAAAAAAAAAAAAAAAAAAAAAAAAAAAAAAAAAAAAAAAAAAAAAAAAAAAAAAAAAAAAAAAAAAAAAAAAAAAAAAAAAAAAAAAAAAAAAAAAAAAH//2Q=="/>
          <p:cNvSpPr>
            <a:spLocks noChangeAspect="1" noChangeArrowheads="1"/>
          </p:cNvSpPr>
          <p:nvPr/>
        </p:nvSpPr>
        <p:spPr bwMode="auto">
          <a:xfrm>
            <a:off x="52388" y="-1571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9475" name="Picture 7" descr="http://t1.gstatic.com/images?q=tbn:ANd9GcS2q1uKYsm89h5diRkXIUxagIgfqepTttD6-SknArPiDM4i8H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14413"/>
            <a:ext cx="102235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1" t="24229" r="43147" b="6876"/>
          <a:stretch>
            <a:fillRect/>
          </a:stretch>
        </p:blipFill>
        <p:spPr bwMode="auto">
          <a:xfrm>
            <a:off x="52388" y="2662238"/>
            <a:ext cx="3641725" cy="336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>
            <a:off x="3694113" y="1717675"/>
            <a:ext cx="801687" cy="56832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ft Arrow 27"/>
          <p:cNvSpPr/>
          <p:nvPr/>
        </p:nvSpPr>
        <p:spPr>
          <a:xfrm>
            <a:off x="6249988" y="2397125"/>
            <a:ext cx="655637" cy="2778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Left Arrow 32"/>
          <p:cNvSpPr/>
          <p:nvPr/>
        </p:nvSpPr>
        <p:spPr>
          <a:xfrm rot="19498727">
            <a:off x="3767138" y="3230563"/>
            <a:ext cx="655637" cy="2778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80" name="TextBox 28"/>
          <p:cNvSpPr txBox="1">
            <a:spLocks noChangeArrowheads="1"/>
          </p:cNvSpPr>
          <p:nvPr/>
        </p:nvSpPr>
        <p:spPr bwMode="auto">
          <a:xfrm>
            <a:off x="4095750" y="1631950"/>
            <a:ext cx="11798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/>
              <a:t>Query</a:t>
            </a:r>
            <a:r>
              <a:rPr lang="en-US" altLang="en-US" dirty="0"/>
              <a:t>  </a:t>
            </a:r>
            <a:r>
              <a:rPr lang="en-US" altLang="en-US" sz="2800" b="1" dirty="0"/>
              <a:t>Q</a:t>
            </a:r>
          </a:p>
        </p:txBody>
      </p:sp>
      <p:sp>
        <p:nvSpPr>
          <p:cNvPr id="19481" name="TextBox 34"/>
          <p:cNvSpPr txBox="1">
            <a:spLocks noChangeArrowheads="1"/>
          </p:cNvSpPr>
          <p:nvPr/>
        </p:nvSpPr>
        <p:spPr bwMode="auto">
          <a:xfrm>
            <a:off x="4075113" y="3352800"/>
            <a:ext cx="11064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/>
              <a:t>Ranked</a:t>
            </a:r>
          </a:p>
          <a:p>
            <a:pPr eaLnBrk="1" hangingPunct="1"/>
            <a:r>
              <a:rPr lang="en-US" altLang="en-US" sz="2400"/>
              <a:t> list</a:t>
            </a:r>
          </a:p>
        </p:txBody>
      </p: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5368924" y="3252788"/>
            <a:ext cx="3394075" cy="3444641"/>
            <a:chOff x="5369160" y="3252943"/>
            <a:chExt cx="3393732" cy="3444479"/>
          </a:xfrm>
        </p:grpSpPr>
        <p:pic>
          <p:nvPicPr>
            <p:cNvPr id="19488" name="Picture 12" descr="http://t2.gstatic.com/images?q=tbn:ANd9GcRcmjdkmhDFL-4DPGSeTyBfGbTvxAQIzSA7CRl1rOHabO3Plrhshg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61" r="14561" b="18863"/>
            <a:stretch>
              <a:fillRect/>
            </a:stretch>
          </p:blipFill>
          <p:spPr bwMode="auto">
            <a:xfrm>
              <a:off x="6427474" y="4242556"/>
              <a:ext cx="2016862" cy="1993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226" name="Picture 10" descr="http://t2.gstatic.com/images?q=tbn:ANd9GcTdlcLiP-hVh2uUeGmsKbjrwtdKkISV2KJSiD1NDrqPaeW9XQEdqQ"/>
            <p:cNvPicPr>
              <a:picLocks noChangeAspect="1" noChangeArrowheads="1"/>
            </p:cNvPicPr>
            <p:nvPr/>
          </p:nvPicPr>
          <p:blipFill rotWithShape="1"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1016"/>
            <a:stretch/>
          </p:blipFill>
          <p:spPr bwMode="auto">
            <a:xfrm>
              <a:off x="6083039" y="3252943"/>
              <a:ext cx="2676525" cy="1011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490" name="TextBox 29"/>
            <p:cNvSpPr txBox="1">
              <a:spLocks noChangeArrowheads="1"/>
            </p:cNvSpPr>
            <p:nvPr/>
          </p:nvSpPr>
          <p:spPr bwMode="auto">
            <a:xfrm>
              <a:off x="6427474" y="4724400"/>
              <a:ext cx="201686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400" b="1"/>
                <a:t>Retrieval </a:t>
              </a:r>
            </a:p>
            <a:p>
              <a:pPr algn="ctr" eaLnBrk="1" hangingPunct="1"/>
              <a:r>
                <a:rPr lang="en-US" altLang="en-US" sz="2400" b="1"/>
                <a:t>Model</a:t>
              </a:r>
            </a:p>
          </p:txBody>
        </p:sp>
        <p:sp>
          <p:nvSpPr>
            <p:cNvPr id="19491" name="TextBox 41"/>
            <p:cNvSpPr txBox="1">
              <a:spLocks noChangeArrowheads="1"/>
            </p:cNvSpPr>
            <p:nvPr/>
          </p:nvSpPr>
          <p:spPr bwMode="auto">
            <a:xfrm>
              <a:off x="6487583" y="6235779"/>
              <a:ext cx="2275309" cy="461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 b="1" dirty="0" smtClean="0"/>
                <a:t>Minimum NLP </a:t>
              </a:r>
              <a:endParaRPr lang="en-US" altLang="en-US" sz="2400" b="1" dirty="0"/>
            </a:p>
          </p:txBody>
        </p:sp>
        <p:sp>
          <p:nvSpPr>
            <p:cNvPr id="19492" name="TextBox 42"/>
            <p:cNvSpPr txBox="1">
              <a:spLocks noChangeArrowheads="1"/>
            </p:cNvSpPr>
            <p:nvPr/>
          </p:nvSpPr>
          <p:spPr bwMode="auto">
            <a:xfrm>
              <a:off x="6453243" y="3635571"/>
              <a:ext cx="19653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b="1"/>
                <a:t>Machine Learning</a:t>
              </a:r>
            </a:p>
          </p:txBody>
        </p:sp>
        <p:sp>
          <p:nvSpPr>
            <p:cNvPr id="38" name="Curved Right Arrow 37"/>
            <p:cNvSpPr/>
            <p:nvPr/>
          </p:nvSpPr>
          <p:spPr>
            <a:xfrm rot="19523798">
              <a:off x="5369160" y="3305328"/>
              <a:ext cx="771447" cy="1889036"/>
            </a:xfrm>
            <a:prstGeom prst="curvedRightArrow">
              <a:avLst>
                <a:gd name="adj1" fmla="val 25000"/>
                <a:gd name="adj2" fmla="val 50000"/>
                <a:gd name="adj3" fmla="val 44289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483" name="Rectangle 39"/>
          <p:cNvSpPr>
            <a:spLocks noChangeArrowheads="1"/>
          </p:cNvSpPr>
          <p:nvPr/>
        </p:nvSpPr>
        <p:spPr bwMode="auto">
          <a:xfrm>
            <a:off x="7375525" y="2276475"/>
            <a:ext cx="442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200" b="1" dirty="0"/>
              <a:t>D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3680018" y="4363763"/>
            <a:ext cx="2771775" cy="523220"/>
            <a:chOff x="4134259" y="4974640"/>
            <a:chExt cx="2771423" cy="523735"/>
          </a:xfrm>
        </p:grpSpPr>
        <p:sp>
          <p:nvSpPr>
            <p:cNvPr id="19486" name="TextBox 40"/>
            <p:cNvSpPr txBox="1">
              <a:spLocks noChangeArrowheads="1"/>
            </p:cNvSpPr>
            <p:nvPr/>
          </p:nvSpPr>
          <p:spPr bwMode="auto">
            <a:xfrm>
              <a:off x="4134259" y="4974640"/>
              <a:ext cx="1857452" cy="52373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800" dirty="0" smtClean="0"/>
                <a:t>Score(Q,D) </a:t>
              </a:r>
              <a:endParaRPr lang="en-US" altLang="en-US" sz="2800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 flipV="1">
              <a:off x="5885050" y="5267028"/>
              <a:ext cx="1020632" cy="3178"/>
            </a:xfrm>
            <a:prstGeom prst="straightConnector1">
              <a:avLst/>
            </a:prstGeom>
            <a:ln w="889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utoShape 2" descr="http://t10.baidu.com/it/u=4069614993,632769463&amp;fm=5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://t10.baidu.com/it/u=4069614993,632769463&amp;fm=59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690083"/>
            <a:ext cx="1613740" cy="795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15908" y="2307432"/>
            <a:ext cx="5859617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Retrieval task = rank documents for a query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7975" y="3411450"/>
            <a:ext cx="2943691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I</a:t>
            </a:r>
            <a:r>
              <a:rPr lang="en-US" sz="2400" b="1" dirty="0" smtClean="0"/>
              <a:t>nterface = ranked </a:t>
            </a:r>
            <a:r>
              <a:rPr lang="en-US" sz="2400" b="1" dirty="0"/>
              <a:t>l</a:t>
            </a:r>
            <a:r>
              <a:rPr lang="en-US" sz="2400" b="1" dirty="0" smtClean="0"/>
              <a:t>ist</a:t>
            </a:r>
          </a:p>
          <a:p>
            <a:r>
              <a:rPr lang="en-US" sz="2400" b="1" dirty="0" smtClean="0"/>
              <a:t>    ( “10 blue links”)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0" y="4920618"/>
            <a:ext cx="5693675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Optimal Search Engine=optimal score(</a:t>
            </a:r>
            <a:r>
              <a:rPr lang="en-US" sz="2400" b="1" dirty="0" err="1" smtClean="0"/>
              <a:t>q,d</a:t>
            </a:r>
            <a:r>
              <a:rPr lang="en-US" sz="2400" b="1" dirty="0" smtClean="0"/>
              <a:t>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0874" y="5588985"/>
            <a:ext cx="5986126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Objective = ranking accuracy on training data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522552" y="4829185"/>
            <a:ext cx="1716448" cy="1306863"/>
            <a:chOff x="5522552" y="4829185"/>
            <a:chExt cx="1716448" cy="1306863"/>
          </a:xfrm>
        </p:grpSpPr>
        <p:pic>
          <p:nvPicPr>
            <p:cNvPr id="47112" name="Picture 8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2552" y="4829185"/>
              <a:ext cx="725848" cy="725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8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3152" y="5410200"/>
              <a:ext cx="725848" cy="725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" name="Rectangle 39"/>
          <p:cNvSpPr>
            <a:spLocks noChangeArrowheads="1"/>
          </p:cNvSpPr>
          <p:nvPr/>
        </p:nvSpPr>
        <p:spPr bwMode="auto">
          <a:xfrm>
            <a:off x="4738850" y="3682425"/>
            <a:ext cx="4106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200" b="1" dirty="0" smtClean="0">
                <a:sym typeface="Symbol"/>
              </a:rPr>
              <a:t></a:t>
            </a:r>
            <a:endParaRPr lang="en-US" alt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162800" y="5525869"/>
            <a:ext cx="805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</a:t>
            </a:r>
          </a:p>
          <a:p>
            <a:r>
              <a:rPr lang="en-US" b="1" dirty="0" smtClean="0"/>
              <a:t>Model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3" grpId="0" animBg="1"/>
      <p:bldP spid="44" grpId="0" animBg="1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Current search engines are well justified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66800"/>
            <a:ext cx="8763000" cy="4678363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/>
              <a:t>Probability ranking principle </a:t>
            </a:r>
            <a:r>
              <a:rPr lang="en-US" sz="2800" dirty="0" smtClean="0"/>
              <a:t>[Robertson 77]:r</a:t>
            </a:r>
            <a:r>
              <a:rPr lang="en-US" altLang="en-US" sz="2800" dirty="0" smtClean="0"/>
              <a:t>eturning </a:t>
            </a:r>
            <a:r>
              <a:rPr lang="en-US" altLang="en-US" sz="2800" dirty="0"/>
              <a:t>a ranked list of documents in descending order of probability that a document is relevant to the query is the optimal strategy under </a:t>
            </a:r>
            <a:r>
              <a:rPr lang="en-US" altLang="en-US" sz="2800" dirty="0" smtClean="0"/>
              <a:t>two assumptions: </a:t>
            </a:r>
            <a:endParaRPr lang="en-US" altLang="en-US" sz="2800" dirty="0"/>
          </a:p>
          <a:p>
            <a:pPr lvl="1"/>
            <a:r>
              <a:rPr lang="en-US" altLang="en-US" dirty="0"/>
              <a:t>The utility of a document (to a user) is independent of the utility of any other document </a:t>
            </a:r>
          </a:p>
          <a:p>
            <a:pPr lvl="1"/>
            <a:r>
              <a:rPr lang="en-US" altLang="en-US" dirty="0"/>
              <a:t>A user would browse the results </a:t>
            </a:r>
            <a:r>
              <a:rPr lang="en-US" altLang="en-US" dirty="0" smtClean="0"/>
              <a:t>sequentially</a:t>
            </a:r>
          </a:p>
          <a:p>
            <a:r>
              <a:rPr lang="en-US" b="1" dirty="0"/>
              <a:t>Intuition:</a:t>
            </a:r>
            <a:r>
              <a:rPr lang="en-US" dirty="0"/>
              <a:t> if a user sequentially examines one doc at each time, we’d like the user to see the very best ones first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0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991600" cy="9906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sz="3600" dirty="0" smtClean="0">
                <a:latin typeface="Arial" charset="0"/>
                <a:cs typeface="Arial" charset="0"/>
              </a:rPr>
              <a:t>Success of Probability Ranking Principle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39188" cy="5105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 smtClean="0">
                <a:latin typeface="Arial" charset="0"/>
                <a:cs typeface="Arial" charset="0"/>
              </a:rPr>
              <a:t>Vector Space Models</a:t>
            </a:r>
            <a:r>
              <a:rPr lang="en-US" altLang="en-US" sz="2000" dirty="0" smtClean="0">
                <a:latin typeface="Arial" charset="0"/>
                <a:cs typeface="Arial" charset="0"/>
              </a:rPr>
              <a:t>: </a:t>
            </a:r>
            <a:r>
              <a:rPr lang="en-US" altLang="en-US" sz="2000" b="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[Salton et al. 75], [</a:t>
            </a:r>
            <a:r>
              <a:rPr lang="en-US" altLang="en-US" sz="2000" b="0" dirty="0" err="1" smtClean="0">
                <a:solidFill>
                  <a:srgbClr val="7F7F7F"/>
                </a:solidFill>
                <a:latin typeface="Arial" charset="0"/>
                <a:cs typeface="Arial" charset="0"/>
              </a:rPr>
              <a:t>Singhal</a:t>
            </a:r>
            <a:r>
              <a:rPr lang="en-US" altLang="en-US" sz="2000" b="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 et al. 96],  … </a:t>
            </a:r>
          </a:p>
          <a:p>
            <a:pPr eaLnBrk="1" hangingPunct="1"/>
            <a:r>
              <a:rPr lang="en-US" altLang="en-US" sz="2000" b="1" dirty="0" smtClean="0">
                <a:latin typeface="Arial" charset="0"/>
                <a:cs typeface="Arial" charset="0"/>
              </a:rPr>
              <a:t>Classic Probabilistic Models</a:t>
            </a:r>
            <a:r>
              <a:rPr lang="en-US" altLang="en-US" sz="2000" dirty="0" smtClean="0">
                <a:latin typeface="Arial" charset="0"/>
                <a:cs typeface="Arial" charset="0"/>
              </a:rPr>
              <a:t>: </a:t>
            </a:r>
            <a:r>
              <a:rPr lang="en-US" altLang="en-US" sz="2000" b="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[</a:t>
            </a:r>
            <a:r>
              <a:rPr lang="en-US" altLang="en-US" sz="2000" b="0" dirty="0" err="1" smtClean="0">
                <a:solidFill>
                  <a:srgbClr val="7F7F7F"/>
                </a:solidFill>
                <a:latin typeface="Arial" charset="0"/>
                <a:cs typeface="Arial" charset="0"/>
              </a:rPr>
              <a:t>Maron</a:t>
            </a:r>
            <a:r>
              <a:rPr lang="en-US" altLang="en-US" sz="2000" b="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 &amp; Kuhn 60], [Harter 75], [Robertson &amp; </a:t>
            </a:r>
            <a:r>
              <a:rPr lang="en-US" altLang="en-US" sz="2000" b="0" dirty="0" err="1" smtClean="0">
                <a:solidFill>
                  <a:srgbClr val="7F7F7F"/>
                </a:solidFill>
                <a:latin typeface="Arial" charset="0"/>
                <a:cs typeface="Arial" charset="0"/>
              </a:rPr>
              <a:t>Sparck</a:t>
            </a:r>
            <a:r>
              <a:rPr lang="en-US" altLang="en-US" sz="2000" b="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 Jones 76], [van </a:t>
            </a:r>
            <a:r>
              <a:rPr lang="en-US" altLang="en-US" sz="2000" b="0" dirty="0" err="1" smtClean="0">
                <a:solidFill>
                  <a:srgbClr val="7F7F7F"/>
                </a:solidFill>
                <a:latin typeface="Arial" charset="0"/>
                <a:cs typeface="Arial" charset="0"/>
              </a:rPr>
              <a:t>Rijsbergen</a:t>
            </a:r>
            <a:r>
              <a:rPr lang="en-US" altLang="en-US" sz="2000" b="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 77], [Robertson 77], [Robertson et al. 81], [Robertson &amp; Walker 94], … </a:t>
            </a:r>
          </a:p>
          <a:p>
            <a:pPr eaLnBrk="1" hangingPunct="1"/>
            <a:r>
              <a:rPr lang="en-US" altLang="en-US" sz="2000" b="1" dirty="0" smtClean="0">
                <a:latin typeface="Arial" charset="0"/>
                <a:cs typeface="Arial" charset="0"/>
              </a:rPr>
              <a:t>Language Models:</a:t>
            </a:r>
            <a:r>
              <a:rPr lang="en-US" altLang="en-US" sz="2000" dirty="0" smtClean="0">
                <a:latin typeface="Arial" charset="0"/>
                <a:cs typeface="Arial" charset="0"/>
              </a:rPr>
              <a:t> </a:t>
            </a:r>
            <a:r>
              <a:rPr lang="en-US" altLang="en-US" sz="2000" b="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[Ponte &amp; Croft 98], [</a:t>
            </a:r>
            <a:r>
              <a:rPr lang="en-US" altLang="en-US" sz="2000" b="0" dirty="0" err="1" smtClean="0">
                <a:solidFill>
                  <a:srgbClr val="7F7F7F"/>
                </a:solidFill>
                <a:latin typeface="Arial" charset="0"/>
                <a:cs typeface="Arial" charset="0"/>
              </a:rPr>
              <a:t>Hiemstra</a:t>
            </a:r>
            <a:r>
              <a:rPr lang="en-US" altLang="en-US" sz="2000" b="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 &amp; </a:t>
            </a:r>
            <a:r>
              <a:rPr lang="en-US" altLang="en-US" sz="2000" b="0" dirty="0" err="1" smtClean="0">
                <a:solidFill>
                  <a:srgbClr val="7F7F7F"/>
                </a:solidFill>
                <a:latin typeface="Arial" charset="0"/>
                <a:cs typeface="Arial" charset="0"/>
              </a:rPr>
              <a:t>Kraaij</a:t>
            </a:r>
            <a:r>
              <a:rPr lang="en-US" altLang="en-US" sz="2000" b="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 98], [</a:t>
            </a:r>
            <a:r>
              <a:rPr lang="en-US" altLang="en-US" sz="2000" b="0" dirty="0" err="1" smtClean="0">
                <a:solidFill>
                  <a:srgbClr val="7F7F7F"/>
                </a:solidFill>
                <a:latin typeface="Arial" charset="0"/>
                <a:cs typeface="Arial" charset="0"/>
              </a:rPr>
              <a:t>Zhai</a:t>
            </a:r>
            <a:r>
              <a:rPr lang="en-US" altLang="en-US" sz="2000" b="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 &amp; Lafferty 01], [</a:t>
            </a:r>
            <a:r>
              <a:rPr lang="en-US" altLang="en-US" sz="2000" b="0" dirty="0" err="1" smtClean="0">
                <a:solidFill>
                  <a:srgbClr val="7F7F7F"/>
                </a:solidFill>
                <a:latin typeface="Arial" charset="0"/>
                <a:cs typeface="Arial" charset="0"/>
              </a:rPr>
              <a:t>Lavrenko</a:t>
            </a:r>
            <a:r>
              <a:rPr lang="en-US" altLang="en-US" sz="2000" b="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 &amp; Croft 01], [Kurland &amp; Lee 04], … </a:t>
            </a:r>
          </a:p>
          <a:p>
            <a:pPr eaLnBrk="1" hangingPunct="1"/>
            <a:r>
              <a:rPr lang="en-US" altLang="en-US" sz="2000" b="1" dirty="0" smtClean="0">
                <a:latin typeface="Arial" charset="0"/>
                <a:cs typeface="Arial" charset="0"/>
              </a:rPr>
              <a:t>Non-Classic Logic Models</a:t>
            </a:r>
            <a:r>
              <a:rPr lang="en-US" altLang="en-US" sz="2000" b="0" dirty="0" smtClean="0">
                <a:latin typeface="Arial" charset="0"/>
                <a:cs typeface="Arial" charset="0"/>
              </a:rPr>
              <a:t>: </a:t>
            </a:r>
            <a:r>
              <a:rPr lang="en-US" altLang="en-US" sz="2000" b="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[van </a:t>
            </a:r>
            <a:r>
              <a:rPr lang="en-US" altLang="en-US" sz="2000" b="0" dirty="0" err="1" smtClean="0">
                <a:solidFill>
                  <a:srgbClr val="7F7F7F"/>
                </a:solidFill>
                <a:latin typeface="Arial" charset="0"/>
                <a:cs typeface="Arial" charset="0"/>
              </a:rPr>
              <a:t>Rijsbergen</a:t>
            </a:r>
            <a:r>
              <a:rPr lang="en-US" altLang="en-US" sz="2000" b="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 86], [Wong &amp; Yao 95], … </a:t>
            </a:r>
          </a:p>
          <a:p>
            <a:pPr eaLnBrk="1" hangingPunct="1"/>
            <a:r>
              <a:rPr lang="en-US" altLang="en-US" sz="2000" b="1" dirty="0" smtClean="0">
                <a:latin typeface="Arial" charset="0"/>
                <a:cs typeface="Arial" charset="0"/>
              </a:rPr>
              <a:t>Inference Network: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US" altLang="en-US" sz="20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[Turtle &amp; Croft 90</a:t>
            </a:r>
            <a:r>
              <a:rPr lang="en-US" altLang="en-US" sz="20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]</a:t>
            </a:r>
          </a:p>
          <a:p>
            <a:pPr eaLnBrk="1" hangingPunct="1"/>
            <a:r>
              <a:rPr lang="en-US" altLang="en-US" sz="2000" b="1" dirty="0" smtClean="0">
                <a:latin typeface="Arial" charset="0"/>
                <a:cs typeface="Arial" charset="0"/>
              </a:rPr>
              <a:t>Divergence from Randomness</a:t>
            </a:r>
            <a:r>
              <a:rPr lang="en-US" altLang="en-US" sz="2000" dirty="0" smtClean="0">
                <a:latin typeface="Arial" charset="0"/>
                <a:cs typeface="Arial" charset="0"/>
              </a:rPr>
              <a:t>: </a:t>
            </a:r>
            <a:r>
              <a:rPr lang="en-US" altLang="en-US" sz="2000" b="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[Amati &amp; van </a:t>
            </a:r>
            <a:r>
              <a:rPr lang="en-US" altLang="en-US" sz="2000" b="0" dirty="0" err="1" smtClean="0">
                <a:solidFill>
                  <a:srgbClr val="7F7F7F"/>
                </a:solidFill>
                <a:latin typeface="Arial" charset="0"/>
                <a:cs typeface="Arial" charset="0"/>
              </a:rPr>
              <a:t>Rijsbergen</a:t>
            </a:r>
            <a:r>
              <a:rPr lang="en-US" altLang="en-US" sz="2000" b="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 02], [He &amp; </a:t>
            </a:r>
            <a:r>
              <a:rPr lang="en-US" altLang="en-US" sz="2000" b="0" dirty="0" err="1" smtClean="0">
                <a:solidFill>
                  <a:srgbClr val="7F7F7F"/>
                </a:solidFill>
                <a:latin typeface="Arial" charset="0"/>
                <a:cs typeface="Arial" charset="0"/>
              </a:rPr>
              <a:t>Ounis</a:t>
            </a:r>
            <a:r>
              <a:rPr lang="en-US" altLang="en-US" sz="2000" b="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 05], …</a:t>
            </a:r>
          </a:p>
          <a:p>
            <a:pPr eaLnBrk="1" hangingPunct="1"/>
            <a:r>
              <a:rPr lang="en-US" altLang="en-US" sz="2000" b="1" dirty="0" smtClean="0">
                <a:latin typeface="Arial" charset="0"/>
                <a:cs typeface="Arial" charset="0"/>
              </a:rPr>
              <a:t>Learning to Rank</a:t>
            </a:r>
            <a:r>
              <a:rPr lang="en-US" altLang="en-US" sz="2000" dirty="0" smtClean="0">
                <a:latin typeface="Arial" charset="0"/>
                <a:cs typeface="Arial" charset="0"/>
              </a:rPr>
              <a:t>: </a:t>
            </a:r>
            <a:r>
              <a:rPr lang="en-US" altLang="en-US" sz="2000" b="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[</a:t>
            </a:r>
            <a:r>
              <a:rPr lang="en-US" altLang="en-US" sz="2000" b="0" dirty="0" err="1" smtClean="0">
                <a:solidFill>
                  <a:srgbClr val="7F7F7F"/>
                </a:solidFill>
                <a:latin typeface="Arial" charset="0"/>
                <a:cs typeface="Arial" charset="0"/>
              </a:rPr>
              <a:t>Fuhr</a:t>
            </a:r>
            <a:r>
              <a:rPr lang="en-US" altLang="en-US" sz="2000" b="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 89], [</a:t>
            </a:r>
            <a:r>
              <a:rPr lang="en-US" altLang="en-US" sz="2000" b="0" dirty="0" err="1" smtClean="0">
                <a:solidFill>
                  <a:srgbClr val="7F7F7F"/>
                </a:solidFill>
                <a:latin typeface="Arial" charset="0"/>
                <a:cs typeface="Arial" charset="0"/>
              </a:rPr>
              <a:t>Gey</a:t>
            </a:r>
            <a:r>
              <a:rPr lang="en-US" altLang="en-US" sz="2000" b="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 94], ... </a:t>
            </a:r>
          </a:p>
          <a:p>
            <a:pPr eaLnBrk="1" hangingPunct="1"/>
            <a:r>
              <a:rPr lang="en-US" altLang="en-US" sz="2000" b="1" dirty="0" smtClean="0">
                <a:latin typeface="Arial" charset="0"/>
                <a:cs typeface="Arial" charset="0"/>
              </a:rPr>
              <a:t>Axiomatic retrieval framework</a:t>
            </a:r>
            <a:r>
              <a:rPr lang="en-US" altLang="en-US" sz="2000" dirty="0" smtClean="0">
                <a:latin typeface="Arial" charset="0"/>
                <a:cs typeface="Arial" charset="0"/>
              </a:rPr>
              <a:t> </a:t>
            </a:r>
            <a:r>
              <a:rPr lang="en-US" altLang="en-US" sz="20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[Fang et al. 04], [</a:t>
            </a:r>
            <a:r>
              <a:rPr lang="en-US" altLang="en-US" sz="200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Clinchant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US" altLang="en-US" sz="20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&amp; </a:t>
            </a:r>
            <a:r>
              <a:rPr lang="en-US" altLang="en-US" sz="200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Gaussier</a:t>
            </a:r>
            <a:r>
              <a:rPr lang="en-US" altLang="en-US" sz="20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 10], [Fang et al. 11], </a:t>
            </a:r>
            <a:r>
              <a:rPr lang="en-US" altLang="en-US" sz="2000" dirty="0" smtClean="0">
                <a:latin typeface="Arial" charset="0"/>
                <a:cs typeface="Arial" charset="0"/>
              </a:rPr>
              <a:t>…</a:t>
            </a:r>
            <a:endParaRPr lang="en-US" altLang="en-US" sz="2000" b="0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z="2000" b="1" dirty="0" smtClean="0">
                <a:latin typeface="Arial" charset="0"/>
                <a:cs typeface="Arial" charset="0"/>
              </a:rPr>
              <a:t>Many others 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 flipH="1">
            <a:off x="731520" y="6015335"/>
            <a:ext cx="8153400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 dirty="0" smtClean="0"/>
              <a:t>Most information retrieval models are to optimize score(Q,D)</a:t>
            </a:r>
            <a:endParaRPr lang="en-US" altLang="en-US" sz="2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1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Limitations of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/>
              <a:t>optimizing Score(Q,D)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Assumptions made by PRP don’t hold in practice</a:t>
            </a:r>
          </a:p>
          <a:p>
            <a:pPr lvl="1"/>
            <a:r>
              <a:rPr lang="en-US" dirty="0" smtClean="0"/>
              <a:t>Utility of a document depends on others</a:t>
            </a:r>
          </a:p>
          <a:p>
            <a:pPr lvl="1"/>
            <a:r>
              <a:rPr lang="en-US" dirty="0" smtClean="0"/>
              <a:t>Users don’t strictly follow sequential browsing </a:t>
            </a:r>
          </a:p>
          <a:p>
            <a:r>
              <a:rPr lang="en-US" dirty="0" smtClean="0"/>
              <a:t>As a result</a:t>
            </a:r>
          </a:p>
          <a:p>
            <a:pPr lvl="1"/>
            <a:r>
              <a:rPr lang="en-US" b="1" dirty="0" smtClean="0"/>
              <a:t>Redundancy </a:t>
            </a:r>
            <a:r>
              <a:rPr lang="en-US" dirty="0" smtClean="0"/>
              <a:t>can’t be handled (duplicated docs have the same score!)</a:t>
            </a:r>
          </a:p>
          <a:p>
            <a:pPr lvl="1"/>
            <a:r>
              <a:rPr lang="en-US" b="1" dirty="0" smtClean="0"/>
              <a:t>Collective relevance </a:t>
            </a:r>
            <a:r>
              <a:rPr lang="en-US" dirty="0" smtClean="0"/>
              <a:t>can’t be modeled </a:t>
            </a:r>
          </a:p>
          <a:p>
            <a:pPr lvl="1"/>
            <a:r>
              <a:rPr lang="en-US" dirty="0" smtClean="0"/>
              <a:t>Heuristic post-processing of search results is inevitable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9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22758</TotalTime>
  <Words>5137</Words>
  <Application>Microsoft Office PowerPoint</Application>
  <PresentationFormat>全屏显示(4:3)</PresentationFormat>
  <Paragraphs>561</Paragraphs>
  <Slides>55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7" baseType="lpstr">
      <vt:lpstr>Office Theme</vt:lpstr>
      <vt:lpstr>Equation</vt:lpstr>
      <vt:lpstr>Towards a Game-Theoretic Framework for Information Retrieval</vt:lpstr>
      <vt:lpstr>   Search is everywhere,                   and part of everyone’s life  </vt:lpstr>
      <vt:lpstr>Search &amp; Big (Text) Data:    make big data much smaller, but more useful              &amp; support knowledge provenance  </vt:lpstr>
      <vt:lpstr>   Search accuracy matters! </vt:lpstr>
      <vt:lpstr>However, this is an ill-defined question! </vt:lpstr>
      <vt:lpstr>Current-generation search engines </vt:lpstr>
      <vt:lpstr>Current search engines are well justified</vt:lpstr>
      <vt:lpstr>Success of Probability Ranking Principle</vt:lpstr>
      <vt:lpstr>Limitations of optimizing Score(Q,D)</vt:lpstr>
      <vt:lpstr>Improvement: Score a whole ranked list!</vt:lpstr>
      <vt:lpstr>Limitations of single query scoring </vt:lpstr>
      <vt:lpstr>Beyond single query: some recent topics </vt:lpstr>
      <vt:lpstr>Proposal:   A Game-Theoretic Framework for IR</vt:lpstr>
      <vt:lpstr>Search =  a game played by user and search engine</vt:lpstr>
      <vt:lpstr>Major benefits of IR as game playing</vt:lpstr>
      <vt:lpstr>New General Research Questions  </vt:lpstr>
      <vt:lpstr>Formalization of the IR Game</vt:lpstr>
      <vt:lpstr>Apply Bayesian Decision Theory </vt:lpstr>
      <vt:lpstr>Simplification of Computation </vt:lpstr>
      <vt:lpstr>Optimal Interactive Retrieval</vt:lpstr>
      <vt:lpstr>1. MDP/POMDP has been explored recently for IR…   (e.g., [Guan et al. 13], [Jin et al. 13], [Luo et al. 14])</vt:lpstr>
      <vt:lpstr>Instantiation of IR Game: Moves</vt:lpstr>
      <vt:lpstr>Example of new moves (new interface):  Explanatory Feedback</vt:lpstr>
      <vt:lpstr>Instantiation of IR Game: User Model M</vt:lpstr>
      <vt:lpstr>Instantiation of IR Game: Inference of User Model</vt:lpstr>
      <vt:lpstr>Instantiation of IR Game: Loss Function</vt:lpstr>
      <vt:lpstr>Instantiation of IR Game: Loss Function (cont.)</vt:lpstr>
      <vt:lpstr>Example of Instantiation: Information Card Model [Zhang &amp; Zhai 15]</vt:lpstr>
      <vt:lpstr>IR Game = “Card Playing”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Sample Interface: Medium sized screen</vt:lpstr>
      <vt:lpstr>Sample Interface: Smaller screen</vt:lpstr>
      <vt:lpstr>IR Game &amp; Diversification:  Different Reasons for Diversification</vt:lpstr>
      <vt:lpstr>Capturing diversification with  different loss functions</vt:lpstr>
      <vt:lpstr>An interesting new problem:  Crowdsourcing  judgments from users </vt:lpstr>
      <vt:lpstr>Summary: Answers to Basic Questions</vt:lpstr>
      <vt:lpstr>Major benefits of IR as game playing</vt:lpstr>
      <vt:lpstr>Intelligent IR System in the Future: Optimizing multiple games simultaneously </vt:lpstr>
      <vt:lpstr>Action Item: future research requires integration of multiple fields/topics</vt:lpstr>
      <vt:lpstr>Thank You!</vt:lpstr>
      <vt:lpstr>References</vt:lpstr>
      <vt:lpstr>References (cont.)</vt:lpstr>
      <vt:lpstr>References (cont.)</vt:lpstr>
      <vt:lpstr>References (cont.)</vt:lpstr>
      <vt:lpstr>References (cont.)</vt:lpstr>
      <vt:lpstr>References (cont.)</vt:lpstr>
      <vt:lpstr>References (cont.)</vt:lpstr>
      <vt:lpstr>References 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zhai</dc:creator>
  <cp:lastModifiedBy>鸿数</cp:lastModifiedBy>
  <cp:revision>172</cp:revision>
  <dcterms:created xsi:type="dcterms:W3CDTF">2013-09-17T19:36:26Z</dcterms:created>
  <dcterms:modified xsi:type="dcterms:W3CDTF">2016-11-01T10:42:34Z</dcterms:modified>
</cp:coreProperties>
</file>