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2" r:id="rId6"/>
    <p:sldId id="259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72" autoAdjust="0"/>
  </p:normalViewPr>
  <p:slideViewPr>
    <p:cSldViewPr>
      <p:cViewPr>
        <p:scale>
          <a:sx n="80" d="100"/>
          <a:sy n="80" d="100"/>
        </p:scale>
        <p:origin x="-151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FA2EE-A9E7-43E7-A0D9-BD2645968DB3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954C-DE2A-4D6C-93F4-43DF0941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5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5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透出哪些标签：</a:t>
            </a:r>
            <a:r>
              <a:rPr lang="en-US" altLang="zh-CN" dirty="0" smtClean="0"/>
              <a:t>topic</a:t>
            </a:r>
            <a:r>
              <a:rPr lang="en-US" altLang="zh-CN" baseline="0" dirty="0" smtClean="0"/>
              <a:t> model, user profile(online),</a:t>
            </a:r>
          </a:p>
          <a:p>
            <a:r>
              <a:rPr lang="zh-CN" altLang="en-US" dirty="0" smtClean="0"/>
              <a:t>自然语言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的生成作为</a:t>
            </a:r>
            <a:r>
              <a:rPr lang="en-US" altLang="zh-CN" smtClean="0"/>
              <a:t>tag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6954C-DE2A-4D6C-93F4-43DF09414E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4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77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6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0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7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0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7C30-8D71-4FD0-96DA-57F324E1E6FA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EF63-E5F4-4C75-ABE2-3ED7615BB9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4365104"/>
            <a:ext cx="4365104" cy="1108720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</a:rPr>
              <a:t>-- by </a:t>
            </a:r>
            <a:r>
              <a:rPr lang="zh-CN" altLang="en-US" dirty="0" smtClean="0">
                <a:solidFill>
                  <a:schemeClr val="bg1"/>
                </a:solidFill>
              </a:rPr>
              <a:t>鸿数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PA_组合 3"/>
          <p:cNvGrpSpPr/>
          <p:nvPr>
            <p:custDataLst>
              <p:tags r:id="rId1"/>
            </p:custDataLst>
          </p:nvPr>
        </p:nvGrpSpPr>
        <p:grpSpPr>
          <a:xfrm>
            <a:off x="1259632" y="2475205"/>
            <a:ext cx="1224136" cy="1403012"/>
            <a:chOff x="2319338" y="2699082"/>
            <a:chExt cx="1425103" cy="1633345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319338" y="2699082"/>
              <a:ext cx="1425103" cy="1633345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  <a:alpha val="95000"/>
                  </a:schemeClr>
                </a:gs>
              </a:gsLst>
              <a:lin ang="2700000" scaled="0"/>
            </a:gradFill>
            <a:ln w="254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369487" y="2756561"/>
              <a:ext cx="1324805" cy="1518388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7" name="PA_文本框 6"/>
          <p:cNvSpPr txBox="1"/>
          <p:nvPr>
            <p:custDataLst>
              <p:tags r:id="rId2"/>
            </p:custDataLst>
          </p:nvPr>
        </p:nvSpPr>
        <p:spPr>
          <a:xfrm>
            <a:off x="1227131" y="2822768"/>
            <a:ext cx="1289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项目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方案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0" name="PA_圆角矩形 32"/>
          <p:cNvSpPr/>
          <p:nvPr>
            <p:custDataLst>
              <p:tags r:id="rId3"/>
            </p:custDataLst>
          </p:nvPr>
        </p:nvSpPr>
        <p:spPr>
          <a:xfrm rot="2192132">
            <a:off x="7677010" y="2688751"/>
            <a:ext cx="126683" cy="26803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 w="12700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4400000" scaled="0"/>
              <a:tileRect/>
            </a:gradFill>
          </a:ln>
          <a:effectLst>
            <a:outerShdw blurRad="254000" dist="63500" dir="24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1" name="PA_文本框 2"/>
          <p:cNvSpPr txBox="1"/>
          <p:nvPr>
            <p:custDataLst>
              <p:tags r:id="rId4"/>
            </p:custDataLst>
          </p:nvPr>
        </p:nvSpPr>
        <p:spPr>
          <a:xfrm>
            <a:off x="2699792" y="2698847"/>
            <a:ext cx="595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>
                <a:blipFill>
                  <a:blip r:embed="rId7"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zh-CN" altLang="en-US" sz="4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头条全局搜索项目</a:t>
            </a:r>
            <a:endParaRPr lang="zh-CN" altLang="en-US" sz="4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2" name="PA_直接连接符 21"/>
          <p:cNvCxnSpPr/>
          <p:nvPr>
            <p:custDataLst>
              <p:tags r:id="rId5"/>
            </p:custDataLst>
          </p:nvPr>
        </p:nvCxnSpPr>
        <p:spPr>
          <a:xfrm>
            <a:off x="2700519" y="3528419"/>
            <a:ext cx="5880752" cy="1657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2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61 -1.11022E-16 L 0.12304 -1.11022E-1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8 -3.33333E-6 L 3.33333E-6 -3.33333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3.33333E-6 L -0.20859 -3.33333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3073 -3.33333E-6 L -2.5E-6 -3.33333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 animBg="1"/>
      <p:bldP spid="10" grpId="1" animBg="1"/>
      <p:bldP spid="10" grpId="2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15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67544" y="1166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头条全局搜索项目意义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形状 82"/>
          <p:cNvSpPr/>
          <p:nvPr/>
        </p:nvSpPr>
        <p:spPr>
          <a:xfrm>
            <a:off x="251520" y="2492897"/>
            <a:ext cx="3035300" cy="3384375"/>
          </a:xfrm>
          <a:custGeom>
            <a:avLst/>
            <a:gdLst>
              <a:gd name="connsiteX0" fmla="*/ 266164 w 2612745"/>
              <a:gd name="connsiteY0" fmla="*/ 0 h 1596664"/>
              <a:gd name="connsiteX1" fmla="*/ 2346581 w 2612745"/>
              <a:gd name="connsiteY1" fmla="*/ 0 h 1596664"/>
              <a:gd name="connsiteX2" fmla="*/ 2612745 w 2612745"/>
              <a:gd name="connsiteY2" fmla="*/ 266164 h 1596664"/>
              <a:gd name="connsiteX3" fmla="*/ 2612745 w 2612745"/>
              <a:gd name="connsiteY3" fmla="*/ 1596664 h 1596664"/>
              <a:gd name="connsiteX4" fmla="*/ 2612745 w 2612745"/>
              <a:gd name="connsiteY4" fmla="*/ 1596664 h 1596664"/>
              <a:gd name="connsiteX5" fmla="*/ 0 w 2612745"/>
              <a:gd name="connsiteY5" fmla="*/ 1596664 h 1596664"/>
              <a:gd name="connsiteX6" fmla="*/ 0 w 2612745"/>
              <a:gd name="connsiteY6" fmla="*/ 1596664 h 1596664"/>
              <a:gd name="connsiteX7" fmla="*/ 0 w 2612745"/>
              <a:gd name="connsiteY7" fmla="*/ 266164 h 1596664"/>
              <a:gd name="connsiteX8" fmla="*/ 266164 w 2612745"/>
              <a:gd name="connsiteY8" fmla="*/ 0 h 159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745" h="1596664">
                <a:moveTo>
                  <a:pt x="1" y="1434009"/>
                </a:moveTo>
                <a:lnTo>
                  <a:pt x="1" y="162655"/>
                </a:lnTo>
                <a:cubicBezTo>
                  <a:pt x="1" y="72823"/>
                  <a:pt x="195001" y="0"/>
                  <a:pt x="435545" y="0"/>
                </a:cubicBezTo>
                <a:lnTo>
                  <a:pt x="2612744" y="0"/>
                </a:lnTo>
                <a:lnTo>
                  <a:pt x="2612744" y="0"/>
                </a:lnTo>
                <a:lnTo>
                  <a:pt x="2612744" y="1596664"/>
                </a:lnTo>
                <a:lnTo>
                  <a:pt x="2612744" y="1596664"/>
                </a:lnTo>
                <a:lnTo>
                  <a:pt x="435545" y="1596664"/>
                </a:lnTo>
                <a:cubicBezTo>
                  <a:pt x="195001" y="1596664"/>
                  <a:pt x="1" y="1523841"/>
                  <a:pt x="1" y="143400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1308" tIns="300207" rIns="200025" bIns="300208" numCol="1" spcCol="1270" anchor="t" anchorCtr="0">
            <a:noAutofit/>
          </a:bodyPr>
          <a:lstStyle/>
          <a:p>
            <a:pPr algn="ctr" defTabSz="1555750">
              <a:spcBef>
                <a:spcPct val="0"/>
              </a:spcBef>
              <a:spcAft>
                <a:spcPts val="100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现况</a:t>
            </a:r>
            <a:endParaRPr lang="en-US" altLang="zh-CN" sz="24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179388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只有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20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多个频道</a:t>
            </a:r>
            <a:endParaRPr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目体系单一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频道！</a:t>
            </a:r>
            <a:r>
              <a:rPr lang="en-US" altLang="zh-CN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类目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179388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内容库是黑盒</a:t>
            </a:r>
            <a:endParaRPr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内容分散、完全孤立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清楚哪些类目有内容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清楚用户喜欢哪类内容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只有主动搜索汇总文章</a:t>
            </a: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 defTabSz="1555750">
              <a:spcBef>
                <a:spcPct val="0"/>
              </a:spcBef>
              <a:spcAft>
                <a:spcPts val="500"/>
              </a:spcAft>
              <a:buFont typeface="Arial"/>
              <a:buChar char="•"/>
            </a:pPr>
            <a:endParaRPr lang="en-US" altLang="zh-CN" sz="1400" dirty="0" smtClean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  <a:p>
            <a:pPr marL="179388" indent="-179388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en-US" altLang="zh-CN" sz="14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179388" lvl="0" indent="-179388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endPara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任意形状 83"/>
          <p:cNvSpPr/>
          <p:nvPr/>
        </p:nvSpPr>
        <p:spPr>
          <a:xfrm>
            <a:off x="5940153" y="2492896"/>
            <a:ext cx="2940070" cy="3384376"/>
          </a:xfrm>
          <a:custGeom>
            <a:avLst/>
            <a:gdLst>
              <a:gd name="connsiteX0" fmla="*/ 266164 w 2612745"/>
              <a:gd name="connsiteY0" fmla="*/ 0 h 1596664"/>
              <a:gd name="connsiteX1" fmla="*/ 2346581 w 2612745"/>
              <a:gd name="connsiteY1" fmla="*/ 0 h 1596664"/>
              <a:gd name="connsiteX2" fmla="*/ 2612745 w 2612745"/>
              <a:gd name="connsiteY2" fmla="*/ 266164 h 1596664"/>
              <a:gd name="connsiteX3" fmla="*/ 2612745 w 2612745"/>
              <a:gd name="connsiteY3" fmla="*/ 1596664 h 1596664"/>
              <a:gd name="connsiteX4" fmla="*/ 2612745 w 2612745"/>
              <a:gd name="connsiteY4" fmla="*/ 1596664 h 1596664"/>
              <a:gd name="connsiteX5" fmla="*/ 0 w 2612745"/>
              <a:gd name="connsiteY5" fmla="*/ 1596664 h 1596664"/>
              <a:gd name="connsiteX6" fmla="*/ 0 w 2612745"/>
              <a:gd name="connsiteY6" fmla="*/ 1596664 h 1596664"/>
              <a:gd name="connsiteX7" fmla="*/ 0 w 2612745"/>
              <a:gd name="connsiteY7" fmla="*/ 266164 h 1596664"/>
              <a:gd name="connsiteX8" fmla="*/ 266164 w 2612745"/>
              <a:gd name="connsiteY8" fmla="*/ 0 h 159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745" h="1596664">
                <a:moveTo>
                  <a:pt x="2612744" y="162655"/>
                </a:moveTo>
                <a:lnTo>
                  <a:pt x="2612744" y="1434009"/>
                </a:lnTo>
                <a:cubicBezTo>
                  <a:pt x="2612744" y="1523841"/>
                  <a:pt x="2417744" y="1596664"/>
                  <a:pt x="2177200" y="1596664"/>
                </a:cubicBezTo>
                <a:lnTo>
                  <a:pt x="1" y="1596664"/>
                </a:lnTo>
                <a:lnTo>
                  <a:pt x="1" y="1596664"/>
                </a:lnTo>
                <a:lnTo>
                  <a:pt x="1" y="0"/>
                </a:lnTo>
                <a:lnTo>
                  <a:pt x="1" y="0"/>
                </a:lnTo>
                <a:lnTo>
                  <a:pt x="2177200" y="0"/>
                </a:lnTo>
                <a:cubicBezTo>
                  <a:pt x="2417744" y="0"/>
                  <a:pt x="2612744" y="72823"/>
                  <a:pt x="2612744" y="162655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0026" tIns="300208" rIns="211307" bIns="300207" numCol="1" spcCol="1270" anchor="t" anchorCtr="0">
            <a:noAutofit/>
          </a:bodyPr>
          <a:lstStyle/>
          <a:p>
            <a:pPr lvl="0" algn="ctr">
              <a:spcAft>
                <a:spcPts val="10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期望</a:t>
            </a:r>
            <a:endParaRPr lang="en-US" altLang="zh-CN" sz="16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179388" lvl="0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结构化全网内容</a:t>
            </a:r>
            <a:endParaRPr lang="en-US" altLang="zh-CN" sz="16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类目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属性组织体系</a:t>
            </a:r>
            <a:endParaRPr lang="en-US" altLang="zh-CN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通用稳定的类目结构</a:t>
            </a:r>
            <a:endParaRPr lang="en-US" altLang="zh-CN" sz="1400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满足淘内文章独有需求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179388" lvl="0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全局搜索标签</a:t>
            </a:r>
            <a:endParaRPr lang="en-US" altLang="zh-CN" sz="16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浓缩文章内容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引起阅读兴趣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636588" lvl="1" indent="-179388">
              <a:spcAft>
                <a:spcPts val="500"/>
              </a:spcAft>
              <a:buFont typeface="Arial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保证召回质量</a:t>
            </a:r>
            <a:endParaRPr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Oval 3"/>
          <p:cNvSpPr/>
          <p:nvPr/>
        </p:nvSpPr>
        <p:spPr>
          <a:xfrm>
            <a:off x="3347864" y="2860000"/>
            <a:ext cx="2579922" cy="895973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9"/>
          <p:cNvSpPr/>
          <p:nvPr/>
        </p:nvSpPr>
        <p:spPr>
          <a:xfrm>
            <a:off x="4084298" y="4041195"/>
            <a:ext cx="919750" cy="899973"/>
          </a:xfrm>
          <a:custGeom>
            <a:avLst/>
            <a:gdLst>
              <a:gd name="connsiteX0" fmla="*/ 0 w 899973"/>
              <a:gd name="connsiteY0" fmla="*/ 449987 h 899973"/>
              <a:gd name="connsiteX1" fmla="*/ 449987 w 899973"/>
              <a:gd name="connsiteY1" fmla="*/ 0 h 899973"/>
              <a:gd name="connsiteX2" fmla="*/ 899974 w 899973"/>
              <a:gd name="connsiteY2" fmla="*/ 449987 h 899973"/>
              <a:gd name="connsiteX3" fmla="*/ 449987 w 899973"/>
              <a:gd name="connsiteY3" fmla="*/ 899974 h 899973"/>
              <a:gd name="connsiteX4" fmla="*/ 0 w 899973"/>
              <a:gd name="connsiteY4" fmla="*/ 449987 h 8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73" h="899973">
                <a:moveTo>
                  <a:pt x="0" y="449987"/>
                </a:moveTo>
                <a:cubicBezTo>
                  <a:pt x="0" y="201466"/>
                  <a:pt x="201466" y="0"/>
                  <a:pt x="449987" y="0"/>
                </a:cubicBezTo>
                <a:cubicBezTo>
                  <a:pt x="698508" y="0"/>
                  <a:pt x="899974" y="201466"/>
                  <a:pt x="899974" y="449987"/>
                </a:cubicBezTo>
                <a:cubicBezTo>
                  <a:pt x="899974" y="698508"/>
                  <a:pt x="698508" y="899974"/>
                  <a:pt x="449987" y="899974"/>
                </a:cubicBezTo>
                <a:cubicBezTo>
                  <a:pt x="201466" y="899974"/>
                  <a:pt x="0" y="698508"/>
                  <a:pt x="0" y="44998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78" tIns="149578" rIns="149578" bIns="149578" numCol="1" spcCol="1270" anchor="ctr" anchorCtr="0">
            <a:noAutofit/>
          </a:bodyPr>
          <a:lstStyle/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200" kern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提升    内容消费体验</a:t>
            </a:r>
            <a:endParaRPr lang="zh-CN" altLang="en-US" sz="12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Freeform 10"/>
          <p:cNvSpPr/>
          <p:nvPr/>
        </p:nvSpPr>
        <p:spPr>
          <a:xfrm>
            <a:off x="3635896" y="2921391"/>
            <a:ext cx="899973" cy="899973"/>
          </a:xfrm>
          <a:custGeom>
            <a:avLst/>
            <a:gdLst>
              <a:gd name="connsiteX0" fmla="*/ 0 w 899973"/>
              <a:gd name="connsiteY0" fmla="*/ 449987 h 899973"/>
              <a:gd name="connsiteX1" fmla="*/ 449987 w 899973"/>
              <a:gd name="connsiteY1" fmla="*/ 0 h 899973"/>
              <a:gd name="connsiteX2" fmla="*/ 899974 w 899973"/>
              <a:gd name="connsiteY2" fmla="*/ 449987 h 899973"/>
              <a:gd name="connsiteX3" fmla="*/ 449987 w 899973"/>
              <a:gd name="connsiteY3" fmla="*/ 899974 h 899973"/>
              <a:gd name="connsiteX4" fmla="*/ 0 w 899973"/>
              <a:gd name="connsiteY4" fmla="*/ 449987 h 8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73" h="899973">
                <a:moveTo>
                  <a:pt x="0" y="449987"/>
                </a:moveTo>
                <a:cubicBezTo>
                  <a:pt x="0" y="201466"/>
                  <a:pt x="201466" y="0"/>
                  <a:pt x="449987" y="0"/>
                </a:cubicBezTo>
                <a:cubicBezTo>
                  <a:pt x="698508" y="0"/>
                  <a:pt x="899974" y="201466"/>
                  <a:pt x="899974" y="449987"/>
                </a:cubicBezTo>
                <a:cubicBezTo>
                  <a:pt x="899974" y="698508"/>
                  <a:pt x="698508" y="899974"/>
                  <a:pt x="449987" y="899974"/>
                </a:cubicBezTo>
                <a:cubicBezTo>
                  <a:pt x="201466" y="899974"/>
                  <a:pt x="0" y="698508"/>
                  <a:pt x="0" y="44998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78" tIns="149578" rIns="149578" bIns="149578" numCol="1" spcCol="1270" anchor="ctr" anchorCtr="0">
            <a:noAutofit/>
          </a:bodyPr>
          <a:lstStyle/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kern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内容   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分类</a:t>
            </a:r>
            <a:endParaRPr lang="zh-CN" altLang="en-US" sz="14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Freeform 11"/>
          <p:cNvSpPr/>
          <p:nvPr/>
        </p:nvSpPr>
        <p:spPr>
          <a:xfrm>
            <a:off x="4716016" y="2932397"/>
            <a:ext cx="899973" cy="899973"/>
          </a:xfrm>
          <a:custGeom>
            <a:avLst/>
            <a:gdLst>
              <a:gd name="connsiteX0" fmla="*/ 0 w 899973"/>
              <a:gd name="connsiteY0" fmla="*/ 449987 h 899973"/>
              <a:gd name="connsiteX1" fmla="*/ 449987 w 899973"/>
              <a:gd name="connsiteY1" fmla="*/ 0 h 899973"/>
              <a:gd name="connsiteX2" fmla="*/ 899974 w 899973"/>
              <a:gd name="connsiteY2" fmla="*/ 449987 h 899973"/>
              <a:gd name="connsiteX3" fmla="*/ 449987 w 899973"/>
              <a:gd name="connsiteY3" fmla="*/ 899974 h 899973"/>
              <a:gd name="connsiteX4" fmla="*/ 0 w 899973"/>
              <a:gd name="connsiteY4" fmla="*/ 449987 h 89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73" h="899973">
                <a:moveTo>
                  <a:pt x="0" y="449987"/>
                </a:moveTo>
                <a:cubicBezTo>
                  <a:pt x="0" y="201466"/>
                  <a:pt x="201466" y="0"/>
                  <a:pt x="449987" y="0"/>
                </a:cubicBezTo>
                <a:cubicBezTo>
                  <a:pt x="698508" y="0"/>
                  <a:pt x="899974" y="201466"/>
                  <a:pt x="899974" y="449987"/>
                </a:cubicBezTo>
                <a:cubicBezTo>
                  <a:pt x="899974" y="698508"/>
                  <a:pt x="698508" y="899974"/>
                  <a:pt x="449987" y="899974"/>
                </a:cubicBezTo>
                <a:cubicBezTo>
                  <a:pt x="201466" y="899974"/>
                  <a:pt x="0" y="698508"/>
                  <a:pt x="0" y="449987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578" tIns="149578" rIns="149578" bIns="149578" numCol="1" spcCol="1270" anchor="ctr" anchorCtr="0">
            <a:noAutofit/>
          </a:bodyPr>
          <a:lstStyle/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文章</a:t>
            </a:r>
            <a:endParaRPr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lvl="0" algn="ctr" defTabSz="6223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打标</a:t>
            </a:r>
            <a:endParaRPr lang="zh-CN" altLang="en-US" sz="14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Shape 13"/>
          <p:cNvSpPr/>
          <p:nvPr/>
        </p:nvSpPr>
        <p:spPr>
          <a:xfrm>
            <a:off x="2915816" y="2636912"/>
            <a:ext cx="3389237" cy="2517852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组 25"/>
          <p:cNvGrpSpPr/>
          <p:nvPr/>
        </p:nvGrpSpPr>
        <p:grpSpPr>
          <a:xfrm>
            <a:off x="503616" y="1736880"/>
            <a:ext cx="612000" cy="612000"/>
            <a:chOff x="1344825" y="228933"/>
            <a:chExt cx="894002" cy="894002"/>
          </a:xfrm>
        </p:grpSpPr>
        <p:sp>
          <p:nvSpPr>
            <p:cNvPr id="33" name="椭圆 32"/>
            <p:cNvSpPr/>
            <p:nvPr/>
          </p:nvSpPr>
          <p:spPr>
            <a:xfrm>
              <a:off x="1428323" y="304459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4" name="Freeform 102"/>
            <p:cNvSpPr>
              <a:spLocks noEditPoints="1"/>
            </p:cNvSpPr>
            <p:nvPr/>
          </p:nvSpPr>
          <p:spPr bwMode="auto">
            <a:xfrm>
              <a:off x="1663368" y="528686"/>
              <a:ext cx="272860" cy="294496"/>
            </a:xfrm>
            <a:custGeom>
              <a:avLst/>
              <a:gdLst>
                <a:gd name="T0" fmla="*/ 76 w 96"/>
                <a:gd name="T1" fmla="*/ 64 h 104"/>
                <a:gd name="T2" fmla="*/ 59 w 96"/>
                <a:gd name="T3" fmla="*/ 73 h 104"/>
                <a:gd name="T4" fmla="*/ 38 w 96"/>
                <a:gd name="T5" fmla="*/ 61 h 104"/>
                <a:gd name="T6" fmla="*/ 40 w 96"/>
                <a:gd name="T7" fmla="*/ 52 h 104"/>
                <a:gd name="T8" fmla="*/ 39 w 96"/>
                <a:gd name="T9" fmla="*/ 46 h 104"/>
                <a:gd name="T10" fmla="*/ 61 w 96"/>
                <a:gd name="T11" fmla="*/ 34 h 104"/>
                <a:gd name="T12" fmla="*/ 76 w 96"/>
                <a:gd name="T13" fmla="*/ 40 h 104"/>
                <a:gd name="T14" fmla="*/ 96 w 96"/>
                <a:gd name="T15" fmla="*/ 20 h 104"/>
                <a:gd name="T16" fmla="*/ 76 w 96"/>
                <a:gd name="T17" fmla="*/ 0 h 104"/>
                <a:gd name="T18" fmla="*/ 56 w 96"/>
                <a:gd name="T19" fmla="*/ 20 h 104"/>
                <a:gd name="T20" fmla="*/ 57 w 96"/>
                <a:gd name="T21" fmla="*/ 26 h 104"/>
                <a:gd name="T22" fmla="*/ 35 w 96"/>
                <a:gd name="T23" fmla="*/ 38 h 104"/>
                <a:gd name="T24" fmla="*/ 20 w 96"/>
                <a:gd name="T25" fmla="*/ 32 h 104"/>
                <a:gd name="T26" fmla="*/ 0 w 96"/>
                <a:gd name="T27" fmla="*/ 52 h 104"/>
                <a:gd name="T28" fmla="*/ 20 w 96"/>
                <a:gd name="T29" fmla="*/ 72 h 104"/>
                <a:gd name="T30" fmla="*/ 32 w 96"/>
                <a:gd name="T31" fmla="*/ 68 h 104"/>
                <a:gd name="T32" fmla="*/ 32 w 96"/>
                <a:gd name="T33" fmla="*/ 68 h 104"/>
                <a:gd name="T34" fmla="*/ 56 w 96"/>
                <a:gd name="T35" fmla="*/ 82 h 104"/>
                <a:gd name="T36" fmla="*/ 56 w 96"/>
                <a:gd name="T37" fmla="*/ 84 h 104"/>
                <a:gd name="T38" fmla="*/ 76 w 96"/>
                <a:gd name="T39" fmla="*/ 104 h 104"/>
                <a:gd name="T40" fmla="*/ 96 w 96"/>
                <a:gd name="T41" fmla="*/ 84 h 104"/>
                <a:gd name="T42" fmla="*/ 76 w 96"/>
                <a:gd name="T43" fmla="*/ 64 h 104"/>
                <a:gd name="T44" fmla="*/ 76 w 96"/>
                <a:gd name="T45" fmla="*/ 8 h 104"/>
                <a:gd name="T46" fmla="*/ 88 w 96"/>
                <a:gd name="T47" fmla="*/ 20 h 104"/>
                <a:gd name="T48" fmla="*/ 76 w 96"/>
                <a:gd name="T49" fmla="*/ 32 h 104"/>
                <a:gd name="T50" fmla="*/ 64 w 96"/>
                <a:gd name="T51" fmla="*/ 20 h 104"/>
                <a:gd name="T52" fmla="*/ 76 w 96"/>
                <a:gd name="T53" fmla="*/ 8 h 104"/>
                <a:gd name="T54" fmla="*/ 20 w 96"/>
                <a:gd name="T55" fmla="*/ 64 h 104"/>
                <a:gd name="T56" fmla="*/ 8 w 96"/>
                <a:gd name="T57" fmla="*/ 52 h 104"/>
                <a:gd name="T58" fmla="*/ 20 w 96"/>
                <a:gd name="T59" fmla="*/ 40 h 104"/>
                <a:gd name="T60" fmla="*/ 32 w 96"/>
                <a:gd name="T61" fmla="*/ 52 h 104"/>
                <a:gd name="T62" fmla="*/ 20 w 96"/>
                <a:gd name="T63" fmla="*/ 64 h 104"/>
                <a:gd name="T64" fmla="*/ 76 w 96"/>
                <a:gd name="T65" fmla="*/ 96 h 104"/>
                <a:gd name="T66" fmla="*/ 64 w 96"/>
                <a:gd name="T67" fmla="*/ 84 h 104"/>
                <a:gd name="T68" fmla="*/ 76 w 96"/>
                <a:gd name="T69" fmla="*/ 72 h 104"/>
                <a:gd name="T70" fmla="*/ 88 w 96"/>
                <a:gd name="T71" fmla="*/ 84 h 104"/>
                <a:gd name="T72" fmla="*/ 76 w 96"/>
                <a:gd name="T73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104">
                  <a:moveTo>
                    <a:pt x="76" y="64"/>
                  </a:moveTo>
                  <a:cubicBezTo>
                    <a:pt x="69" y="64"/>
                    <a:pt x="63" y="68"/>
                    <a:pt x="59" y="7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58"/>
                    <a:pt x="40" y="55"/>
                    <a:pt x="40" y="52"/>
                  </a:cubicBezTo>
                  <a:cubicBezTo>
                    <a:pt x="40" y="50"/>
                    <a:pt x="40" y="48"/>
                    <a:pt x="39" y="4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5" y="37"/>
                    <a:pt x="70" y="40"/>
                    <a:pt x="76" y="40"/>
                  </a:cubicBezTo>
                  <a:cubicBezTo>
                    <a:pt x="87" y="40"/>
                    <a:pt x="96" y="31"/>
                    <a:pt x="96" y="20"/>
                  </a:cubicBezTo>
                  <a:cubicBezTo>
                    <a:pt x="96" y="9"/>
                    <a:pt x="87" y="0"/>
                    <a:pt x="76" y="0"/>
                  </a:cubicBezTo>
                  <a:cubicBezTo>
                    <a:pt x="65" y="0"/>
                    <a:pt x="56" y="9"/>
                    <a:pt x="56" y="20"/>
                  </a:cubicBezTo>
                  <a:cubicBezTo>
                    <a:pt x="56" y="22"/>
                    <a:pt x="56" y="24"/>
                    <a:pt x="57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1" y="35"/>
                    <a:pt x="26" y="32"/>
                    <a:pt x="20" y="32"/>
                  </a:cubicBezTo>
                  <a:cubicBezTo>
                    <a:pt x="9" y="32"/>
                    <a:pt x="0" y="41"/>
                    <a:pt x="0" y="52"/>
                  </a:cubicBezTo>
                  <a:cubicBezTo>
                    <a:pt x="0" y="63"/>
                    <a:pt x="9" y="72"/>
                    <a:pt x="20" y="72"/>
                  </a:cubicBezTo>
                  <a:cubicBezTo>
                    <a:pt x="25" y="72"/>
                    <a:pt x="29" y="70"/>
                    <a:pt x="32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ubicBezTo>
                    <a:pt x="56" y="95"/>
                    <a:pt x="65" y="104"/>
                    <a:pt x="76" y="104"/>
                  </a:cubicBezTo>
                  <a:cubicBezTo>
                    <a:pt x="87" y="104"/>
                    <a:pt x="96" y="95"/>
                    <a:pt x="96" y="84"/>
                  </a:cubicBezTo>
                  <a:cubicBezTo>
                    <a:pt x="96" y="73"/>
                    <a:pt x="87" y="64"/>
                    <a:pt x="76" y="64"/>
                  </a:cubicBezTo>
                  <a:close/>
                  <a:moveTo>
                    <a:pt x="76" y="8"/>
                  </a:moveTo>
                  <a:cubicBezTo>
                    <a:pt x="83" y="8"/>
                    <a:pt x="88" y="13"/>
                    <a:pt x="88" y="20"/>
                  </a:cubicBezTo>
                  <a:cubicBezTo>
                    <a:pt x="88" y="27"/>
                    <a:pt x="83" y="32"/>
                    <a:pt x="76" y="32"/>
                  </a:cubicBezTo>
                  <a:cubicBezTo>
                    <a:pt x="69" y="32"/>
                    <a:pt x="64" y="27"/>
                    <a:pt x="64" y="20"/>
                  </a:cubicBezTo>
                  <a:cubicBezTo>
                    <a:pt x="64" y="13"/>
                    <a:pt x="69" y="8"/>
                    <a:pt x="76" y="8"/>
                  </a:cubicBezTo>
                  <a:close/>
                  <a:moveTo>
                    <a:pt x="20" y="64"/>
                  </a:moveTo>
                  <a:cubicBezTo>
                    <a:pt x="13" y="64"/>
                    <a:pt x="8" y="59"/>
                    <a:pt x="8" y="52"/>
                  </a:cubicBezTo>
                  <a:cubicBezTo>
                    <a:pt x="8" y="45"/>
                    <a:pt x="13" y="40"/>
                    <a:pt x="20" y="40"/>
                  </a:cubicBezTo>
                  <a:cubicBezTo>
                    <a:pt x="27" y="40"/>
                    <a:pt x="32" y="45"/>
                    <a:pt x="32" y="52"/>
                  </a:cubicBezTo>
                  <a:cubicBezTo>
                    <a:pt x="32" y="59"/>
                    <a:pt x="27" y="64"/>
                    <a:pt x="20" y="64"/>
                  </a:cubicBezTo>
                  <a:close/>
                  <a:moveTo>
                    <a:pt x="76" y="96"/>
                  </a:moveTo>
                  <a:cubicBezTo>
                    <a:pt x="69" y="96"/>
                    <a:pt x="64" y="91"/>
                    <a:pt x="64" y="84"/>
                  </a:cubicBezTo>
                  <a:cubicBezTo>
                    <a:pt x="64" y="77"/>
                    <a:pt x="69" y="72"/>
                    <a:pt x="76" y="72"/>
                  </a:cubicBezTo>
                  <a:cubicBezTo>
                    <a:pt x="83" y="72"/>
                    <a:pt x="88" y="77"/>
                    <a:pt x="88" y="84"/>
                  </a:cubicBezTo>
                  <a:cubicBezTo>
                    <a:pt x="88" y="91"/>
                    <a:pt x="83" y="96"/>
                    <a:pt x="76" y="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344825" y="228933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36" name="文本框 30"/>
          <p:cNvSpPr txBox="1"/>
          <p:nvPr/>
        </p:nvSpPr>
        <p:spPr>
          <a:xfrm>
            <a:off x="1279774" y="1812082"/>
            <a:ext cx="38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结构化全网内容，全局搜索标签</a:t>
            </a:r>
            <a:endParaRPr lang="zh-CN" altLang="en-US" sz="2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4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9" grpId="0" animBg="1"/>
      <p:bldP spid="23" grpId="0" animBg="1"/>
      <p:bldP spid="24" grpId="0" animBg="1"/>
      <p:bldP spid="2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头条全局搜索产品设计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8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374535"/>
            <a:ext cx="2046229" cy="281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7" y="2433803"/>
            <a:ext cx="1957941" cy="27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83539"/>
            <a:ext cx="2051630" cy="279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87624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顶部透出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6052" y="5661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底部透出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4364" y="5670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高亮透出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7" name="组 142"/>
          <p:cNvGrpSpPr/>
          <p:nvPr/>
        </p:nvGrpSpPr>
        <p:grpSpPr>
          <a:xfrm>
            <a:off x="503616" y="1736881"/>
            <a:ext cx="611999" cy="611999"/>
            <a:chOff x="5323599" y="1894631"/>
            <a:chExt cx="894002" cy="894002"/>
          </a:xfrm>
        </p:grpSpPr>
        <p:sp>
          <p:nvSpPr>
            <p:cNvPr id="28" name="椭圆 27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9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39" name="文本框 30"/>
          <p:cNvSpPr txBox="1"/>
          <p:nvPr/>
        </p:nvSpPr>
        <p:spPr>
          <a:xfrm>
            <a:off x="1279774" y="1812082"/>
            <a:ext cx="38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文章详情页，多个备选方案</a:t>
            </a:r>
            <a:endParaRPr lang="zh-CN" altLang="en-US" sz="2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031" name="Picture 7" descr="C:\Users\jimmy.zjm\Desktop\IMG_545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386" y="1412776"/>
            <a:ext cx="2910325" cy="517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 142"/>
          <p:cNvGrpSpPr/>
          <p:nvPr/>
        </p:nvGrpSpPr>
        <p:grpSpPr>
          <a:xfrm>
            <a:off x="524694" y="3465073"/>
            <a:ext cx="611999" cy="611999"/>
            <a:chOff x="5323599" y="1894631"/>
            <a:chExt cx="894002" cy="894002"/>
          </a:xfrm>
        </p:grpSpPr>
        <p:sp>
          <p:nvSpPr>
            <p:cNvPr id="23" name="椭圆 22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4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26" name="文本框 30"/>
          <p:cNvSpPr txBox="1"/>
          <p:nvPr/>
        </p:nvSpPr>
        <p:spPr>
          <a:xfrm>
            <a:off x="1300852" y="3540274"/>
            <a:ext cx="388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搜索结果页</a:t>
            </a:r>
            <a:r>
              <a:rPr lang="zh-CN" altLang="en-US" sz="20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，内容搜索引擎</a:t>
            </a:r>
            <a:endParaRPr lang="zh-CN" altLang="en-US" sz="20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2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4" grpId="1"/>
      <p:bldP spid="21" grpId="0"/>
      <p:bldP spid="21" grpId="1"/>
      <p:bldP spid="22" grpId="0"/>
      <p:bldP spid="22" grpId="1"/>
      <p:bldP spid="39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头条全局搜索架构大图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8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09427" y="1536883"/>
            <a:ext cx="0" cy="507682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51339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63"/>
          <p:cNvSpPr txBox="1"/>
          <p:nvPr/>
        </p:nvSpPr>
        <p:spPr>
          <a:xfrm>
            <a:off x="5369793" y="299695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6" name="文本框 84"/>
          <p:cNvSpPr txBox="1"/>
          <p:nvPr/>
        </p:nvSpPr>
        <p:spPr>
          <a:xfrm>
            <a:off x="5335513" y="4725144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8104" y="1659002"/>
            <a:ext cx="33123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全局搜索</a:t>
            </a:r>
            <a:endParaRPr lang="en-US" altLang="zh-CN" sz="1600" dirty="0" smtClean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头条全局搜索分为离线文档和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在线标签搜索</a:t>
            </a:r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打标两部分。</a:t>
            </a:r>
            <a:endParaRPr lang="en-US" altLang="zh-CN" sz="1200" dirty="0" smtClean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3246" y="2874426"/>
            <a:ext cx="3367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文档</a:t>
            </a:r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打标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利用抽取好的标签对头条文档打标，计算标签和文章的相关性，根据相关性排序，截取前几个。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0004" y="4626421"/>
            <a:ext cx="3278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 smtClean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标签搜索</a:t>
            </a:r>
            <a:endParaRPr lang="en-US" altLang="zh-CN" sz="1600" dirty="0" smtClean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用户点击文章中的标签</a:t>
            </a:r>
            <a:r>
              <a:rPr lang="en-US" altLang="zh-CN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，把标签作为搜索词在内容搜引擎中搜索，召回和标签相关的文章，按照个性化和相关性排序并展示。</a:t>
            </a:r>
            <a:endParaRPr lang="zh-CN" altLang="en-US" dirty="0"/>
          </a:p>
        </p:txBody>
      </p:sp>
      <p:grpSp>
        <p:nvGrpSpPr>
          <p:cNvPr id="24" name="组 142"/>
          <p:cNvGrpSpPr/>
          <p:nvPr/>
        </p:nvGrpSpPr>
        <p:grpSpPr>
          <a:xfrm>
            <a:off x="5369793" y="1664873"/>
            <a:ext cx="611999" cy="611999"/>
            <a:chOff x="5323599" y="1894631"/>
            <a:chExt cx="894002" cy="894002"/>
          </a:xfrm>
        </p:grpSpPr>
        <p:sp>
          <p:nvSpPr>
            <p:cNvPr id="25" name="椭圆 24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6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5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头条全局搜索架构大图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8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95152" y="1536883"/>
            <a:ext cx="0" cy="507682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63"/>
          <p:cNvSpPr txBox="1"/>
          <p:nvPr/>
        </p:nvSpPr>
        <p:spPr>
          <a:xfrm>
            <a:off x="5369793" y="299695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13" name="文本框 84"/>
          <p:cNvSpPr txBox="1"/>
          <p:nvPr/>
        </p:nvSpPr>
        <p:spPr>
          <a:xfrm>
            <a:off x="5335513" y="4725144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</a:t>
            </a:r>
            <a:r>
              <a:rPr lang="en-US" altLang="zh-CN" sz="3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0" y="1805603"/>
            <a:ext cx="51625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08104" y="1659002"/>
            <a:ext cx="33123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标签抽取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分为类目搭建、属性归纳两部分。整理的类目和属性共同作为抽取标签。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3246" y="2874426"/>
            <a:ext cx="33679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类目搭建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由行业运营提供原始类目体系，算法通过计算类目关系在文章中的效用分，做出推荐和不推荐的判断。对于不推荐的类目，需要运营修改校验，之后整理入类目库。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0004" y="4626421"/>
            <a:ext cx="32784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1600" dirty="0">
                <a:solidFill>
                  <a:schemeClr val="accent3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属性归纳</a:t>
            </a:r>
            <a:endParaRPr lang="en-US" altLang="zh-CN" sz="1600" dirty="0">
              <a:solidFill>
                <a:schemeClr val="accent3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利用淘宝电商热词搭配顶级类目构造搜索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query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</a:rPr>
              <a:t>，在外网带标签的内容源爬取文章，抽取标签。算法计算标签类目归属分和质量分，提供给运营简单修正，直接入库。运营之后可以提供种子词检索标签，规约属性。</a:t>
            </a:r>
            <a:endParaRPr lang="en-US" altLang="zh-CN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22" name="组 142"/>
          <p:cNvGrpSpPr/>
          <p:nvPr/>
        </p:nvGrpSpPr>
        <p:grpSpPr>
          <a:xfrm>
            <a:off x="5356232" y="1689618"/>
            <a:ext cx="611999" cy="611999"/>
            <a:chOff x="5323599" y="1894631"/>
            <a:chExt cx="894002" cy="894002"/>
          </a:xfrm>
        </p:grpSpPr>
        <p:sp>
          <p:nvSpPr>
            <p:cNvPr id="23" name="椭圆 22"/>
            <p:cNvSpPr/>
            <p:nvPr/>
          </p:nvSpPr>
          <p:spPr>
            <a:xfrm>
              <a:off x="5399125" y="1970157"/>
              <a:ext cx="742950" cy="7429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4" name="Freeform 104"/>
            <p:cNvSpPr>
              <a:spLocks noEditPoints="1"/>
            </p:cNvSpPr>
            <p:nvPr/>
          </p:nvSpPr>
          <p:spPr bwMode="auto">
            <a:xfrm>
              <a:off x="5655233" y="2193513"/>
              <a:ext cx="230734" cy="296238"/>
            </a:xfrm>
            <a:custGeom>
              <a:avLst/>
              <a:gdLst>
                <a:gd name="T0" fmla="*/ 92 w 100"/>
                <a:gd name="T1" fmla="*/ 28 h 128"/>
                <a:gd name="T2" fmla="*/ 68 w 100"/>
                <a:gd name="T3" fmla="*/ 28 h 128"/>
                <a:gd name="T4" fmla="*/ 68 w 100"/>
                <a:gd name="T5" fmla="*/ 20 h 128"/>
                <a:gd name="T6" fmla="*/ 60 w 100"/>
                <a:gd name="T7" fmla="*/ 12 h 128"/>
                <a:gd name="T8" fmla="*/ 24 w 100"/>
                <a:gd name="T9" fmla="*/ 12 h 128"/>
                <a:gd name="T10" fmla="*/ 24 w 100"/>
                <a:gd name="T11" fmla="*/ 8 h 128"/>
                <a:gd name="T12" fmla="*/ 16 w 100"/>
                <a:gd name="T13" fmla="*/ 0 h 128"/>
                <a:gd name="T14" fmla="*/ 8 w 100"/>
                <a:gd name="T15" fmla="*/ 0 h 128"/>
                <a:gd name="T16" fmla="*/ 0 w 100"/>
                <a:gd name="T17" fmla="*/ 8 h 128"/>
                <a:gd name="T18" fmla="*/ 0 w 100"/>
                <a:gd name="T19" fmla="*/ 120 h 128"/>
                <a:gd name="T20" fmla="*/ 8 w 100"/>
                <a:gd name="T21" fmla="*/ 128 h 128"/>
                <a:gd name="T22" fmla="*/ 16 w 100"/>
                <a:gd name="T23" fmla="*/ 128 h 128"/>
                <a:gd name="T24" fmla="*/ 24 w 100"/>
                <a:gd name="T25" fmla="*/ 120 h 128"/>
                <a:gd name="T26" fmla="*/ 24 w 100"/>
                <a:gd name="T27" fmla="*/ 84 h 128"/>
                <a:gd name="T28" fmla="*/ 60 w 100"/>
                <a:gd name="T29" fmla="*/ 84 h 128"/>
                <a:gd name="T30" fmla="*/ 60 w 100"/>
                <a:gd name="T31" fmla="*/ 88 h 128"/>
                <a:gd name="T32" fmla="*/ 68 w 100"/>
                <a:gd name="T33" fmla="*/ 96 h 128"/>
                <a:gd name="T34" fmla="*/ 92 w 100"/>
                <a:gd name="T35" fmla="*/ 96 h 128"/>
                <a:gd name="T36" fmla="*/ 100 w 100"/>
                <a:gd name="T37" fmla="*/ 88 h 128"/>
                <a:gd name="T38" fmla="*/ 100 w 100"/>
                <a:gd name="T39" fmla="*/ 36 h 128"/>
                <a:gd name="T40" fmla="*/ 92 w 100"/>
                <a:gd name="T41" fmla="*/ 28 h 128"/>
                <a:gd name="T42" fmla="*/ 16 w 100"/>
                <a:gd name="T43" fmla="*/ 20 h 128"/>
                <a:gd name="T44" fmla="*/ 16 w 100"/>
                <a:gd name="T45" fmla="*/ 76 h 128"/>
                <a:gd name="T46" fmla="*/ 16 w 100"/>
                <a:gd name="T47" fmla="*/ 84 h 128"/>
                <a:gd name="T48" fmla="*/ 16 w 100"/>
                <a:gd name="T49" fmla="*/ 116 h 128"/>
                <a:gd name="T50" fmla="*/ 12 w 100"/>
                <a:gd name="T51" fmla="*/ 120 h 128"/>
                <a:gd name="T52" fmla="*/ 8 w 100"/>
                <a:gd name="T53" fmla="*/ 116 h 128"/>
                <a:gd name="T54" fmla="*/ 8 w 100"/>
                <a:gd name="T55" fmla="*/ 12 h 128"/>
                <a:gd name="T56" fmla="*/ 12 w 100"/>
                <a:gd name="T57" fmla="*/ 8 h 128"/>
                <a:gd name="T58" fmla="*/ 16 w 100"/>
                <a:gd name="T59" fmla="*/ 12 h 128"/>
                <a:gd name="T60" fmla="*/ 16 w 100"/>
                <a:gd name="T61" fmla="*/ 20 h 128"/>
                <a:gd name="T62" fmla="*/ 60 w 100"/>
                <a:gd name="T63" fmla="*/ 72 h 128"/>
                <a:gd name="T64" fmla="*/ 56 w 100"/>
                <a:gd name="T65" fmla="*/ 76 h 128"/>
                <a:gd name="T66" fmla="*/ 24 w 100"/>
                <a:gd name="T67" fmla="*/ 76 h 128"/>
                <a:gd name="T68" fmla="*/ 24 w 100"/>
                <a:gd name="T69" fmla="*/ 72 h 128"/>
                <a:gd name="T70" fmla="*/ 24 w 100"/>
                <a:gd name="T71" fmla="*/ 24 h 128"/>
                <a:gd name="T72" fmla="*/ 24 w 100"/>
                <a:gd name="T73" fmla="*/ 20 h 128"/>
                <a:gd name="T74" fmla="*/ 56 w 100"/>
                <a:gd name="T75" fmla="*/ 20 h 128"/>
                <a:gd name="T76" fmla="*/ 60 w 100"/>
                <a:gd name="T77" fmla="*/ 24 h 128"/>
                <a:gd name="T78" fmla="*/ 60 w 100"/>
                <a:gd name="T79" fmla="*/ 72 h 128"/>
                <a:gd name="T80" fmla="*/ 92 w 100"/>
                <a:gd name="T81" fmla="*/ 88 h 128"/>
                <a:gd name="T82" fmla="*/ 88 w 100"/>
                <a:gd name="T83" fmla="*/ 88 h 128"/>
                <a:gd name="T84" fmla="*/ 68 w 100"/>
                <a:gd name="T85" fmla="*/ 88 h 128"/>
                <a:gd name="T86" fmla="*/ 68 w 100"/>
                <a:gd name="T87" fmla="*/ 87 h 128"/>
                <a:gd name="T88" fmla="*/ 68 w 100"/>
                <a:gd name="T89" fmla="*/ 76 h 128"/>
                <a:gd name="T90" fmla="*/ 68 w 100"/>
                <a:gd name="T91" fmla="*/ 40 h 128"/>
                <a:gd name="T92" fmla="*/ 68 w 100"/>
                <a:gd name="T93" fmla="*/ 36 h 128"/>
                <a:gd name="T94" fmla="*/ 88 w 100"/>
                <a:gd name="T95" fmla="*/ 36 h 128"/>
                <a:gd name="T96" fmla="*/ 92 w 100"/>
                <a:gd name="T97" fmla="*/ 40 h 128"/>
                <a:gd name="T98" fmla="*/ 92 w 100"/>
                <a:gd name="T99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128">
                  <a:moveTo>
                    <a:pt x="92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16"/>
                    <a:pt x="64" y="12"/>
                    <a:pt x="6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20" y="128"/>
                    <a:pt x="24" y="124"/>
                    <a:pt x="24" y="120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92"/>
                    <a:pt x="64" y="96"/>
                    <a:pt x="68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6" y="96"/>
                    <a:pt x="100" y="92"/>
                    <a:pt x="100" y="88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2"/>
                    <a:pt x="96" y="28"/>
                    <a:pt x="92" y="28"/>
                  </a:cubicBezTo>
                  <a:close/>
                  <a:moveTo>
                    <a:pt x="16" y="20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8"/>
                    <a:pt x="14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20"/>
                  </a:lnTo>
                  <a:close/>
                  <a:moveTo>
                    <a:pt x="60" y="72"/>
                  </a:moveTo>
                  <a:cubicBezTo>
                    <a:pt x="60" y="74"/>
                    <a:pt x="58" y="76"/>
                    <a:pt x="56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4"/>
                    <a:pt x="24" y="74"/>
                    <a:pt x="24" y="7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22"/>
                    <a:pt x="60" y="24"/>
                  </a:cubicBezTo>
                  <a:lnTo>
                    <a:pt x="60" y="72"/>
                  </a:lnTo>
                  <a:close/>
                  <a:moveTo>
                    <a:pt x="92" y="88"/>
                  </a:moveTo>
                  <a:cubicBezTo>
                    <a:pt x="92" y="90"/>
                    <a:pt x="90" y="88"/>
                    <a:pt x="8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8"/>
                    <a:pt x="68" y="38"/>
                    <a:pt x="6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0" y="36"/>
                    <a:pt x="92" y="38"/>
                    <a:pt x="92" y="40"/>
                  </a:cubicBezTo>
                  <a:lnTo>
                    <a:pt x="92" y="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323599" y="1894631"/>
              <a:ext cx="894002" cy="894002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3" grpId="0"/>
      <p:bldP spid="14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7544" y="1166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头条全局搜索项目分工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7870" y="404664"/>
            <a:ext cx="691167" cy="792163"/>
            <a:chOff x="834715" y="584200"/>
            <a:chExt cx="691167" cy="79216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715" y="584200"/>
              <a:ext cx="691167" cy="792163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0"/>
            </a:gradFill>
            <a:ln w="22225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</a:ln>
            <a:effectLst>
              <a:outerShdw blurRad="254000" dist="114300" dir="24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76238" y="631791"/>
              <a:ext cx="608120" cy="696980"/>
            </a:xfrm>
            <a:custGeom>
              <a:avLst/>
              <a:gdLst>
                <a:gd name="T0" fmla="*/ 186 w 423"/>
                <a:gd name="T1" fmla="*/ 7 h 485"/>
                <a:gd name="T2" fmla="*/ 237 w 423"/>
                <a:gd name="T3" fmla="*/ 7 h 485"/>
                <a:gd name="T4" fmla="*/ 398 w 423"/>
                <a:gd name="T5" fmla="*/ 88 h 485"/>
                <a:gd name="T6" fmla="*/ 423 w 423"/>
                <a:gd name="T7" fmla="*/ 129 h 485"/>
                <a:gd name="T8" fmla="*/ 423 w 423"/>
                <a:gd name="T9" fmla="*/ 356 h 485"/>
                <a:gd name="T10" fmla="*/ 398 w 423"/>
                <a:gd name="T11" fmla="*/ 397 h 485"/>
                <a:gd name="T12" fmla="*/ 237 w 423"/>
                <a:gd name="T13" fmla="*/ 478 h 485"/>
                <a:gd name="T14" fmla="*/ 186 w 423"/>
                <a:gd name="T15" fmla="*/ 478 h 485"/>
                <a:gd name="T16" fmla="*/ 25 w 423"/>
                <a:gd name="T17" fmla="*/ 397 h 485"/>
                <a:gd name="T18" fmla="*/ 0 w 423"/>
                <a:gd name="T19" fmla="*/ 356 h 485"/>
                <a:gd name="T20" fmla="*/ 0 w 423"/>
                <a:gd name="T21" fmla="*/ 129 h 485"/>
                <a:gd name="T22" fmla="*/ 25 w 423"/>
                <a:gd name="T23" fmla="*/ 88 h 485"/>
                <a:gd name="T24" fmla="*/ 186 w 423"/>
                <a:gd name="T25" fmla="*/ 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85">
                  <a:moveTo>
                    <a:pt x="186" y="7"/>
                  </a:moveTo>
                  <a:cubicBezTo>
                    <a:pt x="200" y="0"/>
                    <a:pt x="223" y="0"/>
                    <a:pt x="237" y="7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412" y="95"/>
                    <a:pt x="423" y="114"/>
                    <a:pt x="423" y="129"/>
                  </a:cubicBezTo>
                  <a:cubicBezTo>
                    <a:pt x="423" y="356"/>
                    <a:pt x="423" y="356"/>
                    <a:pt x="423" y="356"/>
                  </a:cubicBezTo>
                  <a:cubicBezTo>
                    <a:pt x="423" y="372"/>
                    <a:pt x="412" y="390"/>
                    <a:pt x="398" y="397"/>
                  </a:cubicBezTo>
                  <a:cubicBezTo>
                    <a:pt x="237" y="478"/>
                    <a:pt x="237" y="478"/>
                    <a:pt x="237" y="478"/>
                  </a:cubicBezTo>
                  <a:cubicBezTo>
                    <a:pt x="223" y="485"/>
                    <a:pt x="200" y="485"/>
                    <a:pt x="186" y="478"/>
                  </a:cubicBezTo>
                  <a:cubicBezTo>
                    <a:pt x="25" y="397"/>
                    <a:pt x="25" y="397"/>
                    <a:pt x="25" y="397"/>
                  </a:cubicBezTo>
                  <a:cubicBezTo>
                    <a:pt x="11" y="390"/>
                    <a:pt x="0" y="372"/>
                    <a:pt x="0" y="35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4"/>
                    <a:pt x="11" y="95"/>
                    <a:pt x="25" y="88"/>
                  </a:cubicBezTo>
                  <a:lnTo>
                    <a:pt x="186" y="7"/>
                  </a:lnTo>
                  <a:close/>
                </a:path>
              </a:pathLst>
            </a:cu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9" name="文本框 35"/>
          <p:cNvSpPr txBox="1"/>
          <p:nvPr/>
        </p:nvSpPr>
        <p:spPr>
          <a:xfrm>
            <a:off x="552555" y="519259"/>
            <a:ext cx="69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0" y="1442195"/>
            <a:ext cx="8136904" cy="503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			  </a:t>
            </a:r>
            <a:r>
              <a:rPr lang="en-US" altLang="zh-CN" sz="7200" dirty="0" smtClean="0">
                <a:solidFill>
                  <a:srgbClr val="FFC000"/>
                </a:solidFill>
              </a:rPr>
              <a:t>END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5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ppt板式">
  <a:themeElements>
    <a:clrScheme name="自定义 8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FBBD06"/>
      </a:accent1>
      <a:accent2>
        <a:srgbClr val="FBBD06"/>
      </a:accent2>
      <a:accent3>
        <a:srgbClr val="FBBD06"/>
      </a:accent3>
      <a:accent4>
        <a:srgbClr val="FBBD0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ITC Avant Garde Std Md"/>
        <a:ea typeface="方正兰亭黑简体"/>
        <a:cs typeface=""/>
      </a:majorFont>
      <a:minorFont>
        <a:latin typeface="ITC Avant Garde Std XLt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2225">
          <a:noFill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>
            <a:solidFill>
              <a:schemeClr val="tx1"/>
            </a:solidFill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ppt板式</Template>
  <TotalTime>908</TotalTime>
  <Words>413</Words>
  <Application>Microsoft Office PowerPoint</Application>
  <PresentationFormat>全屏显示(4:3)</PresentationFormat>
  <Paragraphs>69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ppt板式</vt:lpstr>
      <vt:lpstr>PowerPoint 演示文稿</vt:lpstr>
      <vt:lpstr>PowerPoint 演示文稿</vt:lpstr>
      <vt:lpstr>     头条全局搜索产品设计</vt:lpstr>
      <vt:lpstr>     头条全局搜索架构大图</vt:lpstr>
      <vt:lpstr>     头条全局搜索架构大图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内容结构化项目方案初稿</dc:title>
  <dc:creator>鸿数</dc:creator>
  <cp:lastModifiedBy>鸿数</cp:lastModifiedBy>
  <cp:revision>329</cp:revision>
  <dcterms:created xsi:type="dcterms:W3CDTF">2017-03-24T07:20:00Z</dcterms:created>
  <dcterms:modified xsi:type="dcterms:W3CDTF">2017-03-27T09:10:45Z</dcterms:modified>
</cp:coreProperties>
</file>