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FA6400"/>
    <a:srgbClr val="FB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660" y="138"/>
      </p:cViewPr>
      <p:guideLst>
        <p:guide orient="horz" pos="3384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FFB-A540-6648-9625-4836B623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3EC4-0299-014F-AB63-5613D710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94B0-DB87-5A47-AE2A-0E1D86F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B195-33B6-C54F-918A-7B248F9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E47-E1D2-464F-84C8-7CF125C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9E2-8162-854A-9785-5C0F887B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A83B-A163-C845-9E2F-242B3E72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1843-8078-8E4F-8AC3-9CABB3C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8B9-963D-5547-88F3-E66B21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0DBA-6DFD-EC49-89EB-D72108C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A7D84-2420-C449-A619-DE23F7AE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9566-ACC1-2E48-8FA3-7D191784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448E-F29F-884C-AD6B-D96AC7B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C67-CC10-C84A-A4CE-4B65A7F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715D-9921-8940-8B6B-19FEC3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AAAF-162B-764C-9165-99A0392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611-392F-DE4F-869D-D71D33C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EED-AC6C-364B-9B86-E7777D6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17A-C572-9F4A-8C49-35876F4B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9E1-DD71-9048-A713-8333C81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9D8-0C4B-4C49-954B-B50510D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253F-263A-9548-A099-C98753C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EEA-A592-FA4D-B776-28DE6814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A7AD-6FAE-E047-B091-0E5E74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0334-B68E-0644-8F59-DB61E64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8FA-CF49-3F41-A16F-3BCB184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DF-683F-CA4F-B72E-077596B1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DF0-3BB7-4A45-AAED-0ED8798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B11-07E0-AA49-8CAB-02F7E3B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9DF7-CBF9-E74C-B379-C9291C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2C5-C891-D84D-9269-2CE5A7D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516-810D-3146-A79C-F110832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F2ED-DA19-0147-86CB-F005966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8081-56DC-E84A-92B5-98898A06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D4B9-57CA-A545-B68A-D59E6108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C2E1-3752-6148-A1AE-8BD5EED3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DC856-1C30-9A45-A8B9-2CBD496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F0AE-49BE-2041-8FD8-B825604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2C59-772A-6242-81EB-4F2695D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D2-BF11-1047-9083-119184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F0279-DC95-1944-A206-6B077F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81DB-E2D7-EA48-82BE-628C37B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7645-C9C2-1E48-A9C3-BFF2634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D316-3D33-5145-854C-38AAD7F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E516-C2C9-9148-83F9-7F7F644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027-4659-ED4A-AEC6-1B447F6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B70-3B6B-7C46-932B-D820284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202-47F6-374E-B56D-13004790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1383-C902-B745-815D-A6E6B8C6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57A3-65A5-ED42-98E3-7340343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EA6D-495E-754E-9B75-49BF9C7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FE09-6AC0-B648-BB6F-7210AA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CC57-A14E-2145-A748-1258E07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45EF-9D37-2641-927E-67A6D4CF4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C982-4DDE-BC40-9231-AEAFF2CC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D25F-1CC5-814E-A0F3-7D4E581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E17A-3562-B641-B9A8-6360810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DCFE-5830-8541-81C5-9937B20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7420-8314-BA4E-BA14-76D22FE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A44-6E65-7546-A1B9-B0208956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054-124A-2040-A81D-AB921CE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328C7BD-97E0-8746-BE4A-081D2E08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1A51A-3168-024C-AD87-56547AE479AD}"/>
              </a:ext>
            </a:extLst>
          </p:cNvPr>
          <p:cNvSpPr txBox="1"/>
          <p:nvPr/>
        </p:nvSpPr>
        <p:spPr>
          <a:xfrm>
            <a:off x="3447048" y="2362641"/>
            <a:ext cx="8744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jallaOne" panose="02000506040000020004" pitchFamily="2" charset="77"/>
              </a:rPr>
              <a:t>Architecture Breakdown of a Fine-Tuned BERT Model for 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1FAA6-B02C-0841-8093-DB5B5E2D753C}"/>
              </a:ext>
            </a:extLst>
          </p:cNvPr>
          <p:cNvSpPr txBox="1"/>
          <p:nvPr/>
        </p:nvSpPr>
        <p:spPr>
          <a:xfrm>
            <a:off x="3666064" y="4028436"/>
            <a:ext cx="792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otham Narrow Bold" pitchFamily="2" charset="0"/>
                <a:cs typeface="Rubik" panose="02000604000000020004" pitchFamily="2" charset="-79"/>
              </a:rPr>
              <a:t>Presented By:</a:t>
            </a:r>
          </a:p>
          <a:p>
            <a:pPr algn="ctr"/>
            <a:endParaRPr lang="en-US" sz="2400" b="1" dirty="0">
              <a:latin typeface="Gotham Narrow Bold" pitchFamily="2" charset="0"/>
              <a:cs typeface="Rubik" panose="02000604000000020004" pitchFamily="2" charset="-79"/>
            </a:endParaRPr>
          </a:p>
          <a:p>
            <a:pPr algn="ctr"/>
            <a:r>
              <a:rPr lang="en-US" sz="2400" b="1" dirty="0">
                <a:latin typeface="Gotham Narrow Bold" pitchFamily="2" charset="0"/>
                <a:cs typeface="Rubik" panose="02000604000000020004" pitchFamily="2" charset="-79"/>
              </a:rPr>
              <a:t>Zach Johnson</a:t>
            </a:r>
          </a:p>
        </p:txBody>
      </p:sp>
    </p:spTree>
    <p:extLst>
      <p:ext uri="{BB962C8B-B14F-4D97-AF65-F5344CB8AC3E}">
        <p14:creationId xmlns:p14="http://schemas.microsoft.com/office/powerpoint/2010/main" val="230173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8D88-442C-4296-1F41-CA5A9414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8BBE0E-3CC7-E574-1A19-3842A37E497C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Why?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E286-DAE0-1E95-5814-4681BA4A1E1D}"/>
              </a:ext>
            </a:extLst>
          </p:cNvPr>
          <p:cNvSpPr txBox="1"/>
          <p:nvPr/>
        </p:nvSpPr>
        <p:spPr>
          <a:xfrm>
            <a:off x="876820" y="1503947"/>
            <a:ext cx="9046113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Model performance after fine-tuning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910E-4D3F-1ADF-EBDC-1B33C0FF1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C13BE6-41F1-7F01-0A18-3667C42687DE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BERT-Tiny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A98B-39BD-4E9C-70C6-7BC3405CF168}"/>
              </a:ext>
            </a:extLst>
          </p:cNvPr>
          <p:cNvSpPr txBox="1"/>
          <p:nvPr/>
        </p:nvSpPr>
        <p:spPr>
          <a:xfrm>
            <a:off x="876820" y="1503947"/>
            <a:ext cx="7629506" cy="4692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 – Bidirectional Encoder Representations from Transformers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Discriminative model (Natural Language Understanding)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Bidirectional Contextualization: considers context of words before and after each word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Built on Transformer Architecture (self-attention)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Contextual understanding makes BERT perfect for Sentiment Analysis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BERT-Tiny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4.3 Million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2 Transformer Layers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2593FC-64B0-2EF6-93CC-81C0B358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62" y="4361977"/>
            <a:ext cx="5540359" cy="24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B76FC-BC83-9A64-AED3-65FFEA469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32749A-4E5B-9CB4-464C-E4F39B916570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Fine-Tuning for Sentiment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84B74-15F9-4DA6-C7C1-9852723538ED}"/>
              </a:ext>
            </a:extLst>
          </p:cNvPr>
          <p:cNvSpPr txBox="1"/>
          <p:nvPr/>
        </p:nvSpPr>
        <p:spPr>
          <a:xfrm>
            <a:off x="876820" y="1503947"/>
            <a:ext cx="9046113" cy="5053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Dataset: IMDB Large Movie Review Dataset from </a:t>
            </a:r>
            <a:r>
              <a:rPr lang="en-US" dirty="0" err="1">
                <a:latin typeface="Gotham Narrow Book" pitchFamily="2" charset="0"/>
              </a:rPr>
              <a:t>HuggingFace</a:t>
            </a: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50,000 highly polar movie reviews labeled positive or negative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Each movie review is tokenized: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 </a:t>
            </a:r>
            <a:r>
              <a:rPr lang="en-US" dirty="0" err="1">
                <a:latin typeface="Gotham Narrow Book" pitchFamily="2" charset="0"/>
              </a:rPr>
              <a:t>HuggingFace</a:t>
            </a:r>
            <a:r>
              <a:rPr lang="en-US" dirty="0">
                <a:latin typeface="Gotham Narrow Book" pitchFamily="2" charset="0"/>
              </a:rPr>
              <a:t> Transformers: </a:t>
            </a:r>
            <a:r>
              <a:rPr lang="en-US" dirty="0" err="1">
                <a:latin typeface="Gotham Narrow Book" pitchFamily="2" charset="0"/>
              </a:rPr>
              <a:t>TrainingArguments</a:t>
            </a:r>
            <a:r>
              <a:rPr lang="en-US" dirty="0">
                <a:latin typeface="Gotham Narrow Book" pitchFamily="2" charset="0"/>
              </a:rPr>
              <a:t> and Trainer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Train!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DA7E-84EA-779D-6A10-72039049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01" y="3042877"/>
            <a:ext cx="5408662" cy="50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27DEE-5468-F65B-3AD5-04FA19E3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02" y="3998099"/>
            <a:ext cx="2087946" cy="161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97980-3DB2-5BA5-29EC-9116B847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98" y="3998100"/>
            <a:ext cx="2307471" cy="14341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8E779-5BEA-DE40-9650-0FD85689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363" y="1241651"/>
            <a:ext cx="2090458" cy="13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D4E58-0CAD-1575-5D54-392C25C4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401" y="6056330"/>
            <a:ext cx="230537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D7AB-BDE8-05DD-25EE-8EFF3BDC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7D48E8-96CF-D6D7-D0E8-2C9467FC4769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07A06-7677-473C-27BA-AD5E759FED38}"/>
              </a:ext>
            </a:extLst>
          </p:cNvPr>
          <p:cNvSpPr txBox="1"/>
          <p:nvPr/>
        </p:nvSpPr>
        <p:spPr>
          <a:xfrm>
            <a:off x="876821" y="1503947"/>
            <a:ext cx="7605442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88% accuracy on very small BERT model (BERT-Tiny)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Higher precision (0.895) means positive predictions are usually correct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Lower recall (0.868) indicates more positive reviews are missed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The model is more conservative when predicting positive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Positive reviews that are ambiguous will likely be misclassified as negative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F1 score indicates strong and balanced performance with: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Identifying positive sentiment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Minimizing missed positives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4A392-6C45-02BB-F0B9-D1B529E3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04" y="3429000"/>
            <a:ext cx="3880457" cy="3013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78E38-3E4B-5FE7-1649-96D4D814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684" y="2404008"/>
            <a:ext cx="2248495" cy="7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E5F7-BCD5-A729-7B62-6EB49C33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E6B4FB-B870-2AFA-CBDC-930552F7C8D7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BERT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A4DA3-81EB-E483-62D9-9FB60F5D135E}"/>
              </a:ext>
            </a:extLst>
          </p:cNvPr>
          <p:cNvSpPr txBox="1"/>
          <p:nvPr/>
        </p:nvSpPr>
        <p:spPr>
          <a:xfrm>
            <a:off x="859069" y="1503946"/>
            <a:ext cx="5950805" cy="5275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 uses an Encoder-only Transformer Architecture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Specifically for BERT-Tiny: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Input Embedding Layer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Two Transformer Layers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Classification Head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Fine-Tuned Weights and Biases for each layer can be accessed through </a:t>
            </a:r>
            <a:r>
              <a:rPr lang="en-US" dirty="0" err="1">
                <a:latin typeface="Gotham Narrow Book" pitchFamily="2" charset="0"/>
              </a:rPr>
              <a:t>HuggingFace</a:t>
            </a:r>
            <a:r>
              <a:rPr lang="en-US" dirty="0">
                <a:latin typeface="Gotham Narrow Book" pitchFamily="2" charset="0"/>
              </a:rPr>
              <a:t> Transformer Model: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Goal is to design model entirely from scratch using only matrix multiplication!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A0F3-65B7-C247-72C9-20DD95E1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74" y="538619"/>
            <a:ext cx="5285873" cy="33894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06D31-0D5C-34F9-C219-822F8862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512" y="4050570"/>
            <a:ext cx="2382252" cy="591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7A8B1-3177-1CF7-BE39-1D686B70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12" y="4764186"/>
            <a:ext cx="2525316" cy="163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1BA69-2A9B-7DBB-0110-2F17780FD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275" y="5204981"/>
            <a:ext cx="1243311" cy="6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7EE1-CF2E-AAC7-1DE7-4D8EDCD4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0013EB-3ED1-1ECC-8693-D22ED0B6822E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Embedding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56530-EDD7-CE42-D48C-B228D41F365A}"/>
              </a:ext>
            </a:extLst>
          </p:cNvPr>
          <p:cNvSpPr txBox="1"/>
          <p:nvPr/>
        </p:nvSpPr>
        <p:spPr>
          <a:xfrm>
            <a:off x="876821" y="1269332"/>
            <a:ext cx="6817374" cy="4594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Converts input text to vector representations that the model can understand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Considers three embeddings: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Token Embeddings </a:t>
            </a:r>
            <a:r>
              <a:rPr lang="en-US" sz="1600" dirty="0">
                <a:latin typeface="Gotham Narrow Book" pitchFamily="2" charset="0"/>
              </a:rPr>
              <a:t>(unique vector for every token in vocabulary)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Segment Embeddings </a:t>
            </a:r>
            <a:r>
              <a:rPr lang="en-US" sz="1600" dirty="0">
                <a:latin typeface="Gotham Narrow Book" pitchFamily="2" charset="0"/>
              </a:rPr>
              <a:t>(separates multiple sentences for applications like question/answering)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Position Embeddings </a:t>
            </a:r>
            <a:r>
              <a:rPr lang="en-US" sz="1600" dirty="0">
                <a:latin typeface="Gotham Narrow Book" pitchFamily="2" charset="0"/>
              </a:rPr>
              <a:t>(indicates to the model the position of each token in the sequence)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Each embedding is summed together and normalized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295668-ECE0-9D01-B4D9-34B42E5A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30" y="5092021"/>
            <a:ext cx="5631352" cy="1732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0FA9D-49B0-CAB0-E902-B1B80796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60" y="3170341"/>
            <a:ext cx="4621040" cy="3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FD1E6-F426-9111-6735-8E16A596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817E3C-21A0-4922-8E9C-E3719DAC12F8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Transformer Layer: 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0AD02-2940-D35E-1BC1-C5A557B4A36C}"/>
                  </a:ext>
                </a:extLst>
              </p:cNvPr>
              <p:cNvSpPr txBox="1"/>
              <p:nvPr/>
            </p:nvSpPr>
            <p:spPr>
              <a:xfrm>
                <a:off x="876820" y="1369616"/>
                <a:ext cx="10330596" cy="53018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Query (Q) - </a:t>
                </a:r>
              </a:p>
              <a:p>
                <a:pPr>
                  <a:lnSpc>
                    <a:spcPct val="125000"/>
                  </a:lnSpc>
                </a:pPr>
                <a:endParaRPr lang="en-US" sz="1600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sz="1600" dirty="0">
                  <a:latin typeface="Gotham Narrow Book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lang="en-US" sz="1600" dirty="0">
                    <a:latin typeface="Gotham Narrow Book" pitchFamily="2" charset="0"/>
                  </a:rPr>
                  <a:t>Compute Query (Q), Key (K), and Values (V) </a:t>
                </a:r>
                <a:r>
                  <a:rPr lang="en-US" sz="1600">
                    <a:latin typeface="Gotham Narrow Book" pitchFamily="2" charset="0"/>
                  </a:rPr>
                  <a:t>with the Input (X)</a:t>
                </a:r>
                <a:endParaRPr lang="en-US" sz="1600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2. Calculate Attention Scores between tokens </a:t>
                </a:r>
                <a:r>
                  <a:rPr lang="en-US" sz="1600" dirty="0" err="1">
                    <a:latin typeface="Gotham Narrow Book" pitchFamily="2" charset="0"/>
                  </a:rPr>
                  <a:t>i</a:t>
                </a:r>
                <a:r>
                  <a:rPr lang="en-US" sz="1600" dirty="0">
                    <a:latin typeface="Gotham Narrow Book" pitchFamily="2" charset="0"/>
                  </a:rPr>
                  <a:t> and j (how each word should pay attention to other words)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>
                    <a:latin typeface="Gotham Narrow Book" pitchFamily="2" charset="0"/>
                  </a:rPr>
                  <a:t> </a:t>
                </a: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(relevance of token j on token </a:t>
                </a:r>
                <a:r>
                  <a:rPr lang="en-US" sz="1600" dirty="0" err="1">
                    <a:latin typeface="Gotham Narrow Book" pitchFamily="2" charset="0"/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3. Scale the Attention Scores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𝑆𝑐𝑎𝑙𝑒𝑑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latin typeface="Gotham Narrow Book" pitchFamily="2" charset="0"/>
                  </a:rPr>
                  <a:t> , where dk is the dimension of K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4. Apply SoftMax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Attention Weights = </a:t>
                </a:r>
                <a:r>
                  <a:rPr lang="en-US" sz="1600" dirty="0" err="1">
                    <a:latin typeface="Gotham Narrow Book" pitchFamily="2" charset="0"/>
                  </a:rPr>
                  <a:t>softmax</a:t>
                </a:r>
                <a:r>
                  <a:rPr lang="en-US" sz="1600" dirty="0">
                    <a:latin typeface="Gotham Narrow Book" pitchFamily="2" charset="0"/>
                  </a:rPr>
                  <a:t>(Scaled Score)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This creates a probability distribution of other token relevance on current token.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5. Weight the Values (Context)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𝐶𝑜𝑛𝑡𝑒𝑥𝑡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0AD02-2940-D35E-1BC1-C5A557B4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0" y="1369616"/>
                <a:ext cx="10330596" cy="5301895"/>
              </a:xfrm>
              <a:prstGeom prst="rect">
                <a:avLst/>
              </a:prstGeom>
              <a:blipFill>
                <a:blip r:embed="rId2"/>
                <a:stretch>
                  <a:fillRect l="-354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A1F25FF-2EC4-263A-51D5-52857E69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881" y="4402054"/>
            <a:ext cx="1535688" cy="20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B2AD-D0DC-86B7-B4C8-A3890514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1AD21A-9534-7606-7517-3590D7033271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Transformer Layer: Multi-Head Attention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29963-4FC2-3C44-F55F-74C0F0DD365B}"/>
              </a:ext>
            </a:extLst>
          </p:cNvPr>
          <p:cNvSpPr txBox="1"/>
          <p:nvPr/>
        </p:nvSpPr>
        <p:spPr>
          <a:xfrm>
            <a:off x="876820" y="1503947"/>
            <a:ext cx="9046113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1178-E5E6-2A19-C845-59B5BD6B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FE31D8-443A-D335-F81A-D9D1D95AF15C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Classification 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79C3-EC7F-77F1-DD5D-3BC00EE50653}"/>
              </a:ext>
            </a:extLst>
          </p:cNvPr>
          <p:cNvSpPr txBox="1"/>
          <p:nvPr/>
        </p:nvSpPr>
        <p:spPr>
          <a:xfrm>
            <a:off x="876820" y="1503947"/>
            <a:ext cx="9046113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Model performance after fine-tuning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Point Template 2" id="{E7567C99-B98E-8A4B-A530-2F9B1CC5B8CF}" vid="{F10C8240-B11D-874B-8064-C9F59BD846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33486c-debb-4254-836a-5307f6d1f0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7997A201CB44487C490BD8F6D0FB4" ma:contentTypeVersion="15" ma:contentTypeDescription="Create a new document." ma:contentTypeScope="" ma:versionID="d336eec49b76364fb864fb448733b8e1">
  <xsd:schema xmlns:xsd="http://www.w3.org/2001/XMLSchema" xmlns:xs="http://www.w3.org/2001/XMLSchema" xmlns:p="http://schemas.microsoft.com/office/2006/metadata/properties" xmlns:ns3="4033486c-debb-4254-836a-5307f6d1f02c" xmlns:ns4="62d261b6-d6c6-4afa-b70b-79be19573cbb" targetNamespace="http://schemas.microsoft.com/office/2006/metadata/properties" ma:root="true" ma:fieldsID="a05afc2b7cd89dcd1c6b15792d582953" ns3:_="" ns4:_="">
    <xsd:import namespace="4033486c-debb-4254-836a-5307f6d1f02c"/>
    <xsd:import namespace="62d261b6-d6c6-4afa-b70b-79be19573c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3486c-debb-4254-836a-5307f6d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61b6-d6c6-4afa-b70b-79be19573cb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11E49-AC9F-4182-9FA3-82E75CC112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B4B4FE-1362-499C-ABD6-D0D3108FDA19}">
  <ds:schemaRefs>
    <ds:schemaRef ds:uri="http://purl.org/dc/elements/1.1/"/>
    <ds:schemaRef ds:uri="http://purl.org/dc/dcmitype/"/>
    <ds:schemaRef ds:uri="62d261b6-d6c6-4afa-b70b-79be19573cbb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33486c-debb-4254-836a-5307f6d1f02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693482-7A34-49F9-8E72-FB2DF7B3D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3486c-debb-4254-836a-5307f6d1f02c"/>
    <ds:schemaRef ds:uri="62d261b6-d6c6-4afa-b70b-79be19573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442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FjallaOne</vt:lpstr>
      <vt:lpstr>Gotham Narrow Bold</vt:lpstr>
      <vt:lpstr>Gotham Narrow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Codee S</dc:creator>
  <cp:lastModifiedBy>Johnson, Zach</cp:lastModifiedBy>
  <cp:revision>47</cp:revision>
  <dcterms:created xsi:type="dcterms:W3CDTF">2019-10-03T19:20:41Z</dcterms:created>
  <dcterms:modified xsi:type="dcterms:W3CDTF">2025-04-28T21:24:00Z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0x0101001817997A201CB44487C490BD8F6D0FB4</vt:lpwstr>
  </property>
</Properties>
</file>