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Roboto"/>
      <p:regular r:id="rId15"/>
      <p:bold r:id="rId16"/>
      <p:italic r:id="rId17"/>
      <p:boldItalic r:id="rId18"/>
    </p:embeddedFon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0" roundtripDataSignature="AMtx7mhfzc0/616eDHOb5iAQaK89aIKq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ArialBlack-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a:ea typeface="Times"/>
                <a:cs typeface="Times"/>
                <a:sym typeface="Times"/>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a:ea typeface="Times"/>
                <a:cs typeface="Times"/>
                <a:sym typeface="Times"/>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a:ea typeface="Times"/>
                <a:cs typeface="Times"/>
                <a:sym typeface="Times"/>
              </a:rPr>
              <a:t>‹#›</a:t>
            </a:fld>
            <a:endParaRPr b="0" i="0" sz="1200" u="none" cap="none" strike="noStrike">
              <a:solidFill>
                <a:schemeClr val="dk1"/>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a:buNone/>
            </a:pPr>
            <a:r>
              <a:rPr lang="en-US" sz="1200">
                <a:solidFill>
                  <a:schemeClr val="dk1"/>
                </a:solidFill>
                <a:latin typeface="Times"/>
                <a:ea typeface="Times"/>
                <a:cs typeface="Times"/>
                <a:sym typeface="Times"/>
              </a:rPr>
              <a:t>PAGE COUVERTURE (option 2)</a:t>
            </a:r>
            <a:endParaRPr/>
          </a:p>
          <a:p>
            <a:pPr indent="0" lvl="0" marL="0" marR="0" rtl="0" algn="l">
              <a:lnSpc>
                <a:spcPct val="100000"/>
              </a:lnSpc>
              <a:spcBef>
                <a:spcPts val="360"/>
              </a:spcBef>
              <a:spcAft>
                <a:spcPts val="0"/>
              </a:spcAft>
              <a:buClr>
                <a:schemeClr val="dk1"/>
              </a:buClr>
              <a:buSzPts val="1200"/>
              <a:buFont typeface="Times"/>
              <a:buNone/>
            </a:pPr>
            <a:r>
              <a:rPr b="1" lang="en-US" sz="1200">
                <a:solidFill>
                  <a:schemeClr val="dk1"/>
                </a:solidFill>
                <a:latin typeface="Times"/>
                <a:ea typeface="Times"/>
                <a:cs typeface="Times"/>
                <a:sym typeface="Times"/>
              </a:rPr>
              <a:t>REMARQUE : À lire avant d’utiliser le gabarit</a:t>
            </a:r>
            <a:endParaRPr b="1"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Les éléments suivants du gabarit ne peuvent pas être modifiés :</a:t>
            </a:r>
            <a:br>
              <a:rPr lang="en-US" sz="1200">
                <a:solidFill>
                  <a:schemeClr val="dk1"/>
                </a:solidFill>
                <a:latin typeface="Times"/>
                <a:ea typeface="Times"/>
                <a:cs typeface="Times"/>
                <a:sym typeface="Times"/>
              </a:rPr>
            </a:br>
            <a:r>
              <a:rPr lang="en-US" sz="1200">
                <a:solidFill>
                  <a:schemeClr val="dk1"/>
                </a:solidFill>
                <a:latin typeface="Times"/>
                <a:ea typeface="Times"/>
                <a:cs typeface="Times"/>
                <a:sym typeface="Times"/>
              </a:rPr>
              <a:t>• En-tête institutionnel grenat (Université d’Ottawa | University of Ottawa)</a:t>
            </a:r>
            <a:br>
              <a:rPr lang="en-US" sz="1200">
                <a:solidFill>
                  <a:schemeClr val="dk1"/>
                </a:solidFill>
                <a:latin typeface="Times"/>
                <a:ea typeface="Times"/>
                <a:cs typeface="Times"/>
                <a:sym typeface="Times"/>
              </a:rPr>
            </a:br>
            <a:r>
              <a:rPr lang="en-US" sz="1200">
                <a:solidFill>
                  <a:schemeClr val="dk1"/>
                </a:solidFill>
                <a:latin typeface="Times"/>
                <a:ea typeface="Times"/>
                <a:cs typeface="Times"/>
                <a:sym typeface="Times"/>
              </a:rPr>
              <a:t>• Pied de page institutionnel comprenant la bande grise et grenat ainsi que le logo</a:t>
            </a:r>
            <a:endParaRPr/>
          </a:p>
          <a:p>
            <a:pPr indent="0" lvl="0" marL="0" rtl="0" algn="l">
              <a:lnSpc>
                <a:spcPct val="100000"/>
              </a:lnSpc>
              <a:spcBef>
                <a:spcPts val="360"/>
              </a:spcBef>
              <a:spcAft>
                <a:spcPts val="0"/>
              </a:spcAft>
              <a:buSzPts val="1400"/>
              <a:buNone/>
            </a:pPr>
            <a:r>
              <a:t/>
            </a:r>
            <a:endParaRPr sz="1200">
              <a:solidFill>
                <a:schemeClr val="dk1"/>
              </a:solidFill>
              <a:latin typeface="Times"/>
              <a:ea typeface="Times"/>
              <a:cs typeface="Times"/>
              <a:sym typeface="Times"/>
            </a:endParaRPr>
          </a:p>
          <a:p>
            <a:pPr indent="0" lvl="0" marL="0" marR="0" rtl="0" algn="l">
              <a:lnSpc>
                <a:spcPct val="100000"/>
              </a:lnSpc>
              <a:spcBef>
                <a:spcPts val="360"/>
              </a:spcBef>
              <a:spcAft>
                <a:spcPts val="0"/>
              </a:spcAft>
              <a:buClr>
                <a:schemeClr val="dk1"/>
              </a:buClr>
              <a:buSzPts val="1200"/>
              <a:buFont typeface="Times"/>
              <a:buNone/>
            </a:pPr>
            <a:r>
              <a:rPr lang="en-US" sz="1200">
                <a:solidFill>
                  <a:schemeClr val="dk1"/>
                </a:solidFill>
                <a:latin typeface="Times"/>
                <a:ea typeface="Times"/>
                <a:cs typeface="Times"/>
                <a:sym typeface="Times"/>
              </a:rPr>
              <a:t>Les éléments suivants du gabarit peuvent être modifiés :</a:t>
            </a:r>
            <a:br>
              <a:rPr lang="en-US" sz="1200">
                <a:solidFill>
                  <a:schemeClr val="dk1"/>
                </a:solidFill>
                <a:latin typeface="Times"/>
                <a:ea typeface="Times"/>
                <a:cs typeface="Times"/>
                <a:sym typeface="Times"/>
              </a:rPr>
            </a:br>
            <a:r>
              <a:rPr lang="en-US" sz="1200">
                <a:solidFill>
                  <a:schemeClr val="dk1"/>
                </a:solidFill>
                <a:latin typeface="Times"/>
                <a:ea typeface="Times"/>
                <a:cs typeface="Times"/>
                <a:sym typeface="Times"/>
              </a:rPr>
              <a:t>• L’adresse Web uOttawa.ca dans le pied de page peut être personnalisée afin de répondre aux besoins de l’utilisateur et le nom du document peut être inséré à la droite de l’URL si nécessaire. Vous pouvez simplement taper l’adresse Web désirée dans la boîte appropriée</a:t>
            </a:r>
            <a:endParaRPr sz="1200">
              <a:solidFill>
                <a:schemeClr val="dk1"/>
              </a:solidFill>
              <a:latin typeface="Times"/>
              <a:ea typeface="Times"/>
              <a:cs typeface="Times"/>
              <a:sym typeface="Times"/>
            </a:endParaRPr>
          </a:p>
          <a:p>
            <a:pPr indent="0" lvl="0" marL="0" marR="0" rtl="0" algn="l">
              <a:lnSpc>
                <a:spcPct val="100000"/>
              </a:lnSpc>
              <a:spcBef>
                <a:spcPts val="360"/>
              </a:spcBef>
              <a:spcAft>
                <a:spcPts val="0"/>
              </a:spcAft>
              <a:buClr>
                <a:schemeClr val="dk1"/>
              </a:buClr>
              <a:buSzPts val="1200"/>
              <a:buFont typeface="Times"/>
              <a:buNone/>
            </a:pPr>
            <a:r>
              <a:rPr lang="en-US" sz="1200">
                <a:solidFill>
                  <a:schemeClr val="dk1"/>
                </a:solidFill>
                <a:latin typeface="Times"/>
                <a:ea typeface="Times"/>
                <a:cs typeface="Times"/>
                <a:sym typeface="Times"/>
              </a:rPr>
              <a:t>• La photo ou l’image de fond peut être remplacée par celle de votre choix</a:t>
            </a:r>
            <a:endParaRPr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t/>
            </a:r>
            <a:endParaRPr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t/>
            </a:r>
            <a:endParaRPr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t/>
            </a:r>
            <a:endParaRPr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t/>
            </a:r>
            <a:endParaRPr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COVER PAGE (option 2)</a:t>
            </a:r>
            <a:endParaRPr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rPr b="1" lang="en-US" sz="1200">
                <a:solidFill>
                  <a:schemeClr val="dk1"/>
                </a:solidFill>
                <a:latin typeface="Times"/>
                <a:ea typeface="Times"/>
                <a:cs typeface="Times"/>
                <a:sym typeface="Times"/>
              </a:rPr>
              <a:t>NOTE: Read before using template</a:t>
            </a:r>
            <a:endParaRPr b="1"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The following elements of the template must remain untouched and cannot be modified:</a:t>
            </a:r>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 Corporate (Université d'Ottawa | University of Ottawa) garnet header</a:t>
            </a:r>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 Corporate uOttawa footer including the grey/garnet stripe and logo</a:t>
            </a:r>
            <a:endParaRPr/>
          </a:p>
          <a:p>
            <a:pPr indent="0" lvl="0" marL="0" rtl="0" algn="l">
              <a:lnSpc>
                <a:spcPct val="100000"/>
              </a:lnSpc>
              <a:spcBef>
                <a:spcPts val="360"/>
              </a:spcBef>
              <a:spcAft>
                <a:spcPts val="0"/>
              </a:spcAft>
              <a:buSzPts val="1400"/>
              <a:buNone/>
            </a:pPr>
            <a:r>
              <a:t/>
            </a:r>
            <a:endParaRPr sz="1200">
              <a:solidFill>
                <a:schemeClr val="dk1"/>
              </a:solidFill>
              <a:latin typeface="Times"/>
              <a:ea typeface="Times"/>
              <a:cs typeface="Times"/>
              <a:sym typeface="Times"/>
            </a:endParaRPr>
          </a:p>
          <a:p>
            <a:pPr indent="0" lvl="0" marL="0" marR="0" rtl="0" algn="l">
              <a:lnSpc>
                <a:spcPct val="100000"/>
              </a:lnSpc>
              <a:spcBef>
                <a:spcPts val="360"/>
              </a:spcBef>
              <a:spcAft>
                <a:spcPts val="0"/>
              </a:spcAft>
              <a:buClr>
                <a:schemeClr val="dk1"/>
              </a:buClr>
              <a:buSzPts val="1200"/>
              <a:buFont typeface="Times"/>
              <a:buNone/>
            </a:pPr>
            <a:r>
              <a:rPr lang="en-US" sz="1200">
                <a:solidFill>
                  <a:schemeClr val="dk1"/>
                </a:solidFill>
                <a:latin typeface="Times"/>
                <a:ea typeface="Times"/>
                <a:cs typeface="Times"/>
                <a:sym typeface="Times"/>
              </a:rPr>
              <a:t>The following elements of the template may be customized:</a:t>
            </a:r>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 You may include the uOttawa.ca URL of your choice in the footer, and insert the name of the document to the right of the URL, if needed</a:t>
            </a:r>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 The URL can be customized to a specific URL by following these simple steps: On the PowerPoint View tab, in the Master Views group, select Slide Master. Select the third slide on the left side panel, and type in the desired URL on the slide</a:t>
            </a:r>
            <a:br>
              <a:rPr lang="en-US" sz="1200">
                <a:solidFill>
                  <a:schemeClr val="dk1"/>
                </a:solidFill>
                <a:latin typeface="Times"/>
                <a:ea typeface="Times"/>
                <a:cs typeface="Times"/>
                <a:sym typeface="Times"/>
              </a:rPr>
            </a:br>
            <a:r>
              <a:rPr lang="en-US" sz="1200">
                <a:solidFill>
                  <a:schemeClr val="dk1"/>
                </a:solidFill>
                <a:latin typeface="Times"/>
                <a:ea typeface="Times"/>
                <a:cs typeface="Times"/>
                <a:sym typeface="Times"/>
              </a:rPr>
              <a:t>• The photo or background image may be replaced by the photo or background image of your choice </a:t>
            </a:r>
            <a:endParaRPr/>
          </a:p>
          <a:p>
            <a:pPr indent="0" lvl="0" marL="0" rtl="0" algn="l">
              <a:lnSpc>
                <a:spcPct val="100000"/>
              </a:lnSpc>
              <a:spcBef>
                <a:spcPts val="360"/>
              </a:spcBef>
              <a:spcAft>
                <a:spcPts val="0"/>
              </a:spcAft>
              <a:buSzPts val="1400"/>
              <a:buNone/>
            </a:pPr>
            <a:r>
              <a:t/>
            </a:r>
            <a:endParaRPr/>
          </a:p>
        </p:txBody>
      </p:sp>
      <p:sp>
        <p:nvSpPr>
          <p:cNvPr id="105" name="Google Shape;10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9e7fcc5a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9e7fcc5a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g2c9e7fcc5a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9e7fcc5a8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9e7fcc5a8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g2c9e7fcc5a8_0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9e7fcc5a8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9e7fcc5a8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g2c9e7fcc5a8_0_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9e7fcc5a8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9e7fcc5a8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4" name="Google Shape;144;g2c9e7fcc5a8_0_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9e7fcc5a8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9e7fcc5a8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g2c9e7fcc5a8_0_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9e7fcc5a8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9e7fcc5a8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g2c9e7fcc5a8_0_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9f7b37224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c9f7b37224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g2c9f7b37224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2" name="Google Shape;17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a:buNone/>
            </a:pPr>
            <a:r>
              <a:rPr lang="en-US" sz="1200">
                <a:solidFill>
                  <a:schemeClr val="dk1"/>
                </a:solidFill>
                <a:latin typeface="Times"/>
                <a:ea typeface="Times"/>
                <a:cs typeface="Times"/>
                <a:sym typeface="Times"/>
              </a:rPr>
              <a:t>PAGE COUVERTURE (option 1)</a:t>
            </a:r>
            <a:br>
              <a:rPr lang="en-US" sz="1200">
                <a:solidFill>
                  <a:schemeClr val="dk1"/>
                </a:solidFill>
                <a:latin typeface="Times"/>
                <a:ea typeface="Times"/>
                <a:cs typeface="Times"/>
                <a:sym typeface="Times"/>
              </a:rPr>
            </a:br>
            <a:r>
              <a:rPr b="1" lang="en-US" sz="1200">
                <a:solidFill>
                  <a:schemeClr val="dk1"/>
                </a:solidFill>
                <a:latin typeface="Times"/>
                <a:ea typeface="Times"/>
                <a:cs typeface="Times"/>
                <a:sym typeface="Times"/>
              </a:rPr>
              <a:t>REMARQUE : À lire avant d’utiliser le gabarit</a:t>
            </a:r>
            <a:endParaRPr b="1"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Les éléments suivants du gabarit ne peuvent pas être modifiés :</a:t>
            </a:r>
            <a:br>
              <a:rPr lang="en-US" sz="1200">
                <a:solidFill>
                  <a:schemeClr val="dk1"/>
                </a:solidFill>
                <a:latin typeface="Times"/>
                <a:ea typeface="Times"/>
                <a:cs typeface="Times"/>
                <a:sym typeface="Times"/>
              </a:rPr>
            </a:br>
            <a:r>
              <a:rPr lang="en-US" sz="1200">
                <a:solidFill>
                  <a:schemeClr val="dk1"/>
                </a:solidFill>
                <a:latin typeface="Times"/>
                <a:ea typeface="Times"/>
                <a:cs typeface="Times"/>
                <a:sym typeface="Times"/>
              </a:rPr>
              <a:t>• En-tête institutionnel grenat (Université d’Ottawa | University of Ottawa)</a:t>
            </a:r>
            <a:br>
              <a:rPr lang="en-US" sz="1200">
                <a:solidFill>
                  <a:schemeClr val="dk1"/>
                </a:solidFill>
                <a:latin typeface="Times"/>
                <a:ea typeface="Times"/>
                <a:cs typeface="Times"/>
                <a:sym typeface="Times"/>
              </a:rPr>
            </a:br>
            <a:r>
              <a:rPr lang="en-US" sz="1200">
                <a:solidFill>
                  <a:schemeClr val="dk1"/>
                </a:solidFill>
                <a:latin typeface="Times"/>
                <a:ea typeface="Times"/>
                <a:cs typeface="Times"/>
                <a:sym typeface="Times"/>
              </a:rPr>
              <a:t>• Pied de page institutionnel comprenant la bande grise et grenat ainsi que le logo</a:t>
            </a:r>
            <a:endParaRPr/>
          </a:p>
          <a:p>
            <a:pPr indent="0" lvl="0" marL="0" rtl="0" algn="l">
              <a:lnSpc>
                <a:spcPct val="100000"/>
              </a:lnSpc>
              <a:spcBef>
                <a:spcPts val="360"/>
              </a:spcBef>
              <a:spcAft>
                <a:spcPts val="0"/>
              </a:spcAft>
              <a:buSzPts val="1400"/>
              <a:buNone/>
            </a:pPr>
            <a:r>
              <a:t/>
            </a:r>
            <a:endParaRPr sz="1200">
              <a:solidFill>
                <a:schemeClr val="dk1"/>
              </a:solidFill>
              <a:latin typeface="Times"/>
              <a:ea typeface="Times"/>
              <a:cs typeface="Times"/>
              <a:sym typeface="Times"/>
            </a:endParaRPr>
          </a:p>
          <a:p>
            <a:pPr indent="0" lvl="0" marL="0" marR="0" rtl="0" algn="l">
              <a:lnSpc>
                <a:spcPct val="100000"/>
              </a:lnSpc>
              <a:spcBef>
                <a:spcPts val="360"/>
              </a:spcBef>
              <a:spcAft>
                <a:spcPts val="0"/>
              </a:spcAft>
              <a:buClr>
                <a:schemeClr val="dk1"/>
              </a:buClr>
              <a:buSzPts val="1200"/>
              <a:buFont typeface="Times"/>
              <a:buNone/>
            </a:pPr>
            <a:r>
              <a:rPr lang="en-US" sz="1200">
                <a:solidFill>
                  <a:schemeClr val="dk1"/>
                </a:solidFill>
                <a:latin typeface="Times"/>
                <a:ea typeface="Times"/>
                <a:cs typeface="Times"/>
                <a:sym typeface="Times"/>
              </a:rPr>
              <a:t>Les éléments suivants du gabarit peuvent être modifiés :</a:t>
            </a:r>
            <a:br>
              <a:rPr lang="en-US" sz="1200">
                <a:solidFill>
                  <a:schemeClr val="dk1"/>
                </a:solidFill>
                <a:latin typeface="Times"/>
                <a:ea typeface="Times"/>
                <a:cs typeface="Times"/>
                <a:sym typeface="Times"/>
              </a:rPr>
            </a:br>
            <a:r>
              <a:rPr lang="en-US" sz="1200">
                <a:solidFill>
                  <a:schemeClr val="dk1"/>
                </a:solidFill>
                <a:latin typeface="Times"/>
                <a:ea typeface="Times"/>
                <a:cs typeface="Times"/>
                <a:sym typeface="Times"/>
              </a:rPr>
              <a:t>• L’adresse Web uOttawa.ca dans le pied de page peut être personnalisée afin de répondre aux besoins de l’utilisateur et le nom du document peut être inséré à la droite de l’URL si nécessaire. Vous pouvez simplement taper l’adresse Web désirée dans la boîte appropriée</a:t>
            </a:r>
            <a:endParaRPr sz="1200">
              <a:solidFill>
                <a:schemeClr val="dk1"/>
              </a:solidFill>
              <a:latin typeface="Times"/>
              <a:ea typeface="Times"/>
              <a:cs typeface="Times"/>
              <a:sym typeface="Times"/>
            </a:endParaRPr>
          </a:p>
          <a:p>
            <a:pPr indent="0" lvl="0" marL="0" marR="0" rtl="0" algn="l">
              <a:lnSpc>
                <a:spcPct val="100000"/>
              </a:lnSpc>
              <a:spcBef>
                <a:spcPts val="360"/>
              </a:spcBef>
              <a:spcAft>
                <a:spcPts val="0"/>
              </a:spcAft>
              <a:buClr>
                <a:schemeClr val="dk1"/>
              </a:buClr>
              <a:buSzPts val="1200"/>
              <a:buFont typeface="Times"/>
              <a:buNone/>
            </a:pPr>
            <a:r>
              <a:rPr lang="en-US" sz="1200">
                <a:solidFill>
                  <a:schemeClr val="dk1"/>
                </a:solidFill>
                <a:latin typeface="Times"/>
                <a:ea typeface="Times"/>
                <a:cs typeface="Times"/>
                <a:sym typeface="Times"/>
              </a:rPr>
              <a:t>• La photo ou l’image de fond peut être remplacée par celle de votre choix</a:t>
            </a:r>
            <a:endParaRPr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t/>
            </a:r>
            <a:endParaRPr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t/>
            </a:r>
            <a:endParaRPr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t/>
            </a:r>
            <a:endParaRPr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t/>
            </a:r>
            <a:endParaRPr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COVER PAGE (option 1) </a:t>
            </a:r>
            <a:endParaRPr/>
          </a:p>
          <a:p>
            <a:pPr indent="0" lvl="0" marL="0" rtl="0" algn="l">
              <a:lnSpc>
                <a:spcPct val="100000"/>
              </a:lnSpc>
              <a:spcBef>
                <a:spcPts val="360"/>
              </a:spcBef>
              <a:spcAft>
                <a:spcPts val="0"/>
              </a:spcAft>
              <a:buSzPts val="1400"/>
              <a:buNone/>
            </a:pPr>
            <a:r>
              <a:rPr b="1" lang="en-US" sz="1200">
                <a:solidFill>
                  <a:schemeClr val="dk1"/>
                </a:solidFill>
                <a:latin typeface="Times"/>
                <a:ea typeface="Times"/>
                <a:cs typeface="Times"/>
                <a:sym typeface="Times"/>
              </a:rPr>
              <a:t>NOTE: Read before using template</a:t>
            </a:r>
            <a:endParaRPr b="1" sz="1200">
              <a:solidFill>
                <a:schemeClr val="dk1"/>
              </a:solidFill>
              <a:latin typeface="Times"/>
              <a:ea typeface="Times"/>
              <a:cs typeface="Times"/>
              <a:sym typeface="Times"/>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The following elements of the template must remain untouched and cannot be modified:</a:t>
            </a:r>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 Corporate (Université d'Ottawa | University of Ottawa) garnet header</a:t>
            </a:r>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 Corporate uOttawa footer including the grey/garnet stripe and logo</a:t>
            </a:r>
            <a:endParaRPr/>
          </a:p>
          <a:p>
            <a:pPr indent="0" lvl="0" marL="0" rtl="0" algn="l">
              <a:lnSpc>
                <a:spcPct val="100000"/>
              </a:lnSpc>
              <a:spcBef>
                <a:spcPts val="360"/>
              </a:spcBef>
              <a:spcAft>
                <a:spcPts val="0"/>
              </a:spcAft>
              <a:buSzPts val="1400"/>
              <a:buNone/>
            </a:pPr>
            <a:r>
              <a:t/>
            </a:r>
            <a:endParaRPr sz="1200">
              <a:solidFill>
                <a:schemeClr val="dk1"/>
              </a:solidFill>
              <a:latin typeface="Times"/>
              <a:ea typeface="Times"/>
              <a:cs typeface="Times"/>
              <a:sym typeface="Times"/>
            </a:endParaRPr>
          </a:p>
          <a:p>
            <a:pPr indent="0" lvl="0" marL="0" marR="0" rtl="0" algn="l">
              <a:lnSpc>
                <a:spcPct val="100000"/>
              </a:lnSpc>
              <a:spcBef>
                <a:spcPts val="360"/>
              </a:spcBef>
              <a:spcAft>
                <a:spcPts val="0"/>
              </a:spcAft>
              <a:buClr>
                <a:schemeClr val="dk1"/>
              </a:buClr>
              <a:buSzPts val="1200"/>
              <a:buFont typeface="Times"/>
              <a:buNone/>
            </a:pPr>
            <a:r>
              <a:rPr lang="en-US" sz="1200">
                <a:solidFill>
                  <a:schemeClr val="dk1"/>
                </a:solidFill>
                <a:latin typeface="Times"/>
                <a:ea typeface="Times"/>
                <a:cs typeface="Times"/>
                <a:sym typeface="Times"/>
              </a:rPr>
              <a:t>The following elements of the template may be customized:</a:t>
            </a:r>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 You may include the uOttawa.ca URL of your choice in the footer, and insert the name of the document to the right of the URL, if needed</a:t>
            </a:r>
            <a:endParaRPr/>
          </a:p>
          <a:p>
            <a:pPr indent="0" lvl="0" marL="0" rtl="0" algn="l">
              <a:lnSpc>
                <a:spcPct val="100000"/>
              </a:lnSpc>
              <a:spcBef>
                <a:spcPts val="360"/>
              </a:spcBef>
              <a:spcAft>
                <a:spcPts val="0"/>
              </a:spcAft>
              <a:buSzPts val="1400"/>
              <a:buNone/>
            </a:pPr>
            <a:r>
              <a:rPr lang="en-US" sz="1200">
                <a:solidFill>
                  <a:schemeClr val="dk1"/>
                </a:solidFill>
                <a:latin typeface="Times"/>
                <a:ea typeface="Times"/>
                <a:cs typeface="Times"/>
                <a:sym typeface="Times"/>
              </a:rPr>
              <a:t>• The URL can be customized to a specific URL by following these simple steps: On the PowerPoint View tab, in the Master Views group, select Slide Master. Select the third slide on the left side panel, and type in the desired URL on the slide</a:t>
            </a:r>
            <a:br>
              <a:rPr lang="en-US" sz="1200">
                <a:solidFill>
                  <a:schemeClr val="dk1"/>
                </a:solidFill>
                <a:latin typeface="Times"/>
                <a:ea typeface="Times"/>
                <a:cs typeface="Times"/>
                <a:sym typeface="Times"/>
              </a:rPr>
            </a:br>
            <a:r>
              <a:rPr lang="en-US" sz="1200">
                <a:solidFill>
                  <a:schemeClr val="dk1"/>
                </a:solidFill>
                <a:latin typeface="Times"/>
                <a:ea typeface="Times"/>
                <a:cs typeface="Times"/>
                <a:sym typeface="Times"/>
              </a:rPr>
              <a:t>• The photo or background image may be replaced by the photo or background image of your choice </a:t>
            </a:r>
            <a:endParaRPr/>
          </a:p>
          <a:p>
            <a:pPr indent="0" lvl="0" marL="0" rtl="0" algn="l">
              <a:lnSpc>
                <a:spcPct val="100000"/>
              </a:lnSpc>
              <a:spcBef>
                <a:spcPts val="360"/>
              </a:spcBef>
              <a:spcAft>
                <a:spcPts val="0"/>
              </a:spcAft>
              <a:buSzPts val="1400"/>
              <a:buNone/>
            </a:pPr>
            <a:r>
              <a:t/>
            </a:r>
            <a:endParaRPr/>
          </a:p>
        </p:txBody>
      </p:sp>
      <p:sp>
        <p:nvSpPr>
          <p:cNvPr id="173" name="Google Shape;173;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mt="0"/>
          </a:blip>
          <a:stretch>
            <a:fillRect/>
          </a:stretch>
        </a:blipFill>
      </p:bgPr>
    </p:bg>
    <p:spTree>
      <p:nvGrpSpPr>
        <p:cNvPr id="13" name="Shape 13"/>
        <p:cNvGrpSpPr/>
        <p:nvPr/>
      </p:nvGrpSpPr>
      <p:grpSpPr>
        <a:xfrm>
          <a:off x="0" y="0"/>
          <a:ext cx="0" cy="0"/>
          <a:chOff x="0" y="0"/>
          <a:chExt cx="0" cy="0"/>
        </a:xfrm>
      </p:grpSpPr>
      <p:pic>
        <p:nvPicPr>
          <p:cNvPr id="14" name="Google Shape;14;p5"/>
          <p:cNvPicPr preferRelativeResize="0"/>
          <p:nvPr/>
        </p:nvPicPr>
        <p:blipFill rotWithShape="1">
          <a:blip r:embed="rId3">
            <a:alphaModFix/>
          </a:blip>
          <a:srcRect b="0" l="0" r="0" t="0"/>
          <a:stretch/>
        </p:blipFill>
        <p:spPr>
          <a:xfrm>
            <a:off x="-14941" y="6652164"/>
            <a:ext cx="9166412" cy="213307"/>
          </a:xfrm>
          <a:prstGeom prst="rect">
            <a:avLst/>
          </a:prstGeom>
          <a:noFill/>
          <a:ln>
            <a:noFill/>
          </a:ln>
        </p:spPr>
      </p:pic>
      <p:sp>
        <p:nvSpPr>
          <p:cNvPr id="15" name="Google Shape;15;p5"/>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16" name="Google Shape;16;p5"/>
          <p:cNvPicPr preferRelativeResize="0"/>
          <p:nvPr/>
        </p:nvPicPr>
        <p:blipFill rotWithShape="1">
          <a:blip r:embed="rId4">
            <a:alphaModFix/>
          </a:blip>
          <a:srcRect b="0" l="0" r="0" t="0"/>
          <a:stretch/>
        </p:blipFill>
        <p:spPr>
          <a:xfrm>
            <a:off x="-1" y="-1866"/>
            <a:ext cx="9144002" cy="384305"/>
          </a:xfrm>
          <a:prstGeom prst="rect">
            <a:avLst/>
          </a:prstGeom>
          <a:noFill/>
          <a:ln>
            <a:noFill/>
          </a:ln>
        </p:spPr>
      </p:pic>
      <p:sp>
        <p:nvSpPr>
          <p:cNvPr id="17" name="Google Shape;17;p5"/>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A69C95"/>
                </a:solidFill>
                <a:latin typeface="Arial"/>
                <a:ea typeface="Arial"/>
                <a:cs typeface="Arial"/>
                <a:sym typeface="Arial"/>
              </a:rPr>
              <a:t>uOttawa.ca</a:t>
            </a:r>
            <a:endParaRPr b="1" i="0" sz="1200" u="none" cap="none" strike="noStrike">
              <a:solidFill>
                <a:srgbClr val="A69C95"/>
              </a:solidFill>
              <a:latin typeface="Arial"/>
              <a:ea typeface="Arial"/>
              <a:cs typeface="Arial"/>
              <a:sym typeface="Arial"/>
            </a:endParaRPr>
          </a:p>
        </p:txBody>
      </p:sp>
      <p:pic>
        <p:nvPicPr>
          <p:cNvPr descr="uOttawa_HOR_WG7.png" id="18" name="Google Shape;18;p5"/>
          <p:cNvPicPr preferRelativeResize="0"/>
          <p:nvPr/>
        </p:nvPicPr>
        <p:blipFill rotWithShape="1">
          <a:blip r:embed="rId5">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14"/>
          <p:cNvSpPr txBox="1"/>
          <p:nvPr>
            <p:ph type="title"/>
          </p:nvPr>
        </p:nvSpPr>
        <p:spPr>
          <a:xfrm>
            <a:off x="685800" y="381000"/>
            <a:ext cx="6553200" cy="914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 type="body"/>
          </p:nvPr>
        </p:nvSpPr>
        <p:spPr>
          <a:xfrm rot="5400000">
            <a:off x="2628900" y="-419100"/>
            <a:ext cx="3886200" cy="7772400"/>
          </a:xfrm>
          <a:prstGeom prst="rect">
            <a:avLst/>
          </a:prstGeom>
          <a:noFill/>
          <a:ln>
            <a:noFill/>
          </a:ln>
        </p:spPr>
        <p:txBody>
          <a:bodyPr anchorCtr="0" anchor="t" bIns="45700" lIns="91425" spcFirstLastPara="1" rIns="91425" wrap="square" tIns="45700">
            <a:noAutofit/>
          </a:bodyPr>
          <a:lstStyle>
            <a:lvl1pPr indent="-355600" lvl="0" marL="457200" algn="l">
              <a:lnSpc>
                <a:spcPct val="100000"/>
              </a:lnSpc>
              <a:spcBef>
                <a:spcPts val="400"/>
              </a:spcBef>
              <a:spcAft>
                <a:spcPts val="0"/>
              </a:spcAft>
              <a:buClr>
                <a:schemeClr val="dk1"/>
              </a:buClr>
              <a:buSzPts val="2000"/>
              <a:buFont typeface="Arial"/>
              <a:buChar char="•"/>
              <a:defRPr>
                <a:latin typeface="Arial"/>
                <a:ea typeface="Arial"/>
                <a:cs typeface="Arial"/>
                <a:sym typeface="Arial"/>
              </a:defRPr>
            </a:lvl1pPr>
            <a:lvl2pPr indent="-355600" lvl="1" marL="914400" algn="l">
              <a:lnSpc>
                <a:spcPct val="100000"/>
              </a:lnSpc>
              <a:spcBef>
                <a:spcPts val="400"/>
              </a:spcBef>
              <a:spcAft>
                <a:spcPts val="0"/>
              </a:spcAft>
              <a:buClr>
                <a:schemeClr val="dk1"/>
              </a:buClr>
              <a:buSzPts val="2000"/>
              <a:buFont typeface="Arial"/>
              <a:buChar char="–"/>
              <a:defRPr>
                <a:latin typeface="Arial"/>
                <a:ea typeface="Arial"/>
                <a:cs typeface="Arial"/>
                <a:sym typeface="Arial"/>
              </a:defRPr>
            </a:lvl2pPr>
            <a:lvl3pPr indent="-355600" lvl="2" marL="1371600" algn="l">
              <a:lnSpc>
                <a:spcPct val="100000"/>
              </a:lnSpc>
              <a:spcBef>
                <a:spcPts val="400"/>
              </a:spcBef>
              <a:spcAft>
                <a:spcPts val="0"/>
              </a:spcAft>
              <a:buClr>
                <a:schemeClr val="dk1"/>
              </a:buClr>
              <a:buSzPts val="2000"/>
              <a:buFont typeface="Arial"/>
              <a:buChar char="•"/>
              <a:defRPr>
                <a:latin typeface="Arial"/>
                <a:ea typeface="Arial"/>
                <a:cs typeface="Arial"/>
                <a:sym typeface="Arial"/>
              </a:defRPr>
            </a:lvl3pPr>
            <a:lvl4pPr indent="-355600" lvl="3" marL="1828800" algn="l">
              <a:lnSpc>
                <a:spcPct val="100000"/>
              </a:lnSpc>
              <a:spcBef>
                <a:spcPts val="400"/>
              </a:spcBef>
              <a:spcAft>
                <a:spcPts val="0"/>
              </a:spcAft>
              <a:buClr>
                <a:schemeClr val="dk1"/>
              </a:buClr>
              <a:buSzPts val="2000"/>
              <a:buFont typeface="Arial"/>
              <a:buChar char="–"/>
              <a:defRPr>
                <a:latin typeface="Arial"/>
                <a:ea typeface="Arial"/>
                <a:cs typeface="Arial"/>
                <a:sym typeface="Arial"/>
              </a:defRPr>
            </a:lvl4pPr>
            <a:lvl5pPr indent="-355600" lvl="4" marL="2286000" algn="l">
              <a:lnSpc>
                <a:spcPct val="100000"/>
              </a:lnSpc>
              <a:spcBef>
                <a:spcPts val="400"/>
              </a:spcBef>
              <a:spcAft>
                <a:spcPts val="0"/>
              </a:spcAft>
              <a:buClr>
                <a:schemeClr val="dk1"/>
              </a:buClr>
              <a:buSzPts val="2000"/>
              <a:buFont typeface="Arial"/>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89" name="Google Shape;89;p14"/>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90" name="Google Shape;90;p14"/>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91" name="Google Shape;91;p14"/>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92" name="Google Shape;92;p14"/>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A69C95"/>
                </a:solidFill>
                <a:latin typeface="Arial"/>
                <a:ea typeface="Arial"/>
                <a:cs typeface="Arial"/>
                <a:sym typeface="Arial"/>
              </a:rPr>
              <a:t>uOttawa.ca</a:t>
            </a:r>
            <a:endParaRPr b="1" i="0" sz="1200" u="none" cap="none" strike="noStrike">
              <a:solidFill>
                <a:srgbClr val="A69C95"/>
              </a:solidFill>
              <a:latin typeface="Arial"/>
              <a:ea typeface="Arial"/>
              <a:cs typeface="Arial"/>
              <a:sym typeface="Arial"/>
            </a:endParaRPr>
          </a:p>
        </p:txBody>
      </p:sp>
      <p:pic>
        <p:nvPicPr>
          <p:cNvPr descr="uOttawa_HOR_WG7.png" id="93" name="Google Shape;93;p14"/>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5"/>
          <p:cNvSpPr txBox="1"/>
          <p:nvPr>
            <p:ph type="title"/>
          </p:nvPr>
        </p:nvSpPr>
        <p:spPr>
          <a:xfrm rot="5400000">
            <a:off x="4972050" y="1924050"/>
            <a:ext cx="5029200" cy="1943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5"/>
          <p:cNvSpPr txBox="1"/>
          <p:nvPr>
            <p:ph idx="1" type="body"/>
          </p:nvPr>
        </p:nvSpPr>
        <p:spPr>
          <a:xfrm rot="5400000">
            <a:off x="1009650" y="57150"/>
            <a:ext cx="5029200" cy="5676900"/>
          </a:xfrm>
          <a:prstGeom prst="rect">
            <a:avLst/>
          </a:prstGeom>
          <a:noFill/>
          <a:ln>
            <a:noFill/>
          </a:ln>
        </p:spPr>
        <p:txBody>
          <a:bodyPr anchorCtr="0" anchor="t" bIns="45700" lIns="91425" spcFirstLastPara="1" rIns="91425" wrap="square" tIns="45700">
            <a:noAutofit/>
          </a:bodyPr>
          <a:lstStyle>
            <a:lvl1pPr indent="-355600" lvl="0" marL="457200" algn="l">
              <a:lnSpc>
                <a:spcPct val="100000"/>
              </a:lnSpc>
              <a:spcBef>
                <a:spcPts val="400"/>
              </a:spcBef>
              <a:spcAft>
                <a:spcPts val="0"/>
              </a:spcAft>
              <a:buClr>
                <a:schemeClr val="dk1"/>
              </a:buClr>
              <a:buSzPts val="2000"/>
              <a:buFont typeface="Arial"/>
              <a:buChar char="•"/>
              <a:defRPr>
                <a:latin typeface="Arial"/>
                <a:ea typeface="Arial"/>
                <a:cs typeface="Arial"/>
                <a:sym typeface="Arial"/>
              </a:defRPr>
            </a:lvl1pPr>
            <a:lvl2pPr indent="-355600" lvl="1" marL="914400" algn="l">
              <a:lnSpc>
                <a:spcPct val="100000"/>
              </a:lnSpc>
              <a:spcBef>
                <a:spcPts val="400"/>
              </a:spcBef>
              <a:spcAft>
                <a:spcPts val="0"/>
              </a:spcAft>
              <a:buClr>
                <a:schemeClr val="dk1"/>
              </a:buClr>
              <a:buSzPts val="2000"/>
              <a:buFont typeface="Arial"/>
              <a:buChar char="–"/>
              <a:defRPr>
                <a:latin typeface="Arial"/>
                <a:ea typeface="Arial"/>
                <a:cs typeface="Arial"/>
                <a:sym typeface="Arial"/>
              </a:defRPr>
            </a:lvl2pPr>
            <a:lvl3pPr indent="-355600" lvl="2" marL="1371600" algn="l">
              <a:lnSpc>
                <a:spcPct val="100000"/>
              </a:lnSpc>
              <a:spcBef>
                <a:spcPts val="400"/>
              </a:spcBef>
              <a:spcAft>
                <a:spcPts val="0"/>
              </a:spcAft>
              <a:buClr>
                <a:schemeClr val="dk1"/>
              </a:buClr>
              <a:buSzPts val="2000"/>
              <a:buFont typeface="Arial"/>
              <a:buChar char="•"/>
              <a:defRPr>
                <a:latin typeface="Arial"/>
                <a:ea typeface="Arial"/>
                <a:cs typeface="Arial"/>
                <a:sym typeface="Arial"/>
              </a:defRPr>
            </a:lvl3pPr>
            <a:lvl4pPr indent="-355600" lvl="3" marL="1828800" algn="l">
              <a:lnSpc>
                <a:spcPct val="100000"/>
              </a:lnSpc>
              <a:spcBef>
                <a:spcPts val="400"/>
              </a:spcBef>
              <a:spcAft>
                <a:spcPts val="0"/>
              </a:spcAft>
              <a:buClr>
                <a:schemeClr val="dk1"/>
              </a:buClr>
              <a:buSzPts val="2000"/>
              <a:buFont typeface="Arial"/>
              <a:buChar char="–"/>
              <a:defRPr>
                <a:latin typeface="Arial"/>
                <a:ea typeface="Arial"/>
                <a:cs typeface="Arial"/>
                <a:sym typeface="Arial"/>
              </a:defRPr>
            </a:lvl4pPr>
            <a:lvl5pPr indent="-355600" lvl="4" marL="2286000" algn="l">
              <a:lnSpc>
                <a:spcPct val="100000"/>
              </a:lnSpc>
              <a:spcBef>
                <a:spcPts val="400"/>
              </a:spcBef>
              <a:spcAft>
                <a:spcPts val="0"/>
              </a:spcAft>
              <a:buClr>
                <a:schemeClr val="dk1"/>
              </a:buClr>
              <a:buSzPts val="2000"/>
              <a:buFont typeface="Arial"/>
              <a:buChar char="»"/>
              <a:defRPr>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97" name="Google Shape;97;p15"/>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98" name="Google Shape;98;p15"/>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99" name="Google Shape;99;p15"/>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100" name="Google Shape;100;p15"/>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A69C95"/>
                </a:solidFill>
                <a:latin typeface="Arial"/>
                <a:ea typeface="Arial"/>
                <a:cs typeface="Arial"/>
                <a:sym typeface="Arial"/>
              </a:rPr>
              <a:t>uOttawa.ca</a:t>
            </a:r>
            <a:endParaRPr b="1" i="0" sz="1200" u="none" cap="none" strike="noStrike">
              <a:solidFill>
                <a:srgbClr val="A69C95"/>
              </a:solidFill>
              <a:latin typeface="Arial"/>
              <a:ea typeface="Arial"/>
              <a:cs typeface="Arial"/>
              <a:sym typeface="Arial"/>
            </a:endParaRPr>
          </a:p>
        </p:txBody>
      </p:sp>
      <p:pic>
        <p:nvPicPr>
          <p:cNvPr descr="uOttawa_HOR_WG7.png" id="101" name="Google Shape;101;p15"/>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6"/>
          <p:cNvSpPr txBox="1"/>
          <p:nvPr>
            <p:ph type="title"/>
          </p:nvPr>
        </p:nvSpPr>
        <p:spPr>
          <a:xfrm>
            <a:off x="412750" y="692696"/>
            <a:ext cx="7774632" cy="864096"/>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 type="body"/>
          </p:nvPr>
        </p:nvSpPr>
        <p:spPr>
          <a:xfrm>
            <a:off x="395536" y="1700808"/>
            <a:ext cx="7772400" cy="3753544"/>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id="22" name="Google Shape;22;p6"/>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23" name="Google Shape;23;p6"/>
          <p:cNvSpPr/>
          <p:nvPr/>
        </p:nvSpPr>
        <p:spPr>
          <a:xfrm>
            <a:off x="-6643" y="5768214"/>
            <a:ext cx="9150643"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24" name="Google Shape;24;p6"/>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25" name="Google Shape;25;p6"/>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A69C95"/>
                </a:solidFill>
                <a:latin typeface="Arial"/>
                <a:ea typeface="Arial"/>
                <a:cs typeface="Arial"/>
                <a:sym typeface="Arial"/>
              </a:rPr>
              <a:t>uOttawa.ca</a:t>
            </a:r>
            <a:endParaRPr b="1" i="0" sz="1200" u="none" cap="none" strike="noStrike">
              <a:solidFill>
                <a:srgbClr val="A69C95"/>
              </a:solidFill>
              <a:latin typeface="Arial"/>
              <a:ea typeface="Arial"/>
              <a:cs typeface="Arial"/>
              <a:sym typeface="Arial"/>
            </a:endParaRPr>
          </a:p>
        </p:txBody>
      </p:sp>
      <p:pic>
        <p:nvPicPr>
          <p:cNvPr descr="uOttawa_HOR_WG7.png" id="26" name="Google Shape;26;p6"/>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722313" y="4281115"/>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 type="body"/>
          </p:nvPr>
        </p:nvSpPr>
        <p:spPr>
          <a:xfrm>
            <a:off x="722313" y="2780928"/>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Verdana"/>
              <a:buNone/>
              <a:defRPr sz="1800"/>
            </a:lvl2pPr>
            <a:lvl3pPr indent="-228600" lvl="2" marL="1371600" algn="l">
              <a:lnSpc>
                <a:spcPct val="100000"/>
              </a:lnSpc>
              <a:spcBef>
                <a:spcPts val="320"/>
              </a:spcBef>
              <a:spcAft>
                <a:spcPts val="0"/>
              </a:spcAft>
              <a:buClr>
                <a:schemeClr val="dk1"/>
              </a:buClr>
              <a:buSzPts val="1600"/>
              <a:buFont typeface="Verdana"/>
              <a:buNone/>
              <a:defRPr sz="1600"/>
            </a:lvl3pPr>
            <a:lvl4pPr indent="-228600" lvl="3" marL="1828800" algn="l">
              <a:lnSpc>
                <a:spcPct val="100000"/>
              </a:lnSpc>
              <a:spcBef>
                <a:spcPts val="280"/>
              </a:spcBef>
              <a:spcAft>
                <a:spcPts val="0"/>
              </a:spcAft>
              <a:buClr>
                <a:schemeClr val="dk1"/>
              </a:buClr>
              <a:buSzPts val="1400"/>
              <a:buFont typeface="Verdana"/>
              <a:buNone/>
              <a:defRPr sz="1400"/>
            </a:lvl4pPr>
            <a:lvl5pPr indent="-228600" lvl="4" marL="2286000" algn="l">
              <a:lnSpc>
                <a:spcPct val="100000"/>
              </a:lnSpc>
              <a:spcBef>
                <a:spcPts val="280"/>
              </a:spcBef>
              <a:spcAft>
                <a:spcPts val="0"/>
              </a:spcAft>
              <a:buClr>
                <a:schemeClr val="dk1"/>
              </a:buClr>
              <a:buSzPts val="1400"/>
              <a:buFont typeface="Verdana"/>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pic>
        <p:nvPicPr>
          <p:cNvPr id="30" name="Google Shape;30;p7"/>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31" name="Google Shape;31;p7"/>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32" name="Google Shape;32;p7"/>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33" name="Google Shape;33;p7"/>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A69C95"/>
                </a:solidFill>
                <a:latin typeface="Arial"/>
                <a:ea typeface="Arial"/>
                <a:cs typeface="Arial"/>
                <a:sym typeface="Arial"/>
              </a:rPr>
              <a:t>uOttawa.ca</a:t>
            </a:r>
            <a:endParaRPr b="1" i="0" sz="1200" u="none" cap="none" strike="noStrike">
              <a:solidFill>
                <a:srgbClr val="A69C95"/>
              </a:solidFill>
              <a:latin typeface="Arial"/>
              <a:ea typeface="Arial"/>
              <a:cs typeface="Arial"/>
              <a:sym typeface="Arial"/>
            </a:endParaRPr>
          </a:p>
        </p:txBody>
      </p:sp>
      <p:pic>
        <p:nvPicPr>
          <p:cNvPr descr="uOttawa_HOR_WG7.png" id="34" name="Google Shape;34;p7"/>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8"/>
          <p:cNvSpPr txBox="1"/>
          <p:nvPr>
            <p:ph type="title"/>
          </p:nvPr>
        </p:nvSpPr>
        <p:spPr>
          <a:xfrm>
            <a:off x="685800" y="381000"/>
            <a:ext cx="6553200" cy="914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 type="body"/>
          </p:nvPr>
        </p:nvSpPr>
        <p:spPr>
          <a:xfrm>
            <a:off x="685800" y="1524000"/>
            <a:ext cx="3810000" cy="3886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atin typeface="Arial"/>
                <a:ea typeface="Arial"/>
                <a:cs typeface="Arial"/>
                <a:sym typeface="Arial"/>
              </a:defRPr>
            </a:lvl1pPr>
            <a:lvl2pPr indent="-381000" lvl="1" marL="914400" algn="l">
              <a:lnSpc>
                <a:spcPct val="100000"/>
              </a:lnSpc>
              <a:spcBef>
                <a:spcPts val="480"/>
              </a:spcBef>
              <a:spcAft>
                <a:spcPts val="0"/>
              </a:spcAft>
              <a:buClr>
                <a:schemeClr val="dk1"/>
              </a:buClr>
              <a:buSzPts val="2400"/>
              <a:buFont typeface="Arial"/>
              <a:buChar char="–"/>
              <a:defRPr sz="2400">
                <a:latin typeface="Arial"/>
                <a:ea typeface="Arial"/>
                <a:cs typeface="Arial"/>
                <a:sym typeface="Arial"/>
              </a:defRPr>
            </a:lvl2pPr>
            <a:lvl3pPr indent="-355600" lvl="2" marL="1371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3pPr>
            <a:lvl4pPr indent="-342900" lvl="3" marL="1828800" algn="l">
              <a:lnSpc>
                <a:spcPct val="100000"/>
              </a:lnSpc>
              <a:spcBef>
                <a:spcPts val="360"/>
              </a:spcBef>
              <a:spcAft>
                <a:spcPts val="0"/>
              </a:spcAft>
              <a:buClr>
                <a:schemeClr val="dk1"/>
              </a:buClr>
              <a:buSzPts val="1800"/>
              <a:buFont typeface="Arial"/>
              <a:buChar char="–"/>
              <a:defRPr sz="1800">
                <a:latin typeface="Arial"/>
                <a:ea typeface="Arial"/>
                <a:cs typeface="Arial"/>
                <a:sym typeface="Arial"/>
              </a:defRPr>
            </a:lvl4pPr>
            <a:lvl5pPr indent="-342900" lvl="4" marL="2286000" algn="l">
              <a:lnSpc>
                <a:spcPct val="100000"/>
              </a:lnSpc>
              <a:spcBef>
                <a:spcPts val="360"/>
              </a:spcBef>
              <a:spcAft>
                <a:spcPts val="0"/>
              </a:spcAft>
              <a:buClr>
                <a:schemeClr val="dk1"/>
              </a:buClr>
              <a:buSzPts val="1800"/>
              <a:buFont typeface="Arial"/>
              <a:buChar char="»"/>
              <a:defRPr sz="18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8" name="Google Shape;38;p8"/>
          <p:cNvSpPr txBox="1"/>
          <p:nvPr>
            <p:ph idx="2" type="body"/>
          </p:nvPr>
        </p:nvSpPr>
        <p:spPr>
          <a:xfrm>
            <a:off x="4648200" y="1524000"/>
            <a:ext cx="3810000" cy="3886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atin typeface="Arial"/>
                <a:ea typeface="Arial"/>
                <a:cs typeface="Arial"/>
                <a:sym typeface="Arial"/>
              </a:defRPr>
            </a:lvl1pPr>
            <a:lvl2pPr indent="-381000" lvl="1" marL="914400" algn="l">
              <a:lnSpc>
                <a:spcPct val="100000"/>
              </a:lnSpc>
              <a:spcBef>
                <a:spcPts val="480"/>
              </a:spcBef>
              <a:spcAft>
                <a:spcPts val="0"/>
              </a:spcAft>
              <a:buClr>
                <a:schemeClr val="dk1"/>
              </a:buClr>
              <a:buSzPts val="2400"/>
              <a:buFont typeface="Arial"/>
              <a:buChar char="–"/>
              <a:defRPr sz="2400">
                <a:latin typeface="Arial"/>
                <a:ea typeface="Arial"/>
                <a:cs typeface="Arial"/>
                <a:sym typeface="Arial"/>
              </a:defRPr>
            </a:lvl2pPr>
            <a:lvl3pPr indent="-355600" lvl="2" marL="1371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3pPr>
            <a:lvl4pPr indent="-342900" lvl="3" marL="1828800" algn="l">
              <a:lnSpc>
                <a:spcPct val="100000"/>
              </a:lnSpc>
              <a:spcBef>
                <a:spcPts val="360"/>
              </a:spcBef>
              <a:spcAft>
                <a:spcPts val="0"/>
              </a:spcAft>
              <a:buClr>
                <a:schemeClr val="dk1"/>
              </a:buClr>
              <a:buSzPts val="1800"/>
              <a:buFont typeface="Arial"/>
              <a:buChar char="–"/>
              <a:defRPr sz="1800">
                <a:latin typeface="Arial"/>
                <a:ea typeface="Arial"/>
                <a:cs typeface="Arial"/>
                <a:sym typeface="Arial"/>
              </a:defRPr>
            </a:lvl4pPr>
            <a:lvl5pPr indent="-342900" lvl="4" marL="2286000" algn="l">
              <a:lnSpc>
                <a:spcPct val="100000"/>
              </a:lnSpc>
              <a:spcBef>
                <a:spcPts val="360"/>
              </a:spcBef>
              <a:spcAft>
                <a:spcPts val="0"/>
              </a:spcAft>
              <a:buClr>
                <a:schemeClr val="dk1"/>
              </a:buClr>
              <a:buSzPts val="1800"/>
              <a:buFont typeface="Arial"/>
              <a:buChar char="»"/>
              <a:defRPr sz="1800">
                <a:latin typeface="Arial"/>
                <a:ea typeface="Arial"/>
                <a:cs typeface="Arial"/>
                <a:sym typeface="Arial"/>
              </a:defRPr>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pic>
        <p:nvPicPr>
          <p:cNvPr id="39" name="Google Shape;39;p8"/>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40" name="Google Shape;40;p8"/>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41" name="Google Shape;41;p8"/>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42" name="Google Shape;42;p8"/>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A69C95"/>
                </a:solidFill>
                <a:latin typeface="Arial"/>
                <a:ea typeface="Arial"/>
                <a:cs typeface="Arial"/>
                <a:sym typeface="Arial"/>
              </a:rPr>
              <a:t>uOttawa.ca</a:t>
            </a:r>
            <a:endParaRPr b="1" i="0" sz="1200" u="none" cap="none" strike="noStrike">
              <a:solidFill>
                <a:srgbClr val="A69C95"/>
              </a:solidFill>
              <a:latin typeface="Arial"/>
              <a:ea typeface="Arial"/>
              <a:cs typeface="Arial"/>
              <a:sym typeface="Arial"/>
            </a:endParaRPr>
          </a:p>
        </p:txBody>
      </p:sp>
      <p:pic>
        <p:nvPicPr>
          <p:cNvPr descr="uOttawa_HOR_WG7.png" id="43" name="Google Shape;43;p8"/>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Verdana"/>
              <a:buNone/>
              <a:defRPr b="1" sz="2000"/>
            </a:lvl2pPr>
            <a:lvl3pPr indent="-228600" lvl="2" marL="1371600" algn="l">
              <a:lnSpc>
                <a:spcPct val="100000"/>
              </a:lnSpc>
              <a:spcBef>
                <a:spcPts val="360"/>
              </a:spcBef>
              <a:spcAft>
                <a:spcPts val="0"/>
              </a:spcAft>
              <a:buClr>
                <a:schemeClr val="dk1"/>
              </a:buClr>
              <a:buSzPts val="1800"/>
              <a:buFont typeface="Verdana"/>
              <a:buNone/>
              <a:defRPr b="1" sz="1800"/>
            </a:lvl3pPr>
            <a:lvl4pPr indent="-228600" lvl="3" marL="1828800" algn="l">
              <a:lnSpc>
                <a:spcPct val="100000"/>
              </a:lnSpc>
              <a:spcBef>
                <a:spcPts val="320"/>
              </a:spcBef>
              <a:spcAft>
                <a:spcPts val="0"/>
              </a:spcAft>
              <a:buClr>
                <a:schemeClr val="dk1"/>
              </a:buClr>
              <a:buSzPts val="1600"/>
              <a:buFont typeface="Verdana"/>
              <a:buNone/>
              <a:defRPr b="1" sz="1600"/>
            </a:lvl4pPr>
            <a:lvl5pPr indent="-228600" lvl="4" marL="2286000" algn="l">
              <a:lnSpc>
                <a:spcPct val="100000"/>
              </a:lnSpc>
              <a:spcBef>
                <a:spcPts val="320"/>
              </a:spcBef>
              <a:spcAft>
                <a:spcPts val="0"/>
              </a:spcAft>
              <a:buClr>
                <a:schemeClr val="dk1"/>
              </a:buClr>
              <a:buSzPts val="1600"/>
              <a:buFont typeface="Verdana"/>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7" name="Google Shape;47;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atin typeface="Arial"/>
                <a:ea typeface="Arial"/>
                <a:cs typeface="Arial"/>
                <a:sym typeface="Arial"/>
              </a:defRPr>
            </a:lvl1pPr>
            <a:lvl2pPr indent="-355600" lvl="1" marL="9144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indent="-342900" lvl="2" marL="1371600" algn="l">
              <a:lnSpc>
                <a:spcPct val="100000"/>
              </a:lnSpc>
              <a:spcBef>
                <a:spcPts val="360"/>
              </a:spcBef>
              <a:spcAft>
                <a:spcPts val="0"/>
              </a:spcAft>
              <a:buClr>
                <a:schemeClr val="dk1"/>
              </a:buClr>
              <a:buSzPts val="1800"/>
              <a:buFont typeface="Arial"/>
              <a:buChar char="•"/>
              <a:defRPr sz="18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8" name="Google Shape;48;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Verdana"/>
              <a:buNone/>
              <a:defRPr b="1" sz="2000"/>
            </a:lvl2pPr>
            <a:lvl3pPr indent="-228600" lvl="2" marL="1371600" algn="l">
              <a:lnSpc>
                <a:spcPct val="100000"/>
              </a:lnSpc>
              <a:spcBef>
                <a:spcPts val="360"/>
              </a:spcBef>
              <a:spcAft>
                <a:spcPts val="0"/>
              </a:spcAft>
              <a:buClr>
                <a:schemeClr val="dk1"/>
              </a:buClr>
              <a:buSzPts val="1800"/>
              <a:buFont typeface="Verdana"/>
              <a:buNone/>
              <a:defRPr b="1" sz="1800"/>
            </a:lvl3pPr>
            <a:lvl4pPr indent="-228600" lvl="3" marL="1828800" algn="l">
              <a:lnSpc>
                <a:spcPct val="100000"/>
              </a:lnSpc>
              <a:spcBef>
                <a:spcPts val="320"/>
              </a:spcBef>
              <a:spcAft>
                <a:spcPts val="0"/>
              </a:spcAft>
              <a:buClr>
                <a:schemeClr val="dk1"/>
              </a:buClr>
              <a:buSzPts val="1600"/>
              <a:buFont typeface="Verdana"/>
              <a:buNone/>
              <a:defRPr b="1" sz="1600"/>
            </a:lvl4pPr>
            <a:lvl5pPr indent="-228600" lvl="4" marL="2286000" algn="l">
              <a:lnSpc>
                <a:spcPct val="100000"/>
              </a:lnSpc>
              <a:spcBef>
                <a:spcPts val="320"/>
              </a:spcBef>
              <a:spcAft>
                <a:spcPts val="0"/>
              </a:spcAft>
              <a:buClr>
                <a:schemeClr val="dk1"/>
              </a:buClr>
              <a:buSzPts val="1600"/>
              <a:buFont typeface="Verdana"/>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9" name="Google Shape;49;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atin typeface="Arial"/>
                <a:ea typeface="Arial"/>
                <a:cs typeface="Arial"/>
                <a:sym typeface="Arial"/>
              </a:defRPr>
            </a:lvl1pPr>
            <a:lvl2pPr indent="-355600" lvl="1" marL="9144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indent="-342900" lvl="2" marL="1371600" algn="l">
              <a:lnSpc>
                <a:spcPct val="100000"/>
              </a:lnSpc>
              <a:spcBef>
                <a:spcPts val="360"/>
              </a:spcBef>
              <a:spcAft>
                <a:spcPts val="0"/>
              </a:spcAft>
              <a:buClr>
                <a:schemeClr val="dk1"/>
              </a:buClr>
              <a:buSzPts val="1800"/>
              <a:buFont typeface="Arial"/>
              <a:buChar char="•"/>
              <a:defRPr sz="1800">
                <a:latin typeface="Arial"/>
                <a:ea typeface="Arial"/>
                <a:cs typeface="Arial"/>
                <a:sym typeface="Arial"/>
              </a:defRPr>
            </a:lvl3pPr>
            <a:lvl4pPr indent="-330200" lvl="3" marL="18288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4pPr>
            <a:lvl5pPr indent="-330200" lvl="4" marL="22860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pic>
        <p:nvPicPr>
          <p:cNvPr id="50" name="Google Shape;50;p9"/>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51" name="Google Shape;51;p9"/>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52" name="Google Shape;52;p9"/>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53" name="Google Shape;53;p9"/>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A69C95"/>
                </a:solidFill>
                <a:latin typeface="Arial"/>
                <a:ea typeface="Arial"/>
                <a:cs typeface="Arial"/>
                <a:sym typeface="Arial"/>
              </a:rPr>
              <a:t>uOttawa.ca</a:t>
            </a:r>
            <a:endParaRPr b="1" i="0" sz="1200" u="none" cap="none" strike="noStrike">
              <a:solidFill>
                <a:srgbClr val="A69C95"/>
              </a:solidFill>
              <a:latin typeface="Arial"/>
              <a:ea typeface="Arial"/>
              <a:cs typeface="Arial"/>
              <a:sym typeface="Arial"/>
            </a:endParaRPr>
          </a:p>
        </p:txBody>
      </p:sp>
      <p:pic>
        <p:nvPicPr>
          <p:cNvPr descr="uOttawa_HOR_WG7.png" id="54" name="Google Shape;54;p9"/>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0"/>
          <p:cNvSpPr txBox="1"/>
          <p:nvPr>
            <p:ph type="title"/>
          </p:nvPr>
        </p:nvSpPr>
        <p:spPr>
          <a:xfrm>
            <a:off x="685800" y="381000"/>
            <a:ext cx="6553200" cy="914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7" name="Google Shape;57;p10"/>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58" name="Google Shape;58;p10"/>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59" name="Google Shape;59;p10"/>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60" name="Google Shape;60;p10"/>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A69C95"/>
                </a:solidFill>
                <a:latin typeface="Arial"/>
                <a:ea typeface="Arial"/>
                <a:cs typeface="Arial"/>
                <a:sym typeface="Arial"/>
              </a:rPr>
              <a:t>uOttawa.ca</a:t>
            </a:r>
            <a:endParaRPr b="1" i="0" sz="1200" u="none" cap="none" strike="noStrike">
              <a:solidFill>
                <a:srgbClr val="A69C95"/>
              </a:solidFill>
              <a:latin typeface="Arial"/>
              <a:ea typeface="Arial"/>
              <a:cs typeface="Arial"/>
              <a:sym typeface="Arial"/>
            </a:endParaRPr>
          </a:p>
        </p:txBody>
      </p:sp>
      <p:pic>
        <p:nvPicPr>
          <p:cNvPr descr="uOttawa_HOR_WG7.png" id="61" name="Google Shape;61;p10"/>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pic>
        <p:nvPicPr>
          <p:cNvPr id="63" name="Google Shape;63;p11"/>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64" name="Google Shape;64;p11"/>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65" name="Google Shape;65;p11"/>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66" name="Google Shape;66;p11"/>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A69C95"/>
                </a:solidFill>
                <a:latin typeface="Arial"/>
                <a:ea typeface="Arial"/>
                <a:cs typeface="Arial"/>
                <a:sym typeface="Arial"/>
              </a:rPr>
              <a:t>uOttawa.ca</a:t>
            </a:r>
            <a:endParaRPr b="1" i="0" sz="1200" u="none" cap="none" strike="noStrike">
              <a:solidFill>
                <a:srgbClr val="A69C95"/>
              </a:solidFill>
              <a:latin typeface="Arial"/>
              <a:ea typeface="Arial"/>
              <a:cs typeface="Arial"/>
              <a:sym typeface="Arial"/>
            </a:endParaRPr>
          </a:p>
        </p:txBody>
      </p:sp>
      <p:pic>
        <p:nvPicPr>
          <p:cNvPr descr="uOttawa_HOR_WG7.png" id="67" name="Google Shape;67;p11"/>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2"/>
          <p:cNvSpPr txBox="1"/>
          <p:nvPr>
            <p:ph type="title"/>
          </p:nvPr>
        </p:nvSpPr>
        <p:spPr>
          <a:xfrm>
            <a:off x="457200" y="404664"/>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a:off x="3575050" y="404664"/>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atin typeface="Arial"/>
                <a:ea typeface="Arial"/>
                <a:cs typeface="Arial"/>
                <a:sym typeface="Arial"/>
              </a:defRPr>
            </a:lvl1pPr>
            <a:lvl2pPr indent="-406400" lvl="1" marL="914400" algn="l">
              <a:lnSpc>
                <a:spcPct val="100000"/>
              </a:lnSpc>
              <a:spcBef>
                <a:spcPts val="560"/>
              </a:spcBef>
              <a:spcAft>
                <a:spcPts val="0"/>
              </a:spcAft>
              <a:buClr>
                <a:schemeClr val="dk1"/>
              </a:buClr>
              <a:buSzPts val="2800"/>
              <a:buFont typeface="Arial"/>
              <a:buChar char="–"/>
              <a:defRPr sz="2800">
                <a:latin typeface="Arial"/>
                <a:ea typeface="Arial"/>
                <a:cs typeface="Arial"/>
                <a:sym typeface="Arial"/>
              </a:defRPr>
            </a:lvl2pPr>
            <a:lvl3pPr indent="-381000" lvl="2" marL="1371600" algn="l">
              <a:lnSpc>
                <a:spcPct val="100000"/>
              </a:lnSpc>
              <a:spcBef>
                <a:spcPts val="480"/>
              </a:spcBef>
              <a:spcAft>
                <a:spcPts val="0"/>
              </a:spcAft>
              <a:buClr>
                <a:schemeClr val="dk1"/>
              </a:buClr>
              <a:buSzPts val="2400"/>
              <a:buFont typeface="Arial"/>
              <a:buChar char="•"/>
              <a:defRPr sz="2400">
                <a:latin typeface="Arial"/>
                <a:ea typeface="Arial"/>
                <a:cs typeface="Arial"/>
                <a:sym typeface="Arial"/>
              </a:defRPr>
            </a:lvl3pPr>
            <a:lvl4pPr indent="-355600" lvl="3" marL="18288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4pPr>
            <a:lvl5pPr indent="-355600" lvl="4" marL="22860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71" name="Google Shape;71;p12"/>
          <p:cNvSpPr txBox="1"/>
          <p:nvPr>
            <p:ph idx="2" type="body"/>
          </p:nvPr>
        </p:nvSpPr>
        <p:spPr>
          <a:xfrm>
            <a:off x="457200" y="1772816"/>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Verdana"/>
              <a:buNone/>
              <a:defRPr sz="1200"/>
            </a:lvl2pPr>
            <a:lvl3pPr indent="-228600" lvl="2" marL="1371600" algn="l">
              <a:lnSpc>
                <a:spcPct val="100000"/>
              </a:lnSpc>
              <a:spcBef>
                <a:spcPts val="200"/>
              </a:spcBef>
              <a:spcAft>
                <a:spcPts val="0"/>
              </a:spcAft>
              <a:buClr>
                <a:schemeClr val="dk1"/>
              </a:buClr>
              <a:buSzPts val="1000"/>
              <a:buFont typeface="Verdana"/>
              <a:buNone/>
              <a:defRPr sz="1000"/>
            </a:lvl3pPr>
            <a:lvl4pPr indent="-228600" lvl="3" marL="1828800" algn="l">
              <a:lnSpc>
                <a:spcPct val="100000"/>
              </a:lnSpc>
              <a:spcBef>
                <a:spcPts val="180"/>
              </a:spcBef>
              <a:spcAft>
                <a:spcPts val="0"/>
              </a:spcAft>
              <a:buClr>
                <a:schemeClr val="dk1"/>
              </a:buClr>
              <a:buSzPts val="900"/>
              <a:buFont typeface="Verdana"/>
              <a:buNone/>
              <a:defRPr sz="900"/>
            </a:lvl4pPr>
            <a:lvl5pPr indent="-228600" lvl="4" marL="2286000" algn="l">
              <a:lnSpc>
                <a:spcPct val="100000"/>
              </a:lnSpc>
              <a:spcBef>
                <a:spcPts val="180"/>
              </a:spcBef>
              <a:spcAft>
                <a:spcPts val="0"/>
              </a:spcAft>
              <a:buClr>
                <a:schemeClr val="dk1"/>
              </a:buClr>
              <a:buSzPts val="900"/>
              <a:buFont typeface="Verdana"/>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pic>
        <p:nvPicPr>
          <p:cNvPr id="72" name="Google Shape;72;p12"/>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73" name="Google Shape;73;p12"/>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74" name="Google Shape;74;p12"/>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75" name="Google Shape;75;p12"/>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A69C95"/>
                </a:solidFill>
                <a:latin typeface="Arial"/>
                <a:ea typeface="Arial"/>
                <a:cs typeface="Arial"/>
                <a:sym typeface="Arial"/>
              </a:rPr>
              <a:t>uOttawa.ca</a:t>
            </a:r>
            <a:endParaRPr b="1" i="0" sz="1200" u="none" cap="none" strike="noStrike">
              <a:solidFill>
                <a:srgbClr val="A69C95"/>
              </a:solidFill>
              <a:latin typeface="Arial"/>
              <a:ea typeface="Arial"/>
              <a:cs typeface="Arial"/>
              <a:sym typeface="Arial"/>
            </a:endParaRPr>
          </a:p>
        </p:txBody>
      </p:sp>
      <p:pic>
        <p:nvPicPr>
          <p:cNvPr descr="uOttawa_HOR_WG7.png" id="76" name="Google Shape;76;p12"/>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13"/>
          <p:cNvSpPr txBox="1"/>
          <p:nvPr>
            <p:ph type="title"/>
          </p:nvPr>
        </p:nvSpPr>
        <p:spPr>
          <a:xfrm>
            <a:off x="1792288" y="4302422"/>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p:nvPr>
            <p:ph idx="2" type="pic"/>
          </p:nvPr>
        </p:nvSpPr>
        <p:spPr>
          <a:xfrm>
            <a:off x="1792288" y="612775"/>
            <a:ext cx="5486400" cy="3536305"/>
          </a:xfrm>
          <a:prstGeom prst="rect">
            <a:avLst/>
          </a:prstGeom>
          <a:noFill/>
          <a:ln>
            <a:noFill/>
          </a:ln>
        </p:spPr>
      </p:sp>
      <p:sp>
        <p:nvSpPr>
          <p:cNvPr id="80" name="Google Shape;80;p13"/>
          <p:cNvSpPr txBox="1"/>
          <p:nvPr>
            <p:ph idx="1" type="body"/>
          </p:nvPr>
        </p:nvSpPr>
        <p:spPr>
          <a:xfrm>
            <a:off x="1792288" y="4869160"/>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Verdana"/>
              <a:buNone/>
              <a:defRPr sz="1200"/>
            </a:lvl2pPr>
            <a:lvl3pPr indent="-228600" lvl="2" marL="1371600" algn="l">
              <a:lnSpc>
                <a:spcPct val="100000"/>
              </a:lnSpc>
              <a:spcBef>
                <a:spcPts val="200"/>
              </a:spcBef>
              <a:spcAft>
                <a:spcPts val="0"/>
              </a:spcAft>
              <a:buClr>
                <a:schemeClr val="dk1"/>
              </a:buClr>
              <a:buSzPts val="1000"/>
              <a:buFont typeface="Verdana"/>
              <a:buNone/>
              <a:defRPr sz="1000"/>
            </a:lvl3pPr>
            <a:lvl4pPr indent="-228600" lvl="3" marL="1828800" algn="l">
              <a:lnSpc>
                <a:spcPct val="100000"/>
              </a:lnSpc>
              <a:spcBef>
                <a:spcPts val="180"/>
              </a:spcBef>
              <a:spcAft>
                <a:spcPts val="0"/>
              </a:spcAft>
              <a:buClr>
                <a:schemeClr val="dk1"/>
              </a:buClr>
              <a:buSzPts val="900"/>
              <a:buFont typeface="Verdana"/>
              <a:buNone/>
              <a:defRPr sz="900"/>
            </a:lvl4pPr>
            <a:lvl5pPr indent="-228600" lvl="4" marL="2286000" algn="l">
              <a:lnSpc>
                <a:spcPct val="100000"/>
              </a:lnSpc>
              <a:spcBef>
                <a:spcPts val="180"/>
              </a:spcBef>
              <a:spcAft>
                <a:spcPts val="0"/>
              </a:spcAft>
              <a:buClr>
                <a:schemeClr val="dk1"/>
              </a:buClr>
              <a:buSzPts val="900"/>
              <a:buFont typeface="Verdana"/>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pic>
        <p:nvPicPr>
          <p:cNvPr id="81" name="Google Shape;81;p13"/>
          <p:cNvPicPr preferRelativeResize="0"/>
          <p:nvPr/>
        </p:nvPicPr>
        <p:blipFill rotWithShape="1">
          <a:blip r:embed="rId2">
            <a:alphaModFix/>
          </a:blip>
          <a:srcRect b="0" l="0" r="0" t="0"/>
          <a:stretch/>
        </p:blipFill>
        <p:spPr>
          <a:xfrm>
            <a:off x="-14941" y="6652164"/>
            <a:ext cx="9166412" cy="213307"/>
          </a:xfrm>
          <a:prstGeom prst="rect">
            <a:avLst/>
          </a:prstGeom>
          <a:noFill/>
          <a:ln>
            <a:noFill/>
          </a:ln>
        </p:spPr>
      </p:pic>
      <p:sp>
        <p:nvSpPr>
          <p:cNvPr id="82" name="Google Shape;82;p13"/>
          <p:cNvSpPr/>
          <p:nvPr/>
        </p:nvSpPr>
        <p:spPr>
          <a:xfrm>
            <a:off x="-6643" y="5768214"/>
            <a:ext cx="9165584" cy="88671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top.png" id="83" name="Google Shape;83;p13"/>
          <p:cNvPicPr preferRelativeResize="0"/>
          <p:nvPr/>
        </p:nvPicPr>
        <p:blipFill rotWithShape="1">
          <a:blip r:embed="rId3">
            <a:alphaModFix/>
          </a:blip>
          <a:srcRect b="0" l="0" r="0" t="0"/>
          <a:stretch/>
        </p:blipFill>
        <p:spPr>
          <a:xfrm>
            <a:off x="-1" y="-1866"/>
            <a:ext cx="9144002" cy="384305"/>
          </a:xfrm>
          <a:prstGeom prst="rect">
            <a:avLst/>
          </a:prstGeom>
          <a:noFill/>
          <a:ln>
            <a:noFill/>
          </a:ln>
        </p:spPr>
      </p:pic>
      <p:sp>
        <p:nvSpPr>
          <p:cNvPr id="84" name="Google Shape;84;p13"/>
          <p:cNvSpPr txBox="1"/>
          <p:nvPr/>
        </p:nvSpPr>
        <p:spPr>
          <a:xfrm>
            <a:off x="179512" y="6152115"/>
            <a:ext cx="4536504" cy="3600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A69C95"/>
                </a:solidFill>
                <a:latin typeface="Arial"/>
                <a:ea typeface="Arial"/>
                <a:cs typeface="Arial"/>
                <a:sym typeface="Arial"/>
              </a:rPr>
              <a:t>uOttawa.ca</a:t>
            </a:r>
            <a:endParaRPr b="1" i="0" sz="1200" u="none" cap="none" strike="noStrike">
              <a:solidFill>
                <a:srgbClr val="A69C95"/>
              </a:solidFill>
              <a:latin typeface="Arial"/>
              <a:ea typeface="Arial"/>
              <a:cs typeface="Arial"/>
              <a:sym typeface="Arial"/>
            </a:endParaRPr>
          </a:p>
        </p:txBody>
      </p:sp>
      <p:pic>
        <p:nvPicPr>
          <p:cNvPr descr="uOttawa_HOR_WG7.png" id="85" name="Google Shape;85;p13"/>
          <p:cNvPicPr preferRelativeResize="0"/>
          <p:nvPr/>
        </p:nvPicPr>
        <p:blipFill rotWithShape="1">
          <a:blip r:embed="rId4">
            <a:alphaModFix/>
          </a:blip>
          <a:srcRect b="0" l="0" r="0" t="0"/>
          <a:stretch/>
        </p:blipFill>
        <p:spPr>
          <a:xfrm>
            <a:off x="7209367" y="5947834"/>
            <a:ext cx="1697566" cy="45404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0"/>
          </a:blip>
          <a:stretch>
            <a:fillRect/>
          </a:stretch>
        </a:blip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685800" y="381000"/>
            <a:ext cx="6553200" cy="914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800" u="none" cap="none" strike="noStrike">
                <a:solidFill>
                  <a:srgbClr val="99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rgbClr val="990000"/>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rgbClr val="990000"/>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rgbClr val="990000"/>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rgbClr val="990000"/>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rgbClr val="990000"/>
                </a:solidFill>
                <a:latin typeface="Arial Black"/>
                <a:ea typeface="Arial Black"/>
                <a:cs typeface="Arial Black"/>
                <a:sym typeface="Arial Black"/>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rgbClr val="990000"/>
                </a:solidFill>
                <a:latin typeface="Arial Black"/>
                <a:ea typeface="Arial Black"/>
                <a:cs typeface="Arial Black"/>
                <a:sym typeface="Arial Black"/>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rgbClr val="990000"/>
                </a:solidFill>
                <a:latin typeface="Arial Black"/>
                <a:ea typeface="Arial Black"/>
                <a:cs typeface="Arial Black"/>
                <a:sym typeface="Arial Black"/>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rgbClr val="990000"/>
                </a:solidFill>
                <a:latin typeface="Arial Black"/>
                <a:ea typeface="Arial Black"/>
                <a:cs typeface="Arial Black"/>
                <a:sym typeface="Arial Black"/>
              </a:defRPr>
            </a:lvl9pPr>
          </a:lstStyle>
          <a:p/>
        </p:txBody>
      </p:sp>
      <p:sp>
        <p:nvSpPr>
          <p:cNvPr id="11" name="Google Shape;11;p4"/>
          <p:cNvSpPr txBox="1"/>
          <p:nvPr>
            <p:ph idx="1" type="body"/>
          </p:nvPr>
        </p:nvSpPr>
        <p:spPr>
          <a:xfrm>
            <a:off x="685800" y="1524000"/>
            <a:ext cx="7772400" cy="38862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55600" lvl="1" marL="9144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55600" lvl="2" marL="13716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4"/>
          <p:cNvSpPr txBox="1"/>
          <p:nvPr/>
        </p:nvSpPr>
        <p:spPr>
          <a:xfrm>
            <a:off x="8663717" y="200778"/>
            <a:ext cx="432048"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2"/>
                </a:solidFill>
                <a:latin typeface="Arial"/>
                <a:ea typeface="Arial"/>
                <a:cs typeface="Arial"/>
                <a:sym typeface="Arial"/>
              </a:rPr>
              <a:t>‹#›</a:t>
            </a:fld>
            <a:endParaRPr b="0" i="0" sz="1000" u="none" cap="none" strike="noStrike">
              <a:solidFill>
                <a:schemeClr val="lt2"/>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huggingface.co/docs/transformers/main/en/tasks/multiple_choice#multiple-choi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huggingface.co/docs/transformers/main/en/perplexity#example-calculating-perplexity-with-gpt-2-in--transform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huggingface.co/docs/transformers/main/en/llm_tutoria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huggingface.co/blog/ray-rag" TargetMode="External"/><Relationship Id="rId4" Type="http://schemas.openxmlformats.org/officeDocument/2006/relationships/hyperlink" Target="https://huggingface.co/blog/moe" TargetMode="External"/><Relationship Id="rId5" Type="http://schemas.openxmlformats.org/officeDocument/2006/relationships/hyperlink" Target="https://www.forbes.com/sites/lanceeliot/2023/12/28/must-read-best-of-practical-prompt-engineering-strategies-to-become-a-skillful-prompting-wizard-in-generative-a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brainteasersem.github.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
          <p:cNvPicPr preferRelativeResize="0"/>
          <p:nvPr/>
        </p:nvPicPr>
        <p:blipFill rotWithShape="1">
          <a:blip r:embed="rId3">
            <a:alphaModFix/>
          </a:blip>
          <a:srcRect b="0" l="2945" r="2940" t="0"/>
          <a:stretch/>
        </p:blipFill>
        <p:spPr>
          <a:xfrm>
            <a:off x="0" y="116632"/>
            <a:ext cx="9144000" cy="6578751"/>
          </a:xfrm>
          <a:prstGeom prst="rect">
            <a:avLst/>
          </a:prstGeom>
          <a:noFill/>
          <a:ln>
            <a:noFill/>
          </a:ln>
        </p:spPr>
      </p:pic>
      <p:grpSp>
        <p:nvGrpSpPr>
          <p:cNvPr id="108" name="Google Shape;108;p1"/>
          <p:cNvGrpSpPr/>
          <p:nvPr/>
        </p:nvGrpSpPr>
        <p:grpSpPr>
          <a:xfrm>
            <a:off x="-14941" y="-1866"/>
            <a:ext cx="9173898" cy="6867337"/>
            <a:chOff x="-14941" y="-1866"/>
            <a:chExt cx="9173898" cy="6867337"/>
          </a:xfrm>
        </p:grpSpPr>
        <p:pic>
          <p:nvPicPr>
            <p:cNvPr id="109" name="Google Shape;109;p1"/>
            <p:cNvPicPr preferRelativeResize="0"/>
            <p:nvPr/>
          </p:nvPicPr>
          <p:blipFill rotWithShape="1">
            <a:blip r:embed="rId4">
              <a:alphaModFix/>
            </a:blip>
            <a:srcRect b="0" l="0" r="0" t="0"/>
            <a:stretch/>
          </p:blipFill>
          <p:spPr>
            <a:xfrm>
              <a:off x="-14941" y="6652164"/>
              <a:ext cx="9166414" cy="213307"/>
            </a:xfrm>
            <a:prstGeom prst="rect">
              <a:avLst/>
            </a:prstGeom>
            <a:noFill/>
            <a:ln>
              <a:noFill/>
            </a:ln>
          </p:spPr>
        </p:pic>
        <p:sp>
          <p:nvSpPr>
            <p:cNvPr id="110" name="Google Shape;110;p1"/>
            <p:cNvSpPr/>
            <p:nvPr/>
          </p:nvSpPr>
          <p:spPr>
            <a:xfrm>
              <a:off x="-6643" y="5768214"/>
              <a:ext cx="9165600" cy="886800"/>
            </a:xfrm>
            <a:prstGeom prst="rect">
              <a:avLst/>
            </a:prstGeom>
            <a:solidFill>
              <a:schemeClr val="dk1">
                <a:alpha val="72941"/>
              </a:schemeClr>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uOttawa_HOR_WHITE.png" id="111" name="Google Shape;111;p1"/>
            <p:cNvPicPr preferRelativeResize="0"/>
            <p:nvPr/>
          </p:nvPicPr>
          <p:blipFill rotWithShape="1">
            <a:blip r:embed="rId5">
              <a:alphaModFix/>
            </a:blip>
            <a:srcRect b="0" l="0" r="0" t="0"/>
            <a:stretch/>
          </p:blipFill>
          <p:spPr>
            <a:xfrm>
              <a:off x="7213600" y="5949280"/>
              <a:ext cx="1693390" cy="452922"/>
            </a:xfrm>
            <a:prstGeom prst="rect">
              <a:avLst/>
            </a:prstGeom>
            <a:noFill/>
            <a:ln>
              <a:noFill/>
            </a:ln>
          </p:spPr>
        </p:pic>
        <p:pic>
          <p:nvPicPr>
            <p:cNvPr descr="top.png" id="112" name="Google Shape;112;p1"/>
            <p:cNvPicPr preferRelativeResize="0"/>
            <p:nvPr/>
          </p:nvPicPr>
          <p:blipFill rotWithShape="1">
            <a:blip r:embed="rId6">
              <a:alphaModFix/>
            </a:blip>
            <a:srcRect b="0" l="0" r="0" t="0"/>
            <a:stretch/>
          </p:blipFill>
          <p:spPr>
            <a:xfrm>
              <a:off x="-1" y="-1866"/>
              <a:ext cx="9144001" cy="384305"/>
            </a:xfrm>
            <a:prstGeom prst="rect">
              <a:avLst/>
            </a:prstGeom>
            <a:noFill/>
            <a:ln>
              <a:noFill/>
            </a:ln>
          </p:spPr>
        </p:pic>
      </p:grpSp>
      <p:sp>
        <p:nvSpPr>
          <p:cNvPr id="113" name="Google Shape;113;p1"/>
          <p:cNvSpPr txBox="1"/>
          <p:nvPr/>
        </p:nvSpPr>
        <p:spPr>
          <a:xfrm>
            <a:off x="179512" y="6152115"/>
            <a:ext cx="4536600" cy="36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uOttawa.ca</a:t>
            </a:r>
            <a:endParaRPr b="1" i="0" sz="1200" u="none" cap="none" strike="noStrike">
              <a:solidFill>
                <a:schemeClr val="lt1"/>
              </a:solidFill>
              <a:latin typeface="Arial"/>
              <a:ea typeface="Arial"/>
              <a:cs typeface="Arial"/>
              <a:sym typeface="Arial"/>
            </a:endParaRPr>
          </a:p>
        </p:txBody>
      </p:sp>
      <p:sp>
        <p:nvSpPr>
          <p:cNvPr id="114" name="Google Shape;114;p1"/>
          <p:cNvSpPr/>
          <p:nvPr/>
        </p:nvSpPr>
        <p:spPr>
          <a:xfrm>
            <a:off x="1763700" y="2960451"/>
            <a:ext cx="7380300" cy="1116600"/>
          </a:xfrm>
          <a:prstGeom prst="rect">
            <a:avLst/>
          </a:prstGeom>
          <a:solidFill>
            <a:schemeClr val="dk1">
              <a:alpha val="72941"/>
            </a:schemeClr>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115" name="Google Shape;115;p1"/>
          <p:cNvSpPr/>
          <p:nvPr/>
        </p:nvSpPr>
        <p:spPr>
          <a:xfrm>
            <a:off x="1763688" y="4149080"/>
            <a:ext cx="7380300" cy="321300"/>
          </a:xfrm>
          <a:prstGeom prst="rect">
            <a:avLst/>
          </a:prstGeom>
          <a:solidFill>
            <a:schemeClr val="dk1">
              <a:alpha val="72941"/>
            </a:schemeClr>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116" name="Google Shape;116;p1"/>
          <p:cNvSpPr/>
          <p:nvPr/>
        </p:nvSpPr>
        <p:spPr>
          <a:xfrm>
            <a:off x="1688352" y="2852936"/>
            <a:ext cx="78600" cy="1224000"/>
          </a:xfrm>
          <a:prstGeom prst="rect">
            <a:avLst/>
          </a:prstGeom>
          <a:solidFill>
            <a:srgbClr val="8F001A"/>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t/>
            </a:r>
            <a:endParaRPr b="0" i="0" sz="2400" u="none" cap="none" strike="noStrike">
              <a:solidFill>
                <a:srgbClr val="A69C95"/>
              </a:solidFill>
              <a:latin typeface="Times"/>
              <a:ea typeface="Times"/>
              <a:cs typeface="Times"/>
              <a:sym typeface="Times"/>
            </a:endParaRPr>
          </a:p>
        </p:txBody>
      </p:sp>
      <p:sp>
        <p:nvSpPr>
          <p:cNvPr id="117" name="Google Shape;117;p1"/>
          <p:cNvSpPr/>
          <p:nvPr/>
        </p:nvSpPr>
        <p:spPr>
          <a:xfrm>
            <a:off x="1688353" y="4149080"/>
            <a:ext cx="78600" cy="321300"/>
          </a:xfrm>
          <a:prstGeom prst="rect">
            <a:avLst/>
          </a:prstGeom>
          <a:solidFill>
            <a:srgbClr val="8F001A"/>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A69C95"/>
              </a:buClr>
              <a:buSzPts val="2400"/>
              <a:buFont typeface="Times"/>
              <a:buNone/>
            </a:pPr>
            <a:r>
              <a:rPr b="0" i="0" lang="en-US" sz="2400" u="none" cap="none" strike="noStrike">
                <a:solidFill>
                  <a:srgbClr val="A69C95"/>
                </a:solidFill>
                <a:latin typeface="Times"/>
                <a:ea typeface="Times"/>
                <a:cs typeface="Times"/>
                <a:sym typeface="Times"/>
              </a:rPr>
              <a:t> </a:t>
            </a:r>
            <a:endParaRPr b="0" i="0" sz="2400" u="none" cap="none" strike="noStrike">
              <a:solidFill>
                <a:srgbClr val="A69C95"/>
              </a:solidFill>
              <a:latin typeface="Times"/>
              <a:ea typeface="Times"/>
              <a:cs typeface="Times"/>
              <a:sym typeface="Times"/>
            </a:endParaRPr>
          </a:p>
        </p:txBody>
      </p:sp>
      <p:sp>
        <p:nvSpPr>
          <p:cNvPr id="118" name="Google Shape;118;p1"/>
          <p:cNvSpPr txBox="1"/>
          <p:nvPr/>
        </p:nvSpPr>
        <p:spPr>
          <a:xfrm>
            <a:off x="1795500" y="3224752"/>
            <a:ext cx="7164300" cy="588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lang="en-US" sz="2400">
                <a:solidFill>
                  <a:schemeClr val="lt1"/>
                </a:solidFill>
              </a:rPr>
              <a:t>Can LLMs Solve Brainteasers?</a:t>
            </a:r>
            <a:endParaRPr b="1" i="0" sz="2400" u="none" cap="none" strike="noStrike">
              <a:solidFill>
                <a:schemeClr val="lt1"/>
              </a:solidFill>
            </a:endParaRPr>
          </a:p>
        </p:txBody>
      </p:sp>
      <p:sp>
        <p:nvSpPr>
          <p:cNvPr id="119" name="Google Shape;119;p1"/>
          <p:cNvSpPr txBox="1"/>
          <p:nvPr/>
        </p:nvSpPr>
        <p:spPr>
          <a:xfrm>
            <a:off x="1806092" y="4165262"/>
            <a:ext cx="7164300" cy="288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1" lang="en-US" sz="1200">
                <a:solidFill>
                  <a:schemeClr val="lt1"/>
                </a:solidFill>
              </a:rPr>
              <a:t>Alex Gagnon, John Joseph Zagariah Daniel,  Kartik Banga</a:t>
            </a:r>
            <a:endParaRPr b="1" i="0" sz="1200" u="none" cap="none" strike="noStrike">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c9e7fcc5a8_0_0"/>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200"/>
              <a:t>Introduction</a:t>
            </a:r>
            <a:endParaRPr sz="2200"/>
          </a:p>
        </p:txBody>
      </p:sp>
      <p:sp>
        <p:nvSpPr>
          <p:cNvPr id="126" name="Google Shape;126;g2c9e7fcc5a8_0_0"/>
          <p:cNvSpPr txBox="1"/>
          <p:nvPr>
            <p:ph idx="1" type="body"/>
          </p:nvPr>
        </p:nvSpPr>
        <p:spPr>
          <a:xfrm>
            <a:off x="395525" y="1556700"/>
            <a:ext cx="7772400" cy="42897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360"/>
              </a:spcBef>
              <a:spcAft>
                <a:spcPts val="0"/>
              </a:spcAft>
              <a:buSzPts val="2000"/>
              <a:buChar char="●"/>
            </a:pPr>
            <a:r>
              <a:rPr lang="en-US">
                <a:solidFill>
                  <a:srgbClr val="0D0D0D"/>
                </a:solidFill>
                <a:highlight>
                  <a:srgbClr val="FFFFFF"/>
                </a:highlight>
                <a:latin typeface="Roboto"/>
                <a:ea typeface="Roboto"/>
                <a:cs typeface="Roboto"/>
                <a:sym typeface="Roboto"/>
              </a:rPr>
              <a:t>NLP is highly popular today, with tech giants like OpenAI, Google, Meta, Microsoft, etc., frequently releasing LLM models to dominate market share. However, LLMs generally struggle with applying common sense or unconventional thinking.</a:t>
            </a:r>
            <a:endParaRPr>
              <a:solidFill>
                <a:srgbClr val="0D0D0D"/>
              </a:solidFill>
              <a:highlight>
                <a:srgbClr val="FFFFFF"/>
              </a:highlight>
              <a:latin typeface="Roboto"/>
              <a:ea typeface="Roboto"/>
              <a:cs typeface="Roboto"/>
              <a:sym typeface="Roboto"/>
            </a:endParaRPr>
          </a:p>
          <a:p>
            <a:pPr indent="-355600" lvl="0" marL="457200" rtl="0" algn="l">
              <a:lnSpc>
                <a:spcPct val="115000"/>
              </a:lnSpc>
              <a:spcBef>
                <a:spcPts val="1000"/>
              </a:spcBef>
              <a:spcAft>
                <a:spcPts val="0"/>
              </a:spcAft>
              <a:buClr>
                <a:srgbClr val="0D0D0D"/>
              </a:buClr>
              <a:buSzPts val="2000"/>
              <a:buFont typeface="Roboto"/>
              <a:buChar char="●"/>
            </a:pPr>
            <a:r>
              <a:rPr lang="en-US">
                <a:solidFill>
                  <a:srgbClr val="0D0D0D"/>
                </a:solidFill>
                <a:highlight>
                  <a:srgbClr val="FFFFFF"/>
                </a:highlight>
                <a:latin typeface="Roboto"/>
                <a:ea typeface="Roboto"/>
                <a:cs typeface="Roboto"/>
                <a:sym typeface="Roboto"/>
              </a:rPr>
              <a:t>Brainteasers require such thinking as they are riddles in which the answer cannot be determined solely by rationality, logic, and rules.</a:t>
            </a:r>
            <a:endParaRPr>
              <a:solidFill>
                <a:srgbClr val="0D0D0D"/>
              </a:solidFill>
              <a:highlight>
                <a:srgbClr val="FFFFFF"/>
              </a:highlight>
              <a:latin typeface="Roboto"/>
              <a:ea typeface="Roboto"/>
              <a:cs typeface="Roboto"/>
              <a:sym typeface="Roboto"/>
            </a:endParaRPr>
          </a:p>
          <a:p>
            <a:pPr indent="-355600" lvl="0" marL="457200" rtl="0" algn="l">
              <a:lnSpc>
                <a:spcPct val="115000"/>
              </a:lnSpc>
              <a:spcBef>
                <a:spcPts val="1000"/>
              </a:spcBef>
              <a:spcAft>
                <a:spcPts val="0"/>
              </a:spcAft>
              <a:buClr>
                <a:srgbClr val="0D0D0D"/>
              </a:buClr>
              <a:buSzPts val="2000"/>
              <a:buFont typeface="Roboto"/>
              <a:buChar char="●"/>
            </a:pPr>
            <a:r>
              <a:rPr lang="en-US">
                <a:solidFill>
                  <a:srgbClr val="0D0D0D"/>
                </a:solidFill>
                <a:highlight>
                  <a:srgbClr val="FFFFFF"/>
                </a:highlight>
                <a:latin typeface="Roboto"/>
                <a:ea typeface="Roboto"/>
                <a:cs typeface="Roboto"/>
                <a:sym typeface="Roboto"/>
              </a:rPr>
              <a:t>For example: “How could a cowboy ride into town on Friday, stay two nights, and ride out on Wednesday” is a brain teaser whose solution is “Friday and Wednesday are the names of two horses”.</a:t>
            </a:r>
            <a:endParaRPr>
              <a:solidFill>
                <a:srgbClr val="0D0D0D"/>
              </a:solidFill>
              <a:highlight>
                <a:srgbClr val="FFFFFF"/>
              </a:highlight>
              <a:latin typeface="Roboto"/>
              <a:ea typeface="Roboto"/>
              <a:cs typeface="Roboto"/>
              <a:sym typeface="Roboto"/>
            </a:endParaRPr>
          </a:p>
          <a:p>
            <a:pPr indent="0" lvl="0" marL="457200" rtl="0" algn="l">
              <a:lnSpc>
                <a:spcPct val="115000"/>
              </a:lnSpc>
              <a:spcBef>
                <a:spcPts val="1000"/>
              </a:spcBef>
              <a:spcAft>
                <a:spcPts val="1000"/>
              </a:spcAft>
              <a:buNone/>
            </a:pPr>
            <a:r>
              <a:t/>
            </a:r>
            <a:endParaRPr sz="1800">
              <a:solidFill>
                <a:srgbClr val="0D0D0D"/>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c9e7fcc5a8_0_20"/>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200"/>
              <a:t>Potential </a:t>
            </a:r>
            <a:r>
              <a:rPr lang="en-US" sz="2200"/>
              <a:t>Approach 1 - Fine tuning</a:t>
            </a:r>
            <a:endParaRPr sz="2200"/>
          </a:p>
        </p:txBody>
      </p:sp>
      <p:sp>
        <p:nvSpPr>
          <p:cNvPr id="133" name="Google Shape;133;g2c9e7fcc5a8_0_20"/>
          <p:cNvSpPr txBox="1"/>
          <p:nvPr>
            <p:ph idx="1" type="body"/>
          </p:nvPr>
        </p:nvSpPr>
        <p:spPr>
          <a:xfrm>
            <a:off x="278150" y="1755025"/>
            <a:ext cx="7954800" cy="35508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Font typeface="Roboto"/>
              <a:buChar char="●"/>
            </a:pPr>
            <a:r>
              <a:rPr lang="en-US">
                <a:latin typeface="Roboto"/>
                <a:ea typeface="Roboto"/>
                <a:cs typeface="Roboto"/>
                <a:sym typeface="Roboto"/>
              </a:rPr>
              <a:t>Models like BERT, ALBERT, Roberta, XLNet, etc. support AutoModelForMultipleChoice, which means they are pre-trained for MCQ's and hence are trained to understand their structure.</a:t>
            </a:r>
            <a:endParaRPr>
              <a:latin typeface="Roboto"/>
              <a:ea typeface="Roboto"/>
              <a:cs typeface="Roboto"/>
              <a:sym typeface="Roboto"/>
            </a:endParaRPr>
          </a:p>
          <a:p>
            <a:pPr indent="-355600" lvl="0" marL="457200" rtl="0" algn="l">
              <a:spcBef>
                <a:spcPts val="1000"/>
              </a:spcBef>
              <a:spcAft>
                <a:spcPts val="0"/>
              </a:spcAft>
              <a:buSzPts val="2000"/>
              <a:buFont typeface="Roboto"/>
              <a:buChar char="●"/>
            </a:pPr>
            <a:r>
              <a:rPr lang="en-US">
                <a:latin typeface="Roboto"/>
                <a:ea typeface="Roboto"/>
                <a:cs typeface="Roboto"/>
                <a:sym typeface="Roboto"/>
              </a:rPr>
              <a:t>C</a:t>
            </a:r>
            <a:r>
              <a:rPr lang="en-US">
                <a:latin typeface="Roboto"/>
                <a:ea typeface="Roboto"/>
                <a:cs typeface="Roboto"/>
                <a:sym typeface="Roboto"/>
              </a:rPr>
              <a:t>reate pairs of question/option for each available option, preprocess them with tokenization, pad the sentences to a specific length, and train the model for several epochs to answer brain teasers specifically.</a:t>
            </a:r>
            <a:endParaRPr>
              <a:latin typeface="Roboto"/>
              <a:ea typeface="Roboto"/>
              <a:cs typeface="Roboto"/>
              <a:sym typeface="Roboto"/>
            </a:endParaRPr>
          </a:p>
          <a:p>
            <a:pPr indent="-355600" lvl="0" marL="457200" rtl="0" algn="l">
              <a:spcBef>
                <a:spcPts val="1000"/>
              </a:spcBef>
              <a:spcAft>
                <a:spcPts val="0"/>
              </a:spcAft>
              <a:buSzPts val="2000"/>
              <a:buFont typeface="Roboto"/>
              <a:buChar char="●"/>
            </a:pPr>
            <a:r>
              <a:rPr lang="en-US">
                <a:latin typeface="Roboto"/>
                <a:ea typeface="Roboto"/>
                <a:cs typeface="Roboto"/>
                <a:sym typeface="Roboto"/>
              </a:rPr>
              <a:t>However, these are generally smaller models, and as such may not have the capacity to understand common sense knowledge-based riddles.</a:t>
            </a:r>
            <a:endParaRPr>
              <a:latin typeface="Roboto"/>
              <a:ea typeface="Roboto"/>
              <a:cs typeface="Roboto"/>
              <a:sym typeface="Roboto"/>
            </a:endParaRPr>
          </a:p>
          <a:p>
            <a:pPr indent="-317500" lvl="0" marL="457200" rtl="0" algn="l">
              <a:spcBef>
                <a:spcPts val="1000"/>
              </a:spcBef>
              <a:spcAft>
                <a:spcPts val="1000"/>
              </a:spcAft>
              <a:buSzPts val="1400"/>
              <a:buFont typeface="Roboto"/>
              <a:buChar char="●"/>
            </a:pPr>
            <a:r>
              <a:rPr lang="en-US" sz="1400" u="sng">
                <a:solidFill>
                  <a:schemeClr val="hlink"/>
                </a:solidFill>
                <a:latin typeface="Roboto"/>
                <a:ea typeface="Roboto"/>
                <a:cs typeface="Roboto"/>
                <a:sym typeface="Roboto"/>
                <a:hlinkClick r:id="rId3"/>
              </a:rPr>
              <a:t>https://huggingface.co/docs/transformers/main/en/tasks/multiple_choice#multiple-choice</a:t>
            </a:r>
            <a:r>
              <a:rPr lang="en-US" sz="1400">
                <a:latin typeface="Roboto"/>
                <a:ea typeface="Roboto"/>
                <a:cs typeface="Roboto"/>
                <a:sym typeface="Roboto"/>
              </a:rPr>
              <a:t> </a:t>
            </a:r>
            <a:endParaRPr sz="1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c9e7fcc5a8_0_27"/>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200"/>
              <a:t>Potential </a:t>
            </a:r>
            <a:r>
              <a:rPr lang="en-US" sz="2200"/>
              <a:t>Approach 2 - Likelihood</a:t>
            </a:r>
            <a:endParaRPr sz="2200"/>
          </a:p>
        </p:txBody>
      </p:sp>
      <p:sp>
        <p:nvSpPr>
          <p:cNvPr id="140" name="Google Shape;140;g2c9e7fcc5a8_0_27"/>
          <p:cNvSpPr txBox="1"/>
          <p:nvPr>
            <p:ph idx="1" type="body"/>
          </p:nvPr>
        </p:nvSpPr>
        <p:spPr>
          <a:xfrm>
            <a:off x="395536" y="1700808"/>
            <a:ext cx="7772400" cy="37536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SzPts val="1800"/>
              <a:buFont typeface="Roboto"/>
              <a:buChar char="●"/>
            </a:pPr>
            <a:r>
              <a:rPr lang="en-US">
                <a:latin typeface="Roboto"/>
                <a:ea typeface="Roboto"/>
                <a:cs typeface="Roboto"/>
                <a:sym typeface="Roboto"/>
              </a:rPr>
              <a:t>Similar to the previous approach the MCQ is split into 4 question/option pairs, but then an autoregressive model that supports AutoModelForCausalLM like GPT-2 is used to compute the likelihood that the model would have generated the option given the question. </a:t>
            </a:r>
            <a:endParaRPr>
              <a:latin typeface="Roboto"/>
              <a:ea typeface="Roboto"/>
              <a:cs typeface="Roboto"/>
              <a:sym typeface="Roboto"/>
            </a:endParaRPr>
          </a:p>
          <a:p>
            <a:pPr indent="-355600" lvl="0" marL="457200" rtl="0" algn="l">
              <a:lnSpc>
                <a:spcPct val="115000"/>
              </a:lnSpc>
              <a:spcBef>
                <a:spcPts val="1200"/>
              </a:spcBef>
              <a:spcAft>
                <a:spcPts val="0"/>
              </a:spcAft>
              <a:buSzPts val="2000"/>
              <a:buFont typeface="Roboto"/>
              <a:buChar char="●"/>
            </a:pPr>
            <a:r>
              <a:rPr lang="en-US">
                <a:latin typeface="Roboto"/>
                <a:ea typeface="Roboto"/>
                <a:cs typeface="Roboto"/>
                <a:sym typeface="Roboto"/>
              </a:rPr>
              <a:t>The option with the highest </a:t>
            </a:r>
            <a:r>
              <a:rPr lang="en-US">
                <a:latin typeface="Roboto"/>
                <a:ea typeface="Roboto"/>
                <a:cs typeface="Roboto"/>
                <a:sym typeface="Roboto"/>
              </a:rPr>
              <a:t>likelihood is the models’ choice.</a:t>
            </a:r>
            <a:endParaRPr>
              <a:latin typeface="Roboto"/>
              <a:ea typeface="Roboto"/>
              <a:cs typeface="Roboto"/>
              <a:sym typeface="Roboto"/>
            </a:endParaRPr>
          </a:p>
          <a:p>
            <a:pPr indent="-342900" lvl="0" marL="457200" rtl="0" algn="l">
              <a:spcBef>
                <a:spcPts val="1000"/>
              </a:spcBef>
              <a:spcAft>
                <a:spcPts val="0"/>
              </a:spcAft>
              <a:buSzPts val="1800"/>
              <a:buFont typeface="Roboto"/>
              <a:buChar char="●"/>
            </a:pPr>
            <a:r>
              <a:rPr lang="en-US">
                <a:latin typeface="Roboto"/>
                <a:ea typeface="Roboto"/>
                <a:cs typeface="Roboto"/>
                <a:sym typeface="Roboto"/>
              </a:rPr>
              <a:t>No fine-tuning required. Can use modern, large LLMs that may understand common-sense knowledge.</a:t>
            </a:r>
            <a:endParaRPr>
              <a:latin typeface="Roboto"/>
              <a:ea typeface="Roboto"/>
              <a:cs typeface="Roboto"/>
              <a:sym typeface="Roboto"/>
            </a:endParaRPr>
          </a:p>
          <a:p>
            <a:pPr indent="-304800" lvl="0" marL="457200" rtl="0" algn="l">
              <a:spcBef>
                <a:spcPts val="1000"/>
              </a:spcBef>
              <a:spcAft>
                <a:spcPts val="1000"/>
              </a:spcAft>
              <a:buSzPts val="1200"/>
              <a:buFont typeface="Roboto"/>
              <a:buChar char="●"/>
            </a:pPr>
            <a:r>
              <a:rPr lang="en-US" sz="1400" u="sng">
                <a:solidFill>
                  <a:schemeClr val="hlink"/>
                </a:solidFill>
                <a:latin typeface="Roboto"/>
                <a:ea typeface="Roboto"/>
                <a:cs typeface="Roboto"/>
                <a:sym typeface="Roboto"/>
                <a:hlinkClick r:id="rId3"/>
              </a:rPr>
              <a:t>https://huggingface.co/docs/transformers/main/en/perplexity#example-calculating-perplexity-with-gpt-2-in--transformers</a:t>
            </a:r>
            <a:r>
              <a:rPr lang="en-US" sz="1400">
                <a:latin typeface="Roboto"/>
                <a:ea typeface="Roboto"/>
                <a:cs typeface="Roboto"/>
                <a:sym typeface="Roboto"/>
              </a:rPr>
              <a:t> </a:t>
            </a:r>
            <a:endParaRPr sz="14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c9e7fcc5a8_0_35"/>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200"/>
              <a:t>Potential </a:t>
            </a:r>
            <a:r>
              <a:rPr lang="en-US" sz="2200"/>
              <a:t>Approach 3 - Prompt Engineering</a:t>
            </a:r>
            <a:endParaRPr sz="2200"/>
          </a:p>
        </p:txBody>
      </p:sp>
      <p:sp>
        <p:nvSpPr>
          <p:cNvPr id="147" name="Google Shape;147;g2c9e7fcc5a8_0_35"/>
          <p:cNvSpPr txBox="1"/>
          <p:nvPr>
            <p:ph idx="1" type="body"/>
          </p:nvPr>
        </p:nvSpPr>
        <p:spPr>
          <a:xfrm>
            <a:off x="395536" y="1700808"/>
            <a:ext cx="7772400" cy="37536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Font typeface="Roboto"/>
              <a:buChar char="●"/>
            </a:pPr>
            <a:r>
              <a:rPr lang="en-US">
                <a:latin typeface="Roboto"/>
                <a:ea typeface="Roboto"/>
                <a:cs typeface="Roboto"/>
                <a:sym typeface="Roboto"/>
              </a:rPr>
              <a:t>Use chat based approach: simply prompt the model with the question and extract the answer choice from the response.</a:t>
            </a:r>
            <a:endParaRPr>
              <a:latin typeface="Roboto"/>
              <a:ea typeface="Roboto"/>
              <a:cs typeface="Roboto"/>
              <a:sym typeface="Roboto"/>
            </a:endParaRPr>
          </a:p>
          <a:p>
            <a:pPr indent="-342900" lvl="0" marL="457200" rtl="0" algn="l">
              <a:spcBef>
                <a:spcPts val="1000"/>
              </a:spcBef>
              <a:spcAft>
                <a:spcPts val="0"/>
              </a:spcAft>
              <a:buSzPts val="1800"/>
              <a:buFont typeface="Roboto"/>
              <a:buChar char="●"/>
            </a:pPr>
            <a:r>
              <a:rPr lang="en-US">
                <a:latin typeface="Roboto"/>
                <a:ea typeface="Roboto"/>
                <a:cs typeface="Roboto"/>
                <a:sym typeface="Roboto"/>
              </a:rPr>
              <a:t>No fine-tuning required. Can use modern, large LLMs that may understand common-sense knowledge.</a:t>
            </a:r>
            <a:endParaRPr>
              <a:latin typeface="Roboto"/>
              <a:ea typeface="Roboto"/>
              <a:cs typeface="Roboto"/>
              <a:sym typeface="Roboto"/>
            </a:endParaRPr>
          </a:p>
          <a:p>
            <a:pPr indent="-342900" lvl="0" marL="457200" rtl="0" algn="l">
              <a:spcBef>
                <a:spcPts val="1000"/>
              </a:spcBef>
              <a:spcAft>
                <a:spcPts val="0"/>
              </a:spcAft>
              <a:buSzPts val="1800"/>
              <a:buFont typeface="Roboto"/>
              <a:buChar char="●"/>
            </a:pPr>
            <a:r>
              <a:rPr lang="en-US">
                <a:latin typeface="Roboto"/>
                <a:ea typeface="Roboto"/>
                <a:cs typeface="Roboto"/>
                <a:sym typeface="Roboto"/>
              </a:rPr>
              <a:t>However, answers can differ drastically depending on the prompt, and it may be difficult to parse the answer if the model is too “chatty”.</a:t>
            </a:r>
            <a:endParaRPr>
              <a:latin typeface="Roboto"/>
              <a:ea typeface="Roboto"/>
              <a:cs typeface="Roboto"/>
              <a:sym typeface="Roboto"/>
            </a:endParaRPr>
          </a:p>
          <a:p>
            <a:pPr indent="-342900" lvl="0" marL="457200" rtl="0" algn="l">
              <a:spcBef>
                <a:spcPts val="1000"/>
              </a:spcBef>
              <a:spcAft>
                <a:spcPts val="0"/>
              </a:spcAft>
              <a:buSzPts val="1800"/>
              <a:buFont typeface="Roboto"/>
              <a:buChar char="●"/>
            </a:pPr>
            <a:r>
              <a:rPr lang="en-US">
                <a:latin typeface="Roboto"/>
                <a:ea typeface="Roboto"/>
                <a:cs typeface="Roboto"/>
                <a:sym typeface="Roboto"/>
              </a:rPr>
              <a:t>Need to evaluate different prompting strategies.</a:t>
            </a:r>
            <a:endParaRPr>
              <a:latin typeface="Roboto"/>
              <a:ea typeface="Roboto"/>
              <a:cs typeface="Roboto"/>
              <a:sym typeface="Roboto"/>
            </a:endParaRPr>
          </a:p>
          <a:p>
            <a:pPr indent="-304800" lvl="0" marL="457200" rtl="0" algn="l">
              <a:spcBef>
                <a:spcPts val="1000"/>
              </a:spcBef>
              <a:spcAft>
                <a:spcPts val="1000"/>
              </a:spcAft>
              <a:buSzPts val="1200"/>
              <a:buFont typeface="Roboto"/>
              <a:buChar char="●"/>
            </a:pPr>
            <a:r>
              <a:rPr lang="en-US" sz="1400" u="sng">
                <a:solidFill>
                  <a:schemeClr val="hlink"/>
                </a:solidFill>
                <a:latin typeface="Roboto"/>
                <a:ea typeface="Roboto"/>
                <a:cs typeface="Roboto"/>
                <a:sym typeface="Roboto"/>
                <a:hlinkClick r:id="rId3"/>
              </a:rPr>
              <a:t>https://huggingface.co/docs/transformers/main/en/llm_tutorial</a:t>
            </a:r>
            <a:r>
              <a:rPr lang="en-US" sz="1400">
                <a:latin typeface="Roboto"/>
                <a:ea typeface="Roboto"/>
                <a:cs typeface="Roboto"/>
                <a:sym typeface="Roboto"/>
              </a:rPr>
              <a:t> </a:t>
            </a:r>
            <a:endParaRPr sz="14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c9e7fcc5a8_0_41"/>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a:t>Project Summary</a:t>
            </a:r>
            <a:endParaRPr sz="2400"/>
          </a:p>
        </p:txBody>
      </p:sp>
      <p:sp>
        <p:nvSpPr>
          <p:cNvPr id="154" name="Google Shape;154;g2c9e7fcc5a8_0_41"/>
          <p:cNvSpPr txBox="1"/>
          <p:nvPr>
            <p:ph idx="1" type="body"/>
          </p:nvPr>
        </p:nvSpPr>
        <p:spPr>
          <a:xfrm>
            <a:off x="395536" y="1700808"/>
            <a:ext cx="7772400" cy="37536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Font typeface="Roboto"/>
              <a:buChar char="●"/>
            </a:pPr>
            <a:r>
              <a:rPr lang="en-US">
                <a:latin typeface="Roboto"/>
                <a:ea typeface="Roboto"/>
                <a:cs typeface="Roboto"/>
                <a:sym typeface="Roboto"/>
              </a:rPr>
              <a:t>The topic of our paper is to </a:t>
            </a:r>
            <a:r>
              <a:rPr lang="en-US">
                <a:latin typeface="Roboto"/>
                <a:ea typeface="Roboto"/>
                <a:cs typeface="Roboto"/>
                <a:sym typeface="Roboto"/>
              </a:rPr>
              <a:t>evaluate</a:t>
            </a:r>
            <a:r>
              <a:rPr lang="en-US">
                <a:latin typeface="Roboto"/>
                <a:ea typeface="Roboto"/>
                <a:cs typeface="Roboto"/>
                <a:sym typeface="Roboto"/>
              </a:rPr>
              <a:t> different Prompt Engineering strategies* such as Chain of Thought or Prompt Generation on two modern LLMs (Gemma and Llama 2) to compare their ability to answer brain teasers.</a:t>
            </a:r>
            <a:endParaRPr>
              <a:latin typeface="Roboto"/>
              <a:ea typeface="Roboto"/>
              <a:cs typeface="Roboto"/>
              <a:sym typeface="Roboto"/>
            </a:endParaRPr>
          </a:p>
          <a:p>
            <a:pPr indent="-342900" lvl="0" marL="457200" rtl="0" algn="l">
              <a:spcBef>
                <a:spcPts val="1000"/>
              </a:spcBef>
              <a:spcAft>
                <a:spcPts val="0"/>
              </a:spcAft>
              <a:buSzPts val="1800"/>
              <a:buFont typeface="Roboto"/>
              <a:buChar char="●"/>
            </a:pPr>
            <a:r>
              <a:rPr lang="en-US">
                <a:latin typeface="Roboto"/>
                <a:ea typeface="Roboto"/>
                <a:cs typeface="Roboto"/>
                <a:sym typeface="Roboto"/>
              </a:rPr>
              <a:t>If time allows, we would also like to investigate more involved strategies such as </a:t>
            </a:r>
            <a:r>
              <a:rPr lang="en-US" u="sng">
                <a:solidFill>
                  <a:schemeClr val="hlink"/>
                </a:solidFill>
                <a:latin typeface="Roboto"/>
                <a:ea typeface="Roboto"/>
                <a:cs typeface="Roboto"/>
                <a:sym typeface="Roboto"/>
                <a:hlinkClick r:id="rId3"/>
              </a:rPr>
              <a:t>Retrieval Augmented Generation (RAG)</a:t>
            </a:r>
            <a:r>
              <a:rPr lang="en-US">
                <a:latin typeface="Roboto"/>
                <a:ea typeface="Roboto"/>
                <a:cs typeface="Roboto"/>
                <a:sym typeface="Roboto"/>
              </a:rPr>
              <a:t>*</a:t>
            </a:r>
            <a:r>
              <a:rPr lang="en-US">
                <a:latin typeface="Roboto"/>
                <a:ea typeface="Roboto"/>
                <a:cs typeface="Roboto"/>
                <a:sym typeface="Roboto"/>
              </a:rPr>
              <a:t> or </a:t>
            </a:r>
            <a:r>
              <a:rPr lang="en-US" u="sng">
                <a:solidFill>
                  <a:schemeClr val="hlink"/>
                </a:solidFill>
                <a:latin typeface="Roboto"/>
                <a:ea typeface="Roboto"/>
                <a:cs typeface="Roboto"/>
                <a:sym typeface="Roboto"/>
                <a:hlinkClick r:id="rId4"/>
              </a:rPr>
              <a:t>Mixture of Experts (MOE)</a:t>
            </a:r>
            <a:endParaRPr>
              <a:latin typeface="Roboto"/>
              <a:ea typeface="Roboto"/>
              <a:cs typeface="Roboto"/>
              <a:sym typeface="Roboto"/>
            </a:endParaRPr>
          </a:p>
          <a:p>
            <a:pPr indent="-355600" lvl="0" marL="457200" rtl="0" algn="l">
              <a:lnSpc>
                <a:spcPct val="115000"/>
              </a:lnSpc>
              <a:spcBef>
                <a:spcPts val="1000"/>
              </a:spcBef>
              <a:spcAft>
                <a:spcPts val="1000"/>
              </a:spcAft>
              <a:buSzPts val="2000"/>
              <a:buFont typeface="Roboto"/>
              <a:buChar char="●"/>
            </a:pPr>
            <a:r>
              <a:rPr lang="en-US">
                <a:solidFill>
                  <a:srgbClr val="0D0D0D"/>
                </a:solidFill>
                <a:highlight>
                  <a:schemeClr val="lt1"/>
                </a:highlight>
                <a:latin typeface="Roboto"/>
                <a:ea typeface="Roboto"/>
                <a:cs typeface="Roboto"/>
                <a:sym typeface="Roboto"/>
              </a:rPr>
              <a:t>Code will be in </a:t>
            </a:r>
            <a:r>
              <a:rPr lang="en-US">
                <a:solidFill>
                  <a:srgbClr val="0D0D0D"/>
                </a:solidFill>
                <a:highlight>
                  <a:schemeClr val="lt1"/>
                </a:highlight>
                <a:latin typeface="Roboto"/>
                <a:ea typeface="Roboto"/>
                <a:cs typeface="Roboto"/>
                <a:sym typeface="Roboto"/>
              </a:rPr>
              <a:t>Python using common NLP packages such as “transformers” and models available from HuggingFace hub.</a:t>
            </a:r>
            <a:endParaRPr>
              <a:latin typeface="Roboto"/>
              <a:ea typeface="Roboto"/>
              <a:cs typeface="Roboto"/>
              <a:sym typeface="Roboto"/>
            </a:endParaRPr>
          </a:p>
        </p:txBody>
      </p:sp>
      <p:sp>
        <p:nvSpPr>
          <p:cNvPr id="155" name="Google Shape;155;g2c9e7fcc5a8_0_41"/>
          <p:cNvSpPr txBox="1"/>
          <p:nvPr/>
        </p:nvSpPr>
        <p:spPr>
          <a:xfrm>
            <a:off x="274100" y="5039050"/>
            <a:ext cx="8142300" cy="3477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0"/>
              </a:spcAft>
              <a:buNone/>
            </a:pPr>
            <a:r>
              <a:rPr lang="en-US" sz="1200">
                <a:latin typeface="Roboto"/>
                <a:ea typeface="Roboto"/>
                <a:cs typeface="Roboto"/>
                <a:sym typeface="Roboto"/>
              </a:rPr>
              <a:t>* </a:t>
            </a:r>
            <a:r>
              <a:rPr lang="en-US" sz="1200" u="sng">
                <a:solidFill>
                  <a:schemeClr val="hlink"/>
                </a:solidFill>
                <a:latin typeface="Roboto"/>
                <a:ea typeface="Roboto"/>
                <a:cs typeface="Roboto"/>
                <a:sym typeface="Roboto"/>
                <a:hlinkClick r:id="rId5"/>
              </a:rPr>
              <a:t>Examples of strategies</a:t>
            </a:r>
            <a:endParaRPr sz="1200">
              <a:solidFill>
                <a:schemeClr val="dk1"/>
              </a:solidFill>
              <a:latin typeface="Roboto"/>
              <a:ea typeface="Roboto"/>
              <a:cs typeface="Roboto"/>
              <a:sym typeface="Roboto"/>
            </a:endParaRPr>
          </a:p>
          <a:p>
            <a:pPr indent="0" lvl="0" marL="0" rtl="0" algn="l">
              <a:spcBef>
                <a:spcPts val="1000"/>
              </a:spcBef>
              <a:spcAft>
                <a:spcPts val="0"/>
              </a:spcAft>
              <a:buNone/>
            </a:pPr>
            <a:r>
              <a:rPr lang="en-US" sz="1200">
                <a:solidFill>
                  <a:schemeClr val="dk1"/>
                </a:solidFill>
                <a:latin typeface="Roboto"/>
                <a:ea typeface="Roboto"/>
                <a:cs typeface="Roboto"/>
                <a:sym typeface="Roboto"/>
              </a:rPr>
              <a:t>** We have not yet investigated sources of additional context for common-sense knowledge for RAG</a:t>
            </a:r>
            <a:endParaRPr sz="12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c9e7fcc5a8_0_47"/>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a:t>Methodology</a:t>
            </a:r>
            <a:endParaRPr sz="2400"/>
          </a:p>
        </p:txBody>
      </p:sp>
      <p:sp>
        <p:nvSpPr>
          <p:cNvPr id="162" name="Google Shape;162;g2c9e7fcc5a8_0_47"/>
          <p:cNvSpPr txBox="1"/>
          <p:nvPr>
            <p:ph idx="1" type="body"/>
          </p:nvPr>
        </p:nvSpPr>
        <p:spPr>
          <a:xfrm>
            <a:off x="395525" y="1700800"/>
            <a:ext cx="8310600" cy="3753600"/>
          </a:xfrm>
          <a:prstGeom prst="rect">
            <a:avLst/>
          </a:prstGeom>
        </p:spPr>
        <p:txBody>
          <a:bodyPr anchorCtr="0" anchor="t" bIns="45700" lIns="91425" spcFirstLastPara="1" rIns="91425" wrap="square" tIns="45700">
            <a:noAutofit/>
          </a:bodyPr>
          <a:lstStyle/>
          <a:p>
            <a:pPr indent="-330200" lvl="0" marL="457200" rtl="0" algn="l">
              <a:spcBef>
                <a:spcPts val="360"/>
              </a:spcBef>
              <a:spcAft>
                <a:spcPts val="0"/>
              </a:spcAft>
              <a:buSzPts val="1600"/>
              <a:buFont typeface="Roboto"/>
              <a:buChar char="●"/>
            </a:pPr>
            <a:r>
              <a:rPr lang="en-US" sz="1800">
                <a:latin typeface="Roboto"/>
                <a:ea typeface="Roboto"/>
                <a:cs typeface="Roboto"/>
                <a:sym typeface="Roboto"/>
              </a:rPr>
              <a:t>The dataset and evaluation is from </a:t>
            </a:r>
            <a:r>
              <a:rPr lang="en-US" sz="1800" u="sng">
                <a:solidFill>
                  <a:schemeClr val="hlink"/>
                </a:solidFill>
                <a:latin typeface="Roboto"/>
                <a:ea typeface="Roboto"/>
                <a:cs typeface="Roboto"/>
                <a:sym typeface="Roboto"/>
                <a:hlinkClick r:id="rId3"/>
              </a:rPr>
              <a:t>SemEval 2024 Task 9 - Brainteaser</a:t>
            </a:r>
            <a:r>
              <a:rPr lang="en-US" sz="1800">
                <a:latin typeface="Roboto"/>
                <a:ea typeface="Roboto"/>
                <a:cs typeface="Roboto"/>
                <a:sym typeface="Roboto"/>
              </a:rPr>
              <a:t>.</a:t>
            </a:r>
            <a:endParaRPr sz="1800">
              <a:latin typeface="Roboto"/>
              <a:ea typeface="Roboto"/>
              <a:cs typeface="Roboto"/>
              <a:sym typeface="Roboto"/>
            </a:endParaRPr>
          </a:p>
          <a:p>
            <a:pPr indent="-330200" lvl="0" marL="457200" rtl="0" algn="l">
              <a:spcBef>
                <a:spcPts val="1000"/>
              </a:spcBef>
              <a:spcAft>
                <a:spcPts val="0"/>
              </a:spcAft>
              <a:buSzPts val="1600"/>
              <a:buFont typeface="Roboto"/>
              <a:buChar char="●"/>
            </a:pPr>
            <a:r>
              <a:rPr lang="en-US" sz="1800">
                <a:latin typeface="Roboto"/>
                <a:ea typeface="Roboto"/>
                <a:cs typeface="Roboto"/>
                <a:sym typeface="Roboto"/>
              </a:rPr>
              <a:t>It consists of two categories of puzzles:</a:t>
            </a:r>
            <a:endParaRPr sz="1800">
              <a:latin typeface="Roboto"/>
              <a:ea typeface="Roboto"/>
              <a:cs typeface="Roboto"/>
              <a:sym typeface="Roboto"/>
            </a:endParaRPr>
          </a:p>
          <a:p>
            <a:pPr indent="-317500" lvl="1" marL="914400" rtl="0" algn="l">
              <a:lnSpc>
                <a:spcPct val="115000"/>
              </a:lnSpc>
              <a:spcBef>
                <a:spcPts val="1000"/>
              </a:spcBef>
              <a:spcAft>
                <a:spcPts val="0"/>
              </a:spcAft>
              <a:buSzPts val="1400"/>
              <a:buChar char="○"/>
            </a:pPr>
            <a:r>
              <a:rPr b="1" lang="en-US" sz="1400">
                <a:latin typeface="Roboto"/>
                <a:ea typeface="Roboto"/>
                <a:cs typeface="Roboto"/>
                <a:sym typeface="Roboto"/>
              </a:rPr>
              <a:t>Sentence Puzzle</a:t>
            </a:r>
            <a:r>
              <a:rPr lang="en-US" sz="1400">
                <a:latin typeface="Roboto"/>
                <a:ea typeface="Roboto"/>
                <a:cs typeface="Roboto"/>
                <a:sym typeface="Roboto"/>
              </a:rPr>
              <a:t>: Sentence-type brain teaser where the puzzle defying commonsense is centered on sentence snippets.</a:t>
            </a:r>
            <a:endParaRPr sz="1400">
              <a:latin typeface="Roboto"/>
              <a:ea typeface="Roboto"/>
              <a:cs typeface="Roboto"/>
              <a:sym typeface="Roboto"/>
            </a:endParaRPr>
          </a:p>
          <a:p>
            <a:pPr indent="-317500" lvl="1" marL="914400" rtl="0" algn="l">
              <a:lnSpc>
                <a:spcPct val="115000"/>
              </a:lnSpc>
              <a:spcBef>
                <a:spcPts val="1000"/>
              </a:spcBef>
              <a:spcAft>
                <a:spcPts val="0"/>
              </a:spcAft>
              <a:buSzPts val="1400"/>
              <a:buChar char="○"/>
            </a:pPr>
            <a:r>
              <a:rPr b="1" lang="en-US" sz="1400">
                <a:latin typeface="Roboto"/>
                <a:ea typeface="Roboto"/>
                <a:cs typeface="Roboto"/>
                <a:sym typeface="Roboto"/>
              </a:rPr>
              <a:t>Word Puzzle</a:t>
            </a:r>
            <a:r>
              <a:rPr lang="en-US" sz="1400">
                <a:latin typeface="Roboto"/>
                <a:ea typeface="Roboto"/>
                <a:cs typeface="Roboto"/>
                <a:sym typeface="Roboto"/>
              </a:rPr>
              <a:t>: Word-type brain teaser where the answer violates the default meaning of the word and focuses on the letter composition of the target question</a:t>
            </a:r>
            <a:endParaRPr sz="1400">
              <a:latin typeface="Roboto"/>
              <a:ea typeface="Roboto"/>
              <a:cs typeface="Roboto"/>
              <a:sym typeface="Roboto"/>
            </a:endParaRPr>
          </a:p>
          <a:p>
            <a:pPr indent="-330200" lvl="0" marL="457200" rtl="0" algn="l">
              <a:spcBef>
                <a:spcPts val="1000"/>
              </a:spcBef>
              <a:spcAft>
                <a:spcPts val="0"/>
              </a:spcAft>
              <a:buSzPts val="1600"/>
              <a:buFont typeface="Roboto"/>
              <a:buChar char="●"/>
            </a:pPr>
            <a:r>
              <a:rPr lang="en-US" sz="1800">
                <a:latin typeface="Roboto"/>
                <a:ea typeface="Roboto"/>
                <a:cs typeface="Roboto"/>
                <a:sym typeface="Roboto"/>
              </a:rPr>
              <a:t>Puzzles were sourced from the internet, and then adversarial versions were created to avoid model memorization from their training data</a:t>
            </a:r>
            <a:endParaRPr sz="1800">
              <a:latin typeface="Roboto"/>
              <a:ea typeface="Roboto"/>
              <a:cs typeface="Roboto"/>
              <a:sym typeface="Roboto"/>
            </a:endParaRPr>
          </a:p>
          <a:p>
            <a:pPr indent="-317500" lvl="1" marL="914400" rtl="0" algn="l">
              <a:lnSpc>
                <a:spcPct val="115000"/>
              </a:lnSpc>
              <a:spcBef>
                <a:spcPts val="1000"/>
              </a:spcBef>
              <a:spcAft>
                <a:spcPts val="0"/>
              </a:spcAft>
              <a:buSzPts val="1400"/>
              <a:buChar char="○"/>
            </a:pPr>
            <a:r>
              <a:rPr b="1" lang="en-US" sz="1400">
                <a:latin typeface="Roboto"/>
                <a:ea typeface="Roboto"/>
                <a:cs typeface="Roboto"/>
                <a:sym typeface="Roboto"/>
              </a:rPr>
              <a:t>Semantic Reconstruction</a:t>
            </a:r>
            <a:r>
              <a:rPr lang="en-US" sz="1400">
                <a:latin typeface="Roboto"/>
                <a:ea typeface="Roboto"/>
                <a:cs typeface="Roboto"/>
                <a:sym typeface="Roboto"/>
              </a:rPr>
              <a:t> rephrases the original question without changing the correct answer and the distractors.</a:t>
            </a:r>
            <a:endParaRPr sz="1400">
              <a:latin typeface="Roboto"/>
              <a:ea typeface="Roboto"/>
              <a:cs typeface="Roboto"/>
              <a:sym typeface="Roboto"/>
            </a:endParaRPr>
          </a:p>
          <a:p>
            <a:pPr indent="-317500" lvl="1" marL="914400" rtl="0" algn="l">
              <a:lnSpc>
                <a:spcPct val="115000"/>
              </a:lnSpc>
              <a:spcBef>
                <a:spcPts val="1000"/>
              </a:spcBef>
              <a:spcAft>
                <a:spcPts val="0"/>
              </a:spcAft>
              <a:buSzPts val="1400"/>
              <a:buChar char="○"/>
            </a:pPr>
            <a:r>
              <a:rPr b="1" lang="en-US" sz="1400">
                <a:latin typeface="Roboto"/>
                <a:ea typeface="Roboto"/>
                <a:cs typeface="Roboto"/>
                <a:sym typeface="Roboto"/>
              </a:rPr>
              <a:t>Context Reconstruction</a:t>
            </a:r>
            <a:r>
              <a:rPr lang="en-US" sz="1400">
                <a:latin typeface="Roboto"/>
                <a:ea typeface="Roboto"/>
                <a:cs typeface="Roboto"/>
                <a:sym typeface="Roboto"/>
              </a:rPr>
              <a:t> keeps the original reasoning path but changes both the question and the answer to describe a new situational context.</a:t>
            </a:r>
            <a:endParaRPr sz="14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n-US" sz="1800">
                <a:latin typeface="Roboto"/>
                <a:ea typeface="Roboto"/>
                <a:cs typeface="Roboto"/>
                <a:sym typeface="Roboto"/>
              </a:rPr>
              <a:t>Evaluation is based on answer accuracy</a:t>
            </a:r>
            <a:endParaRPr sz="1800">
              <a:latin typeface="Roboto"/>
              <a:ea typeface="Roboto"/>
              <a:cs typeface="Roboto"/>
              <a:sym typeface="Roboto"/>
            </a:endParaRPr>
          </a:p>
          <a:p>
            <a:pPr indent="0" lvl="0" marL="457200" rtl="0" algn="l">
              <a:spcBef>
                <a:spcPts val="1000"/>
              </a:spcBef>
              <a:spcAft>
                <a:spcPts val="100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c9f7b37224_2_0"/>
          <p:cNvSpPr txBox="1"/>
          <p:nvPr>
            <p:ph type="title"/>
          </p:nvPr>
        </p:nvSpPr>
        <p:spPr>
          <a:xfrm>
            <a:off x="412750" y="692696"/>
            <a:ext cx="7774500" cy="864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400"/>
              <a:t>Progress to date</a:t>
            </a:r>
            <a:endParaRPr sz="2400"/>
          </a:p>
        </p:txBody>
      </p:sp>
      <p:sp>
        <p:nvSpPr>
          <p:cNvPr id="169" name="Google Shape;169;g2c9f7b37224_2_0"/>
          <p:cNvSpPr txBox="1"/>
          <p:nvPr>
            <p:ph idx="1" type="body"/>
          </p:nvPr>
        </p:nvSpPr>
        <p:spPr>
          <a:xfrm>
            <a:off x="395525" y="1700800"/>
            <a:ext cx="7962900" cy="37536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Font typeface="Roboto"/>
              <a:buAutoNum type="arabicPeriod"/>
            </a:pPr>
            <a:r>
              <a:rPr lang="en-US">
                <a:latin typeface="Roboto"/>
                <a:ea typeface="Roboto"/>
                <a:cs typeface="Roboto"/>
                <a:sym typeface="Roboto"/>
              </a:rPr>
              <a:t>Convert source data into HuggingFace datasets - done</a:t>
            </a:r>
            <a:endParaRPr>
              <a:latin typeface="Roboto"/>
              <a:ea typeface="Roboto"/>
              <a:cs typeface="Roboto"/>
              <a:sym typeface="Roboto"/>
            </a:endParaRPr>
          </a:p>
          <a:p>
            <a:pPr indent="-342900" lvl="0" marL="457200" rtl="0" algn="l">
              <a:spcBef>
                <a:spcPts val="1000"/>
              </a:spcBef>
              <a:spcAft>
                <a:spcPts val="0"/>
              </a:spcAft>
              <a:buSzPts val="1800"/>
              <a:buFont typeface="Roboto"/>
              <a:buAutoNum type="arabicPeriod"/>
            </a:pPr>
            <a:r>
              <a:rPr lang="en-US">
                <a:latin typeface="Roboto"/>
                <a:ea typeface="Roboto"/>
                <a:cs typeface="Roboto"/>
                <a:sym typeface="Roboto"/>
              </a:rPr>
              <a:t>Create code to test the three approaches as a baseline - done</a:t>
            </a:r>
            <a:endParaRPr>
              <a:latin typeface="Roboto"/>
              <a:ea typeface="Roboto"/>
              <a:cs typeface="Roboto"/>
              <a:sym typeface="Roboto"/>
            </a:endParaRPr>
          </a:p>
          <a:p>
            <a:pPr indent="-342900" lvl="0" marL="457200" rtl="0" algn="l">
              <a:spcBef>
                <a:spcPts val="1000"/>
              </a:spcBef>
              <a:spcAft>
                <a:spcPts val="0"/>
              </a:spcAft>
              <a:buSzPts val="1800"/>
              <a:buFont typeface="Roboto"/>
              <a:buAutoNum type="arabicPeriod"/>
            </a:pPr>
            <a:r>
              <a:rPr lang="en-US">
                <a:latin typeface="Roboto"/>
                <a:ea typeface="Roboto"/>
                <a:cs typeface="Roboto"/>
                <a:sym typeface="Roboto"/>
              </a:rPr>
              <a:t>Investigate prompting strategies on a single model - in progress</a:t>
            </a:r>
            <a:endParaRPr>
              <a:latin typeface="Roboto"/>
              <a:ea typeface="Roboto"/>
              <a:cs typeface="Roboto"/>
              <a:sym typeface="Roboto"/>
            </a:endParaRPr>
          </a:p>
          <a:p>
            <a:pPr indent="-342900" lvl="0" marL="457200" rtl="0" algn="l">
              <a:spcBef>
                <a:spcPts val="1000"/>
              </a:spcBef>
              <a:spcAft>
                <a:spcPts val="0"/>
              </a:spcAft>
              <a:buSzPts val="1800"/>
              <a:buFont typeface="Roboto"/>
              <a:buAutoNum type="arabicPeriod"/>
            </a:pPr>
            <a:r>
              <a:rPr lang="en-US">
                <a:latin typeface="Roboto"/>
                <a:ea typeface="Roboto"/>
                <a:cs typeface="Roboto"/>
                <a:sym typeface="Roboto"/>
              </a:rPr>
              <a:t>Compare prompting strategies between the two models - to do</a:t>
            </a:r>
            <a:endParaRPr>
              <a:latin typeface="Roboto"/>
              <a:ea typeface="Roboto"/>
              <a:cs typeface="Roboto"/>
              <a:sym typeface="Roboto"/>
            </a:endParaRPr>
          </a:p>
          <a:p>
            <a:pPr indent="-342900" lvl="0" marL="457200" rtl="0" algn="l">
              <a:spcBef>
                <a:spcPts val="1000"/>
              </a:spcBef>
              <a:spcAft>
                <a:spcPts val="1000"/>
              </a:spcAft>
              <a:buSzPts val="1800"/>
              <a:buFont typeface="Roboto"/>
              <a:buAutoNum type="arabicPeriod"/>
            </a:pPr>
            <a:r>
              <a:rPr lang="en-US">
                <a:latin typeface="Roboto"/>
                <a:ea typeface="Roboto"/>
                <a:cs typeface="Roboto"/>
                <a:sym typeface="Roboto"/>
              </a:rPr>
              <a:t>Report results - to do</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
          <p:cNvPicPr preferRelativeResize="0"/>
          <p:nvPr/>
        </p:nvPicPr>
        <p:blipFill rotWithShape="1">
          <a:blip r:embed="rId3">
            <a:alphaModFix/>
          </a:blip>
          <a:srcRect b="0" l="1853" r="4037" t="0"/>
          <a:stretch/>
        </p:blipFill>
        <p:spPr>
          <a:xfrm>
            <a:off x="0" y="116632"/>
            <a:ext cx="9144000" cy="6578751"/>
          </a:xfrm>
          <a:prstGeom prst="rect">
            <a:avLst/>
          </a:prstGeom>
          <a:noFill/>
          <a:ln>
            <a:noFill/>
          </a:ln>
        </p:spPr>
      </p:pic>
      <p:grpSp>
        <p:nvGrpSpPr>
          <p:cNvPr id="176" name="Google Shape;176;p3"/>
          <p:cNvGrpSpPr/>
          <p:nvPr/>
        </p:nvGrpSpPr>
        <p:grpSpPr>
          <a:xfrm>
            <a:off x="-14941" y="-1866"/>
            <a:ext cx="9173898" cy="6867337"/>
            <a:chOff x="-14941" y="-1866"/>
            <a:chExt cx="9173898" cy="6867337"/>
          </a:xfrm>
        </p:grpSpPr>
        <p:pic>
          <p:nvPicPr>
            <p:cNvPr id="177" name="Google Shape;177;p3"/>
            <p:cNvPicPr preferRelativeResize="0"/>
            <p:nvPr/>
          </p:nvPicPr>
          <p:blipFill rotWithShape="1">
            <a:blip r:embed="rId4">
              <a:alphaModFix/>
            </a:blip>
            <a:srcRect b="0" l="0" r="0" t="0"/>
            <a:stretch/>
          </p:blipFill>
          <p:spPr>
            <a:xfrm>
              <a:off x="-14941" y="6652164"/>
              <a:ext cx="9166414" cy="213307"/>
            </a:xfrm>
            <a:prstGeom prst="rect">
              <a:avLst/>
            </a:prstGeom>
            <a:noFill/>
            <a:ln>
              <a:noFill/>
            </a:ln>
          </p:spPr>
        </p:pic>
        <p:sp>
          <p:nvSpPr>
            <p:cNvPr id="178" name="Google Shape;178;p3"/>
            <p:cNvSpPr/>
            <p:nvPr/>
          </p:nvSpPr>
          <p:spPr>
            <a:xfrm>
              <a:off x="-6643" y="5768214"/>
              <a:ext cx="9165600" cy="886800"/>
            </a:xfrm>
            <a:prstGeom prst="rect">
              <a:avLst/>
            </a:prstGeom>
            <a:solidFill>
              <a:schemeClr val="dk1">
                <a:alpha val="72941"/>
              </a:schemeClr>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 </a:t>
              </a:r>
              <a:endParaRPr b="0" i="0" sz="2400" u="none" cap="none" strike="noStrike">
                <a:solidFill>
                  <a:schemeClr val="dk1"/>
                </a:solidFill>
                <a:latin typeface="Times"/>
                <a:ea typeface="Times"/>
                <a:cs typeface="Times"/>
                <a:sym typeface="Times"/>
              </a:endParaRPr>
            </a:p>
          </p:txBody>
        </p:sp>
        <p:pic>
          <p:nvPicPr>
            <p:cNvPr descr="uOttawa_HOR_WHITE.png" id="179" name="Google Shape;179;p3"/>
            <p:cNvPicPr preferRelativeResize="0"/>
            <p:nvPr/>
          </p:nvPicPr>
          <p:blipFill rotWithShape="1">
            <a:blip r:embed="rId5">
              <a:alphaModFix/>
            </a:blip>
            <a:srcRect b="0" l="0" r="0" t="0"/>
            <a:stretch/>
          </p:blipFill>
          <p:spPr>
            <a:xfrm>
              <a:off x="7213600" y="5949280"/>
              <a:ext cx="1693390" cy="452922"/>
            </a:xfrm>
            <a:prstGeom prst="rect">
              <a:avLst/>
            </a:prstGeom>
            <a:noFill/>
            <a:ln>
              <a:noFill/>
            </a:ln>
          </p:spPr>
        </p:pic>
        <p:pic>
          <p:nvPicPr>
            <p:cNvPr descr="top.png" id="180" name="Google Shape;180;p3"/>
            <p:cNvPicPr preferRelativeResize="0"/>
            <p:nvPr/>
          </p:nvPicPr>
          <p:blipFill rotWithShape="1">
            <a:blip r:embed="rId6">
              <a:alphaModFix/>
            </a:blip>
            <a:srcRect b="0" l="0" r="0" t="0"/>
            <a:stretch/>
          </p:blipFill>
          <p:spPr>
            <a:xfrm>
              <a:off x="-1" y="-1866"/>
              <a:ext cx="9144001" cy="384305"/>
            </a:xfrm>
            <a:prstGeom prst="rect">
              <a:avLst/>
            </a:prstGeom>
            <a:noFill/>
            <a:ln>
              <a:noFill/>
            </a:ln>
          </p:spPr>
        </p:pic>
      </p:grpSp>
      <p:sp>
        <p:nvSpPr>
          <p:cNvPr id="181" name="Google Shape;181;p3"/>
          <p:cNvSpPr txBox="1"/>
          <p:nvPr/>
        </p:nvSpPr>
        <p:spPr>
          <a:xfrm>
            <a:off x="179512" y="6152115"/>
            <a:ext cx="4536600" cy="36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1" i="0" lang="en-US" sz="1200" u="none" cap="none" strike="noStrike">
                <a:solidFill>
                  <a:schemeClr val="lt1"/>
                </a:solidFill>
                <a:latin typeface="Arial"/>
                <a:ea typeface="Arial"/>
                <a:cs typeface="Arial"/>
                <a:sym typeface="Arial"/>
              </a:rPr>
              <a:t>uOttawa.ca</a:t>
            </a:r>
            <a:endParaRPr b="1" i="0" sz="1200" u="none" cap="none" strike="noStrike">
              <a:solidFill>
                <a:schemeClr val="lt1"/>
              </a:solidFill>
              <a:latin typeface="Arial"/>
              <a:ea typeface="Arial"/>
              <a:cs typeface="Arial"/>
              <a:sym typeface="Arial"/>
            </a:endParaRPr>
          </a:p>
        </p:txBody>
      </p:sp>
      <p:sp>
        <p:nvSpPr>
          <p:cNvPr id="182" name="Google Shape;182;p3"/>
          <p:cNvSpPr/>
          <p:nvPr/>
        </p:nvSpPr>
        <p:spPr>
          <a:xfrm>
            <a:off x="1688352" y="2852936"/>
            <a:ext cx="78600" cy="1224000"/>
          </a:xfrm>
          <a:prstGeom prst="rect">
            <a:avLst/>
          </a:prstGeom>
          <a:solidFill>
            <a:srgbClr val="8F001A"/>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t/>
            </a:r>
            <a:endParaRPr b="0" i="0" sz="2400" u="none" cap="none" strike="noStrike">
              <a:solidFill>
                <a:srgbClr val="A69C95"/>
              </a:solidFill>
              <a:latin typeface="Times"/>
              <a:ea typeface="Times"/>
              <a:cs typeface="Times"/>
              <a:sym typeface="Times"/>
            </a:endParaRPr>
          </a:p>
        </p:txBody>
      </p:sp>
      <p:sp>
        <p:nvSpPr>
          <p:cNvPr id="183" name="Google Shape;183;p3"/>
          <p:cNvSpPr/>
          <p:nvPr/>
        </p:nvSpPr>
        <p:spPr>
          <a:xfrm>
            <a:off x="1763688" y="2852936"/>
            <a:ext cx="7380300" cy="1224000"/>
          </a:xfrm>
          <a:prstGeom prst="rect">
            <a:avLst/>
          </a:prstGeom>
          <a:solidFill>
            <a:schemeClr val="dk1">
              <a:alpha val="72941"/>
            </a:schemeClr>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Times"/>
              <a:buNone/>
            </a:pPr>
            <a:r>
              <a:t/>
            </a:r>
            <a:endParaRPr b="0" i="0" sz="2400" u="none" cap="none" strike="noStrike">
              <a:solidFill>
                <a:schemeClr val="dk1"/>
              </a:solidFill>
              <a:latin typeface="Times"/>
              <a:ea typeface="Times"/>
              <a:cs typeface="Times"/>
              <a:sym typeface="Times"/>
            </a:endParaRPr>
          </a:p>
        </p:txBody>
      </p:sp>
      <p:sp>
        <p:nvSpPr>
          <p:cNvPr id="184" name="Google Shape;184;p3"/>
          <p:cNvSpPr txBox="1"/>
          <p:nvPr/>
        </p:nvSpPr>
        <p:spPr>
          <a:xfrm>
            <a:off x="1910825" y="3306976"/>
            <a:ext cx="7164300" cy="315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2400"/>
              <a:buFont typeface="Times"/>
              <a:buNone/>
            </a:pPr>
            <a:r>
              <a:rPr b="1" i="0" lang="en-US" sz="2400" u="none" cap="none" strike="noStrike">
                <a:solidFill>
                  <a:schemeClr val="lt1"/>
                </a:solidFill>
              </a:rPr>
              <a:t>Thank you! </a:t>
            </a:r>
            <a:endParaRPr b="1" i="0" sz="2400" u="none" cap="none" strike="noStrike">
              <a:solidFill>
                <a:schemeClr val="lt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Ottawa-powerpoint-template">
  <a:themeElements>
    <a:clrScheme name="Custo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