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74" r:id="rId6"/>
    <p:sldId id="260" r:id="rId7"/>
    <p:sldId id="261" r:id="rId8"/>
    <p:sldId id="264" r:id="rId9"/>
    <p:sldId id="266" r:id="rId10"/>
    <p:sldId id="267" r:id="rId11"/>
    <p:sldId id="268" r:id="rId12"/>
    <p:sldId id="265" r:id="rId13"/>
    <p:sldId id="263" r:id="rId14"/>
    <p:sldId id="262"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CE8F3-A0B6-044E-946B-FF3948D8C7AA}" v="3" dt="2024-06-20T02:25:55.376"/>
    <p1510:client id="{2CFDFA05-8528-DC5D-5CC1-B7359B1A111E}" v="3081" dt="2024-06-19T21:17:26.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169"/>
    <p:restoredTop sz="94669"/>
  </p:normalViewPr>
  <p:slideViewPr>
    <p:cSldViewPr snapToGrid="0">
      <p:cViewPr varScale="1">
        <p:scale>
          <a:sx n="46" d="100"/>
          <a:sy n="46" d="100"/>
        </p:scale>
        <p:origin x="168" y="2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elor, Liam L" userId="S::liam.bachelor@pnnl.gov::75cecbd3-42d1-49f7-ba40-f22824a86732" providerId="AD" clId="Web-{E7D4FF08-FBE5-5284-1A53-145BA93F8E4D}"/>
    <pc:docChg chg="addSld modSld">
      <pc:chgData name="Bachelor, Liam L" userId="S::liam.bachelor@pnnl.gov::75cecbd3-42d1-49f7-ba40-f22824a86732" providerId="AD" clId="Web-{E7D4FF08-FBE5-5284-1A53-145BA93F8E4D}" dt="2024-06-13T21:57:04.907" v="2845" actId="20577"/>
      <pc:docMkLst>
        <pc:docMk/>
      </pc:docMkLst>
      <pc:sldChg chg="modSp">
        <pc:chgData name="Bachelor, Liam L" userId="S::liam.bachelor@pnnl.gov::75cecbd3-42d1-49f7-ba40-f22824a86732" providerId="AD" clId="Web-{E7D4FF08-FBE5-5284-1A53-145BA93F8E4D}" dt="2024-06-13T20:45:25.863" v="815" actId="20577"/>
        <pc:sldMkLst>
          <pc:docMk/>
          <pc:sldMk cId="4157158255" sldId="263"/>
        </pc:sldMkLst>
        <pc:spChg chg="mod">
          <ac:chgData name="Bachelor, Liam L" userId="S::liam.bachelor@pnnl.gov::75cecbd3-42d1-49f7-ba40-f22824a86732" providerId="AD" clId="Web-{E7D4FF08-FBE5-5284-1A53-145BA93F8E4D}" dt="2024-06-13T20:45:25.863" v="815" actId="20577"/>
          <ac:spMkLst>
            <pc:docMk/>
            <pc:sldMk cId="4157158255" sldId="263"/>
            <ac:spMk id="3" creationId="{0D737A09-6651-7E17-A858-4B31F1E51CD0}"/>
          </ac:spMkLst>
        </pc:spChg>
      </pc:sldChg>
      <pc:sldChg chg="modSp">
        <pc:chgData name="Bachelor, Liam L" userId="S::liam.bachelor@pnnl.gov::75cecbd3-42d1-49f7-ba40-f22824a86732" providerId="AD" clId="Web-{E7D4FF08-FBE5-5284-1A53-145BA93F8E4D}" dt="2024-06-13T21:57:04.907" v="2845" actId="20577"/>
        <pc:sldMkLst>
          <pc:docMk/>
          <pc:sldMk cId="3868206446" sldId="264"/>
        </pc:sldMkLst>
        <pc:spChg chg="mod">
          <ac:chgData name="Bachelor, Liam L" userId="S::liam.bachelor@pnnl.gov::75cecbd3-42d1-49f7-ba40-f22824a86732" providerId="AD" clId="Web-{E7D4FF08-FBE5-5284-1A53-145BA93F8E4D}" dt="2024-06-13T21:57:04.907" v="2845" actId="20577"/>
          <ac:spMkLst>
            <pc:docMk/>
            <pc:sldMk cId="3868206446" sldId="264"/>
            <ac:spMk id="3" creationId="{271680A3-5F5A-D317-5D2F-641D9798F461}"/>
          </ac:spMkLst>
        </pc:spChg>
      </pc:sldChg>
      <pc:sldChg chg="modSp new">
        <pc:chgData name="Bachelor, Liam L" userId="S::liam.bachelor@pnnl.gov::75cecbd3-42d1-49f7-ba40-f22824a86732" providerId="AD" clId="Web-{E7D4FF08-FBE5-5284-1A53-145BA93F8E4D}" dt="2024-06-13T21:29:39.878" v="1407" actId="20577"/>
        <pc:sldMkLst>
          <pc:docMk/>
          <pc:sldMk cId="1253654860" sldId="265"/>
        </pc:sldMkLst>
        <pc:spChg chg="mod">
          <ac:chgData name="Bachelor, Liam L" userId="S::liam.bachelor@pnnl.gov::75cecbd3-42d1-49f7-ba40-f22824a86732" providerId="AD" clId="Web-{E7D4FF08-FBE5-5284-1A53-145BA93F8E4D}" dt="2024-06-13T21:27:49.424" v="1396" actId="20577"/>
          <ac:spMkLst>
            <pc:docMk/>
            <pc:sldMk cId="1253654860" sldId="265"/>
            <ac:spMk id="2" creationId="{21D3AFD9-B302-565B-A6C1-455D12688B0D}"/>
          </ac:spMkLst>
        </pc:spChg>
        <pc:spChg chg="mod">
          <ac:chgData name="Bachelor, Liam L" userId="S::liam.bachelor@pnnl.gov::75cecbd3-42d1-49f7-ba40-f22824a86732" providerId="AD" clId="Web-{E7D4FF08-FBE5-5284-1A53-145BA93F8E4D}" dt="2024-06-13T21:29:39.878" v="1407" actId="20577"/>
          <ac:spMkLst>
            <pc:docMk/>
            <pc:sldMk cId="1253654860" sldId="265"/>
            <ac:spMk id="3" creationId="{25EC5E49-C3D6-2A13-079C-372AB8AC3247}"/>
          </ac:spMkLst>
        </pc:spChg>
      </pc:sldChg>
    </pc:docChg>
  </pc:docChgLst>
  <pc:docChgLst>
    <pc:chgData name="Bachelor, Liam L" userId="S::liam.bachelor@pnnl.gov::75cecbd3-42d1-49f7-ba40-f22824a86732" providerId="AD" clId="Web-{997E3486-560F-FBF6-DC24-F2DDF9AB8E10}"/>
    <pc:docChg chg="addSld modSld">
      <pc:chgData name="Bachelor, Liam L" userId="S::liam.bachelor@pnnl.gov::75cecbd3-42d1-49f7-ba40-f22824a86732" providerId="AD" clId="Web-{997E3486-560F-FBF6-DC24-F2DDF9AB8E10}" dt="2024-06-14T16:55:57.861" v="40" actId="20577"/>
      <pc:docMkLst>
        <pc:docMk/>
      </pc:docMkLst>
      <pc:sldChg chg="modSp">
        <pc:chgData name="Bachelor, Liam L" userId="S::liam.bachelor@pnnl.gov::75cecbd3-42d1-49f7-ba40-f22824a86732" providerId="AD" clId="Web-{997E3486-560F-FBF6-DC24-F2DDF9AB8E10}" dt="2024-06-14T16:52:53.389" v="7" actId="20577"/>
        <pc:sldMkLst>
          <pc:docMk/>
          <pc:sldMk cId="1253654860" sldId="265"/>
        </pc:sldMkLst>
        <pc:spChg chg="mod">
          <ac:chgData name="Bachelor, Liam L" userId="S::liam.bachelor@pnnl.gov::75cecbd3-42d1-49f7-ba40-f22824a86732" providerId="AD" clId="Web-{997E3486-560F-FBF6-DC24-F2DDF9AB8E10}" dt="2024-06-14T16:52:53.389" v="7" actId="20577"/>
          <ac:spMkLst>
            <pc:docMk/>
            <pc:sldMk cId="1253654860" sldId="265"/>
            <ac:spMk id="2" creationId="{21D3AFD9-B302-565B-A6C1-455D12688B0D}"/>
          </ac:spMkLst>
        </pc:spChg>
      </pc:sldChg>
      <pc:sldChg chg="modSp new">
        <pc:chgData name="Bachelor, Liam L" userId="S::liam.bachelor@pnnl.gov::75cecbd3-42d1-49f7-ba40-f22824a86732" providerId="AD" clId="Web-{997E3486-560F-FBF6-DC24-F2DDF9AB8E10}" dt="2024-06-14T16:55:57.861" v="40" actId="20577"/>
        <pc:sldMkLst>
          <pc:docMk/>
          <pc:sldMk cId="3489850758" sldId="266"/>
        </pc:sldMkLst>
        <pc:spChg chg="mod">
          <ac:chgData name="Bachelor, Liam L" userId="S::liam.bachelor@pnnl.gov::75cecbd3-42d1-49f7-ba40-f22824a86732" providerId="AD" clId="Web-{997E3486-560F-FBF6-DC24-F2DDF9AB8E10}" dt="2024-06-14T16:52:47.561" v="6" actId="20577"/>
          <ac:spMkLst>
            <pc:docMk/>
            <pc:sldMk cId="3489850758" sldId="266"/>
            <ac:spMk id="2" creationId="{CEBBE05E-7DAB-A018-000E-C92783921932}"/>
          </ac:spMkLst>
        </pc:spChg>
        <pc:spChg chg="mod">
          <ac:chgData name="Bachelor, Liam L" userId="S::liam.bachelor@pnnl.gov::75cecbd3-42d1-49f7-ba40-f22824a86732" providerId="AD" clId="Web-{997E3486-560F-FBF6-DC24-F2DDF9AB8E10}" dt="2024-06-14T16:55:57.861" v="40" actId="20577"/>
          <ac:spMkLst>
            <pc:docMk/>
            <pc:sldMk cId="3489850758" sldId="266"/>
            <ac:spMk id="3" creationId="{B68C6D8D-5B84-73DC-22BB-22199CF07F79}"/>
          </ac:spMkLst>
        </pc:spChg>
      </pc:sldChg>
    </pc:docChg>
  </pc:docChgLst>
  <pc:docChgLst>
    <pc:chgData name="Bachelor, Liam L" userId="S::liam.bachelor@pnnl.gov::75cecbd3-42d1-49f7-ba40-f22824a86732" providerId="AD" clId="Web-{AE85E523-4D50-D314-9CB2-70BEAA50CD2D}"/>
    <pc:docChg chg="addSld modSld">
      <pc:chgData name="Bachelor, Liam L" userId="S::liam.bachelor@pnnl.gov::75cecbd3-42d1-49f7-ba40-f22824a86732" providerId="AD" clId="Web-{AE85E523-4D50-D314-9CB2-70BEAA50CD2D}" dt="2024-06-14T21:45:18.653" v="1090" actId="20577"/>
      <pc:docMkLst>
        <pc:docMk/>
      </pc:docMkLst>
      <pc:sldChg chg="modSp">
        <pc:chgData name="Bachelor, Liam L" userId="S::liam.bachelor@pnnl.gov::75cecbd3-42d1-49f7-ba40-f22824a86732" providerId="AD" clId="Web-{AE85E523-4D50-D314-9CB2-70BEAA50CD2D}" dt="2024-06-14T21:34:42.133" v="890" actId="20577"/>
        <pc:sldMkLst>
          <pc:docMk/>
          <pc:sldMk cId="1253654860" sldId="265"/>
        </pc:sldMkLst>
        <pc:spChg chg="mod">
          <ac:chgData name="Bachelor, Liam L" userId="S::liam.bachelor@pnnl.gov::75cecbd3-42d1-49f7-ba40-f22824a86732" providerId="AD" clId="Web-{AE85E523-4D50-D314-9CB2-70BEAA50CD2D}" dt="2024-06-14T21:34:42.133" v="890" actId="20577"/>
          <ac:spMkLst>
            <pc:docMk/>
            <pc:sldMk cId="1253654860" sldId="265"/>
            <ac:spMk id="2" creationId="{21D3AFD9-B302-565B-A6C1-455D12688B0D}"/>
          </ac:spMkLst>
        </pc:spChg>
      </pc:sldChg>
      <pc:sldChg chg="modSp">
        <pc:chgData name="Bachelor, Liam L" userId="S::liam.bachelor@pnnl.gov::75cecbd3-42d1-49f7-ba40-f22824a86732" providerId="AD" clId="Web-{AE85E523-4D50-D314-9CB2-70BEAA50CD2D}" dt="2024-06-14T20:13:07.802" v="617" actId="1076"/>
        <pc:sldMkLst>
          <pc:docMk/>
          <pc:sldMk cId="3489850758" sldId="266"/>
        </pc:sldMkLst>
        <pc:spChg chg="mod">
          <ac:chgData name="Bachelor, Liam L" userId="S::liam.bachelor@pnnl.gov::75cecbd3-42d1-49f7-ba40-f22824a86732" providerId="AD" clId="Web-{AE85E523-4D50-D314-9CB2-70BEAA50CD2D}" dt="2024-06-14T20:13:07.802" v="617" actId="1076"/>
          <ac:spMkLst>
            <pc:docMk/>
            <pc:sldMk cId="3489850758" sldId="266"/>
            <ac:spMk id="2" creationId="{CEBBE05E-7DAB-A018-000E-C92783921932}"/>
          </ac:spMkLst>
        </pc:spChg>
        <pc:spChg chg="mod">
          <ac:chgData name="Bachelor, Liam L" userId="S::liam.bachelor@pnnl.gov::75cecbd3-42d1-49f7-ba40-f22824a86732" providerId="AD" clId="Web-{AE85E523-4D50-D314-9CB2-70BEAA50CD2D}" dt="2024-06-14T20:13:03.786" v="616" actId="1076"/>
          <ac:spMkLst>
            <pc:docMk/>
            <pc:sldMk cId="3489850758" sldId="266"/>
            <ac:spMk id="3" creationId="{B68C6D8D-5B84-73DC-22BB-22199CF07F79}"/>
          </ac:spMkLst>
        </pc:spChg>
      </pc:sldChg>
      <pc:sldChg chg="modSp new">
        <pc:chgData name="Bachelor, Liam L" userId="S::liam.bachelor@pnnl.gov::75cecbd3-42d1-49f7-ba40-f22824a86732" providerId="AD" clId="Web-{AE85E523-4D50-D314-9CB2-70BEAA50CD2D}" dt="2024-06-14T21:27:59.208" v="888" actId="20577"/>
        <pc:sldMkLst>
          <pc:docMk/>
          <pc:sldMk cId="1804875574" sldId="267"/>
        </pc:sldMkLst>
        <pc:spChg chg="mod">
          <ac:chgData name="Bachelor, Liam L" userId="S::liam.bachelor@pnnl.gov::75cecbd3-42d1-49f7-ba40-f22824a86732" providerId="AD" clId="Web-{AE85E523-4D50-D314-9CB2-70BEAA50CD2D}" dt="2024-06-14T21:09:22.965" v="628" actId="20577"/>
          <ac:spMkLst>
            <pc:docMk/>
            <pc:sldMk cId="1804875574" sldId="267"/>
            <ac:spMk id="2" creationId="{AC7280C1-743D-2B57-5170-22254526817D}"/>
          </ac:spMkLst>
        </pc:spChg>
        <pc:spChg chg="mod">
          <ac:chgData name="Bachelor, Liam L" userId="S::liam.bachelor@pnnl.gov::75cecbd3-42d1-49f7-ba40-f22824a86732" providerId="AD" clId="Web-{AE85E523-4D50-D314-9CB2-70BEAA50CD2D}" dt="2024-06-14T21:27:59.208" v="888" actId="20577"/>
          <ac:spMkLst>
            <pc:docMk/>
            <pc:sldMk cId="1804875574" sldId="267"/>
            <ac:spMk id="3" creationId="{49388FE7-74D9-809A-190B-EE5ED977AA9D}"/>
          </ac:spMkLst>
        </pc:spChg>
      </pc:sldChg>
      <pc:sldChg chg="modSp new">
        <pc:chgData name="Bachelor, Liam L" userId="S::liam.bachelor@pnnl.gov::75cecbd3-42d1-49f7-ba40-f22824a86732" providerId="AD" clId="Web-{AE85E523-4D50-D314-9CB2-70BEAA50CD2D}" dt="2024-06-14T21:45:18.653" v="1090" actId="20577"/>
        <pc:sldMkLst>
          <pc:docMk/>
          <pc:sldMk cId="3874179176" sldId="268"/>
        </pc:sldMkLst>
        <pc:spChg chg="mod">
          <ac:chgData name="Bachelor, Liam L" userId="S::liam.bachelor@pnnl.gov::75cecbd3-42d1-49f7-ba40-f22824a86732" providerId="AD" clId="Web-{AE85E523-4D50-D314-9CB2-70BEAA50CD2D}" dt="2024-06-14T21:35:04.789" v="901" actId="20577"/>
          <ac:spMkLst>
            <pc:docMk/>
            <pc:sldMk cId="3874179176" sldId="268"/>
            <ac:spMk id="2" creationId="{70AA2398-2F6E-B231-C79F-BD6D05A8A455}"/>
          </ac:spMkLst>
        </pc:spChg>
        <pc:spChg chg="mod">
          <ac:chgData name="Bachelor, Liam L" userId="S::liam.bachelor@pnnl.gov::75cecbd3-42d1-49f7-ba40-f22824a86732" providerId="AD" clId="Web-{AE85E523-4D50-D314-9CB2-70BEAA50CD2D}" dt="2024-06-14T21:45:18.653" v="1090" actId="20577"/>
          <ac:spMkLst>
            <pc:docMk/>
            <pc:sldMk cId="3874179176" sldId="268"/>
            <ac:spMk id="3" creationId="{BCCA1E29-35BA-09EC-6EE6-14ED72734AFB}"/>
          </ac:spMkLst>
        </pc:spChg>
      </pc:sldChg>
    </pc:docChg>
  </pc:docChgLst>
  <pc:docChgLst>
    <pc:chgData name="Bachelor, Liam L" userId="S::liam.bachelor@pnnl.gov::75cecbd3-42d1-49f7-ba40-f22824a86732" providerId="AD" clId="Web-{483521F1-7989-11C7-512B-A9A206B852EE}"/>
    <pc:docChg chg="modSld">
      <pc:chgData name="Bachelor, Liam L" userId="S::liam.bachelor@pnnl.gov::75cecbd3-42d1-49f7-ba40-f22824a86732" providerId="AD" clId="Web-{483521F1-7989-11C7-512B-A9A206B852EE}" dt="2024-06-13T16:50:04.079" v="74" actId="20577"/>
      <pc:docMkLst>
        <pc:docMk/>
      </pc:docMkLst>
      <pc:sldChg chg="modSp">
        <pc:chgData name="Bachelor, Liam L" userId="S::liam.bachelor@pnnl.gov::75cecbd3-42d1-49f7-ba40-f22824a86732" providerId="AD" clId="Web-{483521F1-7989-11C7-512B-A9A206B852EE}" dt="2024-06-13T16:44:22.619" v="13" actId="20577"/>
        <pc:sldMkLst>
          <pc:docMk/>
          <pc:sldMk cId="2911610850" sldId="260"/>
        </pc:sldMkLst>
        <pc:spChg chg="mod">
          <ac:chgData name="Bachelor, Liam L" userId="S::liam.bachelor@pnnl.gov::75cecbd3-42d1-49f7-ba40-f22824a86732" providerId="AD" clId="Web-{483521F1-7989-11C7-512B-A9A206B852EE}" dt="2024-06-13T16:44:22.619" v="13" actId="20577"/>
          <ac:spMkLst>
            <pc:docMk/>
            <pc:sldMk cId="2911610850" sldId="260"/>
            <ac:spMk id="3" creationId="{7BE866F5-46D8-4489-4F8A-BA024B30E56C}"/>
          </ac:spMkLst>
        </pc:spChg>
      </pc:sldChg>
      <pc:sldChg chg="modSp">
        <pc:chgData name="Bachelor, Liam L" userId="S::liam.bachelor@pnnl.gov::75cecbd3-42d1-49f7-ba40-f22824a86732" providerId="AD" clId="Web-{483521F1-7989-11C7-512B-A9A206B852EE}" dt="2024-06-13T16:50:04.079" v="74" actId="20577"/>
        <pc:sldMkLst>
          <pc:docMk/>
          <pc:sldMk cId="3333574627" sldId="261"/>
        </pc:sldMkLst>
        <pc:spChg chg="mod">
          <ac:chgData name="Bachelor, Liam L" userId="S::liam.bachelor@pnnl.gov::75cecbd3-42d1-49f7-ba40-f22824a86732" providerId="AD" clId="Web-{483521F1-7989-11C7-512B-A9A206B852EE}" dt="2024-06-13T16:50:04.079" v="74" actId="20577"/>
          <ac:spMkLst>
            <pc:docMk/>
            <pc:sldMk cId="3333574627" sldId="261"/>
            <ac:spMk id="3" creationId="{9377B907-0465-B391-31DE-F680A513F8DE}"/>
          </ac:spMkLst>
        </pc:spChg>
      </pc:sldChg>
    </pc:docChg>
  </pc:docChgLst>
  <pc:docChgLst>
    <pc:chgData name="Bachelor, Liam L" userId="S::liam.bachelor@pnnl.gov::75cecbd3-42d1-49f7-ba40-f22824a86732" providerId="AD" clId="Web-{2CFDFA05-8528-DC5D-5CC1-B7359B1A111E}"/>
    <pc:docChg chg="addSld modSld">
      <pc:chgData name="Bachelor, Liam L" userId="S::liam.bachelor@pnnl.gov::75cecbd3-42d1-49f7-ba40-f22824a86732" providerId="AD" clId="Web-{2CFDFA05-8528-DC5D-5CC1-B7359B1A111E}" dt="2024-06-19T21:17:26.740" v="3075" actId="20577"/>
      <pc:docMkLst>
        <pc:docMk/>
      </pc:docMkLst>
      <pc:sldChg chg="modSp">
        <pc:chgData name="Bachelor, Liam L" userId="S::liam.bachelor@pnnl.gov::75cecbd3-42d1-49f7-ba40-f22824a86732" providerId="AD" clId="Web-{2CFDFA05-8528-DC5D-5CC1-B7359B1A111E}" dt="2024-06-19T20:17:10.281" v="941" actId="20577"/>
        <pc:sldMkLst>
          <pc:docMk/>
          <pc:sldMk cId="1895663297" sldId="262"/>
        </pc:sldMkLst>
        <pc:spChg chg="mod">
          <ac:chgData name="Bachelor, Liam L" userId="S::liam.bachelor@pnnl.gov::75cecbd3-42d1-49f7-ba40-f22824a86732" providerId="AD" clId="Web-{2CFDFA05-8528-DC5D-5CC1-B7359B1A111E}" dt="2024-06-19T19:45:07.784" v="10" actId="20577"/>
          <ac:spMkLst>
            <pc:docMk/>
            <pc:sldMk cId="1895663297" sldId="262"/>
            <ac:spMk id="2" creationId="{A70D76EB-72DC-CD98-DBAF-FC39AF268A5A}"/>
          </ac:spMkLst>
        </pc:spChg>
        <pc:spChg chg="mod">
          <ac:chgData name="Bachelor, Liam L" userId="S::liam.bachelor@pnnl.gov::75cecbd3-42d1-49f7-ba40-f22824a86732" providerId="AD" clId="Web-{2CFDFA05-8528-DC5D-5CC1-B7359B1A111E}" dt="2024-06-19T20:17:10.281" v="941" actId="20577"/>
          <ac:spMkLst>
            <pc:docMk/>
            <pc:sldMk cId="1895663297" sldId="262"/>
            <ac:spMk id="3" creationId="{56754473-DC9F-2BAB-4001-177A072852DB}"/>
          </ac:spMkLst>
        </pc:spChg>
      </pc:sldChg>
      <pc:sldChg chg="modSp new">
        <pc:chgData name="Bachelor, Liam L" userId="S::liam.bachelor@pnnl.gov::75cecbd3-42d1-49f7-ba40-f22824a86732" providerId="AD" clId="Web-{2CFDFA05-8528-DC5D-5CC1-B7359B1A111E}" dt="2024-06-19T20:31:52.685" v="1576" actId="20577"/>
        <pc:sldMkLst>
          <pc:docMk/>
          <pc:sldMk cId="3629783348" sldId="270"/>
        </pc:sldMkLst>
        <pc:spChg chg="mod">
          <ac:chgData name="Bachelor, Liam L" userId="S::liam.bachelor@pnnl.gov::75cecbd3-42d1-49f7-ba40-f22824a86732" providerId="AD" clId="Web-{2CFDFA05-8528-DC5D-5CC1-B7359B1A111E}" dt="2024-06-19T20:17:35.953" v="944" actId="20577"/>
          <ac:spMkLst>
            <pc:docMk/>
            <pc:sldMk cId="3629783348" sldId="270"/>
            <ac:spMk id="2" creationId="{EE2A85F7-162C-7C26-9C17-4B0BC87E4AFC}"/>
          </ac:spMkLst>
        </pc:spChg>
        <pc:spChg chg="mod">
          <ac:chgData name="Bachelor, Liam L" userId="S::liam.bachelor@pnnl.gov::75cecbd3-42d1-49f7-ba40-f22824a86732" providerId="AD" clId="Web-{2CFDFA05-8528-DC5D-5CC1-B7359B1A111E}" dt="2024-06-19T20:31:52.685" v="1576" actId="20577"/>
          <ac:spMkLst>
            <pc:docMk/>
            <pc:sldMk cId="3629783348" sldId="270"/>
            <ac:spMk id="3" creationId="{AC2FE34D-E095-1C27-F7EB-87DE3173E315}"/>
          </ac:spMkLst>
        </pc:spChg>
      </pc:sldChg>
      <pc:sldChg chg="modSp new">
        <pc:chgData name="Bachelor, Liam L" userId="S::liam.bachelor@pnnl.gov::75cecbd3-42d1-49f7-ba40-f22824a86732" providerId="AD" clId="Web-{2CFDFA05-8528-DC5D-5CC1-B7359B1A111E}" dt="2024-06-19T20:44:05.804" v="2174" actId="20577"/>
        <pc:sldMkLst>
          <pc:docMk/>
          <pc:sldMk cId="3254626092" sldId="271"/>
        </pc:sldMkLst>
        <pc:spChg chg="mod">
          <ac:chgData name="Bachelor, Liam L" userId="S::liam.bachelor@pnnl.gov::75cecbd3-42d1-49f7-ba40-f22824a86732" providerId="AD" clId="Web-{2CFDFA05-8528-DC5D-5CC1-B7359B1A111E}" dt="2024-06-19T20:32:33.654" v="1597" actId="20577"/>
          <ac:spMkLst>
            <pc:docMk/>
            <pc:sldMk cId="3254626092" sldId="271"/>
            <ac:spMk id="2" creationId="{FC8D619D-4AFF-C62E-6130-91F63DCB1367}"/>
          </ac:spMkLst>
        </pc:spChg>
        <pc:spChg chg="mod">
          <ac:chgData name="Bachelor, Liam L" userId="S::liam.bachelor@pnnl.gov::75cecbd3-42d1-49f7-ba40-f22824a86732" providerId="AD" clId="Web-{2CFDFA05-8528-DC5D-5CC1-B7359B1A111E}" dt="2024-06-19T20:44:05.804" v="2174" actId="20577"/>
          <ac:spMkLst>
            <pc:docMk/>
            <pc:sldMk cId="3254626092" sldId="271"/>
            <ac:spMk id="3" creationId="{6F5CA09B-BF89-2394-FF91-0EFBC5E84DAE}"/>
          </ac:spMkLst>
        </pc:spChg>
      </pc:sldChg>
      <pc:sldChg chg="modSp new">
        <pc:chgData name="Bachelor, Liam L" userId="S::liam.bachelor@pnnl.gov::75cecbd3-42d1-49f7-ba40-f22824a86732" providerId="AD" clId="Web-{2CFDFA05-8528-DC5D-5CC1-B7359B1A111E}" dt="2024-06-19T21:02:42.305" v="2621" actId="20577"/>
        <pc:sldMkLst>
          <pc:docMk/>
          <pc:sldMk cId="167441004" sldId="272"/>
        </pc:sldMkLst>
        <pc:spChg chg="mod">
          <ac:chgData name="Bachelor, Liam L" userId="S::liam.bachelor@pnnl.gov::75cecbd3-42d1-49f7-ba40-f22824a86732" providerId="AD" clId="Web-{2CFDFA05-8528-DC5D-5CC1-B7359B1A111E}" dt="2024-06-19T20:44:36.196" v="2190" actId="20577"/>
          <ac:spMkLst>
            <pc:docMk/>
            <pc:sldMk cId="167441004" sldId="272"/>
            <ac:spMk id="2" creationId="{6794C2F1-DB4C-E58F-EA71-BC9C9C68CDF7}"/>
          </ac:spMkLst>
        </pc:spChg>
        <pc:spChg chg="mod">
          <ac:chgData name="Bachelor, Liam L" userId="S::liam.bachelor@pnnl.gov::75cecbd3-42d1-49f7-ba40-f22824a86732" providerId="AD" clId="Web-{2CFDFA05-8528-DC5D-5CC1-B7359B1A111E}" dt="2024-06-19T21:02:42.305" v="2621" actId="20577"/>
          <ac:spMkLst>
            <pc:docMk/>
            <pc:sldMk cId="167441004" sldId="272"/>
            <ac:spMk id="3" creationId="{A835681D-4897-8331-BF53-B1297EB2EEFB}"/>
          </ac:spMkLst>
        </pc:spChg>
      </pc:sldChg>
      <pc:sldChg chg="modSp new">
        <pc:chgData name="Bachelor, Liam L" userId="S::liam.bachelor@pnnl.gov::75cecbd3-42d1-49f7-ba40-f22824a86732" providerId="AD" clId="Web-{2CFDFA05-8528-DC5D-5CC1-B7359B1A111E}" dt="2024-06-19T21:17:26.740" v="3075" actId="20577"/>
        <pc:sldMkLst>
          <pc:docMk/>
          <pc:sldMk cId="4116003450" sldId="273"/>
        </pc:sldMkLst>
        <pc:spChg chg="mod">
          <ac:chgData name="Bachelor, Liam L" userId="S::liam.bachelor@pnnl.gov::75cecbd3-42d1-49f7-ba40-f22824a86732" providerId="AD" clId="Web-{2CFDFA05-8528-DC5D-5CC1-B7359B1A111E}" dt="2024-06-19T21:03:05.055" v="2639" actId="20577"/>
          <ac:spMkLst>
            <pc:docMk/>
            <pc:sldMk cId="4116003450" sldId="273"/>
            <ac:spMk id="2" creationId="{735E1AA4-9D5A-8182-21DA-236ABB7D36E7}"/>
          </ac:spMkLst>
        </pc:spChg>
        <pc:spChg chg="mod">
          <ac:chgData name="Bachelor, Liam L" userId="S::liam.bachelor@pnnl.gov::75cecbd3-42d1-49f7-ba40-f22824a86732" providerId="AD" clId="Web-{2CFDFA05-8528-DC5D-5CC1-B7359B1A111E}" dt="2024-06-19T21:17:26.740" v="3075" actId="20577"/>
          <ac:spMkLst>
            <pc:docMk/>
            <pc:sldMk cId="4116003450" sldId="273"/>
            <ac:spMk id="3" creationId="{65325C46-7EAD-7B1E-8A6E-A60D2B849DE2}"/>
          </ac:spMkLst>
        </pc:spChg>
      </pc:sldChg>
    </pc:docChg>
  </pc:docChgLst>
  <pc:docChgLst>
    <pc:chgData name="Johnson, Zachary D" userId="f91c84c5-1e5b-44e2-b1fd-a0b59067b4a3" providerId="ADAL" clId="{271CE8F3-A0B6-044E-946B-FF3948D8C7AA}"/>
    <pc:docChg chg="undo custSel addSld modSld">
      <pc:chgData name="Johnson, Zachary D" userId="f91c84c5-1e5b-44e2-b1fd-a0b59067b4a3" providerId="ADAL" clId="{271CE8F3-A0B6-044E-946B-FF3948D8C7AA}" dt="2024-06-20T02:26:02.670" v="289" actId="26606"/>
      <pc:docMkLst>
        <pc:docMk/>
      </pc:docMkLst>
      <pc:sldChg chg="modSp mod">
        <pc:chgData name="Johnson, Zachary D" userId="f91c84c5-1e5b-44e2-b1fd-a0b59067b4a3" providerId="ADAL" clId="{271CE8F3-A0B6-044E-946B-FF3948D8C7AA}" dt="2024-06-20T02:22:31.297" v="242" actId="115"/>
        <pc:sldMkLst>
          <pc:docMk/>
          <pc:sldMk cId="290282451" sldId="257"/>
        </pc:sldMkLst>
        <pc:spChg chg="mod">
          <ac:chgData name="Johnson, Zachary D" userId="f91c84c5-1e5b-44e2-b1fd-a0b59067b4a3" providerId="ADAL" clId="{271CE8F3-A0B6-044E-946B-FF3948D8C7AA}" dt="2024-06-20T02:22:31.297" v="242" actId="115"/>
          <ac:spMkLst>
            <pc:docMk/>
            <pc:sldMk cId="290282451" sldId="257"/>
            <ac:spMk id="3" creationId="{9B6D914F-4BFA-AF86-126E-E1DFCE9595F1}"/>
          </ac:spMkLst>
        </pc:spChg>
      </pc:sldChg>
      <pc:sldChg chg="addSp delSp modSp mod">
        <pc:chgData name="Johnson, Zachary D" userId="f91c84c5-1e5b-44e2-b1fd-a0b59067b4a3" providerId="ADAL" clId="{271CE8F3-A0B6-044E-946B-FF3948D8C7AA}" dt="2024-06-20T02:18:14.025" v="14" actId="1076"/>
        <pc:sldMkLst>
          <pc:docMk/>
          <pc:sldMk cId="1742494115" sldId="258"/>
        </pc:sldMkLst>
        <pc:spChg chg="mod">
          <ac:chgData name="Johnson, Zachary D" userId="f91c84c5-1e5b-44e2-b1fd-a0b59067b4a3" providerId="ADAL" clId="{271CE8F3-A0B6-044E-946B-FF3948D8C7AA}" dt="2024-06-20T02:18:14.025" v="14" actId="1076"/>
          <ac:spMkLst>
            <pc:docMk/>
            <pc:sldMk cId="1742494115" sldId="258"/>
            <ac:spMk id="2" creationId="{1D7FF149-0165-DF20-E346-B2550F5DEBA4}"/>
          </ac:spMkLst>
        </pc:spChg>
        <pc:spChg chg="del">
          <ac:chgData name="Johnson, Zachary D" userId="f91c84c5-1e5b-44e2-b1fd-a0b59067b4a3" providerId="ADAL" clId="{271CE8F3-A0B6-044E-946B-FF3948D8C7AA}" dt="2024-06-20T02:17:30.425" v="0" actId="478"/>
          <ac:spMkLst>
            <pc:docMk/>
            <pc:sldMk cId="1742494115" sldId="258"/>
            <ac:spMk id="3" creationId="{B4ACDB21-A6B0-E1FA-6988-45461D92057C}"/>
          </ac:spMkLst>
        </pc:spChg>
        <pc:spChg chg="add mod">
          <ac:chgData name="Johnson, Zachary D" userId="f91c84c5-1e5b-44e2-b1fd-a0b59067b4a3" providerId="ADAL" clId="{271CE8F3-A0B6-044E-946B-FF3948D8C7AA}" dt="2024-06-20T02:18:05.475" v="10" actId="1076"/>
          <ac:spMkLst>
            <pc:docMk/>
            <pc:sldMk cId="1742494115" sldId="258"/>
            <ac:spMk id="5" creationId="{28A2A7A3-5ABA-0915-1E72-3FEB3B9628C1}"/>
          </ac:spMkLst>
        </pc:spChg>
        <pc:picChg chg="add mod">
          <ac:chgData name="Johnson, Zachary D" userId="f91c84c5-1e5b-44e2-b1fd-a0b59067b4a3" providerId="ADAL" clId="{271CE8F3-A0B6-044E-946B-FF3948D8C7AA}" dt="2024-06-20T02:18:09.741" v="12" actId="1076"/>
          <ac:picMkLst>
            <pc:docMk/>
            <pc:sldMk cId="1742494115" sldId="258"/>
            <ac:picMk id="4" creationId="{DBC0E3EC-C3D3-E514-7214-6607AFC66C38}"/>
          </ac:picMkLst>
        </pc:picChg>
      </pc:sldChg>
      <pc:sldChg chg="addSp delSp modSp new mod setBg">
        <pc:chgData name="Johnson, Zachary D" userId="f91c84c5-1e5b-44e2-b1fd-a0b59067b4a3" providerId="ADAL" clId="{271CE8F3-A0B6-044E-946B-FF3948D8C7AA}" dt="2024-06-20T02:26:02.670" v="289" actId="26606"/>
        <pc:sldMkLst>
          <pc:docMk/>
          <pc:sldMk cId="3374354170" sldId="274"/>
        </pc:sldMkLst>
        <pc:spChg chg="mod">
          <ac:chgData name="Johnson, Zachary D" userId="f91c84c5-1e5b-44e2-b1fd-a0b59067b4a3" providerId="ADAL" clId="{271CE8F3-A0B6-044E-946B-FF3948D8C7AA}" dt="2024-06-20T02:26:02.670" v="289" actId="26606"/>
          <ac:spMkLst>
            <pc:docMk/>
            <pc:sldMk cId="3374354170" sldId="274"/>
            <ac:spMk id="2" creationId="{FBACEB09-DE6E-54CD-F03F-149DF5E46897}"/>
          </ac:spMkLst>
        </pc:spChg>
        <pc:spChg chg="mod ord">
          <ac:chgData name="Johnson, Zachary D" userId="f91c84c5-1e5b-44e2-b1fd-a0b59067b4a3" providerId="ADAL" clId="{271CE8F3-A0B6-044E-946B-FF3948D8C7AA}" dt="2024-06-20T02:26:02.670" v="289" actId="26606"/>
          <ac:spMkLst>
            <pc:docMk/>
            <pc:sldMk cId="3374354170" sldId="274"/>
            <ac:spMk id="3" creationId="{2589B842-C1A3-50B6-9816-9F3A1E16EBBD}"/>
          </ac:spMkLst>
        </pc:spChg>
        <pc:spChg chg="add del">
          <ac:chgData name="Johnson, Zachary D" userId="f91c84c5-1e5b-44e2-b1fd-a0b59067b4a3" providerId="ADAL" clId="{271CE8F3-A0B6-044E-946B-FF3948D8C7AA}" dt="2024-06-20T02:26:02.664" v="288" actId="26606"/>
          <ac:spMkLst>
            <pc:docMk/>
            <pc:sldMk cId="3374354170" sldId="274"/>
            <ac:spMk id="9" creationId="{8B3A2D1A-45FC-4F95-B150-1C13EF2F6D09}"/>
          </ac:spMkLst>
        </pc:spChg>
        <pc:spChg chg="add del">
          <ac:chgData name="Johnson, Zachary D" userId="f91c84c5-1e5b-44e2-b1fd-a0b59067b4a3" providerId="ADAL" clId="{271CE8F3-A0B6-044E-946B-FF3948D8C7AA}" dt="2024-06-20T02:26:02.664" v="288" actId="26606"/>
          <ac:spMkLst>
            <pc:docMk/>
            <pc:sldMk cId="3374354170" sldId="274"/>
            <ac:spMk id="11" creationId="{F3768FD5-DD7A-43C7-8DEA-1F5DB3CB5B95}"/>
          </ac:spMkLst>
        </pc:spChg>
        <pc:picChg chg="add mod">
          <ac:chgData name="Johnson, Zachary D" userId="f91c84c5-1e5b-44e2-b1fd-a0b59067b4a3" providerId="ADAL" clId="{271CE8F3-A0B6-044E-946B-FF3948D8C7AA}" dt="2024-06-20T02:26:02.670" v="289" actId="26606"/>
          <ac:picMkLst>
            <pc:docMk/>
            <pc:sldMk cId="3374354170" sldId="274"/>
            <ac:picMk id="4" creationId="{353B7E3D-316A-7F95-AB06-0011F1B968E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A58B-502A-55F5-9A77-382CEE8DC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7AB755-2C12-CD70-439A-172C65BED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0D309B-D119-6236-8889-863109D29B83}"/>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5" name="Footer Placeholder 4">
            <a:extLst>
              <a:ext uri="{FF2B5EF4-FFF2-40B4-BE49-F238E27FC236}">
                <a16:creationId xmlns:a16="http://schemas.microsoft.com/office/drawing/2014/main" id="{96C1961B-67E2-5CCE-BE95-84A7FBB63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1CC6D-56A5-EC66-D5DE-A74D6395A934}"/>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75886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EAB0-21A2-64AB-A2B3-04FB9E3BE0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11ADC5-1C7A-10F8-FAE6-A0C697BAA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849C0-5653-1DB7-1819-F73D4182355B}"/>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5" name="Footer Placeholder 4">
            <a:extLst>
              <a:ext uri="{FF2B5EF4-FFF2-40B4-BE49-F238E27FC236}">
                <a16:creationId xmlns:a16="http://schemas.microsoft.com/office/drawing/2014/main" id="{2534261B-B376-70D8-0150-D77D5C112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067F7-30F0-0056-A7C0-D32CAD1AB1EF}"/>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247673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93394-8D5A-6244-E5A2-6DD517680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AB5E22-64DB-FA0A-EEB6-2B11D660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419F2-94E0-8C70-3AD7-8476EB8DCFF6}"/>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5" name="Footer Placeholder 4">
            <a:extLst>
              <a:ext uri="{FF2B5EF4-FFF2-40B4-BE49-F238E27FC236}">
                <a16:creationId xmlns:a16="http://schemas.microsoft.com/office/drawing/2014/main" id="{F25E13EE-9DF4-33E8-AFD3-8AD5216FF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D2F6-68BC-2540-9960-3F1CE47E1973}"/>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351335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2495-B281-5C19-A239-B3823B1A4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DFD42-6ED9-A803-348D-D1BB3AEFA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E4309-84EF-10E5-D07B-891391C1DCEF}"/>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5" name="Footer Placeholder 4">
            <a:extLst>
              <a:ext uri="{FF2B5EF4-FFF2-40B4-BE49-F238E27FC236}">
                <a16:creationId xmlns:a16="http://schemas.microsoft.com/office/drawing/2014/main" id="{336158E4-C652-B97D-3CC2-D742E44ED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26205-7BB8-33C3-D3E4-DF8ED1B1DA01}"/>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206959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7D18-2BF8-CE84-966C-4CAB3DD2A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D19E84-EC81-E119-31A5-2A4DD84B0B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EFFE6-66AA-D05F-73AF-42D50DFDE3BF}"/>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5" name="Footer Placeholder 4">
            <a:extLst>
              <a:ext uri="{FF2B5EF4-FFF2-40B4-BE49-F238E27FC236}">
                <a16:creationId xmlns:a16="http://schemas.microsoft.com/office/drawing/2014/main" id="{901C2673-88C7-DFD9-3518-AD367FBAB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F0CB1-82C7-102B-7CF4-7C106B207D7F}"/>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127743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685D-6E77-7A79-7C27-AD056CE4B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A7D25-335C-9F2B-7783-6E98DFE82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1CDA2B-C77B-5CBF-B9D0-1E3338567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810632-D642-3E8B-86BF-E00B9315E460}"/>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6" name="Footer Placeholder 5">
            <a:extLst>
              <a:ext uri="{FF2B5EF4-FFF2-40B4-BE49-F238E27FC236}">
                <a16:creationId xmlns:a16="http://schemas.microsoft.com/office/drawing/2014/main" id="{D8D77CBF-6F15-B657-38AE-AD4F5DA68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F7EE1-9326-22FC-1B74-F269A89B5901}"/>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428539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09C2-1816-202F-7A08-42DEB6AF6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46B19B-CD7B-0AB6-C8C1-02579436F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76A548-69DA-9E33-7D80-63BFBA606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199FB-5DB0-B5BA-CB97-FFE5E9A88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0DE46-9B9B-0850-C6B7-E78733473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D621ED-7880-82CC-0C32-4812A4540613}"/>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8" name="Footer Placeholder 7">
            <a:extLst>
              <a:ext uri="{FF2B5EF4-FFF2-40B4-BE49-F238E27FC236}">
                <a16:creationId xmlns:a16="http://schemas.microsoft.com/office/drawing/2014/main" id="{8E20FF4C-9D90-2DE4-1F08-60EF208D5F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25188D-EE91-7F35-F9A6-0A51C3A03759}"/>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257799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5FA1-9FC4-9A4E-D172-D4DA057F2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9533F2-1590-B62C-FA6F-185C904D4040}"/>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4" name="Footer Placeholder 3">
            <a:extLst>
              <a:ext uri="{FF2B5EF4-FFF2-40B4-BE49-F238E27FC236}">
                <a16:creationId xmlns:a16="http://schemas.microsoft.com/office/drawing/2014/main" id="{AAD5CDDC-B291-9CDE-9147-57C08FD667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FBE6CE-1943-3057-6987-50FC079E8D06}"/>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369500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AA03A8-23B6-4B33-D0B1-AD7442E83AD3}"/>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3" name="Footer Placeholder 2">
            <a:extLst>
              <a:ext uri="{FF2B5EF4-FFF2-40B4-BE49-F238E27FC236}">
                <a16:creationId xmlns:a16="http://schemas.microsoft.com/office/drawing/2014/main" id="{CCB575F5-79B0-7DD9-6E62-CFCE956C42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E73F2F-19B6-C819-81FD-E92BEDB599A7}"/>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306087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2DCD-510A-F2DF-B59B-77F8A3752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D90A42-C3BE-1B41-1BE7-C8E352681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07F34-82C1-525D-76D5-857BCEA98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2E487-BDC6-F740-E023-C886365A7566}"/>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6" name="Footer Placeholder 5">
            <a:extLst>
              <a:ext uri="{FF2B5EF4-FFF2-40B4-BE49-F238E27FC236}">
                <a16:creationId xmlns:a16="http://schemas.microsoft.com/office/drawing/2014/main" id="{D48E4BF9-A471-4171-8DA6-9D5FBABC2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79372-4336-CD1A-BA7C-620202B973D5}"/>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199507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3872-2E82-591A-417E-88976B291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D5DFB-F7ED-1354-0428-FB8BEE937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85AD5-6576-3362-C536-93DD165B2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92E45-1055-B94A-8ACC-3C1AE330A018}"/>
              </a:ext>
            </a:extLst>
          </p:cNvPr>
          <p:cNvSpPr>
            <a:spLocks noGrp="1"/>
          </p:cNvSpPr>
          <p:nvPr>
            <p:ph type="dt" sz="half" idx="10"/>
          </p:nvPr>
        </p:nvSpPr>
        <p:spPr/>
        <p:txBody>
          <a:bodyPr/>
          <a:lstStyle/>
          <a:p>
            <a:fld id="{815FE05C-04A2-1347-A932-68597352B6C9}" type="datetimeFigureOut">
              <a:rPr lang="en-US" smtClean="0"/>
              <a:t>6/19/24</a:t>
            </a:fld>
            <a:endParaRPr lang="en-US"/>
          </a:p>
        </p:txBody>
      </p:sp>
      <p:sp>
        <p:nvSpPr>
          <p:cNvPr id="6" name="Footer Placeholder 5">
            <a:extLst>
              <a:ext uri="{FF2B5EF4-FFF2-40B4-BE49-F238E27FC236}">
                <a16:creationId xmlns:a16="http://schemas.microsoft.com/office/drawing/2014/main" id="{584E9975-7697-55FA-A810-5813F341F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CB224-BE1E-8292-DD56-2C3A8B32AB21}"/>
              </a:ext>
            </a:extLst>
          </p:cNvPr>
          <p:cNvSpPr>
            <a:spLocks noGrp="1"/>
          </p:cNvSpPr>
          <p:nvPr>
            <p:ph type="sldNum" sz="quarter" idx="12"/>
          </p:nvPr>
        </p:nvSpPr>
        <p:spPr/>
        <p:txBody>
          <a:bodyPr/>
          <a:lstStyle/>
          <a:p>
            <a:fld id="{E8AE03F4-BCB3-8149-BBDF-062F0F3E640E}" type="slidenum">
              <a:rPr lang="en-US" smtClean="0"/>
              <a:t>‹#›</a:t>
            </a:fld>
            <a:endParaRPr lang="en-US"/>
          </a:p>
        </p:txBody>
      </p:sp>
    </p:spTree>
    <p:extLst>
      <p:ext uri="{BB962C8B-B14F-4D97-AF65-F5344CB8AC3E}">
        <p14:creationId xmlns:p14="http://schemas.microsoft.com/office/powerpoint/2010/main" val="338074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0AEA6-DED1-39F5-415C-B636FFF32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AD6FF-256F-F1A8-D56D-B5F4C38AB6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21847-1E8F-2263-9FDA-19987E840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5FE05C-04A2-1347-A932-68597352B6C9}" type="datetimeFigureOut">
              <a:rPr lang="en-US" smtClean="0"/>
              <a:t>6/19/24</a:t>
            </a:fld>
            <a:endParaRPr lang="en-US"/>
          </a:p>
        </p:txBody>
      </p:sp>
      <p:sp>
        <p:nvSpPr>
          <p:cNvPr id="5" name="Footer Placeholder 4">
            <a:extLst>
              <a:ext uri="{FF2B5EF4-FFF2-40B4-BE49-F238E27FC236}">
                <a16:creationId xmlns:a16="http://schemas.microsoft.com/office/drawing/2014/main" id="{83DBA23E-3510-E490-5457-AA564CBCA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6FC576-D197-0F24-D630-4EA53DE92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AE03F4-BCB3-8149-BBDF-062F0F3E640E}" type="slidenum">
              <a:rPr lang="en-US" smtClean="0"/>
              <a:t>‹#›</a:t>
            </a:fld>
            <a:endParaRPr lang="en-US"/>
          </a:p>
        </p:txBody>
      </p:sp>
    </p:spTree>
    <p:extLst>
      <p:ext uri="{BB962C8B-B14F-4D97-AF65-F5344CB8AC3E}">
        <p14:creationId xmlns:p14="http://schemas.microsoft.com/office/powerpoint/2010/main" val="272259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764-B149-BEA8-2137-38D17277F7C0}"/>
              </a:ext>
            </a:extLst>
          </p:cNvPr>
          <p:cNvSpPr>
            <a:spLocks noGrp="1"/>
          </p:cNvSpPr>
          <p:nvPr>
            <p:ph type="ctrTitle"/>
          </p:nvPr>
        </p:nvSpPr>
        <p:spPr/>
        <p:txBody>
          <a:bodyPr/>
          <a:lstStyle/>
          <a:p>
            <a:r>
              <a:rPr lang="en-US"/>
              <a:t>Module Detection &amp; Evaluation</a:t>
            </a:r>
          </a:p>
        </p:txBody>
      </p:sp>
      <p:sp>
        <p:nvSpPr>
          <p:cNvPr id="3" name="Subtitle 2">
            <a:extLst>
              <a:ext uri="{FF2B5EF4-FFF2-40B4-BE49-F238E27FC236}">
                <a16:creationId xmlns:a16="http://schemas.microsoft.com/office/drawing/2014/main" id="{85E76CA4-F1A1-F058-149D-E174E2C14B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296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80C1-743D-2B57-5170-22254526817D}"/>
              </a:ext>
            </a:extLst>
          </p:cNvPr>
          <p:cNvSpPr>
            <a:spLocks noGrp="1"/>
          </p:cNvSpPr>
          <p:nvPr>
            <p:ph type="title"/>
          </p:nvPr>
        </p:nvSpPr>
        <p:spPr/>
        <p:txBody>
          <a:bodyPr/>
          <a:lstStyle/>
          <a:p>
            <a:r>
              <a:rPr lang="en-US" dirty="0"/>
              <a:t>Lib (Part 3) </a:t>
            </a:r>
          </a:p>
        </p:txBody>
      </p:sp>
      <p:sp>
        <p:nvSpPr>
          <p:cNvPr id="3" name="Content Placeholder 2">
            <a:extLst>
              <a:ext uri="{FF2B5EF4-FFF2-40B4-BE49-F238E27FC236}">
                <a16:creationId xmlns:a16="http://schemas.microsoft.com/office/drawing/2014/main" id="{49388FE7-74D9-809A-190B-EE5ED977AA9D}"/>
              </a:ext>
            </a:extLst>
          </p:cNvPr>
          <p:cNvSpPr>
            <a:spLocks noGrp="1"/>
          </p:cNvSpPr>
          <p:nvPr>
            <p:ph idx="1"/>
          </p:nvPr>
        </p:nvSpPr>
        <p:spPr/>
        <p:txBody>
          <a:bodyPr vert="horz" lIns="91440" tIns="45720" rIns="91440" bIns="45720" rtlCol="0" anchor="t">
            <a:normAutofit lnSpcReduction="10000"/>
          </a:bodyPr>
          <a:lstStyle/>
          <a:p>
            <a:r>
              <a:rPr lang="en-US" sz="2400" dirty="0" err="1"/>
              <a:t>Modevalcoverage</a:t>
            </a:r>
            <a:r>
              <a:rPr lang="en-US" sz="2400" dirty="0"/>
              <a:t> </a:t>
            </a:r>
          </a:p>
          <a:p>
            <a:pPr lvl="1"/>
            <a:r>
              <a:rPr lang="en-US" sz="1600" b="1" dirty="0"/>
              <a:t>__</a:t>
            </a:r>
            <a:r>
              <a:rPr lang="en-US" sz="1600" b="1" dirty="0" err="1"/>
              <a:t>init</a:t>
            </a:r>
            <a:r>
              <a:rPr lang="en-US" sz="1600" b="1" dirty="0"/>
              <a:t>__</a:t>
            </a:r>
            <a:r>
              <a:rPr lang="en-US" sz="1600" dirty="0"/>
              <a:t> </a:t>
            </a:r>
            <a:r>
              <a:rPr lang="en-US" sz="1600" dirty="0">
                <a:ea typeface="+mn-lt"/>
                <a:cs typeface="+mn-lt"/>
              </a:rPr>
              <a:t> initializes the object with a baseline flag and a list of configurations called 'settings' that is provided when the class is called. Initializes attributes </a:t>
            </a:r>
            <a:r>
              <a:rPr lang="en-US" sz="1600" dirty="0" err="1">
                <a:ea typeface="+mn-lt"/>
                <a:cs typeface="+mn-lt"/>
              </a:rPr>
              <a:t>self.settings</a:t>
            </a:r>
            <a:r>
              <a:rPr lang="en-US" sz="1600" dirty="0">
                <a:ea typeface="+mn-lt"/>
                <a:cs typeface="+mn-lt"/>
              </a:rPr>
              <a:t> and </a:t>
            </a:r>
            <a:r>
              <a:rPr lang="en-US" sz="1600" dirty="0" err="1">
                <a:ea typeface="+mn-lt"/>
                <a:cs typeface="+mn-lt"/>
              </a:rPr>
              <a:t>self.baseline</a:t>
            </a:r>
            <a:endParaRPr lang="en-US" sz="1600" dirty="0">
              <a:ea typeface="+mn-lt"/>
              <a:cs typeface="+mn-lt"/>
            </a:endParaRPr>
          </a:p>
          <a:p>
            <a:pPr lvl="1"/>
            <a:r>
              <a:rPr lang="en-US" sz="1600" b="1" dirty="0">
                <a:ea typeface="+mn-lt"/>
                <a:cs typeface="+mn-lt"/>
              </a:rPr>
              <a:t>Run </a:t>
            </a:r>
            <a:r>
              <a:rPr lang="en-US" sz="1600" dirty="0">
                <a:ea typeface="+mn-lt"/>
                <a:cs typeface="+mn-lt"/>
              </a:rPr>
              <a:t>Executes evaluations using multiprocessing (</a:t>
            </a:r>
            <a:r>
              <a:rPr lang="en-US" sz="1600" err="1">
                <a:ea typeface="+mn-lt"/>
                <a:cs typeface="+mn-lt"/>
              </a:rPr>
              <a:t>mp.Pool</a:t>
            </a:r>
            <a:r>
              <a:rPr lang="en-US" sz="1600" dirty="0">
                <a:ea typeface="+mn-lt"/>
                <a:cs typeface="+mn-lt"/>
              </a:rPr>
              <a:t>) on a list of settings (</a:t>
            </a:r>
            <a:r>
              <a:rPr lang="en-US" sz="1600" err="1">
                <a:ea typeface="+mn-lt"/>
                <a:cs typeface="+mn-lt"/>
              </a:rPr>
              <a:t>self.settings</a:t>
            </a:r>
            <a:r>
              <a:rPr lang="en-US" sz="1600" dirty="0">
                <a:ea typeface="+mn-lt"/>
                <a:cs typeface="+mn-lt"/>
              </a:rPr>
              <a:t>). Uses a shared dictionary (scores) managed by </a:t>
            </a:r>
            <a:r>
              <a:rPr lang="en-US" sz="1600" err="1">
                <a:ea typeface="+mn-lt"/>
                <a:cs typeface="+mn-lt"/>
              </a:rPr>
              <a:t>mp.Manager</a:t>
            </a:r>
            <a:r>
              <a:rPr lang="en-US" sz="1600" dirty="0">
                <a:ea typeface="+mn-lt"/>
                <a:cs typeface="+mn-lt"/>
              </a:rPr>
              <a:t>() to store evaluation results. Calls </a:t>
            </a:r>
            <a:r>
              <a:rPr lang="en-US" sz="1600" err="1">
                <a:ea typeface="+mn-lt"/>
                <a:cs typeface="+mn-lt"/>
              </a:rPr>
              <a:t>modeval_coverage_worker</a:t>
            </a:r>
            <a:r>
              <a:rPr lang="en-US" sz="1600" dirty="0">
                <a:ea typeface="+mn-lt"/>
                <a:cs typeface="+mn-lt"/>
              </a:rPr>
              <a:t> function for each setting in </a:t>
            </a:r>
            <a:r>
              <a:rPr lang="en-US" sz="1600" err="1">
                <a:ea typeface="+mn-lt"/>
                <a:cs typeface="+mn-lt"/>
              </a:rPr>
              <a:t>self.settings</a:t>
            </a:r>
            <a:r>
              <a:rPr lang="en-US" sz="1600" dirty="0">
                <a:ea typeface="+mn-lt"/>
                <a:cs typeface="+mn-lt"/>
              </a:rPr>
              <a:t> using </a:t>
            </a:r>
            <a:r>
              <a:rPr lang="en-US" sz="1600" err="1">
                <a:ea typeface="+mn-lt"/>
                <a:cs typeface="+mn-lt"/>
              </a:rPr>
              <a:t>pool.starmap</a:t>
            </a:r>
            <a:r>
              <a:rPr lang="en-US" sz="1600" dirty="0">
                <a:ea typeface="+mn-lt"/>
                <a:cs typeface="+mn-lt"/>
              </a:rPr>
              <a:t>(). After processing, aggregates results into a Pandas </a:t>
            </a:r>
            <a:r>
              <a:rPr lang="en-US" sz="1600" err="1">
                <a:ea typeface="+mn-lt"/>
                <a:cs typeface="+mn-lt"/>
              </a:rPr>
              <a:t>DataFrame</a:t>
            </a:r>
            <a:r>
              <a:rPr lang="en-US" sz="1600" dirty="0">
                <a:ea typeface="+mn-lt"/>
                <a:cs typeface="+mn-lt"/>
              </a:rPr>
              <a:t> (</a:t>
            </a:r>
            <a:r>
              <a:rPr lang="en-US" sz="1600" err="1">
                <a:ea typeface="+mn-lt"/>
                <a:cs typeface="+mn-lt"/>
              </a:rPr>
              <a:t>self.scores</a:t>
            </a:r>
            <a:r>
              <a:rPr lang="en-US" sz="1600" dirty="0">
                <a:ea typeface="+mn-lt"/>
                <a:cs typeface="+mn-lt"/>
              </a:rPr>
              <a:t>). Shuts down the multiprocessing manager (</a:t>
            </a:r>
            <a:r>
              <a:rPr lang="en-US" sz="1600" err="1">
                <a:ea typeface="+mn-lt"/>
                <a:cs typeface="+mn-lt"/>
              </a:rPr>
              <a:t>manager.shutdown</a:t>
            </a:r>
            <a:r>
              <a:rPr lang="en-US" sz="1600" dirty="0">
                <a:ea typeface="+mn-lt"/>
                <a:cs typeface="+mn-lt"/>
              </a:rPr>
              <a:t>()).</a:t>
            </a:r>
            <a:endParaRPr lang="en-US" dirty="0"/>
          </a:p>
          <a:p>
            <a:pPr lvl="1"/>
            <a:r>
              <a:rPr lang="en-US" sz="1600" b="1" dirty="0">
                <a:ea typeface="+mn-lt"/>
                <a:cs typeface="+mn-lt"/>
              </a:rPr>
              <a:t>save</a:t>
            </a:r>
            <a:r>
              <a:rPr lang="en-US" sz="1600" dirty="0">
                <a:ea typeface="+mn-lt"/>
                <a:cs typeface="+mn-lt"/>
              </a:rPr>
              <a:t> saves the evaluation scores to files.</a:t>
            </a:r>
            <a:r>
              <a:rPr lang="en-US" sz="1600" b="1" dirty="0">
                <a:ea typeface="+mn-lt"/>
                <a:cs typeface="+mn-lt"/>
              </a:rPr>
              <a:t> load</a:t>
            </a:r>
            <a:r>
              <a:rPr lang="en-US" sz="1600" dirty="0">
                <a:ea typeface="+mn-lt"/>
                <a:cs typeface="+mn-lt"/>
              </a:rPr>
              <a:t> loads the evaluation scores from the files </a:t>
            </a:r>
            <a:endParaRPr lang="en-US" sz="1600" dirty="0"/>
          </a:p>
          <a:p>
            <a:pPr marL="685800">
              <a:spcBef>
                <a:spcPts val="500"/>
              </a:spcBef>
            </a:pPr>
            <a:r>
              <a:rPr lang="en-US" sz="1600" b="1" dirty="0" err="1"/>
              <a:t>modevalcoverageworker</a:t>
            </a:r>
            <a:r>
              <a:rPr lang="en-US" sz="1600" dirty="0"/>
              <a:t> </a:t>
            </a:r>
            <a:r>
              <a:rPr lang="en-US" sz="1600" dirty="0">
                <a:ea typeface="+mn-lt"/>
                <a:cs typeface="+mn-lt"/>
              </a:rPr>
              <a:t>Loads dataset and baseline if specified. Computes evaluation scores using </a:t>
            </a:r>
            <a:r>
              <a:rPr lang="en-US" sz="1600" dirty="0" err="1">
                <a:latin typeface="Aptos"/>
              </a:rPr>
              <a:t>modbindevalscorer</a:t>
            </a:r>
            <a:r>
              <a:rPr lang="en-US" sz="1600" dirty="0">
                <a:ea typeface="+mn-lt"/>
                <a:cs typeface="+mn-lt"/>
              </a:rPr>
              <a:t> function. Stores evaluation results in the shared dictionary </a:t>
            </a:r>
            <a:r>
              <a:rPr lang="en-US" sz="1600" dirty="0">
                <a:latin typeface="Aptos"/>
              </a:rPr>
              <a:t>scores</a:t>
            </a:r>
            <a:r>
              <a:rPr lang="en-US" sz="1600" dirty="0">
                <a:ea typeface="+mn-lt"/>
                <a:cs typeface="+mn-lt"/>
              </a:rPr>
              <a:t>.</a:t>
            </a:r>
            <a:endParaRPr lang="en-US" dirty="0">
              <a:ea typeface="+mn-lt"/>
              <a:cs typeface="+mn-lt"/>
            </a:endParaRPr>
          </a:p>
          <a:p>
            <a:pPr marL="685800">
              <a:spcBef>
                <a:spcPts val="500"/>
              </a:spcBef>
            </a:pPr>
            <a:r>
              <a:rPr lang="en-US" sz="1600" b="1" dirty="0" err="1">
                <a:ea typeface="+mn-lt"/>
                <a:cs typeface="+mn-lt"/>
              </a:rPr>
              <a:t>modbindevalscorer</a:t>
            </a:r>
            <a:r>
              <a:rPr lang="en-US" sz="1600" b="1" dirty="0">
                <a:ea typeface="+mn-lt"/>
                <a:cs typeface="+mn-lt"/>
              </a:rPr>
              <a:t> </a:t>
            </a:r>
            <a:r>
              <a:rPr lang="en-US" sz="1600" dirty="0">
                <a:ea typeface="+mn-lt"/>
                <a:cs typeface="+mn-lt"/>
              </a:rPr>
              <a:t>Performs evaluation on modules (modules) and binding data (binding). Calculates various metrics such as true positives, false positives, odds ratios, p-values, q-values, and AUC (Area Under the Curve) for odds ratios (</a:t>
            </a:r>
            <a:r>
              <a:rPr lang="en-US" sz="1600" dirty="0" err="1">
                <a:ea typeface="+mn-lt"/>
                <a:cs typeface="+mn-lt"/>
              </a:rPr>
              <a:t>aucodds</a:t>
            </a:r>
            <a:r>
              <a:rPr lang="en-US" sz="1600" dirty="0">
                <a:ea typeface="+mn-lt"/>
                <a:cs typeface="+mn-lt"/>
              </a:rPr>
              <a:t>). Returns a dictionary scores containing the computed metrics.</a:t>
            </a:r>
            <a:endParaRPr lang="en-US" sz="1600" b="1" dirty="0"/>
          </a:p>
          <a:p>
            <a:r>
              <a:rPr lang="en-US" sz="2400" err="1"/>
              <a:t>Modeval</a:t>
            </a:r>
            <a:endParaRPr lang="en-US" sz="2400"/>
          </a:p>
          <a:p>
            <a:pPr lvl="1"/>
            <a:r>
              <a:rPr lang="en-US" sz="1600" b="1" dirty="0"/>
              <a:t>__</a:t>
            </a:r>
            <a:r>
              <a:rPr lang="en-US" sz="1600" b="1" dirty="0" err="1"/>
              <a:t>init</a:t>
            </a:r>
            <a:r>
              <a:rPr lang="en-US" sz="1600" b="1" dirty="0"/>
              <a:t>__</a:t>
            </a:r>
            <a:r>
              <a:rPr lang="en-US" sz="1600" dirty="0"/>
              <a:t> accepts settings and initializes </a:t>
            </a:r>
            <a:r>
              <a:rPr lang="en-US" sz="1600" dirty="0" err="1"/>
              <a:t>self.settings</a:t>
            </a:r>
            <a:r>
              <a:rPr lang="en-US" sz="1600" dirty="0"/>
              <a:t>. </a:t>
            </a:r>
            <a:r>
              <a:rPr lang="en-US" sz="1600" b="1" dirty="0"/>
              <a:t>save</a:t>
            </a:r>
            <a:r>
              <a:rPr lang="en-US" sz="1600" dirty="0"/>
              <a:t> saves the </a:t>
            </a:r>
            <a:r>
              <a:rPr lang="en-US" sz="1600" dirty="0" err="1"/>
              <a:t>self.scores</a:t>
            </a:r>
            <a:r>
              <a:rPr lang="en-US" sz="1600" dirty="0"/>
              <a:t> to a </a:t>
            </a:r>
            <a:r>
              <a:rPr lang="en-US" sz="1600" dirty="0" err="1"/>
              <a:t>json</a:t>
            </a:r>
            <a:r>
              <a:rPr lang="en-US" sz="1600" dirty="0"/>
              <a:t>. </a:t>
            </a:r>
            <a:r>
              <a:rPr lang="en-US" sz="1600" b="1" dirty="0"/>
              <a:t>load</a:t>
            </a:r>
            <a:r>
              <a:rPr lang="en-US" sz="1600" dirty="0"/>
              <a:t> loads scores from another file </a:t>
            </a:r>
          </a:p>
          <a:p>
            <a:pPr lvl="1"/>
            <a:r>
              <a:rPr lang="en-US" sz="1600" dirty="0"/>
              <a:t>Not sure what purpose this serves</a:t>
            </a:r>
          </a:p>
          <a:p>
            <a:pPr lvl="1"/>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180487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2398-2F6E-B231-C79F-BD6D05A8A455}"/>
              </a:ext>
            </a:extLst>
          </p:cNvPr>
          <p:cNvSpPr>
            <a:spLocks noGrp="1"/>
          </p:cNvSpPr>
          <p:nvPr>
            <p:ph type="title"/>
          </p:nvPr>
        </p:nvSpPr>
        <p:spPr/>
        <p:txBody>
          <a:bodyPr/>
          <a:lstStyle/>
          <a:p>
            <a:r>
              <a:rPr lang="en-US" dirty="0"/>
              <a:t>Lib (Part 4)</a:t>
            </a:r>
          </a:p>
        </p:txBody>
      </p:sp>
      <p:sp>
        <p:nvSpPr>
          <p:cNvPr id="3" name="Content Placeholder 2">
            <a:extLst>
              <a:ext uri="{FF2B5EF4-FFF2-40B4-BE49-F238E27FC236}">
                <a16:creationId xmlns:a16="http://schemas.microsoft.com/office/drawing/2014/main" id="{BCCA1E29-35BA-09EC-6EE6-14ED72734AFB}"/>
              </a:ext>
            </a:extLst>
          </p:cNvPr>
          <p:cNvSpPr>
            <a:spLocks noGrp="1"/>
          </p:cNvSpPr>
          <p:nvPr>
            <p:ph idx="1"/>
          </p:nvPr>
        </p:nvSpPr>
        <p:spPr/>
        <p:txBody>
          <a:bodyPr vert="horz" lIns="91440" tIns="45720" rIns="91440" bIns="45720" rtlCol="0" anchor="t">
            <a:normAutofit fontScale="85000" lnSpcReduction="20000"/>
          </a:bodyPr>
          <a:lstStyle/>
          <a:p>
            <a:r>
              <a:rPr lang="en-US" sz="2400" dirty="0" err="1"/>
              <a:t>ModevalFunctional</a:t>
            </a:r>
            <a:r>
              <a:rPr lang="en-US" sz="2400" dirty="0"/>
              <a:t> </a:t>
            </a:r>
            <a:endParaRPr lang="en-US" dirty="0"/>
          </a:p>
          <a:p>
            <a:pPr lvl="1"/>
            <a:r>
              <a:rPr lang="en-US" sz="1600" b="1" dirty="0"/>
              <a:t>__</a:t>
            </a:r>
            <a:r>
              <a:rPr lang="en-US" sz="1600" b="1" dirty="0" err="1"/>
              <a:t>init</a:t>
            </a:r>
            <a:r>
              <a:rPr lang="en-US" sz="1600" b="1" dirty="0"/>
              <a:t>__</a:t>
            </a:r>
            <a:r>
              <a:rPr lang="en-US" sz="1600" dirty="0"/>
              <a:t> </a:t>
            </a:r>
            <a:r>
              <a:rPr lang="en-US" sz="1600" dirty="0">
                <a:ea typeface="+mn-lt"/>
                <a:cs typeface="+mn-lt"/>
              </a:rPr>
              <a:t>Initializes with </a:t>
            </a:r>
            <a:r>
              <a:rPr lang="en-US" sz="1600" dirty="0">
                <a:latin typeface="Aptos"/>
              </a:rPr>
              <a:t>settings</a:t>
            </a:r>
            <a:r>
              <a:rPr lang="en-US" sz="1600" dirty="0">
                <a:ea typeface="+mn-lt"/>
                <a:cs typeface="+mn-lt"/>
              </a:rPr>
              <a:t>, which are configurations for evaluation.</a:t>
            </a:r>
          </a:p>
          <a:p>
            <a:pPr lvl="1"/>
            <a:r>
              <a:rPr lang="en-US" sz="1600" b="1" dirty="0"/>
              <a:t>run</a:t>
            </a:r>
            <a:r>
              <a:rPr lang="en-US" sz="1600" dirty="0"/>
              <a:t> </a:t>
            </a:r>
            <a:r>
              <a:rPr lang="en-US" sz="1600" dirty="0">
                <a:ea typeface="+mn-lt"/>
                <a:cs typeface="+mn-lt"/>
              </a:rPr>
              <a:t>Executes evaluations using multiprocessing (</a:t>
            </a:r>
            <a:r>
              <a:rPr lang="en-US" sz="1600" err="1">
                <a:ea typeface="+mn-lt"/>
                <a:cs typeface="+mn-lt"/>
              </a:rPr>
              <a:t>mp.Pool</a:t>
            </a:r>
            <a:r>
              <a:rPr lang="en-US" sz="1600" dirty="0">
                <a:ea typeface="+mn-lt"/>
                <a:cs typeface="+mn-lt"/>
              </a:rPr>
              <a:t>) on a list of settings (</a:t>
            </a:r>
            <a:r>
              <a:rPr lang="en-US" sz="1600" err="1">
                <a:ea typeface="+mn-lt"/>
                <a:cs typeface="+mn-lt"/>
              </a:rPr>
              <a:t>self.settings</a:t>
            </a:r>
            <a:r>
              <a:rPr lang="en-US" sz="1600" dirty="0">
                <a:ea typeface="+mn-lt"/>
                <a:cs typeface="+mn-lt"/>
              </a:rPr>
              <a:t>). Uses a shared dictionary (scores) managed by </a:t>
            </a:r>
            <a:r>
              <a:rPr lang="en-US" sz="1600" err="1">
                <a:ea typeface="+mn-lt"/>
                <a:cs typeface="+mn-lt"/>
              </a:rPr>
              <a:t>mp.Manager</a:t>
            </a:r>
            <a:r>
              <a:rPr lang="en-US" sz="1600" dirty="0">
                <a:ea typeface="+mn-lt"/>
                <a:cs typeface="+mn-lt"/>
              </a:rPr>
              <a:t>() to store evaluation results. Calls </a:t>
            </a:r>
            <a:r>
              <a:rPr lang="en-US" sz="1600" err="1">
                <a:ea typeface="+mn-lt"/>
                <a:cs typeface="+mn-lt"/>
              </a:rPr>
              <a:t>modenrichevalworker</a:t>
            </a:r>
            <a:r>
              <a:rPr lang="en-US" sz="1600" dirty="0">
                <a:ea typeface="+mn-lt"/>
                <a:cs typeface="+mn-lt"/>
              </a:rPr>
              <a:t> function for each setting in </a:t>
            </a:r>
            <a:r>
              <a:rPr lang="en-US" sz="1600" err="1">
                <a:ea typeface="+mn-lt"/>
                <a:cs typeface="+mn-lt"/>
              </a:rPr>
              <a:t>self.settings</a:t>
            </a:r>
            <a:r>
              <a:rPr lang="en-US" sz="1600" dirty="0">
                <a:ea typeface="+mn-lt"/>
                <a:cs typeface="+mn-lt"/>
              </a:rPr>
              <a:t> using </a:t>
            </a:r>
            <a:r>
              <a:rPr lang="en-US" sz="1600" err="1">
                <a:ea typeface="+mn-lt"/>
                <a:cs typeface="+mn-lt"/>
              </a:rPr>
              <a:t>pool.starmap</a:t>
            </a:r>
            <a:r>
              <a:rPr lang="en-US" sz="1600" dirty="0">
                <a:ea typeface="+mn-lt"/>
                <a:cs typeface="+mn-lt"/>
              </a:rPr>
              <a:t>(). After processing, aggregates results into a Pandas </a:t>
            </a:r>
            <a:r>
              <a:rPr lang="en-US" sz="1600" err="1">
                <a:ea typeface="+mn-lt"/>
                <a:cs typeface="+mn-lt"/>
              </a:rPr>
              <a:t>DataFrame</a:t>
            </a:r>
            <a:r>
              <a:rPr lang="en-US" sz="1600" dirty="0">
                <a:ea typeface="+mn-lt"/>
                <a:cs typeface="+mn-lt"/>
              </a:rPr>
              <a:t> (</a:t>
            </a:r>
            <a:r>
              <a:rPr lang="en-US" sz="1600" err="1">
                <a:ea typeface="+mn-lt"/>
                <a:cs typeface="+mn-lt"/>
              </a:rPr>
              <a:t>self.scores</a:t>
            </a:r>
            <a:r>
              <a:rPr lang="en-US" sz="1600" dirty="0">
                <a:ea typeface="+mn-lt"/>
                <a:cs typeface="+mn-lt"/>
              </a:rPr>
              <a:t>). Shuts down the multiprocessing manager (</a:t>
            </a:r>
            <a:r>
              <a:rPr lang="en-US" sz="1600" err="1">
                <a:ea typeface="+mn-lt"/>
                <a:cs typeface="+mn-lt"/>
              </a:rPr>
              <a:t>manager.shutdown</a:t>
            </a:r>
            <a:r>
              <a:rPr lang="en-US" sz="1600" dirty="0">
                <a:ea typeface="+mn-lt"/>
                <a:cs typeface="+mn-lt"/>
              </a:rPr>
              <a:t>()).</a:t>
            </a:r>
          </a:p>
          <a:p>
            <a:pPr lvl="1"/>
            <a:r>
              <a:rPr lang="en-US" sz="1600" b="1" dirty="0">
                <a:ea typeface="+mn-lt"/>
                <a:cs typeface="+mn-lt"/>
              </a:rPr>
              <a:t>save</a:t>
            </a:r>
            <a:r>
              <a:rPr lang="en-US" sz="1600" dirty="0">
                <a:ea typeface="+mn-lt"/>
                <a:cs typeface="+mn-lt"/>
              </a:rPr>
              <a:t> saves the evaluation scores to files.</a:t>
            </a:r>
            <a:r>
              <a:rPr lang="en-US" sz="1600" b="1" dirty="0">
                <a:ea typeface="+mn-lt"/>
                <a:cs typeface="+mn-lt"/>
              </a:rPr>
              <a:t> load</a:t>
            </a:r>
            <a:r>
              <a:rPr lang="en-US" sz="1600" dirty="0">
                <a:ea typeface="+mn-lt"/>
                <a:cs typeface="+mn-lt"/>
              </a:rPr>
              <a:t> loads the evaluation scores from the files </a:t>
            </a:r>
            <a:endParaRPr lang="en-US" sz="1600" dirty="0"/>
          </a:p>
          <a:p>
            <a:pPr lvl="1"/>
            <a:r>
              <a:rPr lang="en-US" sz="1600" b="1" err="1"/>
              <a:t>modenrichevalworker</a:t>
            </a:r>
            <a:r>
              <a:rPr lang="en-US" sz="1600" dirty="0"/>
              <a:t> </a:t>
            </a:r>
            <a:r>
              <a:rPr lang="en-US" sz="1600" dirty="0">
                <a:ea typeface="+mn-lt"/>
                <a:cs typeface="+mn-lt"/>
              </a:rPr>
              <a:t>Loads dataset and modules configuration. Iterates over gene sets (</a:t>
            </a:r>
            <a:r>
              <a:rPr lang="en-US" sz="1600" err="1">
                <a:ea typeface="+mn-lt"/>
                <a:cs typeface="+mn-lt"/>
              </a:rPr>
              <a:t>gsets</a:t>
            </a:r>
            <a:r>
              <a:rPr lang="en-US" sz="1600" dirty="0">
                <a:ea typeface="+mn-lt"/>
                <a:cs typeface="+mn-lt"/>
              </a:rPr>
              <a:t>) defined in the dataset. For each gene set, loads membership and connectivity data. Calls </a:t>
            </a:r>
            <a:r>
              <a:rPr lang="en-US" sz="1600" err="1">
                <a:ea typeface="+mn-lt"/>
                <a:cs typeface="+mn-lt"/>
              </a:rPr>
              <a:t>modenrichevalscorer</a:t>
            </a:r>
            <a:r>
              <a:rPr lang="en-US" sz="1600" dirty="0">
                <a:ea typeface="+mn-lt"/>
                <a:cs typeface="+mn-lt"/>
              </a:rPr>
              <a:t> function to compute evaluation scores (</a:t>
            </a:r>
            <a:r>
              <a:rPr lang="en-US" sz="1600" err="1">
                <a:ea typeface="+mn-lt"/>
                <a:cs typeface="+mn-lt"/>
              </a:rPr>
              <a:t>settingscores</a:t>
            </a:r>
            <a:r>
              <a:rPr lang="en-US" sz="1600" dirty="0">
                <a:ea typeface="+mn-lt"/>
                <a:cs typeface="+mn-lt"/>
              </a:rPr>
              <a:t>) for each gene set. Stores the scores in the shared dictionary scores under the setting ID.</a:t>
            </a:r>
          </a:p>
          <a:p>
            <a:pPr lvl="1"/>
            <a:r>
              <a:rPr lang="en-US" sz="1600" b="1" err="1"/>
              <a:t>modenrichevalscorer</a:t>
            </a:r>
            <a:r>
              <a:rPr lang="en-US" sz="1600" dirty="0"/>
              <a:t> </a:t>
            </a:r>
            <a:r>
              <a:rPr lang="en-US" sz="1600">
                <a:ea typeface="+mn-lt"/>
                <a:cs typeface="+mn-lt"/>
              </a:rPr>
              <a:t>Filters modules based on a size criterion (</a:t>
            </a:r>
            <a:r>
              <a:rPr lang="en-US" sz="1600" err="1">
                <a:ea typeface="+mn-lt"/>
                <a:cs typeface="+mn-lt"/>
              </a:rPr>
              <a:t>filter_size</a:t>
            </a:r>
            <a:r>
              <a:rPr lang="en-US" sz="1600">
                <a:ea typeface="+mn-lt"/>
                <a:cs typeface="+mn-lt"/>
              </a:rPr>
              <a:t>(5)). Calls </a:t>
            </a:r>
            <a:r>
              <a:rPr lang="en-US" sz="1600" err="1">
                <a:ea typeface="+mn-lt"/>
                <a:cs typeface="+mn-lt"/>
              </a:rPr>
              <a:t>test_enrichment</a:t>
            </a:r>
            <a:r>
              <a:rPr lang="en-US" sz="1600" dirty="0">
                <a:ea typeface="+mn-lt"/>
                <a:cs typeface="+mn-lt"/>
              </a:rPr>
              <a:t> function to compute p-values, q-values, and odds ratios (odds) related to enrichment of modules.  Filters odds ratios </a:t>
            </a:r>
            <a:r>
              <a:rPr lang="en-US" sz="1600">
                <a:ea typeface="+mn-lt"/>
                <a:cs typeface="+mn-lt"/>
              </a:rPr>
              <a:t>(</a:t>
            </a:r>
            <a:r>
              <a:rPr lang="en-US" sz="1600" err="1">
                <a:ea typeface="+mn-lt"/>
                <a:cs typeface="+mn-lt"/>
              </a:rPr>
              <a:t>filteredodds</a:t>
            </a:r>
            <a:r>
              <a:rPr lang="en-US" sz="1600">
                <a:ea typeface="+mn-lt"/>
                <a:cs typeface="+mn-lt"/>
              </a:rPr>
              <a:t>) based on q-values (</a:t>
            </a:r>
            <a:r>
              <a:rPr lang="en-US" sz="1600" err="1">
                <a:ea typeface="+mn-lt"/>
                <a:cs typeface="+mn-lt"/>
              </a:rPr>
              <a:t>qvals</a:t>
            </a:r>
            <a:r>
              <a:rPr lang="en-US" sz="1600">
                <a:ea typeface="+mn-lt"/>
                <a:cs typeface="+mn-lt"/>
              </a:rPr>
              <a:t>).Computes several evaluation metrics: </a:t>
            </a:r>
            <a:r>
              <a:rPr lang="en-US" sz="1600" err="1">
                <a:ea typeface="+mn-lt"/>
                <a:cs typeface="+mn-lt"/>
              </a:rPr>
              <a:t>bhi</a:t>
            </a:r>
            <a:r>
              <a:rPr lang="en-US" sz="1600" dirty="0">
                <a:ea typeface="+mn-lt"/>
                <a:cs typeface="+mn-lt"/>
              </a:rPr>
              <a:t>: Bi-Hub Index calculated based on </a:t>
            </a:r>
            <a:r>
              <a:rPr lang="en-US" sz="1600">
                <a:ea typeface="+mn-lt"/>
                <a:cs typeface="+mn-lt"/>
              </a:rPr>
              <a:t>module connectivity. </a:t>
            </a:r>
            <a:r>
              <a:rPr lang="en-US" sz="1600" err="1">
                <a:ea typeface="+mn-lt"/>
                <a:cs typeface="+mn-lt"/>
              </a:rPr>
              <a:t>faucodds</a:t>
            </a:r>
            <a:r>
              <a:rPr lang="en-US" sz="1600" dirty="0">
                <a:ea typeface="+mn-lt"/>
                <a:cs typeface="+mn-lt"/>
              </a:rPr>
              <a:t>: Folded AUC for odds ratios, considering both direct and reverse enrichments. Returns a dictionary scores containing these computed metrics.</a:t>
            </a:r>
            <a:endParaRPr lang="en-US"/>
          </a:p>
          <a:p>
            <a:r>
              <a:rPr lang="en-US" sz="2400" dirty="0"/>
              <a:t>Misc </a:t>
            </a:r>
          </a:p>
          <a:p>
            <a:pPr lvl="1"/>
            <a:r>
              <a:rPr lang="en-US" sz="1600" err="1"/>
              <a:t>Test_enrichment</a:t>
            </a:r>
            <a:r>
              <a:rPr lang="en-US" sz="1600" dirty="0"/>
              <a:t> - </a:t>
            </a:r>
            <a:r>
              <a:rPr lang="en-US" sz="1600" dirty="0">
                <a:ea typeface="+mn-lt"/>
                <a:cs typeface="+mn-lt"/>
              </a:rPr>
              <a:t>Calculates statistical tests (Fisher's exact test) on module enrichment.</a:t>
            </a:r>
            <a:endParaRPr lang="en-US" sz="1600" dirty="0"/>
          </a:p>
          <a:p>
            <a:pPr lvl="1"/>
            <a:r>
              <a:rPr lang="en-US" sz="1600" err="1"/>
              <a:t>Cal_bhi</a:t>
            </a:r>
            <a:r>
              <a:rPr lang="en-US" sz="1600" dirty="0"/>
              <a:t> - </a:t>
            </a:r>
            <a:r>
              <a:rPr lang="en-US" sz="1600" dirty="0">
                <a:ea typeface="+mn-lt"/>
                <a:cs typeface="+mn-lt"/>
              </a:rPr>
              <a:t>Calculates the Bi-Hub Index based on module connectivity</a:t>
            </a:r>
            <a:endParaRPr lang="en-US" sz="1600" dirty="0"/>
          </a:p>
          <a:p>
            <a:pPr lvl="1"/>
            <a:r>
              <a:rPr lang="en-US" sz="1600" err="1"/>
              <a:t>Cal_aucodds</a:t>
            </a:r>
            <a:r>
              <a:rPr lang="en-US" sz="1600" dirty="0"/>
              <a:t> and </a:t>
            </a:r>
            <a:r>
              <a:rPr lang="en-US" sz="1600" err="1"/>
              <a:t>Cal_faucodds</a:t>
            </a:r>
            <a:r>
              <a:rPr lang="en-US" sz="1600" dirty="0"/>
              <a:t> - </a:t>
            </a:r>
            <a:r>
              <a:rPr lang="en-US" sz="1600" dirty="0">
                <a:ea typeface="+mn-lt"/>
                <a:cs typeface="+mn-lt"/>
              </a:rPr>
              <a:t>Calculate the Area Under the Curve (AUC) for odds ratios, with </a:t>
            </a:r>
            <a:r>
              <a:rPr lang="en-US" sz="1600" err="1">
                <a:latin typeface="Aptos"/>
              </a:rPr>
              <a:t>cal_faucodds</a:t>
            </a:r>
            <a:r>
              <a:rPr lang="en-US" sz="1600" dirty="0">
                <a:ea typeface="+mn-lt"/>
                <a:cs typeface="+mn-lt"/>
              </a:rPr>
              <a:t> providing a folded version.</a:t>
            </a:r>
          </a:p>
          <a:p>
            <a:pPr lvl="1"/>
            <a:r>
              <a:rPr lang="en-US" sz="1600" err="1"/>
              <a:t>Filterfisher</a:t>
            </a:r>
            <a:r>
              <a:rPr lang="en-US" sz="1600" dirty="0"/>
              <a:t> - </a:t>
            </a:r>
            <a:r>
              <a:rPr lang="en-US" sz="1600" dirty="0">
                <a:ea typeface="+mn-lt"/>
                <a:cs typeface="+mn-lt"/>
              </a:rPr>
              <a:t>Applies Fisher's exact test to filter enrichments based on statistical significance.</a:t>
            </a:r>
            <a:endParaRPr lang="en-US" sz="1600" dirty="0"/>
          </a:p>
        </p:txBody>
      </p:sp>
    </p:spTree>
    <p:extLst>
      <p:ext uri="{BB962C8B-B14F-4D97-AF65-F5344CB8AC3E}">
        <p14:creationId xmlns:p14="http://schemas.microsoft.com/office/powerpoint/2010/main" val="387417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AFD9-B302-565B-A6C1-455D12688B0D}"/>
              </a:ext>
            </a:extLst>
          </p:cNvPr>
          <p:cNvSpPr>
            <a:spLocks noGrp="1"/>
          </p:cNvSpPr>
          <p:nvPr>
            <p:ph type="title"/>
          </p:nvPr>
        </p:nvSpPr>
        <p:spPr/>
        <p:txBody>
          <a:bodyPr/>
          <a:lstStyle/>
          <a:p>
            <a:r>
              <a:rPr lang="en-US" dirty="0"/>
              <a:t>Lib (Part 5)</a:t>
            </a:r>
          </a:p>
        </p:txBody>
      </p:sp>
      <p:sp>
        <p:nvSpPr>
          <p:cNvPr id="3" name="Content Placeholder 2">
            <a:extLst>
              <a:ext uri="{FF2B5EF4-FFF2-40B4-BE49-F238E27FC236}">
                <a16:creationId xmlns:a16="http://schemas.microsoft.com/office/drawing/2014/main" id="{25EC5E49-C3D6-2A13-079C-372AB8AC3247}"/>
              </a:ext>
            </a:extLst>
          </p:cNvPr>
          <p:cNvSpPr>
            <a:spLocks noGrp="1"/>
          </p:cNvSpPr>
          <p:nvPr>
            <p:ph idx="1"/>
          </p:nvPr>
        </p:nvSpPr>
        <p:spPr/>
        <p:txBody>
          <a:bodyPr vert="horz" lIns="91440" tIns="45720" rIns="91440" bIns="45720" rtlCol="0" anchor="t">
            <a:normAutofit/>
          </a:bodyPr>
          <a:lstStyle/>
          <a:p>
            <a:pPr lvl="1"/>
            <a:r>
              <a:rPr lang="en-US" sz="2800" err="1">
                <a:latin typeface="Aptos"/>
                <a:cs typeface="Arial"/>
              </a:rPr>
              <a:t>Modulecontainers</a:t>
            </a:r>
            <a:endParaRPr lang="en-US" sz="2800">
              <a:latin typeface="Aptos"/>
              <a:cs typeface="Arial"/>
            </a:endParaRPr>
          </a:p>
          <a:p>
            <a:pPr lvl="2"/>
            <a:r>
              <a:rPr lang="en-US" sz="2400">
                <a:latin typeface="Aptos"/>
                <a:cs typeface="Arial"/>
              </a:rPr>
              <a:t>Modules class</a:t>
            </a:r>
          </a:p>
          <a:p>
            <a:pPr lvl="3"/>
            <a:r>
              <a:rPr lang="en-US" sz="1600">
                <a:latin typeface="Aptos"/>
                <a:cs typeface="Arial"/>
              </a:rPr>
              <a:t>Method: </a:t>
            </a:r>
            <a:r>
              <a:rPr lang="en-US" sz="1600" b="1" err="1">
                <a:latin typeface="Aptos"/>
                <a:cs typeface="Arial"/>
              </a:rPr>
              <a:t>cal_membership</a:t>
            </a:r>
            <a:r>
              <a:rPr lang="en-US" sz="1600" b="1">
                <a:latin typeface="Aptos"/>
                <a:cs typeface="Arial"/>
              </a:rPr>
              <a:t>:</a:t>
            </a:r>
            <a:r>
              <a:rPr lang="en-US" sz="1600">
                <a:latin typeface="Aptos"/>
                <a:cs typeface="Arial"/>
              </a:rPr>
              <a:t> gets the set of all genes in in modules if G = None, iterates over modules and appends to membership if the gene in the module is also in the reference of all genes returns a pandas </a:t>
            </a:r>
            <a:r>
              <a:rPr lang="en-US" sz="1600" err="1">
                <a:latin typeface="Aptos"/>
                <a:cs typeface="Arial"/>
              </a:rPr>
              <a:t>dataframe</a:t>
            </a:r>
            <a:r>
              <a:rPr lang="en-US" sz="1600">
                <a:latin typeface="Aptos"/>
                <a:cs typeface="Arial"/>
              </a:rPr>
              <a:t> where the columns are the gene names and the indices are name ”M {module number}" </a:t>
            </a:r>
            <a:r>
              <a:rPr lang="en-US" sz="1600" b="1">
                <a:latin typeface="Aptos"/>
                <a:cs typeface="Arial"/>
              </a:rPr>
              <a:t>shuffle:</a:t>
            </a:r>
            <a:r>
              <a:rPr lang="en-US" sz="1600">
                <a:latin typeface="Aptos"/>
                <a:cs typeface="Arial"/>
              </a:rPr>
              <a:t> Shuffles the modules while keeping the internal structure (size, number and overlap) the same. Infers the entire set of genes from what modules are given if the entire set is not given. </a:t>
            </a:r>
            <a:r>
              <a:rPr lang="en-US" sz="1600" b="1" err="1">
                <a:latin typeface="Aptos"/>
                <a:cs typeface="Arial"/>
              </a:rPr>
              <a:t>cal_connectivity</a:t>
            </a:r>
            <a:r>
              <a:rPr lang="en-US" sz="1600" b="1">
                <a:latin typeface="Aptos"/>
                <a:cs typeface="Arial"/>
              </a:rPr>
              <a:t>:</a:t>
            </a:r>
            <a:r>
              <a:rPr lang="en-US" sz="1600">
                <a:latin typeface="Aptos"/>
                <a:cs typeface="Arial"/>
              </a:rPr>
              <a:t> creates a data frame of each gene in G as the rows and columns, effectively displaying the connectivity of each gene with each other gene, and sets the connectivity of each gene with itself (the diagonal of this data frame) to TRUE, setting up the data frame. </a:t>
            </a:r>
          </a:p>
          <a:p>
            <a:pPr lvl="3"/>
            <a:endParaRPr lang="en-US" sz="1100">
              <a:latin typeface="Arial"/>
              <a:cs typeface="Arial"/>
            </a:endParaRPr>
          </a:p>
          <a:p>
            <a:endParaRPr lang="en-US"/>
          </a:p>
        </p:txBody>
      </p:sp>
    </p:spTree>
    <p:extLst>
      <p:ext uri="{BB962C8B-B14F-4D97-AF65-F5344CB8AC3E}">
        <p14:creationId xmlns:p14="http://schemas.microsoft.com/office/powerpoint/2010/main" val="125365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1B3E-29DF-CB8B-37B2-2F02882FD21B}"/>
              </a:ext>
            </a:extLst>
          </p:cNvPr>
          <p:cNvSpPr>
            <a:spLocks noGrp="1"/>
          </p:cNvSpPr>
          <p:nvPr>
            <p:ph type="title"/>
          </p:nvPr>
        </p:nvSpPr>
        <p:spPr/>
        <p:txBody>
          <a:bodyPr/>
          <a:lstStyle/>
          <a:p>
            <a:r>
              <a:rPr lang="en-US"/>
              <a:t>Configuration files</a:t>
            </a:r>
          </a:p>
        </p:txBody>
      </p:sp>
      <p:sp>
        <p:nvSpPr>
          <p:cNvPr id="3" name="Content Placeholder 2">
            <a:extLst>
              <a:ext uri="{FF2B5EF4-FFF2-40B4-BE49-F238E27FC236}">
                <a16:creationId xmlns:a16="http://schemas.microsoft.com/office/drawing/2014/main" id="{0D737A09-6651-7E17-A858-4B31F1E51CD0}"/>
              </a:ext>
            </a:extLst>
          </p:cNvPr>
          <p:cNvSpPr>
            <a:spLocks noGrp="1"/>
          </p:cNvSpPr>
          <p:nvPr>
            <p:ph idx="1"/>
          </p:nvPr>
        </p:nvSpPr>
        <p:spPr/>
        <p:txBody>
          <a:bodyPr vert="horz" lIns="91440" tIns="45720" rIns="91440" bIns="45720" rtlCol="0" anchor="t">
            <a:normAutofit lnSpcReduction="10000"/>
          </a:bodyPr>
          <a:lstStyle/>
          <a:p>
            <a:r>
              <a:rPr lang="en-US"/>
              <a:t>Setting</a:t>
            </a:r>
          </a:p>
          <a:p>
            <a:r>
              <a:rPr lang="en-US" sz="1800"/>
              <a:t>For each method, there is a .</a:t>
            </a:r>
            <a:r>
              <a:rPr lang="en-US" sz="1800" err="1"/>
              <a:t>json</a:t>
            </a:r>
            <a:r>
              <a:rPr lang="en-US" sz="1800"/>
              <a:t> file containing the name and location (of the files) of the dataset, the file location of the method, the name of the regulatory network and known modules, output folder, and setting id (a number used to categorize these settings) for each known module of each regulatory network in the dataset. </a:t>
            </a:r>
          </a:p>
          <a:p>
            <a:r>
              <a:rPr lang="en-US">
                <a:ea typeface="+mn-lt"/>
                <a:cs typeface="+mn-lt"/>
              </a:rPr>
              <a:t>Datasets </a:t>
            </a:r>
            <a:endParaRPr lang="en-US"/>
          </a:p>
          <a:p>
            <a:r>
              <a:rPr lang="en-US" sz="1800">
                <a:ea typeface="+mn-lt"/>
                <a:cs typeface="+mn-lt"/>
              </a:rPr>
              <a:t>Includes information about each dataset, including where in the files they are located and their </a:t>
            </a:r>
            <a:r>
              <a:rPr lang="en-US" sz="1800" err="1">
                <a:ea typeface="+mn-lt"/>
                <a:cs typeface="+mn-lt"/>
              </a:rPr>
              <a:t>knownmodules</a:t>
            </a:r>
            <a:r>
              <a:rPr lang="en-US" sz="1800">
                <a:ea typeface="+mn-lt"/>
                <a:cs typeface="+mn-lt"/>
              </a:rPr>
              <a:t>, regulatory networks, and parameters (where the dataset came from and what organism it is from) </a:t>
            </a:r>
          </a:p>
          <a:p>
            <a:r>
              <a:rPr lang="en-US" err="1">
                <a:ea typeface="+mn-lt"/>
                <a:cs typeface="+mn-lt"/>
              </a:rPr>
              <a:t>Paramexplo</a:t>
            </a:r>
            <a:endParaRPr lang="en-US" err="1"/>
          </a:p>
          <a:p>
            <a:endParaRPr lang="en-US" sz="1800"/>
          </a:p>
          <a:p>
            <a:r>
              <a:rPr lang="en-US"/>
              <a:t>Subsample</a:t>
            </a:r>
          </a:p>
          <a:p>
            <a:endParaRPr lang="en-US"/>
          </a:p>
        </p:txBody>
      </p:sp>
    </p:spTree>
    <p:extLst>
      <p:ext uri="{BB962C8B-B14F-4D97-AF65-F5344CB8AC3E}">
        <p14:creationId xmlns:p14="http://schemas.microsoft.com/office/powerpoint/2010/main" val="415715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76EB-72DC-CD98-DBAF-FC39AF268A5A}"/>
              </a:ext>
            </a:extLst>
          </p:cNvPr>
          <p:cNvSpPr>
            <a:spLocks noGrp="1"/>
          </p:cNvSpPr>
          <p:nvPr>
            <p:ph type="title"/>
          </p:nvPr>
        </p:nvSpPr>
        <p:spPr/>
        <p:txBody>
          <a:bodyPr/>
          <a:lstStyle/>
          <a:p>
            <a:r>
              <a:rPr lang="en-US" dirty="0"/>
              <a:t>Notebook </a:t>
            </a:r>
            <a:r>
              <a:rPr lang="en-US"/>
              <a:t>0</a:t>
            </a:r>
            <a:r>
              <a:rPr lang="en-US" dirty="0"/>
              <a:t>: Generating Baseline</a:t>
            </a:r>
            <a:endParaRPr lang="en-US"/>
          </a:p>
        </p:txBody>
      </p:sp>
      <p:sp>
        <p:nvSpPr>
          <p:cNvPr id="3" name="Content Placeholder 2">
            <a:extLst>
              <a:ext uri="{FF2B5EF4-FFF2-40B4-BE49-F238E27FC236}">
                <a16:creationId xmlns:a16="http://schemas.microsoft.com/office/drawing/2014/main" id="{56754473-DC9F-2BAB-4001-177A072852DB}"/>
              </a:ext>
            </a:extLst>
          </p:cNvPr>
          <p:cNvSpPr>
            <a:spLocks noGrp="1"/>
          </p:cNvSpPr>
          <p:nvPr>
            <p:ph idx="1"/>
          </p:nvPr>
        </p:nvSpPr>
        <p:spPr/>
        <p:txBody>
          <a:bodyPr vert="horz" lIns="91440" tIns="45720" rIns="91440" bIns="45720" rtlCol="0" anchor="t">
            <a:normAutofit fontScale="92500" lnSpcReduction="10000"/>
          </a:bodyPr>
          <a:lstStyle/>
          <a:p>
            <a:r>
              <a:rPr lang="en-US" dirty="0">
                <a:latin typeface="system-ui"/>
              </a:rPr>
              <a:t>Running a method on different parameter settings and datasets</a:t>
            </a:r>
            <a:endParaRPr lang="en-US" dirty="0"/>
          </a:p>
          <a:p>
            <a:pPr lvl="1"/>
            <a:r>
              <a:rPr lang="en-US" sz="2000" dirty="0"/>
              <a:t>Sets the dataset names equal to the names of the different datasets used for the data</a:t>
            </a:r>
          </a:p>
          <a:p>
            <a:pPr lvl="1"/>
            <a:r>
              <a:rPr lang="en-US" sz="2000" dirty="0"/>
              <a:t>Loads a .</a:t>
            </a:r>
            <a:r>
              <a:rPr lang="en-US" sz="2000" dirty="0" err="1"/>
              <a:t>py</a:t>
            </a:r>
            <a:r>
              <a:rPr lang="en-US" sz="2000" dirty="0"/>
              <a:t> file of blueprints of the various methods, including static and dynamic parameters for methods where it is necessary. </a:t>
            </a:r>
          </a:p>
          <a:p>
            <a:pPr lvl="1"/>
            <a:r>
              <a:rPr lang="en-US" sz="2000" dirty="0"/>
              <a:t>Sets the blueprints for the </a:t>
            </a:r>
            <a:r>
              <a:rPr lang="en-US" sz="2000" dirty="0" err="1"/>
              <a:t>baseline_permuted</a:t>
            </a:r>
            <a:r>
              <a:rPr lang="en-US" sz="2000" dirty="0"/>
              <a:t> method as </a:t>
            </a:r>
            <a:r>
              <a:rPr lang="en-US" sz="2000" dirty="0" err="1"/>
              <a:t>methodblueprint</a:t>
            </a:r>
            <a:r>
              <a:rPr lang="en-US" sz="2000" dirty="0"/>
              <a:t>.</a:t>
            </a:r>
          </a:p>
          <a:p>
            <a:pPr lvl="1"/>
            <a:r>
              <a:rPr lang="en-US" sz="2000" dirty="0"/>
              <a:t>Makes a folder for the parameters, and then iterates over all possible combinations of dynamic parameters (if the method has them), for each combination creates a method configuration dictionary for both static and dynamic </a:t>
            </a:r>
            <a:r>
              <a:rPr lang="en-US" sz="2000" err="1"/>
              <a:t>paramters</a:t>
            </a:r>
            <a:r>
              <a:rPr lang="en-US" sz="2000" dirty="0"/>
              <a:t>, and then saves this output to a </a:t>
            </a:r>
            <a:r>
              <a:rPr lang="en-US" sz="2000" err="1"/>
              <a:t>json</a:t>
            </a:r>
            <a:r>
              <a:rPr lang="en-US" sz="2000" dirty="0"/>
              <a:t> file, and updates lists with the method and the location of its configuration file.</a:t>
            </a:r>
          </a:p>
          <a:p>
            <a:pPr lvl="1"/>
            <a:r>
              <a:rPr lang="en-US" sz="2000" dirty="0"/>
              <a:t>Creates a settings folder and output folder for each known module within each dataset, and saves information about each to be used later. Loads those settings and puts them into a pandas </a:t>
            </a:r>
            <a:r>
              <a:rPr lang="en-US" sz="2000" dirty="0" err="1"/>
              <a:t>dataframe</a:t>
            </a:r>
            <a:r>
              <a:rPr lang="en-US" sz="2000" dirty="0"/>
              <a:t> for easy manipulation. </a:t>
            </a:r>
          </a:p>
          <a:p>
            <a:pPr lvl="1"/>
            <a:r>
              <a:rPr lang="en-US" sz="2000" dirty="0"/>
              <a:t>Creates a file of commands to be run in parallel, running the moduledetection_baseline.py script under several different parameters in parallel to set up the various files within the output folders and write information needed to set up the baseline to them. </a:t>
            </a:r>
          </a:p>
          <a:p>
            <a:pPr lvl="1"/>
            <a:endParaRPr lang="en-US" sz="2000" dirty="0"/>
          </a:p>
          <a:p>
            <a:pPr lvl="1"/>
            <a:endParaRPr lang="en-US" sz="2000" dirty="0"/>
          </a:p>
          <a:p>
            <a:pPr lvl="1"/>
            <a:endParaRPr lang="en-US" dirty="0"/>
          </a:p>
        </p:txBody>
      </p:sp>
    </p:spTree>
    <p:extLst>
      <p:ext uri="{BB962C8B-B14F-4D97-AF65-F5344CB8AC3E}">
        <p14:creationId xmlns:p14="http://schemas.microsoft.com/office/powerpoint/2010/main" val="189566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85F7-162C-7C26-9C17-4B0BC87E4AFC}"/>
              </a:ext>
            </a:extLst>
          </p:cNvPr>
          <p:cNvSpPr>
            <a:spLocks noGrp="1"/>
          </p:cNvSpPr>
          <p:nvPr>
            <p:ph type="title"/>
          </p:nvPr>
        </p:nvSpPr>
        <p:spPr/>
        <p:txBody>
          <a:bodyPr>
            <a:normAutofit/>
          </a:bodyPr>
          <a:lstStyle/>
          <a:p>
            <a:r>
              <a:rPr lang="en-US" dirty="0">
                <a:ea typeface="+mj-lt"/>
                <a:cs typeface="+mj-lt"/>
              </a:rPr>
              <a:t>Notebook 0: Generating Baseline</a:t>
            </a:r>
            <a:endParaRPr lang="en-US" dirty="0"/>
          </a:p>
        </p:txBody>
      </p:sp>
      <p:sp>
        <p:nvSpPr>
          <p:cNvPr id="3" name="Content Placeholder 2">
            <a:extLst>
              <a:ext uri="{FF2B5EF4-FFF2-40B4-BE49-F238E27FC236}">
                <a16:creationId xmlns:a16="http://schemas.microsoft.com/office/drawing/2014/main" id="{AC2FE34D-E095-1C27-F7EB-87DE3173E315}"/>
              </a:ext>
            </a:extLst>
          </p:cNvPr>
          <p:cNvSpPr>
            <a:spLocks noGrp="1"/>
          </p:cNvSpPr>
          <p:nvPr>
            <p:ph idx="1"/>
          </p:nvPr>
        </p:nvSpPr>
        <p:spPr/>
        <p:txBody>
          <a:bodyPr vert="horz" lIns="91440" tIns="45720" rIns="91440" bIns="45720" rtlCol="0" anchor="t">
            <a:normAutofit lnSpcReduction="10000"/>
          </a:bodyPr>
          <a:lstStyle/>
          <a:p>
            <a:r>
              <a:rPr lang="en-US" dirty="0"/>
              <a:t>Evaluating the method </a:t>
            </a:r>
          </a:p>
          <a:p>
            <a:pPr lvl="1"/>
            <a:r>
              <a:rPr lang="en-US" dirty="0"/>
              <a:t>By comparing with known modules </a:t>
            </a:r>
          </a:p>
          <a:p>
            <a:pPr lvl="2"/>
            <a:r>
              <a:rPr lang="en-US" dirty="0">
                <a:latin typeface="Aptos"/>
                <a:cs typeface="Arial"/>
              </a:rPr>
              <a:t>Creates a pool of processors to run the coming functions with</a:t>
            </a:r>
          </a:p>
          <a:p>
            <a:pPr lvl="2"/>
            <a:r>
              <a:rPr lang="en-US" dirty="0">
                <a:latin typeface="Aptos"/>
                <a:cs typeface="Arial"/>
              </a:rPr>
              <a:t>Filters the human datasets out of the settings and runs </a:t>
            </a:r>
            <a:r>
              <a:rPr lang="en-US" err="1">
                <a:latin typeface="Aptos"/>
                <a:cs typeface="Arial"/>
              </a:rPr>
              <a:t>ModevalKnownmodules</a:t>
            </a:r>
            <a:r>
              <a:rPr lang="en-US" dirty="0">
                <a:latin typeface="Aptos"/>
                <a:cs typeface="Arial"/>
              </a:rPr>
              <a:t> with the filtered settings</a:t>
            </a:r>
          </a:p>
          <a:p>
            <a:pPr lvl="2"/>
            <a:r>
              <a:rPr lang="en-US" dirty="0">
                <a:latin typeface="Aptos"/>
                <a:cs typeface="Arial"/>
              </a:rPr>
              <a:t>Gets the scores generated by </a:t>
            </a:r>
            <a:r>
              <a:rPr lang="en-US" err="1">
                <a:latin typeface="Aptos"/>
                <a:cs typeface="Arial"/>
              </a:rPr>
              <a:t>ModevalKnownmodules</a:t>
            </a:r>
            <a:r>
              <a:rPr lang="en-US" dirty="0">
                <a:latin typeface="Aptos"/>
                <a:cs typeface="Arial"/>
              </a:rPr>
              <a:t> and concatenates them into a single data frame. Then groups the scores by known module name, regulatory network name, and baseline name, takes the mean of the scores, and sets the baseline equal to this modified </a:t>
            </a:r>
            <a:r>
              <a:rPr lang="en-US" err="1">
                <a:latin typeface="Aptos"/>
                <a:cs typeface="Arial"/>
              </a:rPr>
              <a:t>dataframe</a:t>
            </a:r>
            <a:r>
              <a:rPr lang="en-US" dirty="0">
                <a:latin typeface="Aptos"/>
                <a:cs typeface="Arial"/>
              </a:rPr>
              <a:t> and saves it.</a:t>
            </a:r>
            <a:endParaRPr lang="en-US" dirty="0">
              <a:latin typeface="Aptos"/>
            </a:endParaRPr>
          </a:p>
          <a:p>
            <a:pPr lvl="1"/>
            <a:r>
              <a:rPr lang="en-US" dirty="0"/>
              <a:t>Using the coverage of regulators </a:t>
            </a:r>
          </a:p>
          <a:p>
            <a:pPr lvl="2"/>
            <a:r>
              <a:rPr lang="en-US" dirty="0"/>
              <a:t>The same as the previous section, but evaluates only the human datasets and uses </a:t>
            </a:r>
            <a:r>
              <a:rPr lang="en-US" dirty="0" err="1"/>
              <a:t>ModevalCoverage</a:t>
            </a:r>
            <a:r>
              <a:rPr lang="en-US" dirty="0"/>
              <a:t>. </a:t>
            </a:r>
            <a:r>
              <a:rPr lang="en-US" dirty="0" err="1"/>
              <a:t>ModevalCoverage</a:t>
            </a:r>
            <a:r>
              <a:rPr lang="en-US" dirty="0"/>
              <a:t> uses a different scoring system than </a:t>
            </a:r>
            <a:r>
              <a:rPr lang="en-US" dirty="0" err="1"/>
              <a:t>ModevalKnownmodules</a:t>
            </a:r>
            <a:r>
              <a:rPr lang="en-US" dirty="0"/>
              <a:t> and outputs one values that seems to be a harmonic mean of all the other scores</a:t>
            </a:r>
          </a:p>
        </p:txBody>
      </p:sp>
    </p:spTree>
    <p:extLst>
      <p:ext uri="{BB962C8B-B14F-4D97-AF65-F5344CB8AC3E}">
        <p14:creationId xmlns:p14="http://schemas.microsoft.com/office/powerpoint/2010/main" val="3629783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619D-4AFF-C62E-6130-91F63DCB1367}"/>
              </a:ext>
            </a:extLst>
          </p:cNvPr>
          <p:cNvSpPr>
            <a:spLocks noGrp="1"/>
          </p:cNvSpPr>
          <p:nvPr>
            <p:ph type="title"/>
          </p:nvPr>
        </p:nvSpPr>
        <p:spPr/>
        <p:txBody>
          <a:bodyPr/>
          <a:lstStyle/>
          <a:p>
            <a:r>
              <a:rPr lang="en-US" dirty="0"/>
              <a:t>Notebook 0: Generating Baseline</a:t>
            </a:r>
          </a:p>
        </p:txBody>
      </p:sp>
      <p:sp>
        <p:nvSpPr>
          <p:cNvPr id="3" name="Content Placeholder 2">
            <a:extLst>
              <a:ext uri="{FF2B5EF4-FFF2-40B4-BE49-F238E27FC236}">
                <a16:creationId xmlns:a16="http://schemas.microsoft.com/office/drawing/2014/main" id="{6F5CA09B-BF89-2394-FF91-0EFBC5E84DAE}"/>
              </a:ext>
            </a:extLst>
          </p:cNvPr>
          <p:cNvSpPr>
            <a:spLocks noGrp="1"/>
          </p:cNvSpPr>
          <p:nvPr>
            <p:ph idx="1"/>
          </p:nvPr>
        </p:nvSpPr>
        <p:spPr/>
        <p:txBody>
          <a:bodyPr vert="horz" lIns="91440" tIns="45720" rIns="91440" bIns="45720" rtlCol="0" anchor="t">
            <a:normAutofit/>
          </a:bodyPr>
          <a:lstStyle/>
          <a:p>
            <a:r>
              <a:rPr lang="en-US" dirty="0"/>
              <a:t>Comparing with Other Methods </a:t>
            </a:r>
          </a:p>
          <a:p>
            <a:pPr lvl="1"/>
            <a:r>
              <a:rPr lang="en-US" sz="2000" dirty="0"/>
              <a:t>Defines a new function: </a:t>
            </a:r>
            <a:r>
              <a:rPr lang="en-US" sz="2000" dirty="0" err="1"/>
              <a:t>score_method</a:t>
            </a:r>
            <a:r>
              <a:rPr lang="en-US" sz="2000" dirty="0"/>
              <a:t>, which initializes </a:t>
            </a:r>
            <a:r>
              <a:rPr lang="en-US" sz="2000" dirty="0" err="1"/>
              <a:t>methodscores</a:t>
            </a:r>
            <a:r>
              <a:rPr lang="en-US" sz="2000" dirty="0"/>
              <a:t> and iterates over all possible pairs of grouped </a:t>
            </a:r>
            <a:r>
              <a:rPr lang="en-US" sz="2000" dirty="0" err="1"/>
              <a:t>dataframes</a:t>
            </a:r>
            <a:r>
              <a:rPr lang="en-US" sz="2000" dirty="0"/>
              <a:t> by </a:t>
            </a:r>
            <a:r>
              <a:rPr lang="en-US" sz="2000" dirty="0" err="1"/>
              <a:t>datasetname</a:t>
            </a:r>
            <a:r>
              <a:rPr lang="en-US" sz="2000" dirty="0"/>
              <a:t> and </a:t>
            </a:r>
            <a:r>
              <a:rPr lang="en-US" sz="2000" dirty="0" err="1"/>
              <a:t>goldstandard</a:t>
            </a:r>
            <a:r>
              <a:rPr lang="en-US" sz="2000" dirty="0"/>
              <a:t>, filtering out groups where one dataset is synthetic and one is not, and filtering out groups where </a:t>
            </a:r>
            <a:r>
              <a:rPr lang="en-US" sz="2000" dirty="0" err="1"/>
              <a:t>goldstandards</a:t>
            </a:r>
            <a:r>
              <a:rPr lang="en-US" sz="2000" dirty="0"/>
              <a:t> are not comparable. </a:t>
            </a:r>
            <a:r>
              <a:rPr lang="en-US" sz="2000" dirty="0">
                <a:ea typeface="+mn-lt"/>
                <a:cs typeface="+mn-lt"/>
              </a:rPr>
              <a:t>Identifies the optimal parameters in the reference dataset by finding the parameters corresponding to the highest score. Tries to find rows in the dataset of interest (</a:t>
            </a:r>
            <a:r>
              <a:rPr lang="en-US" sz="2000" dirty="0" err="1">
                <a:latin typeface="Consolas"/>
                <a:ea typeface="+mn-lt"/>
                <a:cs typeface="+mn-lt"/>
              </a:rPr>
              <a:t>scoresoi</a:t>
            </a:r>
            <a:r>
              <a:rPr lang="en-US" sz="2000" dirty="0">
                <a:ea typeface="+mn-lt"/>
                <a:cs typeface="+mn-lt"/>
              </a:rPr>
              <a:t>) that match the optimal parameters from the reference dataset (</a:t>
            </a:r>
            <a:r>
              <a:rPr lang="en-US" sz="2000" dirty="0" err="1">
                <a:latin typeface="Consolas"/>
                <a:ea typeface="+mn-lt"/>
                <a:cs typeface="+mn-lt"/>
              </a:rPr>
              <a:t>bestparams</a:t>
            </a:r>
            <a:r>
              <a:rPr lang="en-US" sz="2000" dirty="0">
                <a:ea typeface="+mn-lt"/>
                <a:cs typeface="+mn-lt"/>
              </a:rPr>
              <a:t>). Prints a message if no matching parameters are found or if multiple rows match. Appends a dictionary to </a:t>
            </a:r>
            <a:r>
              <a:rPr lang="en-US" sz="2000" dirty="0" err="1">
                <a:ea typeface="+mn-lt"/>
                <a:cs typeface="+mn-lt"/>
              </a:rPr>
              <a:t>methodscores</a:t>
            </a:r>
            <a:r>
              <a:rPr lang="en-US" sz="2000" dirty="0">
                <a:ea typeface="+mn-lt"/>
                <a:cs typeface="+mn-lt"/>
              </a:rPr>
              <a:t> containing names of the dataset of interest and dataset of reference, the maximum score of the </a:t>
            </a:r>
            <a:r>
              <a:rPr lang="en-US" sz="2000" dirty="0" err="1">
                <a:ea typeface="+mn-lt"/>
                <a:cs typeface="+mn-lt"/>
              </a:rPr>
              <a:t>datatset</a:t>
            </a:r>
            <a:r>
              <a:rPr lang="en-US" sz="2000" dirty="0">
                <a:ea typeface="+mn-lt"/>
                <a:cs typeface="+mn-lt"/>
              </a:rPr>
              <a:t> of interest, the method name, gold standard names of the datasets, and other relevant details like runtime, the module definition, and the organism involved. Then it returns this data frame. </a:t>
            </a:r>
            <a:endParaRPr lang="en-US" sz="2000" dirty="0"/>
          </a:p>
        </p:txBody>
      </p:sp>
    </p:spTree>
    <p:extLst>
      <p:ext uri="{BB962C8B-B14F-4D97-AF65-F5344CB8AC3E}">
        <p14:creationId xmlns:p14="http://schemas.microsoft.com/office/powerpoint/2010/main" val="325462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C2F1-DB4C-E58F-EA71-BC9C9C68CDF7}"/>
              </a:ext>
            </a:extLst>
          </p:cNvPr>
          <p:cNvSpPr>
            <a:spLocks noGrp="1"/>
          </p:cNvSpPr>
          <p:nvPr>
            <p:ph type="title"/>
          </p:nvPr>
        </p:nvSpPr>
        <p:spPr/>
        <p:txBody>
          <a:bodyPr/>
          <a:lstStyle/>
          <a:p>
            <a:r>
              <a:rPr lang="en-US" dirty="0"/>
              <a:t>Notebook 0: Generating Baseline</a:t>
            </a:r>
          </a:p>
        </p:txBody>
      </p:sp>
      <p:sp>
        <p:nvSpPr>
          <p:cNvPr id="3" name="Content Placeholder 2">
            <a:extLst>
              <a:ext uri="{FF2B5EF4-FFF2-40B4-BE49-F238E27FC236}">
                <a16:creationId xmlns:a16="http://schemas.microsoft.com/office/drawing/2014/main" id="{A835681D-4897-8331-BF53-B1297EB2EEFB}"/>
              </a:ext>
            </a:extLst>
          </p:cNvPr>
          <p:cNvSpPr>
            <a:spLocks noGrp="1"/>
          </p:cNvSpPr>
          <p:nvPr>
            <p:ph idx="1"/>
          </p:nvPr>
        </p:nvSpPr>
        <p:spPr/>
        <p:txBody>
          <a:bodyPr vert="horz" lIns="91440" tIns="45720" rIns="91440" bIns="45720" rtlCol="0" anchor="t">
            <a:normAutofit lnSpcReduction="10000"/>
          </a:bodyPr>
          <a:lstStyle/>
          <a:p>
            <a:r>
              <a:rPr lang="en-US" dirty="0"/>
              <a:t>Comparing with other methods</a:t>
            </a:r>
          </a:p>
          <a:p>
            <a:pPr lvl="1"/>
            <a:r>
              <a:rPr lang="en-US" sz="2000" dirty="0"/>
              <a:t>Initializes a </a:t>
            </a:r>
            <a:r>
              <a:rPr lang="en-US" sz="2000" dirty="0" err="1"/>
              <a:t>finalscores</a:t>
            </a:r>
            <a:r>
              <a:rPr lang="en-US" sz="2000" dirty="0"/>
              <a:t> list, and for each method name, iterates, loading a </a:t>
            </a:r>
            <a:r>
              <a:rPr lang="en-US" sz="2000" dirty="0" err="1"/>
              <a:t>json</a:t>
            </a:r>
            <a:r>
              <a:rPr lang="en-US" sz="2000" dirty="0"/>
              <a:t> file for the setting name, creating two pandas dataframes, </a:t>
            </a:r>
            <a:r>
              <a:rPr lang="en-US" sz="2000" dirty="0">
                <a:ea typeface="+mn-lt"/>
                <a:cs typeface="+mn-lt"/>
              </a:rPr>
              <a:t>Creates two DataFrames, </a:t>
            </a:r>
            <a:r>
              <a:rPr lang="en-US" sz="2000" dirty="0">
                <a:latin typeface="Aptos"/>
              </a:rPr>
              <a:t>settings_dataset</a:t>
            </a:r>
            <a:r>
              <a:rPr lang="en-US" sz="2000" dirty="0">
                <a:ea typeface="+mn-lt"/>
                <a:cs typeface="+mn-lt"/>
              </a:rPr>
              <a:t> and </a:t>
            </a:r>
            <a:r>
              <a:rPr lang="en-US" sz="2000" dirty="0">
                <a:latin typeface="Aptos"/>
              </a:rPr>
              <a:t>settings_method</a:t>
            </a:r>
            <a:r>
              <a:rPr lang="en-US" sz="2000" dirty="0">
                <a:ea typeface="+mn-lt"/>
                <a:cs typeface="+mn-lt"/>
              </a:rPr>
              <a:t>, by extracting parameters from the dataset and method JSON files and including a </a:t>
            </a:r>
            <a:r>
              <a:rPr lang="en-US" sz="2000" dirty="0" err="1">
                <a:latin typeface="Aptos"/>
              </a:rPr>
              <a:t>settingid</a:t>
            </a:r>
            <a:r>
              <a:rPr lang="en-US" sz="2000" dirty="0">
                <a:ea typeface="+mn-lt"/>
                <a:cs typeface="+mn-lt"/>
              </a:rPr>
              <a:t> for each setting, prints the current method name, and retrieves the parameters of interest of the method name. Creates a scores </a:t>
            </a:r>
            <a:r>
              <a:rPr lang="en-US" sz="2000" dirty="0" err="1">
                <a:ea typeface="+mn-lt"/>
                <a:cs typeface="+mn-lt"/>
              </a:rPr>
              <a:t>dataframe</a:t>
            </a:r>
            <a:r>
              <a:rPr lang="en-US" sz="2000" dirty="0">
                <a:ea typeface="+mn-lt"/>
                <a:cs typeface="+mn-lt"/>
              </a:rPr>
              <a:t>, and runs </a:t>
            </a:r>
            <a:r>
              <a:rPr lang="en-US" sz="2000" dirty="0" err="1">
                <a:ea typeface="+mn-lt"/>
                <a:cs typeface="+mn-lt"/>
              </a:rPr>
              <a:t>ModevalKnownmodules</a:t>
            </a:r>
            <a:r>
              <a:rPr lang="en-US" sz="2000" dirty="0">
                <a:ea typeface="+mn-lt"/>
                <a:cs typeface="+mn-lt"/>
              </a:rPr>
              <a:t> with </a:t>
            </a:r>
            <a:r>
              <a:rPr lang="en-US" sz="2000" dirty="0" err="1">
                <a:ea typeface="+mn-lt"/>
                <a:cs typeface="+mn-lt"/>
              </a:rPr>
              <a:t>settings_name</a:t>
            </a:r>
            <a:r>
              <a:rPr lang="en-US" sz="2000" dirty="0">
                <a:ea typeface="+mn-lt"/>
                <a:cs typeface="+mn-lt"/>
              </a:rPr>
              <a:t>. Sets the scores column to the F1rprr_permuted scores, Modifies the </a:t>
            </a:r>
            <a:r>
              <a:rPr lang="en-US" sz="2000" dirty="0" err="1">
                <a:ea typeface="+mn-lt"/>
                <a:cs typeface="+mn-lt"/>
              </a:rPr>
              <a:t>moduledef</a:t>
            </a:r>
            <a:r>
              <a:rPr lang="en-US" sz="2000" dirty="0">
                <a:ea typeface="+mn-lt"/>
                <a:cs typeface="+mn-lt"/>
              </a:rPr>
              <a:t> column to categorize known modules. Merges </a:t>
            </a:r>
            <a:r>
              <a:rPr lang="en-US" sz="2000" dirty="0" err="1">
                <a:ea typeface="+mn-lt"/>
                <a:cs typeface="+mn-lt"/>
              </a:rPr>
              <a:t>modeval.scores</a:t>
            </a:r>
            <a:r>
              <a:rPr lang="en-US" sz="2000" dirty="0">
                <a:ea typeface="+mn-lt"/>
                <a:cs typeface="+mn-lt"/>
              </a:rPr>
              <a:t> with </a:t>
            </a:r>
            <a:r>
              <a:rPr lang="en-US" sz="2000" dirty="0" err="1">
                <a:ea typeface="+mn-lt"/>
                <a:cs typeface="+mn-lt"/>
              </a:rPr>
              <a:t>settings_dataset</a:t>
            </a:r>
            <a:r>
              <a:rPr lang="en-US" sz="2000" dirty="0">
                <a:ea typeface="+mn-lt"/>
                <a:cs typeface="+mn-lt"/>
              </a:rPr>
              <a:t> and </a:t>
            </a:r>
            <a:r>
              <a:rPr lang="en-US" sz="2000" dirty="0" err="1">
                <a:ea typeface="+mn-lt"/>
                <a:cs typeface="+mn-lt"/>
              </a:rPr>
              <a:t>settings_method</a:t>
            </a:r>
            <a:r>
              <a:rPr lang="en-US" sz="2000" dirty="0">
                <a:ea typeface="+mn-lt"/>
                <a:cs typeface="+mn-lt"/>
              </a:rPr>
              <a:t> on </a:t>
            </a:r>
            <a:r>
              <a:rPr lang="en-US" sz="2000" dirty="0" err="1">
                <a:ea typeface="+mn-lt"/>
                <a:cs typeface="+mn-lt"/>
              </a:rPr>
              <a:t>settingid</a:t>
            </a:r>
            <a:r>
              <a:rPr lang="en-US" sz="2000" dirty="0">
                <a:ea typeface="+mn-lt"/>
                <a:cs typeface="+mn-lt"/>
              </a:rPr>
              <a:t>. Appends the merged scores to the scores </a:t>
            </a:r>
            <a:r>
              <a:rPr lang="en-US" sz="2000" dirty="0" err="1">
                <a:ea typeface="+mn-lt"/>
                <a:cs typeface="+mn-lt"/>
              </a:rPr>
              <a:t>DataFrame</a:t>
            </a:r>
            <a:r>
              <a:rPr lang="en-US" sz="2000" dirty="0">
                <a:ea typeface="+mn-lt"/>
                <a:cs typeface="+mn-lt"/>
              </a:rPr>
              <a:t>. Then does the same with </a:t>
            </a:r>
            <a:r>
              <a:rPr lang="en-US" sz="2000" dirty="0" err="1">
                <a:ea typeface="+mn-lt"/>
                <a:cs typeface="+mn-lt"/>
              </a:rPr>
              <a:t>ModevalCoverage</a:t>
            </a:r>
            <a:r>
              <a:rPr lang="en-US" sz="2000" dirty="0">
                <a:ea typeface="+mn-lt"/>
                <a:cs typeface="+mn-lt"/>
              </a:rPr>
              <a:t>, using </a:t>
            </a:r>
            <a:r>
              <a:rPr lang="en-US" sz="2000" dirty="0" err="1">
                <a:ea typeface="+mn-lt"/>
                <a:cs typeface="+mn-lt"/>
              </a:rPr>
              <a:t>aucodds_permuted</a:t>
            </a:r>
            <a:r>
              <a:rPr lang="en-US" sz="2000" dirty="0">
                <a:ea typeface="+mn-lt"/>
                <a:cs typeface="+mn-lt"/>
              </a:rPr>
              <a:t> instead of the F1rprr_permuted scores. Calls the </a:t>
            </a:r>
            <a:r>
              <a:rPr lang="en-US" sz="2000" dirty="0" err="1">
                <a:ea typeface="+mn-lt"/>
                <a:cs typeface="+mn-lt"/>
              </a:rPr>
              <a:t>score_method</a:t>
            </a:r>
            <a:r>
              <a:rPr lang="en-US" sz="2000" dirty="0">
                <a:ea typeface="+mn-lt"/>
                <a:cs typeface="+mn-lt"/>
              </a:rPr>
              <a:t> function with the combined scores </a:t>
            </a:r>
            <a:r>
              <a:rPr lang="en-US" sz="2000" dirty="0" err="1">
                <a:ea typeface="+mn-lt"/>
                <a:cs typeface="+mn-lt"/>
              </a:rPr>
              <a:t>DataFrame</a:t>
            </a:r>
            <a:r>
              <a:rPr lang="en-US" sz="2000" dirty="0">
                <a:ea typeface="+mn-lt"/>
                <a:cs typeface="+mn-lt"/>
              </a:rPr>
              <a:t>. Adds </a:t>
            </a:r>
            <a:r>
              <a:rPr lang="en-US" sz="2000" dirty="0" err="1">
                <a:ea typeface="+mn-lt"/>
                <a:cs typeface="+mn-lt"/>
              </a:rPr>
              <a:t>organismnetoi</a:t>
            </a:r>
            <a:r>
              <a:rPr lang="en-US" sz="2000" dirty="0">
                <a:ea typeface="+mn-lt"/>
                <a:cs typeface="+mn-lt"/>
              </a:rPr>
              <a:t> and </a:t>
            </a:r>
            <a:r>
              <a:rPr lang="en-US" sz="2000" dirty="0" err="1">
                <a:ea typeface="+mn-lt"/>
                <a:cs typeface="+mn-lt"/>
              </a:rPr>
              <a:t>organismnetor</a:t>
            </a:r>
            <a:r>
              <a:rPr lang="en-US" sz="2000" dirty="0">
                <a:ea typeface="+mn-lt"/>
                <a:cs typeface="+mn-lt"/>
              </a:rPr>
              <a:t> columns to </a:t>
            </a:r>
            <a:r>
              <a:rPr lang="en-US" sz="2000" dirty="0" err="1">
                <a:ea typeface="+mn-lt"/>
                <a:cs typeface="+mn-lt"/>
              </a:rPr>
              <a:t>methodscores</a:t>
            </a:r>
            <a:r>
              <a:rPr lang="en-US" sz="2000" dirty="0">
                <a:ea typeface="+mn-lt"/>
                <a:cs typeface="+mn-lt"/>
              </a:rPr>
              <a:t>, extracting the organism name from </a:t>
            </a:r>
            <a:r>
              <a:rPr lang="en-US" sz="2000" dirty="0" err="1">
                <a:ea typeface="+mn-lt"/>
                <a:cs typeface="+mn-lt"/>
              </a:rPr>
              <a:t>goldstandardoi</a:t>
            </a:r>
            <a:r>
              <a:rPr lang="en-US" sz="2000" dirty="0">
                <a:ea typeface="+mn-lt"/>
                <a:cs typeface="+mn-lt"/>
              </a:rPr>
              <a:t> and </a:t>
            </a:r>
            <a:r>
              <a:rPr lang="en-US" sz="2000" dirty="0" err="1">
                <a:ea typeface="+mn-lt"/>
                <a:cs typeface="+mn-lt"/>
              </a:rPr>
              <a:t>goldstandardor</a:t>
            </a:r>
            <a:r>
              <a:rPr lang="en-US" sz="2000" dirty="0">
                <a:ea typeface="+mn-lt"/>
                <a:cs typeface="+mn-lt"/>
              </a:rPr>
              <a:t>. The appends </a:t>
            </a:r>
            <a:r>
              <a:rPr lang="en-US" sz="2000" dirty="0" err="1">
                <a:ea typeface="+mn-lt"/>
                <a:cs typeface="+mn-lt"/>
              </a:rPr>
              <a:t>methodscores</a:t>
            </a:r>
            <a:r>
              <a:rPr lang="en-US" sz="2000" dirty="0">
                <a:ea typeface="+mn-lt"/>
                <a:cs typeface="+mn-lt"/>
              </a:rPr>
              <a:t> to the final scores list. </a:t>
            </a:r>
            <a:r>
              <a:rPr lang="en-US" sz="2000" dirty="0" err="1">
                <a:ea typeface="+mn-lt"/>
                <a:cs typeface="+mn-lt"/>
              </a:rPr>
              <a:t>FInally</a:t>
            </a:r>
            <a:r>
              <a:rPr lang="en-US" sz="2000" dirty="0">
                <a:ea typeface="+mn-lt"/>
                <a:cs typeface="+mn-lt"/>
              </a:rPr>
              <a:t>, outside of the iteration concatenates the </a:t>
            </a:r>
            <a:r>
              <a:rPr lang="en-US" sz="2000" dirty="0" err="1">
                <a:ea typeface="+mn-lt"/>
                <a:cs typeface="+mn-lt"/>
              </a:rPr>
              <a:t>finalscores</a:t>
            </a:r>
            <a:r>
              <a:rPr lang="en-US" sz="2000" dirty="0">
                <a:ea typeface="+mn-lt"/>
                <a:cs typeface="+mn-lt"/>
              </a:rPr>
              <a:t> </a:t>
            </a:r>
            <a:r>
              <a:rPr lang="en-US" sz="2000" dirty="0" err="1">
                <a:ea typeface="+mn-lt"/>
                <a:cs typeface="+mn-lt"/>
              </a:rPr>
              <a:t>dataframe</a:t>
            </a:r>
            <a:r>
              <a:rPr lang="en-US" sz="2000" dirty="0">
                <a:ea typeface="+mn-lt"/>
                <a:cs typeface="+mn-lt"/>
              </a:rPr>
              <a:t>. </a:t>
            </a:r>
            <a:endParaRPr lang="en-US" sz="2000" dirty="0"/>
          </a:p>
        </p:txBody>
      </p:sp>
    </p:spTree>
    <p:extLst>
      <p:ext uri="{BB962C8B-B14F-4D97-AF65-F5344CB8AC3E}">
        <p14:creationId xmlns:p14="http://schemas.microsoft.com/office/powerpoint/2010/main" val="16744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1AA4-9D5A-8182-21DA-236ABB7D36E7}"/>
              </a:ext>
            </a:extLst>
          </p:cNvPr>
          <p:cNvSpPr>
            <a:spLocks noGrp="1"/>
          </p:cNvSpPr>
          <p:nvPr>
            <p:ph type="title"/>
          </p:nvPr>
        </p:nvSpPr>
        <p:spPr/>
        <p:txBody>
          <a:bodyPr/>
          <a:lstStyle/>
          <a:p>
            <a:r>
              <a:rPr lang="en-US" dirty="0"/>
              <a:t>Notebook 0: Generating Baseline</a:t>
            </a:r>
          </a:p>
        </p:txBody>
      </p:sp>
      <p:sp>
        <p:nvSpPr>
          <p:cNvPr id="3" name="Content Placeholder 2">
            <a:extLst>
              <a:ext uri="{FF2B5EF4-FFF2-40B4-BE49-F238E27FC236}">
                <a16:creationId xmlns:a16="http://schemas.microsoft.com/office/drawing/2014/main" id="{65325C46-7EAD-7B1E-8A6E-A60D2B849DE2}"/>
              </a:ext>
            </a:extLst>
          </p:cNvPr>
          <p:cNvSpPr>
            <a:spLocks noGrp="1"/>
          </p:cNvSpPr>
          <p:nvPr>
            <p:ph idx="1"/>
          </p:nvPr>
        </p:nvSpPr>
        <p:spPr/>
        <p:txBody>
          <a:bodyPr vert="horz" lIns="91440" tIns="45720" rIns="91440" bIns="45720" rtlCol="0" anchor="t">
            <a:normAutofit/>
          </a:bodyPr>
          <a:lstStyle/>
          <a:p>
            <a:r>
              <a:rPr lang="en-US"/>
              <a:t>Comparing with other methods</a:t>
            </a:r>
          </a:p>
          <a:p>
            <a:pPr lvl="1"/>
            <a:r>
              <a:rPr lang="en-US" sz="2000">
                <a:ea typeface="+mn-lt"/>
                <a:cs typeface="+mn-lt"/>
              </a:rPr>
              <a:t>The function </a:t>
            </a:r>
            <a:r>
              <a:rPr lang="en-US" sz="2000" err="1">
                <a:latin typeface="Aptos"/>
              </a:rPr>
              <a:t>add_weights</a:t>
            </a:r>
            <a:r>
              <a:rPr lang="en-US" sz="2000">
                <a:ea typeface="+mn-lt"/>
                <a:cs typeface="+mn-lt"/>
              </a:rPr>
              <a:t> calculates and assigns weights to scores based on the distribution of </a:t>
            </a:r>
            <a:r>
              <a:rPr lang="en-US" sz="2000" err="1">
                <a:latin typeface="Aptos"/>
              </a:rPr>
              <a:t>moduledef</a:t>
            </a:r>
            <a:r>
              <a:rPr lang="en-US" sz="2000">
                <a:ea typeface="+mn-lt"/>
                <a:cs typeface="+mn-lt"/>
              </a:rPr>
              <a:t> within each </a:t>
            </a:r>
            <a:r>
              <a:rPr lang="en-US" sz="2000" err="1">
                <a:latin typeface="Aptos"/>
              </a:rPr>
              <a:t>organismoi</a:t>
            </a:r>
            <a:r>
              <a:rPr lang="en-US" sz="2000">
                <a:ea typeface="+mn-lt"/>
                <a:cs typeface="+mn-lt"/>
              </a:rPr>
              <a:t> group. These weights are intended to balance the influence of different </a:t>
            </a:r>
            <a:r>
              <a:rPr lang="en-US" sz="2000" err="1">
                <a:latin typeface="Aptos"/>
              </a:rPr>
              <a:t>moduledef</a:t>
            </a:r>
            <a:r>
              <a:rPr lang="en-US" sz="2000">
                <a:ea typeface="+mn-lt"/>
                <a:cs typeface="+mn-lt"/>
              </a:rPr>
              <a:t> categories.</a:t>
            </a:r>
            <a:endParaRPr lang="en-US" sz="2000" dirty="0"/>
          </a:p>
          <a:p>
            <a:pPr lvl="1"/>
            <a:r>
              <a:rPr lang="en-US" sz="2000" dirty="0"/>
              <a:t>Filters scores for training data by selecting rows</a:t>
            </a:r>
            <a:r>
              <a:rPr lang="en-US" sz="2000" dirty="0">
                <a:ea typeface="+mn-lt"/>
                <a:cs typeface="+mn-lt"/>
              </a:rPr>
              <a:t> where the dataset and gold standard match between the test and reference datasets. Applies the </a:t>
            </a:r>
            <a:r>
              <a:rPr lang="en-US" sz="2000" dirty="0" err="1">
                <a:ea typeface="+mn-lt"/>
                <a:cs typeface="+mn-lt"/>
              </a:rPr>
              <a:t>add_weights</a:t>
            </a:r>
            <a:r>
              <a:rPr lang="en-US" sz="2000" dirty="0">
                <a:ea typeface="+mn-lt"/>
                <a:cs typeface="+mn-lt"/>
              </a:rPr>
              <a:t> function to the filtered scores. Data frame is grouped by method, and for each group (x), </a:t>
            </a:r>
            <a:r>
              <a:rPr lang="en-US" sz="2000" dirty="0" err="1">
                <a:ea typeface="+mn-lt"/>
                <a:cs typeface="+mn-lt"/>
              </a:rPr>
              <a:t>np.average</a:t>
            </a:r>
            <a:r>
              <a:rPr lang="en-US" sz="2000" dirty="0">
                <a:ea typeface="+mn-lt"/>
                <a:cs typeface="+mn-lt"/>
              </a:rPr>
              <a:t>() is applied to calculate the weighted average of score using weight as weights, which computes the weighted average score for each method based on the training data.</a:t>
            </a:r>
            <a:endParaRPr lang="en-US" sz="2000" dirty="0"/>
          </a:p>
          <a:p>
            <a:pPr lvl="1"/>
            <a:r>
              <a:rPr lang="en-US" sz="2000" dirty="0"/>
              <a:t>A similar process is applied for test scores, but the filtering selects rows where the data set a </a:t>
            </a:r>
            <a:r>
              <a:rPr lang="en-US" sz="2000" dirty="0" err="1"/>
              <a:t>goldstandard</a:t>
            </a:r>
            <a:r>
              <a:rPr lang="en-US" sz="2000" dirty="0"/>
              <a:t> do not match. </a:t>
            </a:r>
          </a:p>
          <a:p>
            <a:pPr lvl="1"/>
            <a:r>
              <a:rPr lang="en-US" sz="2000" dirty="0"/>
              <a:t>Writes these scores to </a:t>
            </a:r>
            <a:r>
              <a:rPr lang="en-US" sz="2000"/>
              <a:t>csv files.</a:t>
            </a:r>
            <a:endParaRPr lang="en-US" sz="2000" dirty="0"/>
          </a:p>
          <a:p>
            <a:pPr lvl="1"/>
            <a:r>
              <a:rPr lang="en-US" sz="2000" dirty="0"/>
              <a:t>Generates a horizontal bar plot to visualize the training and test scores</a:t>
            </a:r>
            <a:r>
              <a:rPr lang="en-US" sz="2000"/>
              <a:t> for each method. </a:t>
            </a:r>
            <a:endParaRPr lang="en-US" sz="2000" dirty="0"/>
          </a:p>
          <a:p>
            <a:pPr lvl="1"/>
            <a:endParaRPr lang="en-US" sz="2000" dirty="0"/>
          </a:p>
        </p:txBody>
      </p:sp>
    </p:spTree>
    <p:extLst>
      <p:ext uri="{BB962C8B-B14F-4D97-AF65-F5344CB8AC3E}">
        <p14:creationId xmlns:p14="http://schemas.microsoft.com/office/powerpoint/2010/main" val="41160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A4B7-D42B-3BC2-3DC7-57883DCAB3DE}"/>
              </a:ext>
            </a:extLst>
          </p:cNvPr>
          <p:cNvSpPr>
            <a:spLocks noGrp="1"/>
          </p:cNvSpPr>
          <p:nvPr>
            <p:ph type="title"/>
          </p:nvPr>
        </p:nvSpPr>
        <p:spPr/>
        <p:txBody>
          <a:bodyPr/>
          <a:lstStyle/>
          <a:p>
            <a:r>
              <a:rPr lang="en-US"/>
              <a:t>Components of evaluating a method</a:t>
            </a:r>
          </a:p>
        </p:txBody>
      </p:sp>
      <p:sp>
        <p:nvSpPr>
          <p:cNvPr id="3" name="Content Placeholder 2">
            <a:extLst>
              <a:ext uri="{FF2B5EF4-FFF2-40B4-BE49-F238E27FC236}">
                <a16:creationId xmlns:a16="http://schemas.microsoft.com/office/drawing/2014/main" id="{B72ED5D8-7CC1-4FD9-C199-B33475DD648D}"/>
              </a:ext>
            </a:extLst>
          </p:cNvPr>
          <p:cNvSpPr>
            <a:spLocks noGrp="1"/>
          </p:cNvSpPr>
          <p:nvPr>
            <p:ph idx="1"/>
          </p:nvPr>
        </p:nvSpPr>
        <p:spPr/>
        <p:txBody>
          <a:bodyPr>
            <a:normAutofit fontScale="92500" lnSpcReduction="20000"/>
          </a:bodyPr>
          <a:lstStyle/>
          <a:p>
            <a:r>
              <a:rPr lang="en-US"/>
              <a:t>Dataset (precise2k)</a:t>
            </a:r>
          </a:p>
          <a:p>
            <a:pPr lvl="1"/>
            <a:r>
              <a:rPr lang="en-US"/>
              <a:t>Post-processing:</a:t>
            </a:r>
          </a:p>
          <a:p>
            <a:pPr lvl="2"/>
            <a:r>
              <a:rPr lang="en-US"/>
              <a:t>Transformations</a:t>
            </a:r>
          </a:p>
          <a:p>
            <a:pPr lvl="2"/>
            <a:r>
              <a:rPr lang="en-US"/>
              <a:t>Filtering (ex. </a:t>
            </a:r>
          </a:p>
          <a:p>
            <a:r>
              <a:rPr lang="en-US"/>
              <a:t>Known regulatory interactions (</a:t>
            </a:r>
            <a:r>
              <a:rPr lang="en-US" err="1"/>
              <a:t>regulondb</a:t>
            </a:r>
            <a:r>
              <a:rPr lang="en-US"/>
              <a:t>)</a:t>
            </a:r>
          </a:p>
          <a:p>
            <a:pPr lvl="1"/>
            <a:r>
              <a:rPr lang="en-US"/>
              <a:t>Module definitions</a:t>
            </a:r>
          </a:p>
          <a:p>
            <a:pPr lvl="2"/>
            <a:r>
              <a:rPr lang="en-US"/>
              <a:t>Minimal co-regulation</a:t>
            </a:r>
          </a:p>
          <a:p>
            <a:pPr lvl="2"/>
            <a:r>
              <a:rPr lang="en-US"/>
              <a:t>Strict co-regulation </a:t>
            </a:r>
          </a:p>
          <a:p>
            <a:pPr lvl="2"/>
            <a:r>
              <a:rPr lang="en-US"/>
              <a:t>Interconnected subgraphs</a:t>
            </a:r>
          </a:p>
          <a:p>
            <a:r>
              <a:rPr lang="en-US"/>
              <a:t>Prediction model</a:t>
            </a:r>
            <a:r>
              <a:rPr lang="en-US">
                <a:sym typeface="Wingdings" pitchFamily="2" charset="2"/>
              </a:rPr>
              <a:t> (ex. Genie3 is a direct network inference method) </a:t>
            </a:r>
          </a:p>
          <a:p>
            <a:pPr lvl="1"/>
            <a:r>
              <a:rPr lang="en-US">
                <a:sym typeface="Wingdings" pitchFamily="2" charset="2"/>
              </a:rPr>
              <a:t>Each prediction model has its own </a:t>
            </a:r>
          </a:p>
          <a:p>
            <a:r>
              <a:rPr lang="en-US">
                <a:sym typeface="Wingdings" pitchFamily="2" charset="2"/>
              </a:rPr>
              <a:t>Model parameters (ex. RF/Many-tree, </a:t>
            </a:r>
            <a:r>
              <a:rPr lang="en-US" err="1">
                <a:sym typeface="Wingdings" pitchFamily="2" charset="2"/>
              </a:rPr>
              <a:t>Ntrees</a:t>
            </a:r>
            <a:r>
              <a:rPr lang="en-US">
                <a:sym typeface="Wingdings" pitchFamily="2" charset="2"/>
              </a:rPr>
              <a:t>, threshold)</a:t>
            </a:r>
          </a:p>
          <a:p>
            <a:r>
              <a:rPr lang="en-US">
                <a:sym typeface="Wingdings" pitchFamily="2" charset="2"/>
              </a:rPr>
              <a:t>Evaluation metrics</a:t>
            </a:r>
          </a:p>
          <a:p>
            <a:pPr lvl="1"/>
            <a:endParaRPr lang="en-US">
              <a:sym typeface="Wingdings" pitchFamily="2" charset="2"/>
            </a:endParaRPr>
          </a:p>
          <a:p>
            <a:pPr lvl="1"/>
            <a:endParaRPr lang="en-US">
              <a:sym typeface="Wingdings" pitchFamily="2" charset="2"/>
            </a:endParaRPr>
          </a:p>
        </p:txBody>
      </p:sp>
    </p:spTree>
    <p:extLst>
      <p:ext uri="{BB962C8B-B14F-4D97-AF65-F5344CB8AC3E}">
        <p14:creationId xmlns:p14="http://schemas.microsoft.com/office/powerpoint/2010/main" val="43644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A296-9150-3FDF-C052-E424D6DEC006}"/>
              </a:ext>
            </a:extLst>
          </p:cNvPr>
          <p:cNvSpPr>
            <a:spLocks noGrp="1"/>
          </p:cNvSpPr>
          <p:nvPr>
            <p:ph type="title"/>
          </p:nvPr>
        </p:nvSpPr>
        <p:spPr/>
        <p:txBody>
          <a:bodyPr>
            <a:normAutofit/>
          </a:bodyPr>
          <a:lstStyle/>
          <a:p>
            <a:r>
              <a:rPr lang="en-US" sz="3200"/>
              <a:t>Defining a baseline = reference regulatory network</a:t>
            </a:r>
            <a:br>
              <a:rPr lang="en-US" sz="3200"/>
            </a:br>
            <a:r>
              <a:rPr lang="en-US" sz="3200"/>
              <a:t>permutated baseline = shuffled training data set</a:t>
            </a:r>
          </a:p>
        </p:txBody>
      </p:sp>
      <p:sp>
        <p:nvSpPr>
          <p:cNvPr id="3" name="Content Placeholder 2">
            <a:extLst>
              <a:ext uri="{FF2B5EF4-FFF2-40B4-BE49-F238E27FC236}">
                <a16:creationId xmlns:a16="http://schemas.microsoft.com/office/drawing/2014/main" id="{9B6D914F-4BFA-AF86-126E-E1DFCE9595F1}"/>
              </a:ext>
            </a:extLst>
          </p:cNvPr>
          <p:cNvSpPr>
            <a:spLocks noGrp="1"/>
          </p:cNvSpPr>
          <p:nvPr>
            <p:ph idx="1"/>
          </p:nvPr>
        </p:nvSpPr>
        <p:spPr/>
        <p:txBody>
          <a:bodyPr>
            <a:normAutofit fontScale="92500" lnSpcReduction="20000"/>
          </a:bodyPr>
          <a:lstStyle/>
          <a:p>
            <a:r>
              <a:rPr lang="en-US" dirty="0"/>
              <a:t>Extract regulators gene targets as modules which are consequently used as a baseline reference </a:t>
            </a:r>
          </a:p>
          <a:p>
            <a:r>
              <a:rPr lang="en-US" dirty="0"/>
              <a:t>(filters modules greater than 5 genes)</a:t>
            </a:r>
          </a:p>
          <a:p>
            <a:endParaRPr lang="en-US" dirty="0"/>
          </a:p>
          <a:p>
            <a:r>
              <a:rPr lang="en-US" b="1" dirty="0"/>
              <a:t>Alternative definitions of what a module is:</a:t>
            </a:r>
          </a:p>
          <a:p>
            <a:r>
              <a:rPr lang="en-US" dirty="0"/>
              <a:t>Minimal coregulation</a:t>
            </a:r>
          </a:p>
          <a:p>
            <a:r>
              <a:rPr lang="en-US" dirty="0"/>
              <a:t>Strict coregulation</a:t>
            </a:r>
          </a:p>
          <a:p>
            <a:pPr marL="0" indent="0">
              <a:buNone/>
            </a:pPr>
            <a:r>
              <a:rPr lang="en-US" u="sng" dirty="0"/>
              <a:t>Graph clustering methods with varied cutoffs</a:t>
            </a:r>
          </a:p>
          <a:p>
            <a:r>
              <a:rPr lang="en-US" dirty="0"/>
              <a:t>MCL interconnected subgraphs</a:t>
            </a:r>
          </a:p>
          <a:p>
            <a:r>
              <a:rPr lang="en-US" dirty="0"/>
              <a:t>Affinity propagation interconnected subgraphs</a:t>
            </a:r>
          </a:p>
          <a:p>
            <a:r>
              <a:rPr lang="en-US" dirty="0"/>
              <a:t>Transitivity clustering interconnected subgraphs</a:t>
            </a:r>
          </a:p>
          <a:p>
            <a:endParaRPr lang="en-US" dirty="0"/>
          </a:p>
        </p:txBody>
      </p:sp>
    </p:spTree>
    <p:extLst>
      <p:ext uri="{BB962C8B-B14F-4D97-AF65-F5344CB8AC3E}">
        <p14:creationId xmlns:p14="http://schemas.microsoft.com/office/powerpoint/2010/main" val="29028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F149-0165-DF20-E346-B2550F5DEBA4}"/>
              </a:ext>
            </a:extLst>
          </p:cNvPr>
          <p:cNvSpPr>
            <a:spLocks noGrp="1"/>
          </p:cNvSpPr>
          <p:nvPr>
            <p:ph type="title"/>
          </p:nvPr>
        </p:nvSpPr>
        <p:spPr>
          <a:xfrm>
            <a:off x="1799095" y="473317"/>
            <a:ext cx="5257800" cy="1325563"/>
          </a:xfrm>
        </p:spPr>
        <p:txBody>
          <a:bodyPr/>
          <a:lstStyle/>
          <a:p>
            <a:r>
              <a:rPr lang="en-US" dirty="0"/>
              <a:t>Evaluation metrics</a:t>
            </a:r>
          </a:p>
        </p:txBody>
      </p:sp>
      <p:pic>
        <p:nvPicPr>
          <p:cNvPr id="4" name="Picture 3">
            <a:extLst>
              <a:ext uri="{FF2B5EF4-FFF2-40B4-BE49-F238E27FC236}">
                <a16:creationId xmlns:a16="http://schemas.microsoft.com/office/drawing/2014/main" id="{DBC0E3EC-C3D3-E514-7214-6607AFC66C38}"/>
              </a:ext>
            </a:extLst>
          </p:cNvPr>
          <p:cNvPicPr>
            <a:picLocks noChangeAspect="1"/>
          </p:cNvPicPr>
          <p:nvPr/>
        </p:nvPicPr>
        <p:blipFill>
          <a:blip r:embed="rId2"/>
          <a:stretch>
            <a:fillRect/>
          </a:stretch>
        </p:blipFill>
        <p:spPr>
          <a:xfrm>
            <a:off x="210950" y="2040104"/>
            <a:ext cx="7772400" cy="3640033"/>
          </a:xfrm>
          <a:prstGeom prst="rect">
            <a:avLst/>
          </a:prstGeom>
        </p:spPr>
      </p:pic>
      <p:sp>
        <p:nvSpPr>
          <p:cNvPr id="5" name="TextBox 4">
            <a:extLst>
              <a:ext uri="{FF2B5EF4-FFF2-40B4-BE49-F238E27FC236}">
                <a16:creationId xmlns:a16="http://schemas.microsoft.com/office/drawing/2014/main" id="{28A2A7A3-5ABA-0915-1E72-3FEB3B9628C1}"/>
              </a:ext>
            </a:extLst>
          </p:cNvPr>
          <p:cNvSpPr txBox="1"/>
          <p:nvPr/>
        </p:nvSpPr>
        <p:spPr>
          <a:xfrm>
            <a:off x="8094851" y="1136099"/>
            <a:ext cx="4013200" cy="4401205"/>
          </a:xfrm>
          <a:prstGeom prst="rect">
            <a:avLst/>
          </a:prstGeom>
          <a:noFill/>
        </p:spPr>
        <p:txBody>
          <a:bodyPr wrap="square" rtlCol="0">
            <a:spAutoFit/>
          </a:bodyPr>
          <a:lstStyle/>
          <a:p>
            <a:r>
              <a:rPr lang="en-US" sz="1400" dirty="0"/>
              <a:t>Each score assesses the similarity between a set of known modules and a set of observed modules. The recovery and</a:t>
            </a:r>
          </a:p>
          <a:p>
            <a:r>
              <a:rPr lang="en-US" sz="1400" dirty="0"/>
              <a:t>relevance will try to match individual modules between the two sets using the Jaccard index, a measure of overlap</a:t>
            </a:r>
          </a:p>
          <a:p>
            <a:r>
              <a:rPr lang="en-US" sz="1400" dirty="0"/>
              <a:t>between two mathematical sets. The recovery tries to match known modules with observed modules, while the</a:t>
            </a:r>
          </a:p>
          <a:p>
            <a:r>
              <a:rPr lang="en-US" sz="1400" dirty="0"/>
              <a:t>relevance tries to match observed modules with known modules. The recall and precision scores will compare the</a:t>
            </a:r>
          </a:p>
          <a:p>
            <a:r>
              <a:rPr lang="en-US" sz="1400" dirty="0"/>
              <a:t>number of times a pair of genes is together present in observed modules versus those in known modules. The recall</a:t>
            </a:r>
          </a:p>
          <a:p>
            <a:r>
              <a:rPr lang="en-US" sz="1400" dirty="0"/>
              <a:t>determines whether a pair of genes is present in at least the same number of modules in the known modules as in</a:t>
            </a:r>
          </a:p>
          <a:p>
            <a:r>
              <a:rPr lang="en-US" sz="1400" dirty="0"/>
              <a:t>the observed modules, and vice-versa for the precision.</a:t>
            </a:r>
          </a:p>
        </p:txBody>
      </p:sp>
    </p:spTree>
    <p:extLst>
      <p:ext uri="{BB962C8B-B14F-4D97-AF65-F5344CB8AC3E}">
        <p14:creationId xmlns:p14="http://schemas.microsoft.com/office/powerpoint/2010/main" val="174249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EB09-DE6E-54CD-F03F-149DF5E46897}"/>
              </a:ext>
            </a:extLst>
          </p:cNvPr>
          <p:cNvSpPr>
            <a:spLocks noGrp="1"/>
          </p:cNvSpPr>
          <p:nvPr>
            <p:ph type="title"/>
          </p:nvPr>
        </p:nvSpPr>
        <p:spPr>
          <a:xfrm>
            <a:off x="481013" y="3752849"/>
            <a:ext cx="3290887" cy="2452687"/>
          </a:xfrm>
        </p:spPr>
        <p:txBody>
          <a:bodyPr anchor="ctr">
            <a:normAutofit/>
          </a:bodyPr>
          <a:lstStyle/>
          <a:p>
            <a:r>
              <a:rPr lang="en-US" sz="3600"/>
              <a:t>Additional scoring metric definitions</a:t>
            </a:r>
          </a:p>
        </p:txBody>
      </p:sp>
      <p:pic>
        <p:nvPicPr>
          <p:cNvPr id="4" name="Picture 3">
            <a:extLst>
              <a:ext uri="{FF2B5EF4-FFF2-40B4-BE49-F238E27FC236}">
                <a16:creationId xmlns:a16="http://schemas.microsoft.com/office/drawing/2014/main" id="{353B7E3D-316A-7F95-AB06-0011F1B968E0}"/>
              </a:ext>
            </a:extLst>
          </p:cNvPr>
          <p:cNvPicPr>
            <a:picLocks noChangeAspect="1"/>
          </p:cNvPicPr>
          <p:nvPr/>
        </p:nvPicPr>
        <p:blipFill rotWithShape="1">
          <a:blip r:embed="rId2"/>
          <a:srcRect l="8000" r="-1"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589B842-C1A3-50B6-9816-9F3A1E16EBBD}"/>
              </a:ext>
            </a:extLst>
          </p:cNvPr>
          <p:cNvSpPr>
            <a:spLocks noGrp="1"/>
          </p:cNvSpPr>
          <p:nvPr>
            <p:ph idx="1"/>
          </p:nvPr>
        </p:nvSpPr>
        <p:spPr>
          <a:xfrm>
            <a:off x="4223982" y="3752850"/>
            <a:ext cx="7485413" cy="2452687"/>
          </a:xfrm>
        </p:spPr>
        <p:txBody>
          <a:bodyPr anchor="ctr">
            <a:normAutofit/>
          </a:bodyPr>
          <a:lstStyle/>
          <a:p>
            <a:r>
              <a:rPr lang="en-US" sz="1500"/>
              <a:t>Each score (y-axis) assesses the correspondence between a set of observed and known modules. Some scores have some</a:t>
            </a:r>
          </a:p>
          <a:p>
            <a:r>
              <a:rPr lang="en-US" sz="1500"/>
              <a:t>difficulties with handling overlapping and/or non-exhaustive module assignment (Supplementary Note 1). Ranks</a:t>
            </a:r>
          </a:p>
          <a:p>
            <a:r>
              <a:rPr lang="en-US" sz="1500"/>
              <a:t>which are potentially unreliable, if also the method detects non-exhaustive and/or overlapping modules (bottom),</a:t>
            </a:r>
          </a:p>
          <a:p>
            <a:r>
              <a:rPr lang="en-US" sz="1500"/>
              <a:t>are therefore shown in a smaller font. Despite this, we found that the overall ranking of most methods was similar</a:t>
            </a:r>
          </a:p>
          <a:p>
            <a:r>
              <a:rPr lang="en-US" sz="1500"/>
              <a:t>between most scores.</a:t>
            </a:r>
          </a:p>
        </p:txBody>
      </p:sp>
    </p:spTree>
    <p:extLst>
      <p:ext uri="{BB962C8B-B14F-4D97-AF65-F5344CB8AC3E}">
        <p14:creationId xmlns:p14="http://schemas.microsoft.com/office/powerpoint/2010/main" val="337435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4EB3-7460-C741-813A-24BB6955291C}"/>
              </a:ext>
            </a:extLst>
          </p:cNvPr>
          <p:cNvSpPr>
            <a:spLocks noGrp="1"/>
          </p:cNvSpPr>
          <p:nvPr>
            <p:ph type="title"/>
          </p:nvPr>
        </p:nvSpPr>
        <p:spPr/>
        <p:txBody>
          <a:bodyPr/>
          <a:lstStyle/>
          <a:p>
            <a:r>
              <a:rPr lang="en-US"/>
              <a:t>Characterization of the code base</a:t>
            </a:r>
          </a:p>
        </p:txBody>
      </p:sp>
      <p:sp>
        <p:nvSpPr>
          <p:cNvPr id="3" name="Content Placeholder 2">
            <a:extLst>
              <a:ext uri="{FF2B5EF4-FFF2-40B4-BE49-F238E27FC236}">
                <a16:creationId xmlns:a16="http://schemas.microsoft.com/office/drawing/2014/main" id="{7BE866F5-46D8-4489-4F8A-BA024B30E56C}"/>
              </a:ext>
            </a:extLst>
          </p:cNvPr>
          <p:cNvSpPr>
            <a:spLocks noGrp="1"/>
          </p:cNvSpPr>
          <p:nvPr>
            <p:ph idx="1"/>
          </p:nvPr>
        </p:nvSpPr>
        <p:spPr/>
        <p:txBody>
          <a:bodyPr vert="horz" lIns="91440" tIns="45720" rIns="91440" bIns="45720" rtlCol="0" anchor="t">
            <a:normAutofit/>
          </a:bodyPr>
          <a:lstStyle/>
          <a:p>
            <a:r>
              <a:rPr lang="en-US"/>
              <a:t>conf – contains configuration files for large runs</a:t>
            </a:r>
          </a:p>
          <a:p>
            <a:r>
              <a:rPr lang="en-US"/>
              <a:t>lib – codebase for computing module metrics</a:t>
            </a:r>
          </a:p>
          <a:p>
            <a:r>
              <a:rPr lang="en-US"/>
              <a:t>Notebooks – description for how they set up the pipeline, executes code through the config files and scripts</a:t>
            </a:r>
          </a:p>
          <a:p>
            <a:r>
              <a:rPr lang="en-US"/>
              <a:t>scripts – calls functions from lib to execute code</a:t>
            </a:r>
          </a:p>
        </p:txBody>
      </p:sp>
    </p:spTree>
    <p:extLst>
      <p:ext uri="{BB962C8B-B14F-4D97-AF65-F5344CB8AC3E}">
        <p14:creationId xmlns:p14="http://schemas.microsoft.com/office/powerpoint/2010/main" val="291161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69DB-3B9A-972E-BCD4-5F98208B15BB}"/>
              </a:ext>
            </a:extLst>
          </p:cNvPr>
          <p:cNvSpPr>
            <a:spLocks noGrp="1"/>
          </p:cNvSpPr>
          <p:nvPr>
            <p:ph type="title"/>
          </p:nvPr>
        </p:nvSpPr>
        <p:spPr/>
        <p:txBody>
          <a:bodyPr/>
          <a:lstStyle/>
          <a:p>
            <a:r>
              <a:rPr lang="en-US"/>
              <a:t>Scripts</a:t>
            </a:r>
          </a:p>
        </p:txBody>
      </p:sp>
      <p:sp>
        <p:nvSpPr>
          <p:cNvPr id="3" name="Content Placeholder 2">
            <a:extLst>
              <a:ext uri="{FF2B5EF4-FFF2-40B4-BE49-F238E27FC236}">
                <a16:creationId xmlns:a16="http://schemas.microsoft.com/office/drawing/2014/main" id="{9377B907-0465-B391-31DE-F680A513F8DE}"/>
              </a:ext>
            </a:extLst>
          </p:cNvPr>
          <p:cNvSpPr>
            <a:spLocks noGrp="1"/>
          </p:cNvSpPr>
          <p:nvPr>
            <p:ph idx="1"/>
          </p:nvPr>
        </p:nvSpPr>
        <p:spPr/>
        <p:txBody>
          <a:bodyPr vert="horz" lIns="91440" tIns="45720" rIns="91440" bIns="45720" rtlCol="0" anchor="t">
            <a:normAutofit/>
          </a:bodyPr>
          <a:lstStyle/>
          <a:p>
            <a:r>
              <a:rPr lang="en-US"/>
              <a:t>moduledetection.py</a:t>
            </a:r>
          </a:p>
          <a:p>
            <a:pPr lvl="1"/>
            <a:r>
              <a:rPr lang="en-US" sz="1600"/>
              <a:t>1. loads expression data set</a:t>
            </a:r>
          </a:p>
          <a:p>
            <a:pPr lvl="1"/>
            <a:r>
              <a:rPr lang="en-US" sz="1600"/>
              <a:t>2. executes a module detection method (genie3, </a:t>
            </a:r>
            <a:r>
              <a:rPr lang="en-US" sz="1600" err="1"/>
              <a:t>ica</a:t>
            </a:r>
            <a:r>
              <a:rPr lang="en-US" sz="1600"/>
              <a:t> </a:t>
            </a:r>
            <a:r>
              <a:rPr lang="en-US" sz="1600" err="1"/>
              <a:t>etc</a:t>
            </a:r>
            <a:r>
              <a:rPr lang="en-US" sz="1600"/>
              <a:t>) returns modules. module detection methods are loaded from method[‘params’][‘method’]. This is itself a function that takes the arguments of the gene expression </a:t>
            </a:r>
            <a:r>
              <a:rPr lang="en-US" sz="1600" err="1"/>
              <a:t>datast</a:t>
            </a:r>
            <a:r>
              <a:rPr lang="en-US" sz="1600"/>
              <a:t> (</a:t>
            </a:r>
            <a:r>
              <a:rPr lang="en-US" sz="1600" b="1"/>
              <a:t>E</a:t>
            </a:r>
            <a:r>
              <a:rPr lang="en-US" sz="1600"/>
              <a:t>) and method["params"] keywords</a:t>
            </a:r>
          </a:p>
          <a:p>
            <a:pPr lvl="1"/>
            <a:r>
              <a:rPr lang="en-US" sz="1600"/>
              <a:t>3. These values are written to </a:t>
            </a:r>
            <a:r>
              <a:rPr lang="en-US" sz="1600" err="1"/>
              <a:t>output_folder</a:t>
            </a:r>
            <a:r>
              <a:rPr lang="en-US" sz="1600"/>
              <a:t> = </a:t>
            </a:r>
            <a:r>
              <a:rPr lang="en-US" sz="1600" err="1"/>
              <a:t>sys.argv</a:t>
            </a:r>
            <a:r>
              <a:rPr lang="en-US" sz="1600"/>
              <a:t>[3] under /</a:t>
            </a:r>
            <a:r>
              <a:rPr lang="en-US" sz="1600" err="1"/>
              <a:t>modules.json</a:t>
            </a:r>
            <a:r>
              <a:rPr lang="en-US" sz="1600"/>
              <a:t> where </a:t>
            </a:r>
            <a:r>
              <a:rPr lang="en-US" sz="1600" err="1"/>
              <a:t>sys.argv</a:t>
            </a:r>
            <a:r>
              <a:rPr lang="en-US" sz="1600"/>
              <a:t>[3] </a:t>
            </a:r>
          </a:p>
          <a:p>
            <a:r>
              <a:rPr lang="en-US"/>
              <a:t>moduledetection_baseline.py</a:t>
            </a:r>
          </a:p>
          <a:p>
            <a:pPr lvl="1"/>
            <a:r>
              <a:rPr lang="en-US" sz="1600">
                <a:latin typeface="Aptos"/>
                <a:cs typeface="Arial"/>
              </a:rPr>
              <a:t>1. loads expression data set</a:t>
            </a:r>
          </a:p>
          <a:p>
            <a:pPr lvl="1"/>
            <a:r>
              <a:rPr lang="en-US" sz="1600">
                <a:latin typeface="Aptos"/>
                <a:cs typeface="Arial"/>
              </a:rPr>
              <a:t>2. executes the baseline method and returns modules. module detection methods are loaded from method[‘params’][‘method’]. This is itself a function that takes the arguments of the gene expression </a:t>
            </a:r>
            <a:r>
              <a:rPr lang="en-US" sz="1600" err="1">
                <a:latin typeface="Aptos"/>
                <a:cs typeface="Arial"/>
              </a:rPr>
              <a:t>datast</a:t>
            </a:r>
            <a:r>
              <a:rPr lang="en-US" sz="1600">
                <a:latin typeface="Aptos"/>
                <a:cs typeface="Arial"/>
              </a:rPr>
              <a:t> (</a:t>
            </a:r>
            <a:r>
              <a:rPr lang="en-US" sz="1600" b="1">
                <a:latin typeface="Aptos"/>
                <a:cs typeface="Arial"/>
              </a:rPr>
              <a:t>E</a:t>
            </a:r>
            <a:r>
              <a:rPr lang="en-US" sz="1600">
                <a:latin typeface="Aptos"/>
                <a:cs typeface="Arial"/>
              </a:rPr>
              <a:t>) and method["params"] keywords</a:t>
            </a:r>
          </a:p>
          <a:p>
            <a:pPr lvl="1"/>
            <a:r>
              <a:rPr lang="en-US" sz="1600">
                <a:latin typeface="Aptos"/>
                <a:cs typeface="Arial"/>
              </a:rPr>
              <a:t>3. These values are written to </a:t>
            </a:r>
            <a:r>
              <a:rPr lang="en-US" sz="1600" err="1">
                <a:latin typeface="Aptos"/>
                <a:cs typeface="Arial"/>
              </a:rPr>
              <a:t>output_folder</a:t>
            </a:r>
            <a:r>
              <a:rPr lang="en-US" sz="1600">
                <a:latin typeface="Aptos"/>
                <a:cs typeface="Arial"/>
              </a:rPr>
              <a:t> = </a:t>
            </a:r>
            <a:r>
              <a:rPr lang="en-US" sz="1600" err="1">
                <a:latin typeface="Aptos"/>
                <a:cs typeface="Arial"/>
              </a:rPr>
              <a:t>sys.argv</a:t>
            </a:r>
            <a:r>
              <a:rPr lang="en-US" sz="1600">
                <a:latin typeface="Aptos"/>
                <a:cs typeface="Arial"/>
              </a:rPr>
              <a:t>[5] under /</a:t>
            </a:r>
            <a:r>
              <a:rPr lang="en-US" sz="1600" err="1">
                <a:latin typeface="Aptos"/>
                <a:cs typeface="Arial"/>
              </a:rPr>
              <a:t>modules.json</a:t>
            </a:r>
            <a:r>
              <a:rPr lang="en-US" sz="1600">
                <a:latin typeface="Aptos"/>
                <a:cs typeface="Arial"/>
              </a:rPr>
              <a:t> where </a:t>
            </a:r>
            <a:r>
              <a:rPr lang="en-US" sz="1600" err="1">
                <a:latin typeface="Aptos"/>
                <a:cs typeface="Arial"/>
              </a:rPr>
              <a:t>sys.argv</a:t>
            </a:r>
            <a:r>
              <a:rPr lang="en-US" sz="1600">
                <a:latin typeface="Aptos"/>
                <a:cs typeface="Arial"/>
              </a:rPr>
              <a:t>[5]</a:t>
            </a:r>
          </a:p>
          <a:p>
            <a:pPr lvl="1"/>
            <a:endParaRPr lang="en-US">
              <a:latin typeface="Aptos"/>
              <a:cs typeface="Arial"/>
            </a:endParaRPr>
          </a:p>
        </p:txBody>
      </p:sp>
    </p:spTree>
    <p:extLst>
      <p:ext uri="{BB962C8B-B14F-4D97-AF65-F5344CB8AC3E}">
        <p14:creationId xmlns:p14="http://schemas.microsoft.com/office/powerpoint/2010/main" val="333357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2783-4D94-2468-D4BA-BFE018B07DDD}"/>
              </a:ext>
            </a:extLst>
          </p:cNvPr>
          <p:cNvSpPr>
            <a:spLocks noGrp="1"/>
          </p:cNvSpPr>
          <p:nvPr>
            <p:ph type="title"/>
          </p:nvPr>
        </p:nvSpPr>
        <p:spPr/>
        <p:txBody>
          <a:bodyPr/>
          <a:lstStyle/>
          <a:p>
            <a:r>
              <a:rPr lang="en-US"/>
              <a:t>Lib</a:t>
            </a:r>
          </a:p>
        </p:txBody>
      </p:sp>
      <p:sp>
        <p:nvSpPr>
          <p:cNvPr id="3" name="Content Placeholder 2">
            <a:extLst>
              <a:ext uri="{FF2B5EF4-FFF2-40B4-BE49-F238E27FC236}">
                <a16:creationId xmlns:a16="http://schemas.microsoft.com/office/drawing/2014/main" id="{271680A3-5F5A-D317-5D2F-641D9798F461}"/>
              </a:ext>
            </a:extLst>
          </p:cNvPr>
          <p:cNvSpPr>
            <a:spLocks noGrp="1"/>
          </p:cNvSpPr>
          <p:nvPr>
            <p:ph idx="1"/>
          </p:nvPr>
        </p:nvSpPr>
        <p:spPr/>
        <p:txBody>
          <a:bodyPr vert="horz" lIns="91440" tIns="45720" rIns="91440" bIns="45720" rtlCol="0" anchor="t">
            <a:normAutofit fontScale="92500" lnSpcReduction="10000"/>
          </a:bodyPr>
          <a:lstStyle/>
          <a:p>
            <a:r>
              <a:rPr lang="en-US"/>
              <a:t>Modulescomparison.py</a:t>
            </a:r>
          </a:p>
          <a:p>
            <a:pPr lvl="1"/>
            <a:r>
              <a:rPr lang="en-US" err="1"/>
              <a:t>ModulesComparison</a:t>
            </a:r>
            <a:endParaRPr lang="en-US" sz="1600" err="1">
              <a:ea typeface="+mn-lt"/>
              <a:cs typeface="+mn-lt"/>
            </a:endParaRPr>
          </a:p>
          <a:p>
            <a:pPr lvl="2"/>
            <a:r>
              <a:rPr lang="en-US" sz="1600" b="1">
                <a:ea typeface="+mn-lt"/>
                <a:cs typeface="+mn-lt"/>
              </a:rPr>
              <a:t>__</a:t>
            </a:r>
            <a:r>
              <a:rPr lang="en-US" sz="1600" b="1" err="1">
                <a:ea typeface="+mn-lt"/>
                <a:cs typeface="+mn-lt"/>
              </a:rPr>
              <a:t>init</a:t>
            </a:r>
            <a:r>
              <a:rPr lang="en-US" sz="1600" b="1">
                <a:ea typeface="+mn-lt"/>
                <a:cs typeface="+mn-lt"/>
              </a:rPr>
              <a:t>__ </a:t>
            </a:r>
            <a:r>
              <a:rPr lang="en-US" sz="1600">
                <a:ea typeface="+mn-lt"/>
                <a:cs typeface="+mn-lt"/>
              </a:rPr>
              <a:t>Takes in 3 arguments: two different module sets to be compared, and the set of all genes in the dataset, G. Calculates the membership </a:t>
            </a:r>
            <a:r>
              <a:rPr lang="en-US" sz="1600" err="1">
                <a:ea typeface="+mn-lt"/>
                <a:cs typeface="+mn-lt"/>
              </a:rPr>
              <a:t>matricies</a:t>
            </a:r>
            <a:r>
              <a:rPr lang="en-US" sz="1600">
                <a:ea typeface="+mn-lt"/>
                <a:cs typeface="+mn-lt"/>
              </a:rPr>
              <a:t> for both modules and then </a:t>
            </a:r>
            <a:r>
              <a:rPr lang="en-US" sz="1600" err="1">
                <a:ea typeface="+mn-lt"/>
                <a:cs typeface="+mn-lt"/>
              </a:rPr>
              <a:t>calcvulates</a:t>
            </a:r>
            <a:r>
              <a:rPr lang="en-US" sz="1600">
                <a:ea typeface="+mn-lt"/>
                <a:cs typeface="+mn-lt"/>
              </a:rPr>
              <a:t> the </a:t>
            </a:r>
            <a:r>
              <a:rPr lang="en-US" sz="1600" err="1">
                <a:ea typeface="+mn-lt"/>
                <a:cs typeface="+mn-lt"/>
              </a:rPr>
              <a:t>jaccard</a:t>
            </a:r>
            <a:r>
              <a:rPr lang="en-US" sz="1600">
                <a:ea typeface="+mn-lt"/>
                <a:cs typeface="+mn-lt"/>
              </a:rPr>
              <a:t> similarity matrix between the two membership </a:t>
            </a:r>
            <a:r>
              <a:rPr lang="en-US" sz="1600" err="1">
                <a:ea typeface="+mn-lt"/>
                <a:cs typeface="+mn-lt"/>
              </a:rPr>
              <a:t>matricies</a:t>
            </a:r>
            <a:r>
              <a:rPr lang="en-US" sz="1600">
                <a:ea typeface="+mn-lt"/>
                <a:cs typeface="+mn-lt"/>
              </a:rPr>
              <a:t>. </a:t>
            </a:r>
            <a:r>
              <a:rPr lang="en-US" sz="1600" b="1">
                <a:ea typeface="+mn-lt"/>
                <a:cs typeface="+mn-lt"/>
              </a:rPr>
              <a:t>Score: </a:t>
            </a:r>
            <a:r>
              <a:rPr lang="en-US" sz="1600">
                <a:ea typeface="+mn-lt"/>
                <a:cs typeface="+mn-lt"/>
              </a:rPr>
              <a:t>takes in the baseline and scores to be computed and outputs the scores for each scoring method. Then compares the scores to the baseline scores, and Computes additional scores such as </a:t>
            </a:r>
            <a:r>
              <a:rPr lang="en-US" sz="1600" err="1">
                <a:ea typeface="+mn-lt"/>
                <a:cs typeface="+mn-lt"/>
              </a:rPr>
              <a:t>fmeasure</a:t>
            </a:r>
            <a:r>
              <a:rPr lang="en-US" sz="1600" err="1">
                <a:latin typeface="Aptos"/>
                <a:ea typeface="+mn-lt"/>
                <a:cs typeface="+mn-lt"/>
              </a:rPr>
              <a:t>_wiwie</a:t>
            </a:r>
            <a:r>
              <a:rPr lang="en-US" sz="1600">
                <a:ea typeface="+mn-lt"/>
                <a:cs typeface="+mn-lt"/>
              </a:rPr>
              <a:t>,</a:t>
            </a:r>
            <a:r>
              <a:rPr lang="en-US" sz="1600">
                <a:latin typeface="Aptos"/>
                <a:ea typeface="+mn-lt"/>
                <a:cs typeface="+mn-lt"/>
              </a:rPr>
              <a:t> </a:t>
            </a:r>
            <a:r>
              <a:rPr lang="en-US" sz="1600" err="1">
                <a:latin typeface="Aptos"/>
                <a:ea typeface="+mn-lt"/>
                <a:cs typeface="+mn-lt"/>
              </a:rPr>
              <a:t>fmeasure_flowcap</a:t>
            </a:r>
            <a:r>
              <a:rPr lang="en-US" sz="1600">
                <a:ea typeface="+mn-lt"/>
                <a:cs typeface="+mn-lt"/>
              </a:rPr>
              <a:t>, and </a:t>
            </a:r>
            <a:r>
              <a:rPr lang="en-US" sz="1600" err="1">
                <a:latin typeface="Aptos"/>
                <a:ea typeface="+mn-lt"/>
                <a:cs typeface="+mn-lt"/>
              </a:rPr>
              <a:t>vmeasure_wiwie</a:t>
            </a:r>
            <a:r>
              <a:rPr lang="en-US" sz="1600">
                <a:ea typeface="+mn-lt"/>
                <a:cs typeface="+mn-lt"/>
              </a:rPr>
              <a:t> if specified in </a:t>
            </a:r>
            <a:r>
              <a:rPr lang="en-US" sz="1600" err="1">
                <a:latin typeface="Aptos"/>
                <a:ea typeface="+mn-lt"/>
                <a:cs typeface="+mn-lt"/>
              </a:rPr>
              <a:t>scorenames</a:t>
            </a:r>
            <a:r>
              <a:rPr lang="en-US" sz="1600">
                <a:ea typeface="+mn-lt"/>
                <a:cs typeface="+mn-lt"/>
              </a:rPr>
              <a:t>.</a:t>
            </a:r>
            <a:endParaRPr lang="en-US">
              <a:ea typeface="+mn-lt"/>
              <a:cs typeface="+mn-lt"/>
            </a:endParaRPr>
          </a:p>
          <a:p>
            <a:pPr lvl="2"/>
            <a:r>
              <a:rPr lang="en-US" sz="1800">
                <a:ea typeface="+mn-lt"/>
                <a:cs typeface="+mn-lt"/>
              </a:rPr>
              <a:t>Scoring Methods:</a:t>
            </a:r>
            <a:endParaRPr lang="en-US" sz="1800"/>
          </a:p>
          <a:p>
            <a:pPr lvl="3"/>
            <a:r>
              <a:rPr lang="en-US" sz="1600"/>
              <a:t>Recovery and relevance (</a:t>
            </a:r>
            <a:r>
              <a:rPr lang="en-US" sz="1600" err="1"/>
              <a:t>rr</a:t>
            </a:r>
            <a:r>
              <a:rPr lang="en-US" sz="1600"/>
              <a:t>) - </a:t>
            </a:r>
            <a:r>
              <a:rPr lang="en-US" sz="1600">
                <a:ea typeface="+mn-lt"/>
                <a:cs typeface="+mn-lt"/>
              </a:rPr>
              <a:t>Calculates the maximum Jaccard similarity for each module in </a:t>
            </a:r>
            <a:r>
              <a:rPr lang="en-US" sz="1600" err="1">
                <a:latin typeface="Aptos"/>
              </a:rPr>
              <a:t>modulesA</a:t>
            </a:r>
            <a:r>
              <a:rPr lang="en-US" sz="1600">
                <a:ea typeface="+mn-lt"/>
                <a:cs typeface="+mn-lt"/>
              </a:rPr>
              <a:t> (recovery) and </a:t>
            </a:r>
            <a:r>
              <a:rPr lang="en-US" sz="1600" err="1">
                <a:latin typeface="Aptos"/>
              </a:rPr>
              <a:t>modulesB</a:t>
            </a:r>
            <a:r>
              <a:rPr lang="en-US" sz="1600">
                <a:ea typeface="+mn-lt"/>
                <a:cs typeface="+mn-lt"/>
              </a:rPr>
              <a:t> (relevance). Averages the scores to get overall recovery and relevance. Computes the harmonic mean of recovery and relevance (</a:t>
            </a:r>
            <a:r>
              <a:rPr lang="en-US" sz="1600">
                <a:latin typeface="Aptos"/>
              </a:rPr>
              <a:t>F1rr</a:t>
            </a:r>
            <a:r>
              <a:rPr lang="en-US" sz="1600">
                <a:ea typeface="+mn-lt"/>
                <a:cs typeface="+mn-lt"/>
              </a:rPr>
              <a:t>).</a:t>
            </a:r>
            <a:endParaRPr lang="en-US" sz="1600"/>
          </a:p>
          <a:p>
            <a:pPr lvl="3"/>
            <a:r>
              <a:rPr lang="en-US" sz="1600"/>
              <a:t>Recall and precision (</a:t>
            </a:r>
            <a:r>
              <a:rPr lang="en-US" sz="1600" err="1"/>
              <a:t>rp</a:t>
            </a:r>
            <a:r>
              <a:rPr lang="en-US" sz="1600"/>
              <a:t>) - </a:t>
            </a:r>
            <a:r>
              <a:rPr lang="en-US" sz="1600">
                <a:ea typeface="+mn-lt"/>
                <a:cs typeface="+mn-lt"/>
              </a:rPr>
              <a:t>Uses </a:t>
            </a:r>
            <a:r>
              <a:rPr lang="en-US" sz="1600" err="1">
                <a:ea typeface="+mn-lt"/>
                <a:cs typeface="+mn-lt"/>
              </a:rPr>
              <a:t>ebcubed.cal_ebcubed</a:t>
            </a:r>
            <a:r>
              <a:rPr lang="en-US" sz="1600">
                <a:ea typeface="+mn-lt"/>
                <a:cs typeface="+mn-lt"/>
              </a:rPr>
              <a:t> to calculate recall and precision based on the Jaccard similarity matrix. Averages the recall and precision scores. Computes the harmonic mean of recall and precision (F1rp).</a:t>
            </a:r>
            <a:endParaRPr lang="en-US" sz="1600"/>
          </a:p>
          <a:p>
            <a:pPr lvl="3"/>
            <a:r>
              <a:rPr lang="en-US" sz="1600"/>
              <a:t>Consensus - </a:t>
            </a:r>
            <a:r>
              <a:rPr lang="en-US" sz="1600">
                <a:ea typeface="+mn-lt"/>
                <a:cs typeface="+mn-lt"/>
              </a:rPr>
              <a:t>Uses the Munkres algorithm to find the best matching between modules of </a:t>
            </a:r>
            <a:r>
              <a:rPr lang="en-US" sz="1600" err="1">
                <a:ea typeface="+mn-lt"/>
                <a:cs typeface="+mn-lt"/>
              </a:rPr>
              <a:t>modulesA</a:t>
            </a:r>
            <a:r>
              <a:rPr lang="en-US" sz="1600">
                <a:ea typeface="+mn-lt"/>
                <a:cs typeface="+mn-lt"/>
              </a:rPr>
              <a:t> and </a:t>
            </a:r>
            <a:r>
              <a:rPr lang="en-US" sz="1600" err="1">
                <a:ea typeface="+mn-lt"/>
                <a:cs typeface="+mn-lt"/>
              </a:rPr>
              <a:t>modulesB</a:t>
            </a:r>
            <a:r>
              <a:rPr lang="en-US" sz="1600">
                <a:ea typeface="+mn-lt"/>
                <a:cs typeface="+mn-lt"/>
              </a:rPr>
              <a:t> based on the Jaccard similarity matrix. Calculates a consensus score based on the matching.</a:t>
            </a:r>
            <a:endParaRPr lang="en-US" sz="1600"/>
          </a:p>
          <a:p>
            <a:pPr lvl="3"/>
            <a:r>
              <a:rPr lang="en-US" sz="1600"/>
              <a:t>Combined F1 score - </a:t>
            </a:r>
            <a:r>
              <a:rPr lang="en-US" sz="1600">
                <a:ea typeface="+mn-lt"/>
                <a:cs typeface="+mn-lt"/>
              </a:rPr>
              <a:t>If both "</a:t>
            </a:r>
            <a:r>
              <a:rPr lang="en-US" sz="1600" err="1">
                <a:ea typeface="+mn-lt"/>
                <a:cs typeface="+mn-lt"/>
              </a:rPr>
              <a:t>rr</a:t>
            </a:r>
            <a:r>
              <a:rPr lang="en-US" sz="1600">
                <a:ea typeface="+mn-lt"/>
                <a:cs typeface="+mn-lt"/>
              </a:rPr>
              <a:t>" and "</a:t>
            </a:r>
            <a:r>
              <a:rPr lang="en-US" sz="1600" err="1">
                <a:ea typeface="+mn-lt"/>
                <a:cs typeface="+mn-lt"/>
              </a:rPr>
              <a:t>rp</a:t>
            </a:r>
            <a:r>
              <a:rPr lang="en-US" sz="1600">
                <a:ea typeface="+mn-lt"/>
                <a:cs typeface="+mn-lt"/>
              </a:rPr>
              <a:t>" are in </a:t>
            </a:r>
            <a:r>
              <a:rPr lang="en-US" sz="1600" err="1">
                <a:latin typeface="Aptos"/>
              </a:rPr>
              <a:t>scorenames</a:t>
            </a:r>
            <a:r>
              <a:rPr lang="en-US" sz="1600">
                <a:ea typeface="+mn-lt"/>
                <a:cs typeface="+mn-lt"/>
              </a:rPr>
              <a:t>, calculates the harmonic mean of recovery, relevance, recall, and precision (</a:t>
            </a:r>
            <a:r>
              <a:rPr lang="en-US" sz="1600">
                <a:latin typeface="Aptos"/>
              </a:rPr>
              <a:t>F1rprr</a:t>
            </a:r>
            <a:r>
              <a:rPr lang="en-US" sz="1600">
                <a:ea typeface="+mn-lt"/>
                <a:cs typeface="+mn-lt"/>
              </a:rPr>
              <a:t>).</a:t>
            </a:r>
            <a:endParaRPr lang="en-US" sz="1600"/>
          </a:p>
          <a:p>
            <a:pPr lvl="1"/>
            <a:endParaRPr lang="en-US"/>
          </a:p>
          <a:p>
            <a:pPr lvl="3"/>
            <a:endParaRPr lang="en-US"/>
          </a:p>
        </p:txBody>
      </p:sp>
    </p:spTree>
    <p:extLst>
      <p:ext uri="{BB962C8B-B14F-4D97-AF65-F5344CB8AC3E}">
        <p14:creationId xmlns:p14="http://schemas.microsoft.com/office/powerpoint/2010/main" val="386820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E05E-7DAB-A018-000E-C92783921932}"/>
              </a:ext>
            </a:extLst>
          </p:cNvPr>
          <p:cNvSpPr>
            <a:spLocks noGrp="1"/>
          </p:cNvSpPr>
          <p:nvPr>
            <p:ph type="title"/>
          </p:nvPr>
        </p:nvSpPr>
        <p:spPr>
          <a:xfrm>
            <a:off x="704335" y="385720"/>
            <a:ext cx="10515600" cy="1325563"/>
          </a:xfrm>
        </p:spPr>
        <p:txBody>
          <a:bodyPr/>
          <a:lstStyle/>
          <a:p>
            <a:r>
              <a:rPr lang="en-US" dirty="0"/>
              <a:t>Lib (Part 2)</a:t>
            </a:r>
          </a:p>
        </p:txBody>
      </p:sp>
      <p:sp>
        <p:nvSpPr>
          <p:cNvPr id="3" name="Content Placeholder 2">
            <a:extLst>
              <a:ext uri="{FF2B5EF4-FFF2-40B4-BE49-F238E27FC236}">
                <a16:creationId xmlns:a16="http://schemas.microsoft.com/office/drawing/2014/main" id="{B68C6D8D-5B84-73DC-22BB-22199CF07F79}"/>
              </a:ext>
            </a:extLst>
          </p:cNvPr>
          <p:cNvSpPr>
            <a:spLocks noGrp="1"/>
          </p:cNvSpPr>
          <p:nvPr>
            <p:ph idx="1"/>
          </p:nvPr>
        </p:nvSpPr>
        <p:spPr/>
        <p:txBody>
          <a:bodyPr vert="horz" lIns="91440" tIns="45720" rIns="91440" bIns="45720" rtlCol="0" anchor="t">
            <a:normAutofit/>
          </a:bodyPr>
          <a:lstStyle/>
          <a:p>
            <a:r>
              <a:rPr lang="en-US" sz="2400" dirty="0" err="1"/>
              <a:t>ModevalKnownmodules</a:t>
            </a:r>
            <a:r>
              <a:rPr lang="en-US" dirty="0"/>
              <a:t> </a:t>
            </a:r>
          </a:p>
          <a:p>
            <a:pPr lvl="1"/>
            <a:r>
              <a:rPr lang="en-US" sz="1600" b="1" dirty="0"/>
              <a:t>__</a:t>
            </a:r>
            <a:r>
              <a:rPr lang="en-US" sz="1600" b="1" dirty="0" err="1"/>
              <a:t>init</a:t>
            </a:r>
            <a:r>
              <a:rPr lang="en-US" sz="1600" b="1" dirty="0"/>
              <a:t>__</a:t>
            </a:r>
            <a:r>
              <a:rPr lang="en-US" sz="1600" dirty="0"/>
              <a:t> initializes the object with a baseline flag and a list of configurations called 'settings' that is provided when the class is called. </a:t>
            </a:r>
          </a:p>
          <a:p>
            <a:pPr lvl="1"/>
            <a:r>
              <a:rPr lang="en-US" sz="1600" b="1" dirty="0"/>
              <a:t>run </a:t>
            </a:r>
            <a:r>
              <a:rPr lang="en-US" sz="1600" dirty="0">
                <a:ea typeface="+mn-lt"/>
                <a:cs typeface="+mn-lt"/>
              </a:rPr>
              <a:t>Executes the evaluation using the provided multiprocessing pool (something defined that tells the computer how much processing power to use for this task). It does this by preparing a list to hold jobs, creating a multiprocessing manager, initializing a dictionary for stored scores, preparing a list of parameters for each setting, using '</a:t>
            </a:r>
            <a:r>
              <a:rPr lang="en-US" sz="1600" dirty="0" err="1">
                <a:ea typeface="+mn-lt"/>
                <a:cs typeface="+mn-lt"/>
              </a:rPr>
              <a:t>starmap</a:t>
            </a:r>
            <a:r>
              <a:rPr lang="en-US" sz="1600" dirty="0">
                <a:ea typeface="+mn-lt"/>
                <a:cs typeface="+mn-lt"/>
              </a:rPr>
              <a:t>' to apply '</a:t>
            </a:r>
            <a:r>
              <a:rPr lang="en-US" sz="1600" dirty="0" err="1">
                <a:ea typeface="+mn-lt"/>
                <a:cs typeface="+mn-lt"/>
              </a:rPr>
              <a:t>modeval</a:t>
            </a:r>
            <a:r>
              <a:rPr lang="en-US" sz="1600" dirty="0">
                <a:ea typeface="+mn-lt"/>
                <a:cs typeface="+mn-lt"/>
              </a:rPr>
              <a:t> worker' (see more on this later) to each set of parameters in parallel, and finally, collecting all of the scores to a single list and then converting that list into a data frame. </a:t>
            </a:r>
            <a:endParaRPr lang="en-US" sz="1600" dirty="0">
              <a:latin typeface="Aptos"/>
            </a:endParaRPr>
          </a:p>
          <a:p>
            <a:pPr lvl="1"/>
            <a:r>
              <a:rPr lang="en-US" sz="1600" b="1" dirty="0"/>
              <a:t>save</a:t>
            </a:r>
            <a:r>
              <a:rPr lang="en-US" sz="1600" dirty="0"/>
              <a:t> saves the evaluation scores to files.</a:t>
            </a:r>
            <a:r>
              <a:rPr lang="en-US" sz="1600" b="1" dirty="0"/>
              <a:t> load</a:t>
            </a:r>
            <a:r>
              <a:rPr lang="en-US" sz="1600" dirty="0"/>
              <a:t> loads the evaluation scores from the files </a:t>
            </a:r>
          </a:p>
          <a:p>
            <a:pPr lvl="1"/>
            <a:r>
              <a:rPr lang="en-US" sz="1600" b="1" dirty="0" err="1"/>
              <a:t>modevalworker</a:t>
            </a:r>
            <a:r>
              <a:rPr lang="en-US" sz="1600" dirty="0"/>
              <a:t> </a:t>
            </a:r>
            <a:r>
              <a:rPr lang="en-US" sz="1600" dirty="0">
                <a:ea typeface="+mn-lt"/>
                <a:cs typeface="+mn-lt"/>
              </a:rPr>
              <a:t>Evaluates a set of modules against known modules for a given setting. Loads modules, run info, and dataset from specified locations. If baseline is True, loads baseline scores. Iterates through known modules in the dataset, computes scores using </a:t>
            </a:r>
            <a:r>
              <a:rPr lang="en-US" sz="1600" dirty="0" err="1">
                <a:ea typeface="+mn-lt"/>
                <a:cs typeface="+mn-lt"/>
              </a:rPr>
              <a:t>modevalscorer</a:t>
            </a:r>
            <a:r>
              <a:rPr lang="en-US" sz="1600" dirty="0">
                <a:ea typeface="+mn-lt"/>
                <a:cs typeface="+mn-lt"/>
              </a:rPr>
              <a:t>, and appends results to </a:t>
            </a:r>
            <a:r>
              <a:rPr lang="en-US" sz="1600" dirty="0" err="1">
                <a:ea typeface="+mn-lt"/>
                <a:cs typeface="+mn-lt"/>
              </a:rPr>
              <a:t>settingscores</a:t>
            </a:r>
            <a:r>
              <a:rPr lang="en-US" sz="1600" dirty="0">
                <a:ea typeface="+mn-lt"/>
                <a:cs typeface="+mn-lt"/>
              </a:rPr>
              <a:t>. Stores results in the shared scores dictionary.</a:t>
            </a:r>
          </a:p>
          <a:p>
            <a:pPr lvl="1"/>
            <a:r>
              <a:rPr lang="en-US" sz="1600" b="1" err="1"/>
              <a:t>modevalscorer</a:t>
            </a:r>
            <a:r>
              <a:rPr lang="en-US" sz="1600" dirty="0"/>
              <a:t> </a:t>
            </a:r>
            <a:r>
              <a:rPr lang="en-US" sz="1600" dirty="0">
                <a:ea typeface="+mn-lt"/>
                <a:cs typeface="+mn-lt"/>
              </a:rPr>
              <a:t>Scores the modules against known modules. Extracts all genes from known modules. Filters the input modules to retain only genes present in </a:t>
            </a:r>
            <a:r>
              <a:rPr lang="en-US" sz="1600" err="1">
                <a:ea typeface="+mn-lt"/>
                <a:cs typeface="+mn-lt"/>
              </a:rPr>
              <a:t>allgenes</a:t>
            </a:r>
            <a:r>
              <a:rPr lang="en-US" sz="1600" dirty="0">
                <a:ea typeface="+mn-lt"/>
                <a:cs typeface="+mn-lt"/>
              </a:rPr>
              <a:t> and removes small modules. Creates a </a:t>
            </a:r>
            <a:r>
              <a:rPr lang="en-US" sz="1600" err="1">
                <a:ea typeface="+mn-lt"/>
                <a:cs typeface="+mn-lt"/>
              </a:rPr>
              <a:t>ModulesComparison</a:t>
            </a:r>
            <a:r>
              <a:rPr lang="en-US" sz="1600" dirty="0">
                <a:ea typeface="+mn-lt"/>
                <a:cs typeface="+mn-lt"/>
              </a:rPr>
              <a:t> object and computes scores using the provided baselines (if any).</a:t>
            </a:r>
            <a:endParaRPr lang="en-US" dirty="0"/>
          </a:p>
          <a:p>
            <a:endParaRPr lang="en-US" dirty="0"/>
          </a:p>
        </p:txBody>
      </p:sp>
    </p:spTree>
    <p:extLst>
      <p:ext uri="{BB962C8B-B14F-4D97-AF65-F5344CB8AC3E}">
        <p14:creationId xmlns:p14="http://schemas.microsoft.com/office/powerpoint/2010/main" val="348985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2865</Words>
  <Application>Microsoft Macintosh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Consolas</vt:lpstr>
      <vt:lpstr>system-ui</vt:lpstr>
      <vt:lpstr>Wingdings</vt:lpstr>
      <vt:lpstr>Office Theme</vt:lpstr>
      <vt:lpstr>Module Detection &amp; Evaluation</vt:lpstr>
      <vt:lpstr>Components of evaluating a method</vt:lpstr>
      <vt:lpstr>Defining a baseline = reference regulatory network permutated baseline = shuffled training data set</vt:lpstr>
      <vt:lpstr>Evaluation metrics</vt:lpstr>
      <vt:lpstr>Additional scoring metric definitions</vt:lpstr>
      <vt:lpstr>Characterization of the code base</vt:lpstr>
      <vt:lpstr>Scripts</vt:lpstr>
      <vt:lpstr>Lib</vt:lpstr>
      <vt:lpstr>Lib (Part 2)</vt:lpstr>
      <vt:lpstr>Lib (Part 3) </vt:lpstr>
      <vt:lpstr>Lib (Part 4)</vt:lpstr>
      <vt:lpstr>Lib (Part 5)</vt:lpstr>
      <vt:lpstr>Configuration files</vt:lpstr>
      <vt:lpstr>Notebook 0: Generating Baseline</vt:lpstr>
      <vt:lpstr>Notebook 0: Generating Baseline</vt:lpstr>
      <vt:lpstr>Notebook 0: Generating Baseline</vt:lpstr>
      <vt:lpstr>Notebook 0: Generating Baseline</vt:lpstr>
      <vt:lpstr>Notebook 0: Generating Baseline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Detection &amp; Evaluation</dc:title>
  <dc:creator>Johnson, Zachary D</dc:creator>
  <cp:lastModifiedBy>Johnson, Zachary D</cp:lastModifiedBy>
  <cp:revision>187</cp:revision>
  <dcterms:created xsi:type="dcterms:W3CDTF">2024-06-13T00:45:10Z</dcterms:created>
  <dcterms:modified xsi:type="dcterms:W3CDTF">2024-06-20T02:26:05Z</dcterms:modified>
</cp:coreProperties>
</file>