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20.0</c:v>
                </c:pt>
                <c:pt idx="3">
                  <c:v>40.0</c:v>
                </c:pt>
                <c:pt idx="4">
                  <c:v>50.0</c:v>
                </c:pt>
                <c:pt idx="5">
                  <c:v>68.0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0.54938604314</c:v>
                </c:pt>
                <c:pt idx="1">
                  <c:v>0.645783473548</c:v>
                </c:pt>
                <c:pt idx="2">
                  <c:v>0.693923471252</c:v>
                </c:pt>
                <c:pt idx="3">
                  <c:v>0.697435208217</c:v>
                </c:pt>
                <c:pt idx="4">
                  <c:v>0.69702796994</c:v>
                </c:pt>
                <c:pt idx="5">
                  <c:v>0.69702796994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20.0</c:v>
                </c:pt>
                <c:pt idx="3">
                  <c:v>40.0</c:v>
                </c:pt>
                <c:pt idx="4">
                  <c:v>50.0</c:v>
                </c:pt>
                <c:pt idx="5">
                  <c:v>68.0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0.370772090434</c:v>
                </c:pt>
                <c:pt idx="1">
                  <c:v>0.431467379752</c:v>
                </c:pt>
                <c:pt idx="2">
                  <c:v>0.457665296498</c:v>
                </c:pt>
                <c:pt idx="3">
                  <c:v>0.455155545724</c:v>
                </c:pt>
                <c:pt idx="4">
                  <c:v>0.451678053485</c:v>
                </c:pt>
                <c:pt idx="5">
                  <c:v>0.451678053485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1694056"/>
        <c:axId val="-2051189944"/>
      </c:lineChart>
      <c:catAx>
        <c:axId val="-2051694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51189944"/>
        <c:crosses val="autoZero"/>
        <c:auto val="1"/>
        <c:lblAlgn val="ctr"/>
        <c:lblOffset val="100"/>
        <c:noMultiLvlLbl val="0"/>
      </c:catAx>
      <c:valAx>
        <c:axId val="-2051189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51694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.bin"/><Relationship Id="rId12" Type="http://schemas.openxmlformats.org/officeDocument/2006/relationships/image" Target="../media/image1.emf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1489598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50863"/>
            <a:ext cx="8534400" cy="4960937"/>
          </a:xfrm>
        </p:spPr>
        <p:txBody>
          <a:bodyPr/>
          <a:lstStyle/>
          <a:p>
            <a:r>
              <a:rPr lang="en-US" dirty="0"/>
              <a:t>Prior knowledge: </a:t>
            </a:r>
            <a:r>
              <a:rPr lang="en-US" b="0" dirty="0" smtClean="0"/>
              <a:t>opening weekend take has a lot prediction power of total gross revenue</a:t>
            </a:r>
            <a:endParaRPr lang="en-US" b="0" dirty="0"/>
          </a:p>
          <a:p>
            <a:r>
              <a:rPr lang="en-US" dirty="0" smtClean="0"/>
              <a:t>Goal: </a:t>
            </a:r>
            <a:r>
              <a:rPr lang="en-US" b="0" dirty="0" smtClean="0"/>
              <a:t>predict domestic gross before first weekend</a:t>
            </a:r>
          </a:p>
          <a:p>
            <a:r>
              <a:rPr lang="en-US" dirty="0" smtClean="0"/>
              <a:t>Feature extraction:</a:t>
            </a:r>
          </a:p>
          <a:p>
            <a:pPr lvl="1"/>
            <a:r>
              <a:rPr lang="en-US" dirty="0" smtClean="0"/>
              <a:t>Dummy variables: Director, Studio, Genre, Month (seasonality)</a:t>
            </a:r>
          </a:p>
          <a:p>
            <a:pPr lvl="1"/>
            <a:r>
              <a:rPr lang="en-US" dirty="0" smtClean="0"/>
              <a:t>Derived variables: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verage gross and counts over the history of Directors, Studios</a:t>
            </a:r>
          </a:p>
          <a:p>
            <a:pPr lvl="2"/>
            <a:r>
              <a:rPr lang="en-US" dirty="0" smtClean="0"/>
              <a:t>Temporal information from last year </a:t>
            </a:r>
            <a:r>
              <a:rPr lang="en-US" dirty="0"/>
              <a:t>of Directors, Studios</a:t>
            </a:r>
            <a:endParaRPr lang="en-US" dirty="0" smtClean="0"/>
          </a:p>
          <a:p>
            <a:pPr lvl="1"/>
            <a:r>
              <a:rPr lang="en-US" dirty="0" smtClean="0"/>
              <a:t>Title length: word count</a:t>
            </a:r>
          </a:p>
          <a:p>
            <a:r>
              <a:rPr lang="en-US" dirty="0" smtClean="0"/>
              <a:t>Model fit:</a:t>
            </a:r>
          </a:p>
          <a:p>
            <a:pPr lvl="1"/>
            <a:r>
              <a:rPr lang="en-US" dirty="0" smtClean="0"/>
              <a:t>Linear: 0.42 (R^2)</a:t>
            </a:r>
          </a:p>
          <a:p>
            <a:pPr lvl="1"/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r>
              <a:rPr lang="en-US" dirty="0" smtClean="0"/>
              <a:t>: 0.45 (test R^2)</a:t>
            </a:r>
            <a:endParaRPr lang="en-US" dirty="0"/>
          </a:p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Hyper-parameter tuning: number of trees, minimum sample per leaf, tree depth</a:t>
            </a:r>
          </a:p>
          <a:p>
            <a:pPr lvl="1"/>
            <a:r>
              <a:rPr lang="en-US" dirty="0" smtClean="0"/>
              <a:t>Variable selection: </a:t>
            </a:r>
            <a:r>
              <a:rPr lang="en-US" dirty="0"/>
              <a:t>v</a:t>
            </a:r>
            <a:r>
              <a:rPr lang="en-US" dirty="0" smtClean="0"/>
              <a:t>ariable importance based on Tree model</a:t>
            </a:r>
            <a:endParaRPr lang="en-US" dirty="0"/>
          </a:p>
          <a:p>
            <a:r>
              <a:rPr lang="en-US" dirty="0" smtClean="0"/>
              <a:t>Other models:</a:t>
            </a:r>
          </a:p>
          <a:p>
            <a:pPr lvl="1"/>
            <a:r>
              <a:rPr lang="en-US" dirty="0" smtClean="0"/>
              <a:t>Predict </a:t>
            </a:r>
            <a:r>
              <a:rPr lang="en-US" dirty="0"/>
              <a:t>opening weekend </a:t>
            </a:r>
            <a:r>
              <a:rPr lang="en-US" dirty="0" smtClean="0"/>
              <a:t>take: ~ 0.5 (R^2)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err="1" smtClean="0"/>
              <a:t>metascore</a:t>
            </a:r>
            <a:r>
              <a:rPr lang="en-US" dirty="0" smtClean="0"/>
              <a:t>: ~ 0.3 (R^2)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3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over real word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8457" y="5981396"/>
            <a:ext cx="618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/>
              <a:t>Real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98263" y="3231351"/>
            <a:ext cx="82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/>
              <a:t>Predict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4490" y="694631"/>
            <a:ext cx="2145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log(domestic gross)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73" y="1050759"/>
            <a:ext cx="7024594" cy="49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4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4139438"/>
              </p:ext>
            </p:extLst>
          </p:nvPr>
        </p:nvGraphicFramePr>
        <p:xfrm>
          <a:off x="909340" y="971176"/>
          <a:ext cx="7929859" cy="448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0302" y="5401236"/>
            <a:ext cx="1410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/>
              <a:t># Features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92846" y="3030227"/>
            <a:ext cx="632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/>
              <a:t>R^2</a:t>
            </a:r>
            <a:endParaRPr lang="en-US" sz="2000" b="0" dirty="0"/>
          </a:p>
        </p:txBody>
      </p:sp>
      <p:sp>
        <p:nvSpPr>
          <p:cNvPr id="9" name="Rectangle 8"/>
          <p:cNvSpPr/>
          <p:nvPr/>
        </p:nvSpPr>
        <p:spPr>
          <a:xfrm>
            <a:off x="1715267" y="5801346"/>
            <a:ext cx="5501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/>
              <a:t>number of </a:t>
            </a:r>
            <a:r>
              <a:rPr lang="en-US" sz="1400" b="0" dirty="0" smtClean="0"/>
              <a:t>trees: 100, </a:t>
            </a:r>
            <a:r>
              <a:rPr lang="en-US" sz="1400" b="0" dirty="0"/>
              <a:t>minimum sample per </a:t>
            </a:r>
            <a:r>
              <a:rPr lang="en-US" sz="1400" b="0" dirty="0" smtClean="0"/>
              <a:t>leaf: 20, </a:t>
            </a:r>
            <a:r>
              <a:rPr lang="en-US" sz="1400" b="0" dirty="0"/>
              <a:t>tree </a:t>
            </a:r>
            <a:r>
              <a:rPr lang="en-US" sz="1400" b="0" dirty="0" smtClean="0"/>
              <a:t>depth: 3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00137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variables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00707"/>
              </p:ext>
            </p:extLst>
          </p:nvPr>
        </p:nvGraphicFramePr>
        <p:xfrm>
          <a:off x="1030940" y="936929"/>
          <a:ext cx="3331884" cy="5494384"/>
        </p:xfrm>
        <a:graphic>
          <a:graphicData uri="http://schemas.openxmlformats.org/drawingml/2006/table">
            <a:tbl>
              <a:tblPr/>
              <a:tblGrid>
                <a:gridCol w="2256119"/>
                <a:gridCol w="1075765"/>
              </a:tblGrid>
              <a:tr h="214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normalized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Log_production_budget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A12830"/>
                          </a:solidFill>
                          <a:effectLst/>
                          <a:latin typeface="Calibri"/>
                        </a:rPr>
                        <a:t>runtime_minutes</a:t>
                      </a:r>
                      <a:endParaRPr lang="en-US" sz="1400" b="1" i="0" u="none" strike="noStrike" dirty="0">
                        <a:solidFill>
                          <a:srgbClr val="A1283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0.95870145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0.457412936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title_word_count</a:t>
                      </a:r>
                      <a:endParaRPr lang="en-US" sz="1400" b="1" i="0" u="none" strike="noStrike" dirty="0">
                        <a:solidFill>
                          <a:schemeClr val="accent3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0.18063809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studio_Warner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Bros. Pictures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0.140676817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month_05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0.114997073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studio_IFC Films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0.101228497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genre_comedy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0.098678064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genre_adventure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0.098419953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A12830"/>
                          </a:solidFill>
                          <a:effectLst/>
                          <a:latin typeface="Calibri"/>
                        </a:rPr>
                        <a:t>rating_R</a:t>
                      </a:r>
                      <a:endParaRPr lang="en-US" sz="1400" b="1" i="0" u="none" strike="noStrike" dirty="0">
                        <a:solidFill>
                          <a:srgbClr val="A1283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0.095699929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rating_G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0.085713165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genre_fantasy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0.074321642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rating_PG_13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0.073013874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genre_fi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0.068837931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genre_drama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0.065750808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genre_sci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0.062180888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genre_romance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0.060118957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month_10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0.058904913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month_07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0.058576516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month_06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0.052350893</a:t>
                      </a:r>
                    </a:p>
                  </a:txBody>
                  <a:tcPr marL="7927" marR="7927" marT="79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7719"/>
              </p:ext>
            </p:extLst>
          </p:nvPr>
        </p:nvGraphicFramePr>
        <p:xfrm>
          <a:off x="4806583" y="936927"/>
          <a:ext cx="3306475" cy="5499429"/>
        </p:xfrm>
        <a:graphic>
          <a:graphicData uri="http://schemas.openxmlformats.org/drawingml/2006/table">
            <a:tbl>
              <a:tblPr/>
              <a:tblGrid>
                <a:gridCol w="2008556"/>
                <a:gridCol w="1297919"/>
              </a:tblGrid>
              <a:tr h="21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normalized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6F"/>
                    </a:solidFill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studio_log_avg_gross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log_production_budget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0.942349226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studio_pre_log_avg_gross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0.687840488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0.520604729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A12830"/>
                          </a:solidFill>
                          <a:effectLst/>
                          <a:latin typeface="Calibri"/>
                        </a:rPr>
                        <a:t>runtime_minutes</a:t>
                      </a:r>
                      <a:endParaRPr lang="en-US" sz="1400" b="1" i="0" u="none" strike="noStrike" dirty="0">
                        <a:solidFill>
                          <a:srgbClr val="A12830"/>
                        </a:solidFill>
                        <a:effectLst/>
                        <a:latin typeface="Calibri"/>
                      </a:endParaRP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0.505703839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studio_log_count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0.466238104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director_log_avg_gross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0.44912377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year_pre_log_avg_count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0.342928485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year_pre_log_avg_gross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0.198214785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genre_war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0.155577961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A12830"/>
                          </a:solidFill>
                          <a:effectLst/>
                          <a:latin typeface="Calibri"/>
                        </a:rPr>
                        <a:t>rating_R</a:t>
                      </a:r>
                      <a:endParaRPr lang="en-US" sz="1400" b="1" i="0" u="none" strike="noStrike" dirty="0">
                        <a:solidFill>
                          <a:srgbClr val="A12830"/>
                        </a:solidFill>
                        <a:effectLst/>
                        <a:latin typeface="Calibri"/>
                      </a:endParaRP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0.145696974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genre_drama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0.142771471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director_log_avg_count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0.139663738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month_09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0.13428457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genre_thriller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0.118213317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genre_fantasy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0.109242407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A12830"/>
                          </a:solidFill>
                          <a:effectLst/>
                          <a:latin typeface="Calibri"/>
                        </a:rPr>
                        <a:t>title_word_count</a:t>
                      </a:r>
                      <a:endParaRPr lang="en-US" sz="1400" b="1" i="0" u="none" strike="noStrike" dirty="0">
                        <a:solidFill>
                          <a:srgbClr val="A12830"/>
                        </a:solidFill>
                        <a:effectLst/>
                        <a:latin typeface="Calibri"/>
                      </a:endParaRP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0.105380001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month_10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0.101541466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month_05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0.092705088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genre_crime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0.086788823</a:t>
                      </a:r>
                    </a:p>
                  </a:txBody>
                  <a:tcPr marL="8114" marR="8114" marT="81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7969" y="598375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With only Dummy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0008" y="598375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dded History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82</TotalTime>
  <Words>273</Words>
  <Application>Microsoft Macintosh PowerPoint</Application>
  <PresentationFormat>On-screen Show (4:3)</PresentationFormat>
  <Paragraphs>116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Default Theme</vt:lpstr>
      <vt:lpstr>think-cell Slide</vt:lpstr>
      <vt:lpstr>Summary</vt:lpstr>
      <vt:lpstr>Prediction over real word</vt:lpstr>
      <vt:lpstr>Feature selection</vt:lpstr>
      <vt:lpstr>Interesting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Su</dc:creator>
  <cp:lastModifiedBy>Tian Su</cp:lastModifiedBy>
  <cp:revision>41</cp:revision>
  <dcterms:created xsi:type="dcterms:W3CDTF">2015-10-16T19:33:37Z</dcterms:created>
  <dcterms:modified xsi:type="dcterms:W3CDTF">2015-10-16T20:56:36Z</dcterms:modified>
</cp:coreProperties>
</file>