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BF1C9-9C2F-4400-9BE1-C358D3C34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F32F9E-03F8-46E0-9F27-874658B87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0DB13-1219-4710-B507-6169A24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747D6-F881-4459-BE71-C414DEA9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0AC34-2E1F-41A5-A7F6-5E2CF684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BEF98-04DF-4CE7-93B3-46966596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7C4067-2440-4A43-BC8E-793D58942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D0D07-88FA-4CD1-8966-F227E8D5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22948-FFE7-48F8-8537-5E599CD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F551C-B260-4859-A143-B486BB49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49623-34BB-4722-AC03-4A985456F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6A507B-1CFA-48C5-A0D5-C3978E36F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B6A7C-E851-4437-9EF0-DBBF9FB7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60D2A-00D6-431A-931D-40B63398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1B60A-D220-4C20-BD5F-FB7FDF0B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64DF-361B-436F-85B2-3B5E744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B55B0-4B97-4354-BD06-EDA80AED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89CED-2ADB-4F3F-BB84-3F46DAF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3BF68-4D72-4C6F-92A7-79C896BC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CE3E9-6486-4975-A988-334CE943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D4B3A-45D1-41B0-8FBF-FCF85509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4F5C3-7602-4425-9E9B-428096DC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A1E3F-E0D9-448B-A75E-E7697772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23674-6AB1-41E1-988E-1907E34B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72969-E13B-4DC9-A691-FD866115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3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2849B-6222-4D91-B75F-E05242AE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A823C-4B7D-43B3-BF61-38FA96027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EE8FA2-CE8E-4E62-9F78-8454065E5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A394C-15AA-46EF-A094-F97949C7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7F77DA-46D4-442F-B25D-01CD4337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8F549D-0B74-4AA2-B9B1-6CD76184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0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E9E06-8FAE-43B4-8E8F-49C81E2D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C0433-1CAF-4AE5-9D94-625C7445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9D9AC-02F4-4D17-8584-D52B846EB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34A237-388C-4935-AE0A-8081F45E5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5CF9F1-3C13-47EF-A4FD-DC3ACFEC8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7AB2F-A0F5-4540-A929-1E774F52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3B7CEA-2768-4DA5-B100-6617FD53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01224B-57D0-41B2-901E-B37DAFB2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41ABC-3843-413C-BFAC-3C7B7E56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89E9DE-1CE5-4E6A-89DF-531E2B9F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5EF743-3898-461E-BE21-4F9CF8C3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98A73-9DAA-4AC6-8DCB-7EFFB711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5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ECF5D-52DB-4616-922D-B1608253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9EB437-B5B3-4398-8785-2C2BA95D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6A677-F203-416D-9550-FE1F07D9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6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1BD75-E081-4274-8A96-80E70438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965C7-1F47-4323-B785-41767596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B96BD4-D8EE-4165-8A74-5CB68EEE9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32D8C-8AF5-4A85-A6E7-B1647530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AF633-D3DA-42FF-ABD6-5E119AB1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1E1B9-1DE1-428F-969F-3760AE9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D1536-6E34-4AFA-A1D0-EC322D69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EEF07-01CD-4865-B65C-B4F8FF268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88D12-6E63-4310-9144-31957B3C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92CF9-C1C9-4FB8-9C6C-3E75ED98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E7066-7E6C-4A7C-A108-FFDC6D19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01D4A-DBF1-4569-94E3-FEF7A7CA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0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CA2D15-F2AD-4B27-8570-B6DDFE0F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9BFED-1599-4EA8-9FC6-7BC056C33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001B2-C10F-4611-A7E2-4BF3072E4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6558-36BE-449E-A73D-B3B888ADC0DB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DDC4F-4837-4DED-AC2B-D1123A720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2E7C0-8579-4895-B95F-31A3E0E7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75B4-1E0D-42B4-8F1E-80EC5811D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9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54BB43E-7680-4F62-AC85-506F6EF5A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41" y="63506"/>
            <a:ext cx="2116311" cy="36766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App - Overview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25DC1-DB26-4059-877F-B90D93C7CD0C}"/>
              </a:ext>
            </a:extLst>
          </p:cNvPr>
          <p:cNvSpPr txBox="1"/>
          <p:nvPr/>
        </p:nvSpPr>
        <p:spPr>
          <a:xfrm>
            <a:off x="243141" y="510539"/>
            <a:ext cx="1102891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b="1" dirty="0"/>
              <a:t>Task Goals:</a:t>
            </a:r>
          </a:p>
          <a:p>
            <a:pPr>
              <a:spcAft>
                <a:spcPts val="600"/>
              </a:spcAft>
            </a:pPr>
            <a:r>
              <a:rPr lang="en-US" altLang="zh-CN" sz="1400" dirty="0"/>
              <a:t>There are 2 major functions on this app server are required: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Provide image prediction service.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Provide historical prediction record database check service, which includes a UI interface and requires user registration and login to access.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057CF5-A010-4701-8F90-5120E6C809ED}"/>
              </a:ext>
            </a:extLst>
          </p:cNvPr>
          <p:cNvSpPr txBox="1"/>
          <p:nvPr/>
        </p:nvSpPr>
        <p:spPr>
          <a:xfrm>
            <a:off x="243141" y="1869312"/>
            <a:ext cx="620269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b="1" dirty="0"/>
              <a:t>Design concept:</a:t>
            </a:r>
          </a:p>
          <a:p>
            <a:pPr>
              <a:spcAft>
                <a:spcPts val="600"/>
              </a:spcAft>
            </a:pPr>
            <a:r>
              <a:rPr lang="en-US" altLang="zh-CN" sz="1400" dirty="0"/>
              <a:t>The idea is to use Python to build app backend, and HTML to build app UI frontend. To achieve this, several packages are required, which includes: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/>
              <a:t>Flask</a:t>
            </a:r>
            <a:r>
              <a:rPr lang="en-US" altLang="zh-CN" sz="1400" dirty="0"/>
              <a:t>: The web framework written in Python, used to create server, routes and communicate with HTML frontend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/>
              <a:t>Flask-</a:t>
            </a:r>
            <a:r>
              <a:rPr lang="en-US" altLang="zh-CN" sz="1400" b="1" dirty="0" err="1"/>
              <a:t>SQLAlchemy</a:t>
            </a:r>
            <a:r>
              <a:rPr lang="en-US" altLang="zh-CN" sz="1400" dirty="0"/>
              <a:t>: An extension for Flask, used to create local database for data storage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 err="1"/>
              <a:t>Werkzeug</a:t>
            </a:r>
            <a:r>
              <a:rPr lang="en-US" altLang="zh-CN" sz="1400" dirty="0"/>
              <a:t>: A WSGI web application library. </a:t>
            </a:r>
            <a:r>
              <a:rPr lang="en-US" altLang="zh-CN" sz="1400" dirty="0" err="1"/>
              <a:t>werkzeug.security</a:t>
            </a:r>
            <a:r>
              <a:rPr lang="en-US" altLang="zh-CN" sz="1400" dirty="0"/>
              <a:t> contains functions that can generate and check hash passwords, which will be used for user registration and login function development.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 err="1"/>
              <a:t>Tensorflow</a:t>
            </a:r>
            <a:r>
              <a:rPr lang="en-US" altLang="zh-CN" sz="1400" dirty="0"/>
              <a:t>: The deep learning framework, used to load deep learning models for image prediction and do image pre-processing.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/>
              <a:t>Json</a:t>
            </a:r>
            <a:r>
              <a:rPr lang="en-US" altLang="zh-CN" sz="1400" dirty="0"/>
              <a:t>: Used to load local json files.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 err="1"/>
              <a:t>Numpy</a:t>
            </a:r>
            <a:r>
              <a:rPr lang="en-US" altLang="zh-CN" sz="1400" dirty="0"/>
              <a:t>: Used to manipulate </a:t>
            </a:r>
            <a:r>
              <a:rPr lang="en-US" altLang="zh-CN" sz="1400" dirty="0" err="1"/>
              <a:t>numpy</a:t>
            </a:r>
            <a:r>
              <a:rPr lang="en-US" altLang="zh-CN" sz="1400" dirty="0"/>
              <a:t>-array like images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/>
              <a:t>PIL (Pillow)</a:t>
            </a:r>
            <a:r>
              <a:rPr lang="en-US" altLang="zh-CN" sz="1400" dirty="0"/>
              <a:t>: Used to do image pre-processing such as mode conversion and resizing.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/>
              <a:t>Io</a:t>
            </a:r>
            <a:r>
              <a:rPr lang="en-US" altLang="zh-CN" sz="1400" dirty="0"/>
              <a:t>: Used to load files in various format.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2A6987-7E29-426D-85B4-23BD94F1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835" y="2833832"/>
            <a:ext cx="5524604" cy="16107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585ECF-088E-4A2B-ADAB-47327DECE15D}"/>
              </a:ext>
            </a:extLst>
          </p:cNvPr>
          <p:cNvSpPr txBox="1"/>
          <p:nvPr/>
        </p:nvSpPr>
        <p:spPr>
          <a:xfrm>
            <a:off x="8244571" y="4444537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Python import code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769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3A5380DE-38C4-4F40-8567-E0A266B27E5B}"/>
              </a:ext>
            </a:extLst>
          </p:cNvPr>
          <p:cNvSpPr txBox="1">
            <a:spLocks/>
          </p:cNvSpPr>
          <p:nvPr/>
        </p:nvSpPr>
        <p:spPr>
          <a:xfrm>
            <a:off x="243141" y="63506"/>
            <a:ext cx="5314440" cy="3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App – Future Development</a:t>
            </a:r>
            <a:endParaRPr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350B62-9AF9-4B6F-BC25-852B556776BD}"/>
              </a:ext>
            </a:extLst>
          </p:cNvPr>
          <p:cNvSpPr txBox="1"/>
          <p:nvPr/>
        </p:nvSpPr>
        <p:spPr>
          <a:xfrm>
            <a:off x="121570" y="440437"/>
            <a:ext cx="119488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Currently the app can only predict 1 image with 1 model, and the image prediction process can only be done in </a:t>
            </a:r>
            <a:r>
              <a:rPr lang="en-US" altLang="zh-CN" sz="1400" dirty="0" err="1"/>
              <a:t>cmd</a:t>
            </a:r>
            <a:r>
              <a:rPr lang="en-US" altLang="zh-CN" sz="1400" dirty="0"/>
              <a:t> instead of UI interface, which causes some inconvenience. Below are some ideas to process multiple images with multiple model selection choice on the UI interface: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Create a predict.html as a child of base.html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Add file upload block and set to support multiple file upload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Add model selection radio button for multiple model choice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In app.py modify the </a:t>
            </a:r>
            <a:r>
              <a:rPr lang="en-US" altLang="zh-CN" sz="1400" b="1" dirty="0" err="1"/>
              <a:t>load_model</a:t>
            </a:r>
            <a:r>
              <a:rPr lang="en-US" altLang="zh-CN" sz="1400" b="1" dirty="0"/>
              <a:t> </a:t>
            </a:r>
            <a:r>
              <a:rPr lang="en-US" altLang="zh-CN" sz="1400" dirty="0"/>
              <a:t>function to load all the models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In app.py modify the model argument in the </a:t>
            </a:r>
            <a:r>
              <a:rPr lang="en-US" altLang="zh-CN" sz="1400" b="1" dirty="0"/>
              <a:t>run_model </a:t>
            </a:r>
            <a:r>
              <a:rPr lang="en-US" altLang="zh-CN" sz="1400" dirty="0"/>
              <a:t>function to allow run model conditionally based on radio button selection in predict.html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In app.py modify the </a:t>
            </a:r>
            <a:r>
              <a:rPr lang="en-US" altLang="zh-CN" sz="1400" b="1" dirty="0"/>
              <a:t>predict</a:t>
            </a:r>
            <a:r>
              <a:rPr lang="en-US" altLang="zh-CN" sz="1400" dirty="0"/>
              <a:t> function to get a list of uploaded images from upload block in predict.html  and process the </a:t>
            </a:r>
            <a:r>
              <a:rPr lang="en-US" altLang="zh-CN" sz="1400" b="1" dirty="0"/>
              <a:t>run_model </a:t>
            </a:r>
            <a:r>
              <a:rPr lang="en-US" altLang="zh-CN" sz="1400" dirty="0"/>
              <a:t>function for each image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5465C9-2532-4450-85DB-1D31486D22E0}"/>
              </a:ext>
            </a:extLst>
          </p:cNvPr>
          <p:cNvSpPr txBox="1"/>
          <p:nvPr/>
        </p:nvSpPr>
        <p:spPr>
          <a:xfrm>
            <a:off x="121570" y="3167390"/>
            <a:ext cx="11526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Note with this new process it should be able to predict multiple images with 1 certain model at 1 time. If multiple images need to  be predicted with multiple models at 1 time then multiple upload blocks are needed, ad for each block a drag-down list block for the model selection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Potentially the </a:t>
            </a:r>
            <a:r>
              <a:rPr lang="en-US" altLang="zh-CN" sz="1400" b="1" dirty="0"/>
              <a:t>run_model </a:t>
            </a:r>
            <a:r>
              <a:rPr lang="en-US" altLang="zh-CN" sz="1400" dirty="0"/>
              <a:t>process within </a:t>
            </a:r>
            <a:r>
              <a:rPr lang="en-US" altLang="zh-CN" sz="1400" b="1" dirty="0"/>
              <a:t>predict</a:t>
            </a:r>
            <a:r>
              <a:rPr lang="en-US" altLang="zh-CN" sz="1400" dirty="0"/>
              <a:t> function can be improved to run parallel.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3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3A5380DE-38C4-4F40-8567-E0A266B27E5B}"/>
              </a:ext>
            </a:extLst>
          </p:cNvPr>
          <p:cNvSpPr txBox="1">
            <a:spLocks/>
          </p:cNvSpPr>
          <p:nvPr/>
        </p:nvSpPr>
        <p:spPr>
          <a:xfrm>
            <a:off x="243141" y="63506"/>
            <a:ext cx="3126284" cy="3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App – Database creation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6F18B7-CE1A-4828-B86B-D2B1CAF516EF}"/>
              </a:ext>
            </a:extLst>
          </p:cNvPr>
          <p:cNvSpPr txBox="1"/>
          <p:nvPr/>
        </p:nvSpPr>
        <p:spPr>
          <a:xfrm>
            <a:off x="243141" y="487981"/>
            <a:ext cx="1080170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This section will show the code for database creation. The database contains 2 tables, which are: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Record: used to store model prediction results, which includes 3 columns (apart from id):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model: string with max. length of 50, indicates which model is used for prediction.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label: string with max. length of 50, indicates the prediction result.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probability: float, indicates the top prediction probability.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User: used to store user registration information, which includes 2 columns (apart from id):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/>
              <a:t>name: string with max. length of 50, indicates the registered username.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sz="1400" dirty="0" err="1"/>
              <a:t>password_hash</a:t>
            </a:r>
            <a:r>
              <a:rPr lang="en-US" altLang="zh-CN" sz="1400" dirty="0"/>
              <a:t>: string with max. length of 256, indicates the registered password which has been converted to a hash value.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0C68E0-4109-4CE2-A009-B3595EB6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45" y="3629891"/>
            <a:ext cx="6335801" cy="22126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7846C76-A9B7-4983-B3EC-465562E449BD}"/>
              </a:ext>
            </a:extLst>
          </p:cNvPr>
          <p:cNvSpPr txBox="1"/>
          <p:nvPr/>
        </p:nvSpPr>
        <p:spPr>
          <a:xfrm>
            <a:off x="0" y="6497873"/>
            <a:ext cx="6292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database creation and Record table, </a:t>
            </a:r>
            <a:r>
              <a:rPr lang="en-US" altLang="zh-CN" sz="1200" dirty="0" err="1"/>
              <a:t>secret_key</a:t>
            </a:r>
            <a:r>
              <a:rPr lang="en-US" altLang="zh-CN" sz="1200" dirty="0"/>
              <a:t> is for flask session which will be used later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D63076-FC94-40A6-B46B-F637053720E9}"/>
              </a:ext>
            </a:extLst>
          </p:cNvPr>
          <p:cNvSpPr txBox="1"/>
          <p:nvPr/>
        </p:nvSpPr>
        <p:spPr>
          <a:xfrm>
            <a:off x="8315421" y="584257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User table</a:t>
            </a:r>
            <a:endParaRPr lang="zh-CN" altLang="en-US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3C0D48-DDB7-4981-BB95-A1EFB2DC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1" y="2909768"/>
            <a:ext cx="5309187" cy="35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7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3A5380DE-38C4-4F40-8567-E0A266B27E5B}"/>
              </a:ext>
            </a:extLst>
          </p:cNvPr>
          <p:cNvSpPr txBox="1">
            <a:spLocks/>
          </p:cNvSpPr>
          <p:nvPr/>
        </p:nvSpPr>
        <p:spPr>
          <a:xfrm>
            <a:off x="243141" y="63506"/>
            <a:ext cx="3126284" cy="3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App – Utility Functions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6F18B7-CE1A-4828-B86B-D2B1CAF516EF}"/>
              </a:ext>
            </a:extLst>
          </p:cNvPr>
          <p:cNvSpPr txBox="1"/>
          <p:nvPr/>
        </p:nvSpPr>
        <p:spPr>
          <a:xfrm>
            <a:off x="243141" y="493222"/>
            <a:ext cx="1060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This section will show the code for various utility functions that will be used to achieve password hash encoding, image-pre-processing, image prediction etc.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E937D5-A78A-4326-9806-BCE6B288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46" y="1342274"/>
            <a:ext cx="3625578" cy="13717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9C0C90-3240-42AA-AC7B-B4913DC5C3BD}"/>
              </a:ext>
            </a:extLst>
          </p:cNvPr>
          <p:cNvSpPr txBox="1"/>
          <p:nvPr/>
        </p:nvSpPr>
        <p:spPr>
          <a:xfrm>
            <a:off x="1223703" y="2716980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/>
              <a:t>Set_password</a:t>
            </a:r>
            <a:r>
              <a:rPr lang="en-US" altLang="zh-CN" sz="1200" b="1" dirty="0"/>
              <a:t> </a:t>
            </a:r>
            <a:r>
              <a:rPr lang="en-US" altLang="zh-CN" sz="1200" dirty="0"/>
              <a:t>and </a:t>
            </a:r>
            <a:r>
              <a:rPr lang="en-US" altLang="zh-CN" sz="1200" b="1" dirty="0" err="1"/>
              <a:t>check_password</a:t>
            </a:r>
            <a:r>
              <a:rPr lang="en-US" altLang="zh-CN" sz="1200" b="1" dirty="0"/>
              <a:t> </a:t>
            </a:r>
            <a:r>
              <a:rPr lang="en-US" altLang="zh-CN" sz="1200" dirty="0"/>
              <a:t>function</a:t>
            </a: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E1990C-F9C0-4590-A343-E2E76BE0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38" y="978742"/>
            <a:ext cx="4903206" cy="50229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BC42A2-CEB3-4DC0-8C92-7E4E3155F279}"/>
              </a:ext>
            </a:extLst>
          </p:cNvPr>
          <p:cNvSpPr txBox="1"/>
          <p:nvPr/>
        </p:nvSpPr>
        <p:spPr>
          <a:xfrm>
            <a:off x="5225935" y="6001721"/>
            <a:ext cx="660584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decode_prediction</a:t>
            </a:r>
            <a:r>
              <a:rPr lang="en-US" altLang="zh-CN" sz="1200" b="1" dirty="0"/>
              <a:t> </a:t>
            </a:r>
            <a:r>
              <a:rPr lang="en-US" altLang="zh-CN" sz="1200" dirty="0"/>
              <a:t>function converts the raw prediction matrix output to a list which contains </a:t>
            </a:r>
            <a:r>
              <a:rPr lang="en-US" altLang="zh-CN" sz="1200" dirty="0" err="1"/>
              <a:t>imagenet</a:t>
            </a:r>
            <a:r>
              <a:rPr lang="en-US" altLang="zh-CN" sz="1200" dirty="0"/>
              <a:t> id, label and prediction probability.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This is a modified TF source code which can load decode json locally instead of from internet.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18A5F8-B6C5-4431-BCD9-62D169F49F3E}"/>
              </a:ext>
            </a:extLst>
          </p:cNvPr>
          <p:cNvSpPr/>
          <p:nvPr/>
        </p:nvSpPr>
        <p:spPr>
          <a:xfrm>
            <a:off x="6096000" y="4592705"/>
            <a:ext cx="2834457" cy="334002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655F026-1F13-4881-9480-8B6D527CA474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flipH="1">
            <a:off x="8930457" y="4759706"/>
            <a:ext cx="1818471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C96F9A8-A368-44F3-A020-4858FEAC4DFF}"/>
              </a:ext>
            </a:extLst>
          </p:cNvPr>
          <p:cNvSpPr txBox="1"/>
          <p:nvPr/>
        </p:nvSpPr>
        <p:spPr>
          <a:xfrm>
            <a:off x="10748928" y="4621206"/>
            <a:ext cx="138211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The modified area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8EDD175-1A22-4786-9CBF-8B8A75556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32" y="3864021"/>
            <a:ext cx="5469775" cy="5713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5FFC0FC-16A2-4D03-AD30-520D3A4D4D70}"/>
              </a:ext>
            </a:extLst>
          </p:cNvPr>
          <p:cNvSpPr txBox="1"/>
          <p:nvPr/>
        </p:nvSpPr>
        <p:spPr>
          <a:xfrm>
            <a:off x="769090" y="4437760"/>
            <a:ext cx="445684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load_model</a:t>
            </a:r>
            <a:r>
              <a:rPr lang="en-US" altLang="zh-CN" sz="1200" b="1" dirty="0"/>
              <a:t> </a:t>
            </a:r>
            <a:r>
              <a:rPr lang="en-US" altLang="zh-CN" sz="1200" dirty="0"/>
              <a:t>function to load </a:t>
            </a:r>
            <a:r>
              <a:rPr lang="en-US" altLang="zh-CN" sz="1200" dirty="0" err="1"/>
              <a:t>load</a:t>
            </a:r>
            <a:r>
              <a:rPr lang="en-US" altLang="zh-CN" sz="1200" dirty="0"/>
              <a:t> MobileNetV2 model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MobileNetV2 was selected as it is small while gives acceptable detection accuracy.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A3C577B-9D71-405E-B610-8FA77FA88AF6}"/>
              </a:ext>
            </a:extLst>
          </p:cNvPr>
          <p:cNvSpPr/>
          <p:nvPr/>
        </p:nvSpPr>
        <p:spPr>
          <a:xfrm>
            <a:off x="465413" y="4166817"/>
            <a:ext cx="758290" cy="120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A946F4-E4B1-48A8-B20B-C2950C6389D8}"/>
              </a:ext>
            </a:extLst>
          </p:cNvPr>
          <p:cNvSpPr txBox="1"/>
          <p:nvPr/>
        </p:nvSpPr>
        <p:spPr>
          <a:xfrm>
            <a:off x="3587771" y="3774328"/>
            <a:ext cx="17392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Set model to be global variable for ease of use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80E1414-36E0-45D9-9FC7-D87361405DB8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1223703" y="4005161"/>
            <a:ext cx="2364068" cy="22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0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3A5380DE-38C4-4F40-8567-E0A266B27E5B}"/>
              </a:ext>
            </a:extLst>
          </p:cNvPr>
          <p:cNvSpPr txBox="1">
            <a:spLocks/>
          </p:cNvSpPr>
          <p:nvPr/>
        </p:nvSpPr>
        <p:spPr>
          <a:xfrm>
            <a:off x="243140" y="63506"/>
            <a:ext cx="4622575" cy="3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App – Utility Functions (continued)</a:t>
            </a:r>
            <a:endParaRPr lang="zh-CN" altLang="en-US" sz="2000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C545F3B-814F-490A-9E99-5E43D445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9" y="503355"/>
            <a:ext cx="4477356" cy="25172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656296-558A-464B-83A7-8123FF0C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9" y="3582462"/>
            <a:ext cx="7464829" cy="286914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87F0DE9-7D90-44B0-A62B-41571C14B04A}"/>
              </a:ext>
            </a:extLst>
          </p:cNvPr>
          <p:cNvSpPr txBox="1"/>
          <p:nvPr/>
        </p:nvSpPr>
        <p:spPr>
          <a:xfrm>
            <a:off x="4976552" y="1531152"/>
            <a:ext cx="350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img_preprocessing</a:t>
            </a:r>
            <a:r>
              <a:rPr lang="en-US" altLang="zh-CN" sz="1200" b="1" dirty="0"/>
              <a:t> </a:t>
            </a:r>
            <a:r>
              <a:rPr lang="en-US" altLang="zh-CN" sz="1200" dirty="0"/>
              <a:t>function will convert the input image file to the deep learning model input format.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27C0B9-12E4-45AD-B126-02D409B4F093}"/>
              </a:ext>
            </a:extLst>
          </p:cNvPr>
          <p:cNvSpPr txBox="1"/>
          <p:nvPr/>
        </p:nvSpPr>
        <p:spPr>
          <a:xfrm>
            <a:off x="7908172" y="4407666"/>
            <a:ext cx="40455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/>
              <a:t>run_model </a:t>
            </a:r>
            <a:r>
              <a:rPr lang="en-US" altLang="zh-CN" sz="1200" dirty="0"/>
              <a:t>function takes the input image to do image pre-processing first (via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img_preprocessing</a:t>
            </a:r>
            <a:r>
              <a:rPr lang="en-US" altLang="zh-CN" sz="1200" b="1" dirty="0"/>
              <a:t> </a:t>
            </a:r>
            <a:r>
              <a:rPr lang="en-US" altLang="zh-CN" sz="1200" dirty="0"/>
              <a:t>function);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Then the formatted image will be </a:t>
            </a:r>
            <a:r>
              <a:rPr lang="en-US" altLang="zh-CN" sz="1200" dirty="0" err="1"/>
              <a:t>feeded</a:t>
            </a:r>
            <a:r>
              <a:rPr lang="en-US" altLang="zh-CN" sz="1200" dirty="0"/>
              <a:t> to the deep learning model to do the prediction.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/>
              <a:t>Finally the raw prediction result will be decoded (via </a:t>
            </a:r>
            <a:r>
              <a:rPr lang="en-US" altLang="zh-CN" sz="1200" b="1" dirty="0" err="1"/>
              <a:t>decode_prediction</a:t>
            </a:r>
            <a:r>
              <a:rPr lang="en-US" altLang="zh-CN" sz="1200" b="1" dirty="0"/>
              <a:t> </a:t>
            </a:r>
            <a:r>
              <a:rPr lang="en-US" altLang="zh-CN" sz="1200" dirty="0"/>
              <a:t>function shown in previous page)  to generate a readable list which contains all the information needed.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94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3A5380DE-38C4-4F40-8567-E0A266B27E5B}"/>
              </a:ext>
            </a:extLst>
          </p:cNvPr>
          <p:cNvSpPr txBox="1">
            <a:spLocks/>
          </p:cNvSpPr>
          <p:nvPr/>
        </p:nvSpPr>
        <p:spPr>
          <a:xfrm>
            <a:off x="243141" y="63506"/>
            <a:ext cx="3126284" cy="3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App – Routes Overview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6F18B7-CE1A-4828-B86B-D2B1CAF516EF}"/>
              </a:ext>
            </a:extLst>
          </p:cNvPr>
          <p:cNvSpPr txBox="1"/>
          <p:nvPr/>
        </p:nvSpPr>
        <p:spPr>
          <a:xfrm>
            <a:off x="243141" y="487981"/>
            <a:ext cx="1080170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This section will show the code for each route. There are 5 different routes, which are: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("/"): Home page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("/register", methods=["POST", "GET"]): Registration page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("/login", methods=["POST", "GET"]): Login page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("/predict", methods=["POST"]): Predict request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("/history", methods=["GET"]): Historic prediction record page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8E3500-BB77-49AD-A174-0E4EA5C4C328}"/>
              </a:ext>
            </a:extLst>
          </p:cNvPr>
          <p:cNvSpPr txBox="1"/>
          <p:nvPr/>
        </p:nvSpPr>
        <p:spPr>
          <a:xfrm>
            <a:off x="243140" y="2314510"/>
            <a:ext cx="10801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For home, registration, login and historic prediction record page, a HTML file was written respectively to generate UI interface. Besides there is a base.html file which provide the common framework among all web pages. Below is the code for base.html: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7C4CD8-86EE-4D90-8F7F-400E7570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9" y="2956922"/>
            <a:ext cx="6210051" cy="37708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3B33CA-3DE4-4320-8078-80BE01DD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26" y="2956922"/>
            <a:ext cx="5630487" cy="1897644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6FFD5D-7027-4247-A419-415747637C6E}"/>
              </a:ext>
            </a:extLst>
          </p:cNvPr>
          <p:cNvSpPr/>
          <p:nvPr/>
        </p:nvSpPr>
        <p:spPr>
          <a:xfrm>
            <a:off x="609600" y="3325091"/>
            <a:ext cx="5619404" cy="2770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F1C2B15-64E3-4946-85D4-5EBDB78C96D1}"/>
              </a:ext>
            </a:extLst>
          </p:cNvPr>
          <p:cNvSpPr/>
          <p:nvPr/>
        </p:nvSpPr>
        <p:spPr>
          <a:xfrm>
            <a:off x="554182" y="4024317"/>
            <a:ext cx="5297978" cy="26646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429644-FAA1-4927-924D-220436E1FBC3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685907" y="3602183"/>
            <a:ext cx="939780" cy="181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B2DB8E7-2D34-4F58-A975-BCC91D6AAE54}"/>
              </a:ext>
            </a:extLst>
          </p:cNvPr>
          <p:cNvSpPr txBox="1"/>
          <p:nvPr/>
        </p:nvSpPr>
        <p:spPr>
          <a:xfrm>
            <a:off x="6625687" y="5276793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Load bootstrap CCS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3D32276-3AF0-4413-AB16-A3CD34FC4D78}"/>
              </a:ext>
            </a:extLst>
          </p:cNvPr>
          <p:cNvSpPr/>
          <p:nvPr/>
        </p:nvSpPr>
        <p:spPr>
          <a:xfrm>
            <a:off x="609600" y="3624349"/>
            <a:ext cx="2471651" cy="13854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6F400BA-3D1D-4242-AEB3-E4AED23F9E3C}"/>
              </a:ext>
            </a:extLst>
          </p:cNvPr>
          <p:cNvSpPr/>
          <p:nvPr/>
        </p:nvSpPr>
        <p:spPr>
          <a:xfrm>
            <a:off x="7259781" y="2956922"/>
            <a:ext cx="1147157" cy="28504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CEB7905-4144-4745-9B2C-B0A95896E51C}"/>
              </a:ext>
            </a:extLst>
          </p:cNvPr>
          <p:cNvSpPr/>
          <p:nvPr/>
        </p:nvSpPr>
        <p:spPr>
          <a:xfrm>
            <a:off x="7165570" y="3251234"/>
            <a:ext cx="4815841" cy="13041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B8FA864-0AB2-4F25-813B-C81E0556FEEC}"/>
              </a:ext>
            </a:extLst>
          </p:cNvPr>
          <p:cNvCxnSpPr>
            <a:cxnSpLocks/>
            <a:stCxn id="28" idx="1"/>
            <a:endCxn id="14" idx="3"/>
          </p:cNvCxnSpPr>
          <p:nvPr/>
        </p:nvCxnSpPr>
        <p:spPr>
          <a:xfrm flipH="1" flipV="1">
            <a:off x="5852160" y="5356646"/>
            <a:ext cx="687185" cy="61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8A29E1B-0A77-4448-9B3B-3CDEFD46FA30}"/>
              </a:ext>
            </a:extLst>
          </p:cNvPr>
          <p:cNvSpPr txBox="1"/>
          <p:nvPr/>
        </p:nvSpPr>
        <p:spPr>
          <a:xfrm>
            <a:off x="6539345" y="5837520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Load bootstrap navbar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77EAC3C-5D21-48F4-A2A8-0E8E16F983EF}"/>
              </a:ext>
            </a:extLst>
          </p:cNvPr>
          <p:cNvCxnSpPr>
            <a:cxnSpLocks/>
            <a:stCxn id="33" idx="1"/>
            <a:endCxn id="22" idx="2"/>
          </p:cNvCxnSpPr>
          <p:nvPr/>
        </p:nvCxnSpPr>
        <p:spPr>
          <a:xfrm flipH="1" flipV="1">
            <a:off x="9573491" y="4555375"/>
            <a:ext cx="332621" cy="66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A9AA9C-2615-469E-BB16-7213E9158F42}"/>
              </a:ext>
            </a:extLst>
          </p:cNvPr>
          <p:cNvSpPr txBox="1"/>
          <p:nvPr/>
        </p:nvSpPr>
        <p:spPr>
          <a:xfrm>
            <a:off x="9906112" y="5079647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Load bootstrap JS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148F31-9BD0-4454-A3AA-7A422B362C9D}"/>
              </a:ext>
            </a:extLst>
          </p:cNvPr>
          <p:cNvSpPr txBox="1"/>
          <p:nvPr/>
        </p:nvSpPr>
        <p:spPr>
          <a:xfrm>
            <a:off x="8750532" y="5666333"/>
            <a:ext cx="273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2 orange blocks indicates the area that allows the children html to modify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>
            <a:extLst>
              <a:ext uri="{FF2B5EF4-FFF2-40B4-BE49-F238E27FC236}">
                <a16:creationId xmlns:a16="http://schemas.microsoft.com/office/drawing/2014/main" id="{AD9F3F52-052F-4F7D-8949-A8C074CE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259" y="1317587"/>
            <a:ext cx="3076710" cy="3459165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3A5380DE-38C4-4F40-8567-E0A266B27E5B}"/>
              </a:ext>
            </a:extLst>
          </p:cNvPr>
          <p:cNvSpPr txBox="1">
            <a:spLocks/>
          </p:cNvSpPr>
          <p:nvPr/>
        </p:nvSpPr>
        <p:spPr>
          <a:xfrm>
            <a:off x="243141" y="63506"/>
            <a:ext cx="5027128" cy="3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App – Home, Registration &amp; Login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6F18B7-CE1A-4828-B86B-D2B1CAF516EF}"/>
              </a:ext>
            </a:extLst>
          </p:cNvPr>
          <p:cNvSpPr txBox="1"/>
          <p:nvPr/>
        </p:nvSpPr>
        <p:spPr>
          <a:xfrm>
            <a:off x="121570" y="440437"/>
            <a:ext cx="119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This section will show the code for 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("/"), 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("/register", methods=["POST", "GET"]) &amp; 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("/login", methods=["POST", "GET"])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A0A6CB-C23C-4096-9A12-AC88D6F2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9" y="1317587"/>
            <a:ext cx="2554049" cy="4430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C21BE2-8B62-4D90-888C-B686E076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651" y="1280421"/>
            <a:ext cx="3369917" cy="35162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559FD7-E660-42D1-91EB-2A031F77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0" y="1856177"/>
            <a:ext cx="3746629" cy="70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6E1503-89CC-4F94-A420-638FF9672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743" y="4858911"/>
            <a:ext cx="2596732" cy="15586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297E1D-3E4C-4F0A-A146-E01E9974F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6817" y="4858911"/>
            <a:ext cx="2596732" cy="15475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9215CC0-05E2-4400-A3D3-6B6A010E4AA7}"/>
              </a:ext>
            </a:extLst>
          </p:cNvPr>
          <p:cNvSpPr txBox="1"/>
          <p:nvPr/>
        </p:nvSpPr>
        <p:spPr>
          <a:xfrm>
            <a:off x="349122" y="2558844"/>
            <a:ext cx="3171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Python &amp; HTML code for the home page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A937A4-AA70-4FFD-8F5D-D696A66A857B}"/>
              </a:ext>
            </a:extLst>
          </p:cNvPr>
          <p:cNvSpPr txBox="1"/>
          <p:nvPr/>
        </p:nvSpPr>
        <p:spPr>
          <a:xfrm>
            <a:off x="3850432" y="6417563"/>
            <a:ext cx="3541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Python &amp; HTML code for the registration page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C85BF0-A8C3-4685-9CB9-92CAC5B5CE7F}"/>
              </a:ext>
            </a:extLst>
          </p:cNvPr>
          <p:cNvSpPr txBox="1"/>
          <p:nvPr/>
        </p:nvSpPr>
        <p:spPr>
          <a:xfrm>
            <a:off x="8786102" y="6406489"/>
            <a:ext cx="3118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Python &amp; HTML code for the login page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40C84F-6A53-4605-AA75-1726F3F93784}"/>
              </a:ext>
            </a:extLst>
          </p:cNvPr>
          <p:cNvSpPr txBox="1"/>
          <p:nvPr/>
        </p:nvSpPr>
        <p:spPr>
          <a:xfrm>
            <a:off x="7241241" y="1240132"/>
            <a:ext cx="131804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Obtain username &amp; plain password if POST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529B5C8-1152-438F-9512-C4A04DB855D7}"/>
              </a:ext>
            </a:extLst>
          </p:cNvPr>
          <p:cNvSpPr/>
          <p:nvPr/>
        </p:nvSpPr>
        <p:spPr>
          <a:xfrm>
            <a:off x="4246116" y="1708340"/>
            <a:ext cx="2335374" cy="465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F1E3FDD-9712-4436-AAA3-9826108D60AF}"/>
              </a:ext>
            </a:extLst>
          </p:cNvPr>
          <p:cNvSpPr/>
          <p:nvPr/>
        </p:nvSpPr>
        <p:spPr>
          <a:xfrm>
            <a:off x="8959566" y="1708339"/>
            <a:ext cx="2335374" cy="4654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F26E0B-4BDC-44A6-863A-3A271C708190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581490" y="1563298"/>
            <a:ext cx="659751" cy="37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3EF78E-C8D8-4CD9-AA39-53616AD4BAC2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8559283" y="1563298"/>
            <a:ext cx="400283" cy="37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6DF8DB9-2B4E-4E27-BC05-A279E59E67A3}"/>
              </a:ext>
            </a:extLst>
          </p:cNvPr>
          <p:cNvSpPr/>
          <p:nvPr/>
        </p:nvSpPr>
        <p:spPr>
          <a:xfrm>
            <a:off x="4451396" y="2306866"/>
            <a:ext cx="2335374" cy="5841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53F558B-0AED-4C96-99EF-F7B83F55D2B9}"/>
              </a:ext>
            </a:extLst>
          </p:cNvPr>
          <p:cNvSpPr/>
          <p:nvPr/>
        </p:nvSpPr>
        <p:spPr>
          <a:xfrm>
            <a:off x="9126517" y="2306866"/>
            <a:ext cx="2335374" cy="5841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1451BBB-017F-4A34-B513-28A2176B77FE}"/>
              </a:ext>
            </a:extLst>
          </p:cNvPr>
          <p:cNvSpPr txBox="1"/>
          <p:nvPr/>
        </p:nvSpPr>
        <p:spPr>
          <a:xfrm>
            <a:off x="7241241" y="2000845"/>
            <a:ext cx="131804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Return error msg if input missing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6E528B7-4F89-4EBC-9C63-768010E1CF9C}"/>
              </a:ext>
            </a:extLst>
          </p:cNvPr>
          <p:cNvCxnSpPr>
            <a:cxnSpLocks/>
            <a:stCxn id="41" idx="1"/>
            <a:endCxn id="39" idx="3"/>
          </p:cNvCxnSpPr>
          <p:nvPr/>
        </p:nvCxnSpPr>
        <p:spPr>
          <a:xfrm flipH="1">
            <a:off x="6786770" y="2231678"/>
            <a:ext cx="454471" cy="3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FE910CA-E1B1-4790-8061-3DAC526F7B6B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8559283" y="2231678"/>
            <a:ext cx="567234" cy="36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55EDAAF-BC09-4892-BE61-FBEB26385D76}"/>
              </a:ext>
            </a:extLst>
          </p:cNvPr>
          <p:cNvSpPr/>
          <p:nvPr/>
        </p:nvSpPr>
        <p:spPr>
          <a:xfrm>
            <a:off x="4427722" y="3192188"/>
            <a:ext cx="2657506" cy="706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CAEAA10-E2ED-45E2-B4EF-CDB7EA5A1298}"/>
              </a:ext>
            </a:extLst>
          </p:cNvPr>
          <p:cNvSpPr txBox="1"/>
          <p:nvPr/>
        </p:nvSpPr>
        <p:spPr>
          <a:xfrm>
            <a:off x="1144799" y="3343641"/>
            <a:ext cx="266811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Convert password to hash value and store username &amp; hashed password to </a:t>
            </a:r>
            <a:r>
              <a:rPr lang="en-US" altLang="zh-CN" sz="1200" dirty="0" err="1">
                <a:solidFill>
                  <a:schemeClr val="bg1"/>
                </a:solidFill>
              </a:rPr>
              <a:t>db</a:t>
            </a:r>
            <a:r>
              <a:rPr lang="en-US" altLang="zh-CN" sz="1200" dirty="0">
                <a:solidFill>
                  <a:schemeClr val="bg1"/>
                </a:solidFill>
              </a:rPr>
              <a:t> if input username is not in </a:t>
            </a:r>
            <a:r>
              <a:rPr lang="en-US" altLang="zh-CN" sz="1200" dirty="0" err="1">
                <a:solidFill>
                  <a:schemeClr val="bg1"/>
                </a:solidFill>
              </a:rPr>
              <a:t>db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9303CC2-DA44-4DC8-9424-A135401118A1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3812914" y="3545354"/>
            <a:ext cx="614808" cy="1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CE6BF15-A231-4FB4-ACFE-E65EC687B76A}"/>
              </a:ext>
            </a:extLst>
          </p:cNvPr>
          <p:cNvSpPr txBox="1"/>
          <p:nvPr/>
        </p:nvSpPr>
        <p:spPr>
          <a:xfrm>
            <a:off x="1735717" y="4045994"/>
            <a:ext cx="206923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Automatically redirect to login page after registration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8C17519-46C5-4DA4-ABEA-DC13CEC9A687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V="1">
            <a:off x="3804951" y="4101059"/>
            <a:ext cx="965946" cy="17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5131494-3A49-4158-B0BB-9741EC6F744C}"/>
              </a:ext>
            </a:extLst>
          </p:cNvPr>
          <p:cNvSpPr/>
          <p:nvPr/>
        </p:nvSpPr>
        <p:spPr>
          <a:xfrm>
            <a:off x="4770897" y="4024220"/>
            <a:ext cx="1905456" cy="1536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73E25FF-DFB4-4F18-878A-CE2DB6D9967D}"/>
              </a:ext>
            </a:extLst>
          </p:cNvPr>
          <p:cNvSpPr txBox="1"/>
          <p:nvPr/>
        </p:nvSpPr>
        <p:spPr>
          <a:xfrm>
            <a:off x="1735717" y="4584498"/>
            <a:ext cx="206923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Return error msg if the input username was found in </a:t>
            </a:r>
            <a:r>
              <a:rPr lang="en-US" altLang="zh-CN" sz="1200" dirty="0" err="1">
                <a:solidFill>
                  <a:schemeClr val="bg1"/>
                </a:solidFill>
              </a:rPr>
              <a:t>db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4663367-47AE-483F-A9E0-07BE06203003}"/>
              </a:ext>
            </a:extLst>
          </p:cNvPr>
          <p:cNvSpPr/>
          <p:nvPr/>
        </p:nvSpPr>
        <p:spPr>
          <a:xfrm>
            <a:off x="4770896" y="4316770"/>
            <a:ext cx="2226727" cy="1329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3E18111-7134-47C7-B87C-3C5423AB615E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3804951" y="4383230"/>
            <a:ext cx="965945" cy="43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26A800B-CD44-42AC-86DF-7C43A6DA5D67}"/>
              </a:ext>
            </a:extLst>
          </p:cNvPr>
          <p:cNvSpPr/>
          <p:nvPr/>
        </p:nvSpPr>
        <p:spPr>
          <a:xfrm>
            <a:off x="9179502" y="3013194"/>
            <a:ext cx="2657506" cy="3304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CDFB7B1-FB71-4F6D-BE17-EFC39B5B143B}"/>
              </a:ext>
            </a:extLst>
          </p:cNvPr>
          <p:cNvSpPr txBox="1"/>
          <p:nvPr/>
        </p:nvSpPr>
        <p:spPr>
          <a:xfrm>
            <a:off x="7280259" y="2512644"/>
            <a:ext cx="1240005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Return error msg if the input username was missing in </a:t>
            </a:r>
            <a:r>
              <a:rPr lang="en-US" altLang="zh-CN" sz="1200" dirty="0" err="1">
                <a:solidFill>
                  <a:schemeClr val="bg1"/>
                </a:solidFill>
              </a:rPr>
              <a:t>db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DA0A6DD-7601-4B5A-A882-7932B17683B4}"/>
              </a:ext>
            </a:extLst>
          </p:cNvPr>
          <p:cNvCxnSpPr>
            <a:cxnSpLocks/>
            <a:stCxn id="69" idx="3"/>
            <a:endCxn id="68" idx="1"/>
          </p:cNvCxnSpPr>
          <p:nvPr/>
        </p:nvCxnSpPr>
        <p:spPr>
          <a:xfrm>
            <a:off x="8520264" y="2928143"/>
            <a:ext cx="659238" cy="25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28AA059D-D840-4CCB-8750-1FCE43450A00}"/>
              </a:ext>
            </a:extLst>
          </p:cNvPr>
          <p:cNvSpPr txBox="1"/>
          <p:nvPr/>
        </p:nvSpPr>
        <p:spPr>
          <a:xfrm>
            <a:off x="7226615" y="3410742"/>
            <a:ext cx="1314179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Automatically redirect to historic record page if password is correct; Use session to record login status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D2308124-63A1-441D-8062-3C75ABA00F9C}"/>
              </a:ext>
            </a:extLst>
          </p:cNvPr>
          <p:cNvSpPr/>
          <p:nvPr/>
        </p:nvSpPr>
        <p:spPr>
          <a:xfrm>
            <a:off x="9179502" y="3619272"/>
            <a:ext cx="2800781" cy="558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CA66FE2-F775-41C1-A706-B529C488D25C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8540794" y="3898585"/>
            <a:ext cx="638708" cy="20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118C6BE-0494-4A89-815C-039639ECE0B3}"/>
              </a:ext>
            </a:extLst>
          </p:cNvPr>
          <p:cNvSpPr/>
          <p:nvPr/>
        </p:nvSpPr>
        <p:spPr>
          <a:xfrm>
            <a:off x="4566525" y="5513777"/>
            <a:ext cx="2305164" cy="640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4A8DC600-985B-4422-9AE5-992EC355F9A8}"/>
              </a:ext>
            </a:extLst>
          </p:cNvPr>
          <p:cNvSpPr/>
          <p:nvPr/>
        </p:nvSpPr>
        <p:spPr>
          <a:xfrm>
            <a:off x="9296401" y="5512001"/>
            <a:ext cx="2305164" cy="6424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FEE16C0-999A-457F-BC68-F0DB6E99B5A9}"/>
              </a:ext>
            </a:extLst>
          </p:cNvPr>
          <p:cNvSpPr txBox="1"/>
          <p:nvPr/>
        </p:nvSpPr>
        <p:spPr>
          <a:xfrm>
            <a:off x="7164318" y="5728363"/>
            <a:ext cx="170646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Build username, password input block and submission block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EE432A9-3960-4EC1-9BD6-2EBC9BBA70BB}"/>
              </a:ext>
            </a:extLst>
          </p:cNvPr>
          <p:cNvCxnSpPr>
            <a:cxnSpLocks/>
            <a:stCxn id="89" idx="1"/>
            <a:endCxn id="87" idx="3"/>
          </p:cNvCxnSpPr>
          <p:nvPr/>
        </p:nvCxnSpPr>
        <p:spPr>
          <a:xfrm flipH="1" flipV="1">
            <a:off x="6871689" y="5834091"/>
            <a:ext cx="292629" cy="21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D7C1113-1D4D-4DD1-AF46-C29523D2A5F1}"/>
              </a:ext>
            </a:extLst>
          </p:cNvPr>
          <p:cNvCxnSpPr>
            <a:cxnSpLocks/>
            <a:stCxn id="89" idx="3"/>
            <a:endCxn id="88" idx="1"/>
          </p:cNvCxnSpPr>
          <p:nvPr/>
        </p:nvCxnSpPr>
        <p:spPr>
          <a:xfrm flipV="1">
            <a:off x="8870782" y="5833203"/>
            <a:ext cx="425619" cy="21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66F0E68-B96B-4EB6-ACD2-BCD9735C1F8C}"/>
              </a:ext>
            </a:extLst>
          </p:cNvPr>
          <p:cNvSpPr/>
          <p:nvPr/>
        </p:nvSpPr>
        <p:spPr>
          <a:xfrm>
            <a:off x="4385835" y="4858911"/>
            <a:ext cx="1253878" cy="119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DC7F576-6984-40B6-B296-274E389B3D07}"/>
              </a:ext>
            </a:extLst>
          </p:cNvPr>
          <p:cNvSpPr/>
          <p:nvPr/>
        </p:nvSpPr>
        <p:spPr>
          <a:xfrm>
            <a:off x="9115567" y="4858911"/>
            <a:ext cx="1253878" cy="119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19BBFA1-1F27-4522-8D20-829FCCB14159}"/>
              </a:ext>
            </a:extLst>
          </p:cNvPr>
          <p:cNvSpPr txBox="1"/>
          <p:nvPr/>
        </p:nvSpPr>
        <p:spPr>
          <a:xfrm>
            <a:off x="7136436" y="4913297"/>
            <a:ext cx="170646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Inherit properties from parent base.html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FB0B756-9A3C-47D9-83D1-C8678D73CF67}"/>
              </a:ext>
            </a:extLst>
          </p:cNvPr>
          <p:cNvCxnSpPr>
            <a:cxnSpLocks/>
            <a:stCxn id="103" idx="1"/>
            <a:endCxn id="100" idx="3"/>
          </p:cNvCxnSpPr>
          <p:nvPr/>
        </p:nvCxnSpPr>
        <p:spPr>
          <a:xfrm flipH="1" flipV="1">
            <a:off x="5639713" y="4918688"/>
            <a:ext cx="1496723" cy="22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B693CBEA-FF17-4B84-8DD8-558CA93DE791}"/>
              </a:ext>
            </a:extLst>
          </p:cNvPr>
          <p:cNvCxnSpPr>
            <a:cxnSpLocks/>
            <a:stCxn id="103" idx="3"/>
            <a:endCxn id="101" idx="1"/>
          </p:cNvCxnSpPr>
          <p:nvPr/>
        </p:nvCxnSpPr>
        <p:spPr>
          <a:xfrm flipV="1">
            <a:off x="8842900" y="4918688"/>
            <a:ext cx="272667" cy="22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3A5380DE-38C4-4F40-8567-E0A266B27E5B}"/>
              </a:ext>
            </a:extLst>
          </p:cNvPr>
          <p:cNvSpPr txBox="1">
            <a:spLocks/>
          </p:cNvSpPr>
          <p:nvPr/>
        </p:nvSpPr>
        <p:spPr>
          <a:xfrm>
            <a:off x="243141" y="63506"/>
            <a:ext cx="5027128" cy="3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App – Predict &amp; History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6F18B7-CE1A-4828-B86B-D2B1CAF516EF}"/>
              </a:ext>
            </a:extLst>
          </p:cNvPr>
          <p:cNvSpPr txBox="1"/>
          <p:nvPr/>
        </p:nvSpPr>
        <p:spPr>
          <a:xfrm>
            <a:off x="121570" y="440437"/>
            <a:ext cx="119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This section will show the code for 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("/predict", methods=["POST”]) &amp; @</a:t>
            </a:r>
            <a:r>
              <a:rPr lang="en-US" altLang="zh-CN" sz="1400" dirty="0" err="1"/>
              <a:t>app.route</a:t>
            </a:r>
            <a:r>
              <a:rPr lang="en-US" altLang="zh-CN" sz="1400" dirty="0"/>
              <a:t>("/history", methods=["GET"])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A937A4-AA70-4FFD-8F5D-D696A66A857B}"/>
              </a:ext>
            </a:extLst>
          </p:cNvPr>
          <p:cNvSpPr txBox="1"/>
          <p:nvPr/>
        </p:nvSpPr>
        <p:spPr>
          <a:xfrm>
            <a:off x="1763313" y="5401528"/>
            <a:ext cx="2821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Python code for the predict request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C85BF0-A8C3-4685-9CB9-92CAC5B5CE7F}"/>
              </a:ext>
            </a:extLst>
          </p:cNvPr>
          <p:cNvSpPr txBox="1"/>
          <p:nvPr/>
        </p:nvSpPr>
        <p:spPr>
          <a:xfrm>
            <a:off x="7378530" y="5406458"/>
            <a:ext cx="3735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Python &amp; HTML code for the historic record page</a:t>
            </a: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36339E-345E-48F4-9FBE-26644272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3" y="1351928"/>
            <a:ext cx="6026286" cy="404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D76580-D174-44C5-A336-A1B83362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243" y="1351928"/>
            <a:ext cx="4628808" cy="1904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1FEF0F-3E99-4613-B4E6-BD00A4D33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949" y="4365271"/>
            <a:ext cx="5648480" cy="1036257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052C9D8-C9C0-49E2-9D06-CE80AF0B2DE1}"/>
              </a:ext>
            </a:extLst>
          </p:cNvPr>
          <p:cNvSpPr/>
          <p:nvPr/>
        </p:nvSpPr>
        <p:spPr>
          <a:xfrm>
            <a:off x="975360" y="2499724"/>
            <a:ext cx="2504902" cy="182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407F805-6253-42C9-8A61-3163A28EFC2B}"/>
              </a:ext>
            </a:extLst>
          </p:cNvPr>
          <p:cNvSpPr txBox="1"/>
          <p:nvPr/>
        </p:nvSpPr>
        <p:spPr>
          <a:xfrm>
            <a:off x="4274317" y="1722035"/>
            <a:ext cx="131804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Read uploaded image in bytes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357AA51-213C-45F9-A19A-DA715CAA4FF0}"/>
              </a:ext>
            </a:extLst>
          </p:cNvPr>
          <p:cNvSpPr txBox="1"/>
          <p:nvPr/>
        </p:nvSpPr>
        <p:spPr>
          <a:xfrm>
            <a:off x="4274317" y="2360331"/>
            <a:ext cx="131804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Open uploaded image via PIL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DC2CDD1-E4DF-4A27-805D-4526ABF932EF}"/>
              </a:ext>
            </a:extLst>
          </p:cNvPr>
          <p:cNvSpPr/>
          <p:nvPr/>
        </p:nvSpPr>
        <p:spPr>
          <a:xfrm>
            <a:off x="983670" y="2696460"/>
            <a:ext cx="2504902" cy="1828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923FA64-D428-4F3B-84FD-6D52CD2D3FF2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480262" y="1962167"/>
            <a:ext cx="794056" cy="62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E55E32A-91BC-400C-9820-70C9C44DEBC1}"/>
              </a:ext>
            </a:extLst>
          </p:cNvPr>
          <p:cNvCxnSpPr>
            <a:cxnSpLocks/>
            <a:stCxn id="55" idx="1"/>
            <a:endCxn id="59" idx="3"/>
          </p:cNvCxnSpPr>
          <p:nvPr/>
        </p:nvCxnSpPr>
        <p:spPr>
          <a:xfrm flipH="1">
            <a:off x="3488572" y="2591164"/>
            <a:ext cx="785745" cy="19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CCE2F1-2296-460D-BC23-D3F10E6051AA}"/>
              </a:ext>
            </a:extLst>
          </p:cNvPr>
          <p:cNvSpPr/>
          <p:nvPr/>
        </p:nvSpPr>
        <p:spPr>
          <a:xfrm>
            <a:off x="1011246" y="4034807"/>
            <a:ext cx="5112330" cy="330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39AA683-3A82-4D92-B5F5-01A9A4E8CD29}"/>
              </a:ext>
            </a:extLst>
          </p:cNvPr>
          <p:cNvCxnSpPr>
            <a:cxnSpLocks/>
            <a:stCxn id="67" idx="1"/>
            <a:endCxn id="22" idx="2"/>
          </p:cNvCxnSpPr>
          <p:nvPr/>
        </p:nvCxnSpPr>
        <p:spPr>
          <a:xfrm flipH="1" flipV="1">
            <a:off x="3567411" y="4365271"/>
            <a:ext cx="309879" cy="4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8FE4EA0-1126-467D-96B3-F153AB308C4C}"/>
              </a:ext>
            </a:extLst>
          </p:cNvPr>
          <p:cNvSpPr txBox="1"/>
          <p:nvPr/>
        </p:nvSpPr>
        <p:spPr>
          <a:xfrm>
            <a:off x="3877290" y="4541902"/>
            <a:ext cx="190836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Add desired info into </a:t>
            </a:r>
            <a:r>
              <a:rPr lang="en-US" altLang="zh-CN" sz="1200" dirty="0" err="1">
                <a:solidFill>
                  <a:schemeClr val="bg1"/>
                </a:solidFill>
              </a:rPr>
              <a:t>db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imagenet</a:t>
            </a:r>
            <a:r>
              <a:rPr lang="en-US" altLang="zh-CN" sz="1200" dirty="0">
                <a:solidFill>
                  <a:schemeClr val="bg1"/>
                </a:solidFill>
              </a:rPr>
              <a:t> id is not needed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23FA921-BEF2-4960-BCF1-867CEB117AD2}"/>
              </a:ext>
            </a:extLst>
          </p:cNvPr>
          <p:cNvSpPr/>
          <p:nvPr/>
        </p:nvSpPr>
        <p:spPr>
          <a:xfrm>
            <a:off x="1011380" y="3358250"/>
            <a:ext cx="2119182" cy="182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2736547-6C1E-4E4F-85DF-4B2DAEA28439}"/>
              </a:ext>
            </a:extLst>
          </p:cNvPr>
          <p:cNvSpPr txBox="1"/>
          <p:nvPr/>
        </p:nvSpPr>
        <p:spPr>
          <a:xfrm>
            <a:off x="3925897" y="3256330"/>
            <a:ext cx="166646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Load </a:t>
            </a:r>
            <a:r>
              <a:rPr lang="en-US" altLang="zh-CN" sz="1200" b="1" dirty="0">
                <a:solidFill>
                  <a:schemeClr val="bg1"/>
                </a:solidFill>
              </a:rPr>
              <a:t>run_model </a:t>
            </a:r>
            <a:r>
              <a:rPr lang="en-US" altLang="zh-CN" sz="1200" dirty="0">
                <a:solidFill>
                  <a:schemeClr val="bg1"/>
                </a:solidFill>
              </a:rPr>
              <a:t>function for prediction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DB995D8-EF52-4090-A52A-23B85C955109}"/>
              </a:ext>
            </a:extLst>
          </p:cNvPr>
          <p:cNvCxnSpPr>
            <a:cxnSpLocks/>
            <a:stCxn id="70" idx="1"/>
            <a:endCxn id="28" idx="3"/>
          </p:cNvCxnSpPr>
          <p:nvPr/>
        </p:nvCxnSpPr>
        <p:spPr>
          <a:xfrm flipH="1" flipV="1">
            <a:off x="3130562" y="3449690"/>
            <a:ext cx="795335" cy="3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BE65D0C-2463-4512-9F71-2D5CEFE467E3}"/>
              </a:ext>
            </a:extLst>
          </p:cNvPr>
          <p:cNvSpPr/>
          <p:nvPr/>
        </p:nvSpPr>
        <p:spPr>
          <a:xfrm>
            <a:off x="7495890" y="2787900"/>
            <a:ext cx="3997078" cy="174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6E5EA8E-7662-48F4-9DE2-E80718FD2C26}"/>
              </a:ext>
            </a:extLst>
          </p:cNvPr>
          <p:cNvSpPr txBox="1"/>
          <p:nvPr/>
        </p:nvSpPr>
        <p:spPr>
          <a:xfrm>
            <a:off x="10347389" y="3310296"/>
            <a:ext cx="166646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Return all the </a:t>
            </a:r>
            <a:r>
              <a:rPr lang="en-US" altLang="zh-CN" sz="1200" dirty="0" err="1">
                <a:solidFill>
                  <a:schemeClr val="bg1"/>
                </a:solidFill>
              </a:rPr>
              <a:t>db</a:t>
            </a:r>
            <a:r>
              <a:rPr lang="en-US" altLang="zh-CN" sz="1200" dirty="0">
                <a:solidFill>
                  <a:schemeClr val="bg1"/>
                </a:solidFill>
              </a:rPr>
              <a:t> value to the web UI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1322BA3-2013-427F-8017-4BDD083AF4F5}"/>
              </a:ext>
            </a:extLst>
          </p:cNvPr>
          <p:cNvCxnSpPr>
            <a:cxnSpLocks/>
            <a:stCxn id="76" idx="0"/>
            <a:endCxn id="35" idx="2"/>
          </p:cNvCxnSpPr>
          <p:nvPr/>
        </p:nvCxnSpPr>
        <p:spPr>
          <a:xfrm flipH="1" flipV="1">
            <a:off x="9494429" y="2962216"/>
            <a:ext cx="1686191" cy="34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F8171DF-3FEB-4EDF-85F6-F63F5EE6EC7D}"/>
              </a:ext>
            </a:extLst>
          </p:cNvPr>
          <p:cNvSpPr/>
          <p:nvPr/>
        </p:nvSpPr>
        <p:spPr>
          <a:xfrm>
            <a:off x="6926243" y="4772734"/>
            <a:ext cx="5104784" cy="4946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99374D8-1F61-4D82-93BB-0D27BEF8E37B}"/>
              </a:ext>
            </a:extLst>
          </p:cNvPr>
          <p:cNvSpPr txBox="1"/>
          <p:nvPr/>
        </p:nvSpPr>
        <p:spPr>
          <a:xfrm>
            <a:off x="9864637" y="3954124"/>
            <a:ext cx="195138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Print out </a:t>
            </a:r>
            <a:r>
              <a:rPr lang="en-US" altLang="zh-CN" sz="1200" dirty="0" err="1">
                <a:solidFill>
                  <a:schemeClr val="bg1"/>
                </a:solidFill>
              </a:rPr>
              <a:t>db</a:t>
            </a:r>
            <a:r>
              <a:rPr lang="en-US" altLang="zh-CN" sz="1200" dirty="0">
                <a:solidFill>
                  <a:schemeClr val="bg1"/>
                </a:solidFill>
              </a:rPr>
              <a:t> values in line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E1CB3D7-68D3-4328-83E6-B0EA333FCDB2}"/>
              </a:ext>
            </a:extLst>
          </p:cNvPr>
          <p:cNvCxnSpPr>
            <a:cxnSpLocks/>
            <a:stCxn id="81" idx="2"/>
            <a:endCxn id="44" idx="0"/>
          </p:cNvCxnSpPr>
          <p:nvPr/>
        </p:nvCxnSpPr>
        <p:spPr>
          <a:xfrm flipH="1">
            <a:off x="9478635" y="4231123"/>
            <a:ext cx="1361693" cy="54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8BA824A-8ABE-4E39-8F0B-8A4D677F9D35}"/>
              </a:ext>
            </a:extLst>
          </p:cNvPr>
          <p:cNvSpPr/>
          <p:nvPr/>
        </p:nvSpPr>
        <p:spPr>
          <a:xfrm>
            <a:off x="7238544" y="1962167"/>
            <a:ext cx="1407190" cy="1743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A736C05-17BA-4C7E-9D98-B90D5199115D}"/>
              </a:ext>
            </a:extLst>
          </p:cNvPr>
          <p:cNvSpPr txBox="1"/>
          <p:nvPr/>
        </p:nvSpPr>
        <p:spPr>
          <a:xfrm>
            <a:off x="10442098" y="1438249"/>
            <a:ext cx="162833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Can only access historic record page if login succeeds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8A970E-E96B-4A52-95CA-6D4CE1E8CAD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8645734" y="1746749"/>
            <a:ext cx="1784998" cy="30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5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3A5380DE-38C4-4F40-8567-E0A266B27E5B}"/>
              </a:ext>
            </a:extLst>
          </p:cNvPr>
          <p:cNvSpPr txBox="1">
            <a:spLocks/>
          </p:cNvSpPr>
          <p:nvPr/>
        </p:nvSpPr>
        <p:spPr>
          <a:xfrm>
            <a:off x="243141" y="63506"/>
            <a:ext cx="5027128" cy="3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App – Run Demo &amp; UI Interface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6F18B7-CE1A-4828-B86B-D2B1CAF516EF}"/>
              </a:ext>
            </a:extLst>
          </p:cNvPr>
          <p:cNvSpPr txBox="1"/>
          <p:nvPr/>
        </p:nvSpPr>
        <p:spPr>
          <a:xfrm>
            <a:off x="121570" y="440437"/>
            <a:ext cx="119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This section will run the app and show the UI interface.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7E6BC8-8B04-4478-9EB4-5EBE0156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1" y="823372"/>
            <a:ext cx="4047642" cy="80283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8A482DF-B1EF-4B4A-AF38-E78A1873EB9F}"/>
              </a:ext>
            </a:extLst>
          </p:cNvPr>
          <p:cNvSpPr txBox="1"/>
          <p:nvPr/>
        </p:nvSpPr>
        <p:spPr>
          <a:xfrm>
            <a:off x="856159" y="1634047"/>
            <a:ext cx="2294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The Python code to run the app</a:t>
            </a:r>
            <a:endParaRPr lang="zh-CN" altLang="en-US" sz="12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810B8FD-7912-4F36-92E7-86D94A7DCB0F}"/>
              </a:ext>
            </a:extLst>
          </p:cNvPr>
          <p:cNvSpPr/>
          <p:nvPr/>
        </p:nvSpPr>
        <p:spPr>
          <a:xfrm>
            <a:off x="585873" y="1281257"/>
            <a:ext cx="766563" cy="142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40FED6F-3243-46C9-B086-D5D436281C68}"/>
              </a:ext>
            </a:extLst>
          </p:cNvPr>
          <p:cNvSpPr/>
          <p:nvPr/>
        </p:nvSpPr>
        <p:spPr>
          <a:xfrm>
            <a:off x="585873" y="1130145"/>
            <a:ext cx="958204" cy="1423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DE739D-416E-444B-A808-C60A0453BB33}"/>
              </a:ext>
            </a:extLst>
          </p:cNvPr>
          <p:cNvSpPr txBox="1"/>
          <p:nvPr/>
        </p:nvSpPr>
        <p:spPr>
          <a:xfrm>
            <a:off x="4378160" y="862349"/>
            <a:ext cx="180142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Create table &amp; database before app runs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5A6998-08B8-4BFB-A964-C79F6D095965}"/>
              </a:ext>
            </a:extLst>
          </p:cNvPr>
          <p:cNvCxnSpPr>
            <a:cxnSpLocks/>
            <a:stCxn id="9" idx="1"/>
            <a:endCxn id="31" idx="3"/>
          </p:cNvCxnSpPr>
          <p:nvPr/>
        </p:nvCxnSpPr>
        <p:spPr>
          <a:xfrm flipH="1">
            <a:off x="1544077" y="1093182"/>
            <a:ext cx="2834083" cy="10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FB394C6-51CB-4926-8D80-C8D74860F280}"/>
              </a:ext>
            </a:extLst>
          </p:cNvPr>
          <p:cNvSpPr txBox="1"/>
          <p:nvPr/>
        </p:nvSpPr>
        <p:spPr>
          <a:xfrm>
            <a:off x="4372452" y="1444572"/>
            <a:ext cx="2099723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Load deep learning model before app runs to avoid reloading for each prediction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A49CA3-21A5-405D-AA60-CED4C73D85F7}"/>
              </a:ext>
            </a:extLst>
          </p:cNvPr>
          <p:cNvCxnSpPr>
            <a:cxnSpLocks/>
            <a:stCxn id="36" idx="1"/>
            <a:endCxn id="3" idx="3"/>
          </p:cNvCxnSpPr>
          <p:nvPr/>
        </p:nvCxnSpPr>
        <p:spPr>
          <a:xfrm flipH="1" flipV="1">
            <a:off x="1352436" y="1352438"/>
            <a:ext cx="3020016" cy="41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21803D01-1E59-4B35-B215-5E1DBAF7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8" y="2761124"/>
            <a:ext cx="3930231" cy="2499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626B337-6BB4-4CC5-98CD-FC4B838F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884" y="2760851"/>
            <a:ext cx="3930232" cy="2503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93D9DC5-375B-4758-9A56-859F007CC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222" y="2760851"/>
            <a:ext cx="3926140" cy="2499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E93C73E-0963-4564-99CA-9FFE51515B73}"/>
              </a:ext>
            </a:extLst>
          </p:cNvPr>
          <p:cNvSpPr txBox="1"/>
          <p:nvPr/>
        </p:nvSpPr>
        <p:spPr>
          <a:xfrm>
            <a:off x="1523809" y="526060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Home Page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F0ABBC-1456-4722-AA72-D7727546B94D}"/>
              </a:ext>
            </a:extLst>
          </p:cNvPr>
          <p:cNvSpPr txBox="1"/>
          <p:nvPr/>
        </p:nvSpPr>
        <p:spPr>
          <a:xfrm>
            <a:off x="5424982" y="5260607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Registration Page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931F4BD-4B3A-4662-AD82-28DFE471294D}"/>
              </a:ext>
            </a:extLst>
          </p:cNvPr>
          <p:cNvSpPr txBox="1"/>
          <p:nvPr/>
        </p:nvSpPr>
        <p:spPr>
          <a:xfrm>
            <a:off x="9634796" y="5260606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Log-in Page</a:t>
            </a:r>
            <a:endParaRPr lang="zh-CN" altLang="en-US" sz="12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C49BB82-81B8-410F-B250-5721C578129F}"/>
              </a:ext>
            </a:extLst>
          </p:cNvPr>
          <p:cNvSpPr/>
          <p:nvPr/>
        </p:nvSpPr>
        <p:spPr>
          <a:xfrm>
            <a:off x="94638" y="3093756"/>
            <a:ext cx="559297" cy="997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06EF13-4260-45B8-AE3B-47A1F3ED1DA5}"/>
              </a:ext>
            </a:extLst>
          </p:cNvPr>
          <p:cNvSpPr txBox="1"/>
          <p:nvPr/>
        </p:nvSpPr>
        <p:spPr>
          <a:xfrm>
            <a:off x="2059753" y="3093756"/>
            <a:ext cx="140388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3 buttons allows to switch between home, registration and login page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22337D-EBC5-4128-9BFE-4E6C9FE61BD1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653935" y="3143633"/>
            <a:ext cx="1405818" cy="36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299BA70-ED35-472B-A896-5053904A9782}"/>
              </a:ext>
            </a:extLst>
          </p:cNvPr>
          <p:cNvSpPr/>
          <p:nvPr/>
        </p:nvSpPr>
        <p:spPr>
          <a:xfrm>
            <a:off x="4078778" y="3280277"/>
            <a:ext cx="635585" cy="6463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AC3D8-2A8B-47E1-A5B0-FA299144B1E3}"/>
              </a:ext>
            </a:extLst>
          </p:cNvPr>
          <p:cNvSpPr txBox="1"/>
          <p:nvPr/>
        </p:nvSpPr>
        <p:spPr>
          <a:xfrm>
            <a:off x="5035531" y="3308619"/>
            <a:ext cx="190890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Username &amp; password input on registration page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2741A51-DAAB-45DD-899C-1D581B36524A}"/>
              </a:ext>
            </a:extLst>
          </p:cNvPr>
          <p:cNvCxnSpPr>
            <a:cxnSpLocks/>
            <a:stCxn id="51" idx="1"/>
            <a:endCxn id="33" idx="3"/>
          </p:cNvCxnSpPr>
          <p:nvPr/>
        </p:nvCxnSpPr>
        <p:spPr>
          <a:xfrm flipH="1">
            <a:off x="4714363" y="3539452"/>
            <a:ext cx="321168" cy="6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1D6D600-1136-473C-8DB1-6CE10F0BE6A1}"/>
              </a:ext>
            </a:extLst>
          </p:cNvPr>
          <p:cNvSpPr/>
          <p:nvPr/>
        </p:nvSpPr>
        <p:spPr>
          <a:xfrm>
            <a:off x="8113222" y="3276238"/>
            <a:ext cx="635585" cy="6463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492F9C6-9000-4E05-A3B9-B794F676C7D9}"/>
              </a:ext>
            </a:extLst>
          </p:cNvPr>
          <p:cNvSpPr txBox="1"/>
          <p:nvPr/>
        </p:nvSpPr>
        <p:spPr>
          <a:xfrm>
            <a:off x="9069975" y="3304580"/>
            <a:ext cx="167561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Username &amp; password input on login page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4DFC991-608D-4668-9CE8-455974ACE9D7}"/>
              </a:ext>
            </a:extLst>
          </p:cNvPr>
          <p:cNvCxnSpPr>
            <a:cxnSpLocks/>
            <a:stCxn id="60" idx="1"/>
            <a:endCxn id="58" idx="3"/>
          </p:cNvCxnSpPr>
          <p:nvPr/>
        </p:nvCxnSpPr>
        <p:spPr>
          <a:xfrm flipH="1">
            <a:off x="8748807" y="3535413"/>
            <a:ext cx="321168" cy="6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90111B46-902A-4325-921D-2F2345931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884" y="5832604"/>
            <a:ext cx="1918412" cy="660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9F89A7C-9CC3-4D0C-A259-BD98CEFA1C04}"/>
              </a:ext>
            </a:extLst>
          </p:cNvPr>
          <p:cNvSpPr txBox="1"/>
          <p:nvPr/>
        </p:nvSpPr>
        <p:spPr>
          <a:xfrm>
            <a:off x="4824657" y="5537605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case in registration page: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AA6A913-5357-4354-927D-EB8142AFF158}"/>
              </a:ext>
            </a:extLst>
          </p:cNvPr>
          <p:cNvSpPr txBox="1"/>
          <p:nvPr/>
        </p:nvSpPr>
        <p:spPr>
          <a:xfrm>
            <a:off x="4036046" y="6461208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Empty username or password</a:t>
            </a:r>
            <a:endParaRPr lang="zh-CN" altLang="en-US" sz="12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1E2E146-E887-462D-87DE-A48388558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706" y="5839654"/>
            <a:ext cx="1918412" cy="6590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A93C128F-1A31-4D4D-BB65-5AC415FCC690}"/>
              </a:ext>
            </a:extLst>
          </p:cNvPr>
          <p:cNvSpPr txBox="1"/>
          <p:nvPr/>
        </p:nvSpPr>
        <p:spPr>
          <a:xfrm>
            <a:off x="6309868" y="6461208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Duplicated username</a:t>
            </a:r>
            <a:endParaRPr lang="zh-CN" altLang="en-US" sz="12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8311674-A8A3-4BF1-B657-7E03622277ED}"/>
              </a:ext>
            </a:extLst>
          </p:cNvPr>
          <p:cNvSpPr txBox="1"/>
          <p:nvPr/>
        </p:nvSpPr>
        <p:spPr>
          <a:xfrm>
            <a:off x="9109811" y="5537604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Error case in login page:</a:t>
            </a:r>
            <a:endParaRPr lang="zh-CN" altLang="en-US" sz="14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D67B2DFD-5B70-47A1-BF45-79E84BB69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6401" y="5839654"/>
            <a:ext cx="1839671" cy="666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04C0A0A7-87F2-4A91-804A-7363E4B9D876}"/>
              </a:ext>
            </a:extLst>
          </p:cNvPr>
          <p:cNvSpPr txBox="1"/>
          <p:nvPr/>
        </p:nvSpPr>
        <p:spPr>
          <a:xfrm>
            <a:off x="8113222" y="6461208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Empty username or password</a:t>
            </a:r>
            <a:endParaRPr lang="zh-CN" altLang="en-US" sz="1200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5C032222-00A6-4750-90C2-550F1058ED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318" y="5832604"/>
            <a:ext cx="1883211" cy="660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C8BE60BC-43C9-41FF-A6EB-9C08D8B6062A}"/>
              </a:ext>
            </a:extLst>
          </p:cNvPr>
          <p:cNvSpPr txBox="1"/>
          <p:nvPr/>
        </p:nvSpPr>
        <p:spPr>
          <a:xfrm>
            <a:off x="10435624" y="6453599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User not registered</a:t>
            </a:r>
            <a:endParaRPr lang="zh-CN" altLang="en-US" sz="1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7AB2C32-37F1-4A64-A78E-CB1D1CE2AB30}"/>
              </a:ext>
            </a:extLst>
          </p:cNvPr>
          <p:cNvSpPr txBox="1"/>
          <p:nvPr/>
        </p:nvSpPr>
        <p:spPr>
          <a:xfrm>
            <a:off x="148503" y="2380976"/>
            <a:ext cx="119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Below is the web UI interface preview. The web UI is used to access historical prediction record table for authenticated user only.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A3FDB9B-C5BA-4D46-92D0-3D4C4BB796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8860" y="460070"/>
            <a:ext cx="4899999" cy="1488756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79D5C758-DEA0-4EA0-884D-58441EC7CE41}"/>
              </a:ext>
            </a:extLst>
          </p:cNvPr>
          <p:cNvSpPr txBox="1"/>
          <p:nvPr/>
        </p:nvSpPr>
        <p:spPr>
          <a:xfrm>
            <a:off x="7424592" y="1927682"/>
            <a:ext cx="3999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App running: access UI interface via http://127.0.0.1:5000/</a:t>
            </a:r>
            <a:endParaRPr lang="zh-CN" altLang="en-US" sz="1200" dirty="0"/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30E8D8F0-4E7E-424E-ABE3-8DC79D767912}"/>
              </a:ext>
            </a:extLst>
          </p:cNvPr>
          <p:cNvSpPr/>
          <p:nvPr/>
        </p:nvSpPr>
        <p:spPr>
          <a:xfrm>
            <a:off x="6472175" y="1093182"/>
            <a:ext cx="455115" cy="268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3A5380DE-38C4-4F40-8567-E0A266B27E5B}"/>
              </a:ext>
            </a:extLst>
          </p:cNvPr>
          <p:cNvSpPr txBox="1">
            <a:spLocks/>
          </p:cNvSpPr>
          <p:nvPr/>
        </p:nvSpPr>
        <p:spPr>
          <a:xfrm>
            <a:off x="243141" y="63506"/>
            <a:ext cx="5314440" cy="36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App – Run Demo &amp; UI Interface (continued)</a:t>
            </a:r>
            <a:endParaRPr lang="zh-CN" altLang="en-US" sz="20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4B806A-AA7B-43AB-A696-6DD70DB26957}"/>
              </a:ext>
            </a:extLst>
          </p:cNvPr>
          <p:cNvSpPr txBox="1"/>
          <p:nvPr/>
        </p:nvSpPr>
        <p:spPr>
          <a:xfrm>
            <a:off x="121570" y="440437"/>
            <a:ext cx="119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Demo to access the historical prediction record table: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84FE82-2027-4C86-8D98-50EB0B2C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8" y="757484"/>
            <a:ext cx="2002262" cy="2316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54888C-C846-4359-80FE-860C086450D5}"/>
              </a:ext>
            </a:extLst>
          </p:cNvPr>
          <p:cNvSpPr txBox="1"/>
          <p:nvPr/>
        </p:nvSpPr>
        <p:spPr>
          <a:xfrm>
            <a:off x="632021" y="3073599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 Register the user</a:t>
            </a:r>
            <a:endParaRPr lang="zh-CN" altLang="en-US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C44D67-4733-4BC7-90EF-1C10601E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02" y="757484"/>
            <a:ext cx="1814351" cy="231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426CCD9A-9C34-4352-93D6-BBDF97AD95F1}"/>
              </a:ext>
            </a:extLst>
          </p:cNvPr>
          <p:cNvSpPr txBox="1"/>
          <p:nvPr/>
        </p:nvSpPr>
        <p:spPr>
          <a:xfrm>
            <a:off x="2962081" y="3082323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 Log in with registered info</a:t>
            </a:r>
            <a:endParaRPr lang="zh-CN" altLang="en-US" sz="12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D4ACB16-E474-4F45-A231-14E4165995FD}"/>
              </a:ext>
            </a:extLst>
          </p:cNvPr>
          <p:cNvSpPr/>
          <p:nvPr/>
        </p:nvSpPr>
        <p:spPr>
          <a:xfrm>
            <a:off x="2429310" y="1816709"/>
            <a:ext cx="57492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5FFE7E4-EB7B-4B39-92B0-2D785AD1D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511" y="757484"/>
            <a:ext cx="3214015" cy="2329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箭头: 右 43">
            <a:extLst>
              <a:ext uri="{FF2B5EF4-FFF2-40B4-BE49-F238E27FC236}">
                <a16:creationId xmlns:a16="http://schemas.microsoft.com/office/drawing/2014/main" id="{6CBC8676-A600-430F-A0E2-878ADBB331FD}"/>
              </a:ext>
            </a:extLst>
          </p:cNvPr>
          <p:cNvSpPr/>
          <p:nvPr/>
        </p:nvSpPr>
        <p:spPr>
          <a:xfrm>
            <a:off x="4986523" y="1816709"/>
            <a:ext cx="57492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1779F1E-833B-4ED8-AD2C-EEEC8B894530}"/>
              </a:ext>
            </a:extLst>
          </p:cNvPr>
          <p:cNvSpPr txBox="1"/>
          <p:nvPr/>
        </p:nvSpPr>
        <p:spPr>
          <a:xfrm>
            <a:off x="5649511" y="3082323"/>
            <a:ext cx="321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 Access the historical prediction record table</a:t>
            </a:r>
            <a:endParaRPr lang="zh-CN" altLang="en-US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708C38-AF88-4E5D-B092-99F0CBE6F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990" y="1430532"/>
            <a:ext cx="2590556" cy="969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13C4C2E6-BE76-40D8-8A45-146B5AF91E3F}"/>
              </a:ext>
            </a:extLst>
          </p:cNvPr>
          <p:cNvSpPr txBox="1"/>
          <p:nvPr/>
        </p:nvSpPr>
        <p:spPr>
          <a:xfrm>
            <a:off x="9151356" y="2400004"/>
            <a:ext cx="299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Note if directly type in historical prediction record table access will be denied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979182B-F6FA-4D82-A032-EC580E4E2AE7}"/>
              </a:ext>
            </a:extLst>
          </p:cNvPr>
          <p:cNvSpPr txBox="1"/>
          <p:nvPr/>
        </p:nvSpPr>
        <p:spPr>
          <a:xfrm>
            <a:off x="121570" y="3665071"/>
            <a:ext cx="11948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/>
              <a:t>Demo for image prediction: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7E6EBD-E67F-4392-8CAA-D6E56B477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70" y="4030890"/>
            <a:ext cx="8228490" cy="161265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83E3D77-7E34-4C8B-B616-4CED72EAB472}"/>
              </a:ext>
            </a:extLst>
          </p:cNvPr>
          <p:cNvSpPr/>
          <p:nvPr/>
        </p:nvSpPr>
        <p:spPr>
          <a:xfrm>
            <a:off x="1356739" y="563885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/>
              <a:t>The general format to do the prediction in windows cmd via cURL is:</a:t>
            </a:r>
          </a:p>
          <a:p>
            <a:r>
              <a:rPr lang="zh-CN" altLang="en-US" sz="1200" i="1" dirty="0"/>
              <a:t>curl -X POST -F image=@your_image_location.png http://127.0.0.1:5000/predict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58F7CCA-6128-4292-A8FC-81C46F7E3E36}"/>
              </a:ext>
            </a:extLst>
          </p:cNvPr>
          <p:cNvSpPr/>
          <p:nvPr/>
        </p:nvSpPr>
        <p:spPr>
          <a:xfrm>
            <a:off x="243141" y="4292752"/>
            <a:ext cx="2385075" cy="952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646FB1-2CA9-43F2-A5A3-6C8E00ECA47F}"/>
              </a:ext>
            </a:extLst>
          </p:cNvPr>
          <p:cNvSpPr txBox="1"/>
          <p:nvPr/>
        </p:nvSpPr>
        <p:spPr>
          <a:xfrm>
            <a:off x="3504289" y="4505618"/>
            <a:ext cx="126482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Result returned directly on </a:t>
            </a:r>
            <a:r>
              <a:rPr lang="en-US" altLang="zh-CN" sz="1200" dirty="0" err="1">
                <a:solidFill>
                  <a:schemeClr val="bg1"/>
                </a:solidFill>
              </a:rPr>
              <a:t>cmd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4CE1EF9-E560-456F-9221-BE889A54FA90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>
            <a:off x="2628216" y="4736451"/>
            <a:ext cx="876073" cy="3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C14E6B8-B4EB-4662-9BDD-267DFAE18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0973" y="4030890"/>
            <a:ext cx="3497106" cy="1972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B16F3F6-3885-4F58-8ED2-3FC21A2612E4}"/>
              </a:ext>
            </a:extLst>
          </p:cNvPr>
          <p:cNvSpPr/>
          <p:nvPr/>
        </p:nvSpPr>
        <p:spPr>
          <a:xfrm>
            <a:off x="8500973" y="5820402"/>
            <a:ext cx="3443573" cy="11498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F56AC59-7FBE-432E-86C0-98977014B26F}"/>
              </a:ext>
            </a:extLst>
          </p:cNvPr>
          <p:cNvSpPr txBox="1"/>
          <p:nvPr/>
        </p:nvSpPr>
        <p:spPr>
          <a:xfrm>
            <a:off x="8834277" y="6186730"/>
            <a:ext cx="277696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If check the historical prediction record table the new result has been stored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6E4EAAF-6CE3-41EA-BA8A-1CBC04531354}"/>
              </a:ext>
            </a:extLst>
          </p:cNvPr>
          <p:cNvCxnSpPr>
            <a:cxnSpLocks/>
            <a:stCxn id="59" idx="0"/>
            <a:endCxn id="30" idx="2"/>
          </p:cNvCxnSpPr>
          <p:nvPr/>
        </p:nvCxnSpPr>
        <p:spPr>
          <a:xfrm flipV="1">
            <a:off x="10222759" y="5935387"/>
            <a:ext cx="1" cy="25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6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1513</Words>
  <Application>Microsoft Office PowerPoint</Application>
  <PresentationFormat>宽屏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Jingping Zhao</dc:creator>
  <cp:lastModifiedBy>Zhao Jingping</cp:lastModifiedBy>
  <cp:revision>53</cp:revision>
  <dcterms:created xsi:type="dcterms:W3CDTF">2020-09-27T04:19:25Z</dcterms:created>
  <dcterms:modified xsi:type="dcterms:W3CDTF">2020-09-27T08:56:38Z</dcterms:modified>
</cp:coreProperties>
</file>