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94" r:id="rId3"/>
    <p:sldId id="293" r:id="rId4"/>
    <p:sldId id="295" r:id="rId5"/>
    <p:sldId id="296" r:id="rId6"/>
    <p:sldId id="297" r:id="rId7"/>
    <p:sldId id="298" r:id="rId8"/>
    <p:sldId id="288" r:id="rId9"/>
    <p:sldId id="299" r:id="rId10"/>
    <p:sldId id="290" r:id="rId11"/>
    <p:sldId id="289" r:id="rId12"/>
    <p:sldId id="291" r:id="rId13"/>
    <p:sldId id="292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386" autoAdjust="0"/>
    <p:restoredTop sz="86740" autoAdjust="0"/>
  </p:normalViewPr>
  <p:slideViewPr>
    <p:cSldViewPr snapToGrid="0">
      <p:cViewPr varScale="1">
        <p:scale>
          <a:sx n="57" d="100"/>
          <a:sy n="57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72A7-F9A6-4ADB-B661-7DBAAAFB8538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389C-7C41-4606-B462-BCFADBC7B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5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67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9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6CF-13F7-4B5A-A653-432FA71A7777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3CA-7A0A-4BA0-BD87-135408AC5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2029" y="769258"/>
            <a:ext cx="10058400" cy="288834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平台规划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技术版本</a:t>
            </a:r>
            <a: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云计算平台设计与规划</a:t>
            </a:r>
            <a: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/>
            </a:r>
            <a:br>
              <a:rPr lang="en-US" altLang="zh-CN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</a:br>
            <a:endParaRPr lang="zh-CN" altLang="en-US" b="1" dirty="0">
              <a:latin typeface="Times New Roman" pitchFamily="18" charset="0"/>
              <a:ea typeface="华文细黑" panose="02010600040101010101" pitchFamily="2" charset="-122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82058" y="3643086"/>
            <a:ext cx="9144000" cy="2576286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fld id="{CD7A2E1D-A158-42F8-B286-0351FEAF9FAD}" type="datetime1"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2016/5/28</a:t>
            </a:fld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软件工程技术研究开发中心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中国科学院软件研究院</a:t>
            </a:r>
            <a:endParaRPr lang="en-US" altLang="zh-CN" sz="3600" b="1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吴恒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吴悦文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陈晓旭</a:t>
            </a:r>
            <a:r>
              <a:rPr lang="en-US" altLang="zh-CN" sz="3600" b="1" dirty="0" smtClean="0">
                <a:latin typeface="华文新魏" pitchFamily="2" charset="-122"/>
                <a:ea typeface="华文新魏" pitchFamily="2" charset="-122"/>
              </a:rPr>
              <a:t>@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北京</a:t>
            </a:r>
          </a:p>
        </p:txBody>
      </p:sp>
    </p:spTree>
    <p:extLst>
      <p:ext uri="{BB962C8B-B14F-4D97-AF65-F5344CB8AC3E}">
        <p14:creationId xmlns:p14="http://schemas.microsoft.com/office/powerpoint/2010/main" val="36347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云计算架构：整体逻辑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65175" y="1422401"/>
            <a:ext cx="10570482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后端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(Backend)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管理物理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容器集群，前端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(Frontend)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负责可视化、服务化，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互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操作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负责前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后端交互与状态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一致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9403" y="2634342"/>
            <a:ext cx="11288939" cy="4151086"/>
            <a:chOff x="489403" y="2634342"/>
            <a:chExt cx="11288939" cy="4151086"/>
          </a:xfrm>
        </p:grpSpPr>
        <p:sp>
          <p:nvSpPr>
            <p:cNvPr id="47" name="矩形 46"/>
            <p:cNvSpPr/>
            <p:nvPr/>
          </p:nvSpPr>
          <p:spPr>
            <a:xfrm>
              <a:off x="6857999" y="3418114"/>
              <a:ext cx="4920343" cy="14640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</a:t>
              </a:r>
            </a:p>
            <a:p>
              <a:pPr algn="ctr"/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Large scale 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(Physical Machine</a:t>
              </a:r>
              <a:r>
                <a:rPr lang="zh-CN" alt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Hypervisor</a:t>
              </a:r>
              <a:r>
                <a:rPr lang="zh-CN" alt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Container)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management</a:t>
              </a:r>
            </a:p>
          </p:txBody>
        </p:sp>
        <p:pic>
          <p:nvPicPr>
            <p:cNvPr id="2050" name="Picture 2" descr="http://www.searchdatacenter.com.cn/upload/article/2010/2010-07-13-09-58-24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998" y="4882179"/>
              <a:ext cx="4920343" cy="1903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489403" y="3352800"/>
              <a:ext cx="4920343" cy="14640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Frontend</a:t>
              </a:r>
            </a:p>
            <a:p>
              <a:pPr algn="ctr"/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Visualization</a:t>
              </a:r>
              <a:r>
                <a:rPr lang="zh-CN" alt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Servitization</a:t>
              </a:r>
              <a:r>
                <a:rPr lang="zh-CN" alt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i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Modelization</a:t>
              </a:r>
              <a:r>
                <a:rPr lang="zh-CN" altLang="en-US" sz="2400" i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endParaRPr lang="en-US" altLang="zh-CN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上弧形箭头 2"/>
            <p:cNvSpPr/>
            <p:nvPr/>
          </p:nvSpPr>
          <p:spPr>
            <a:xfrm>
              <a:off x="4172855" y="2634342"/>
              <a:ext cx="4426857" cy="979715"/>
            </a:xfrm>
            <a:prstGeom prst="curved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926111" y="2678824"/>
              <a:ext cx="4920343" cy="64494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Interoperability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403" y="4845895"/>
              <a:ext cx="4920343" cy="192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20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  <a:ln>
            <a:noFill/>
            <a:prstDash val="solid"/>
          </a:ln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云计算架构：后端基于配置管理中心构造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108900" y="1649715"/>
            <a:ext cx="3781426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容器集群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Swarm</a:t>
            </a:r>
          </a:p>
        </p:txBody>
      </p:sp>
      <p:sp>
        <p:nvSpPr>
          <p:cNvPr id="88" name="矩形 87"/>
          <p:cNvSpPr/>
          <p:nvPr/>
        </p:nvSpPr>
        <p:spPr>
          <a:xfrm>
            <a:off x="6144326" y="1649715"/>
            <a:ext cx="3762148" cy="7762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虚拟机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集群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Group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227986" y="1394233"/>
            <a:ext cx="6395085" cy="1947777"/>
            <a:chOff x="3973986" y="1191037"/>
            <a:chExt cx="6395085" cy="1947777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3973986" y="1191037"/>
              <a:ext cx="0" cy="2554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7767318" y="1191037"/>
              <a:ext cx="0" cy="2554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3973986" y="1198295"/>
              <a:ext cx="58954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9869417" y="1240790"/>
              <a:ext cx="0" cy="189802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9869417" y="3097090"/>
              <a:ext cx="4952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 rot="5400000">
              <a:off x="9439544" y="1739564"/>
              <a:ext cx="1478054" cy="381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查询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1027281" y="6267579"/>
            <a:ext cx="1280205" cy="461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7032" y="6299357"/>
            <a:ext cx="1280205" cy="461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322916" y="6322007"/>
            <a:ext cx="1262743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已开发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099001" y="6343338"/>
            <a:ext cx="1262743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待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开发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6461199" y="6523448"/>
            <a:ext cx="939791" cy="103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7301535" y="6332948"/>
            <a:ext cx="1451428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控制流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8733014" y="6501925"/>
            <a:ext cx="927463" cy="12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9577746" y="6338143"/>
            <a:ext cx="145396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23414" y="3800364"/>
            <a:ext cx="3680959" cy="2261483"/>
            <a:chOff x="1120783" y="3544454"/>
            <a:chExt cx="3680959" cy="2261483"/>
          </a:xfrm>
        </p:grpSpPr>
        <p:sp>
          <p:nvSpPr>
            <p:cNvPr id="77" name="矩形 76"/>
            <p:cNvSpPr/>
            <p:nvPr/>
          </p:nvSpPr>
          <p:spPr>
            <a:xfrm>
              <a:off x="1121918" y="5157549"/>
              <a:ext cx="3679824" cy="6483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Host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Openvswitch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Local Storage)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121918" y="3544456"/>
              <a:ext cx="1812018" cy="79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容器</a:t>
              </a:r>
              <a:endPara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Docker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977477" y="4320722"/>
              <a:ext cx="1824265" cy="7762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虚拟机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Xen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977477" y="3544454"/>
              <a:ext cx="1824265" cy="765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虚拟机接口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Libvirt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120783" y="4335236"/>
              <a:ext cx="1812018" cy="761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安全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Clair+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561112" y="3855781"/>
            <a:ext cx="3680959" cy="2261483"/>
            <a:chOff x="1120783" y="3544454"/>
            <a:chExt cx="3680959" cy="2261483"/>
          </a:xfrm>
        </p:grpSpPr>
        <p:sp>
          <p:nvSpPr>
            <p:cNvPr id="117" name="矩形 116"/>
            <p:cNvSpPr/>
            <p:nvPr/>
          </p:nvSpPr>
          <p:spPr>
            <a:xfrm>
              <a:off x="1121918" y="5157549"/>
              <a:ext cx="3679824" cy="6483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Host</a:t>
              </a:r>
            </a:p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Openvswitch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, Local Storage)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121918" y="3544456"/>
              <a:ext cx="1812018" cy="7907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容器</a:t>
              </a:r>
              <a:endPara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Docker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977477" y="4320722"/>
              <a:ext cx="1824265" cy="7762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虚拟机</a:t>
              </a:r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Xen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977477" y="3544454"/>
              <a:ext cx="1824265" cy="7653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虚拟机接口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Libvirt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120783" y="4335236"/>
              <a:ext cx="1812018" cy="7617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安全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Clair+</a:t>
              </a:r>
            </a:p>
          </p:txBody>
        </p:sp>
      </p:grpSp>
      <p:sp>
        <p:nvSpPr>
          <p:cNvPr id="86" name="矩形 85"/>
          <p:cNvSpPr/>
          <p:nvPr/>
        </p:nvSpPr>
        <p:spPr>
          <a:xfrm>
            <a:off x="2108900" y="2503122"/>
            <a:ext cx="7807325" cy="648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Host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 rot="16200000">
            <a:off x="-1413325" y="3356749"/>
            <a:ext cx="4412134" cy="9980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30558" y="3095272"/>
            <a:ext cx="7588073" cy="735603"/>
            <a:chOff x="2776558" y="2892076"/>
            <a:chExt cx="7703800" cy="735603"/>
          </a:xfrm>
        </p:grpSpPr>
        <p:sp>
          <p:nvSpPr>
            <p:cNvPr id="75" name="矩形 74"/>
            <p:cNvSpPr/>
            <p:nvPr/>
          </p:nvSpPr>
          <p:spPr>
            <a:xfrm>
              <a:off x="5223349" y="2892076"/>
              <a:ext cx="2089377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注册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V="1">
              <a:off x="2827362" y="3318430"/>
              <a:ext cx="0" cy="29325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776558" y="3303915"/>
              <a:ext cx="7703800" cy="145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4670674" y="3303915"/>
              <a:ext cx="0" cy="2787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942160" y="3303915"/>
              <a:ext cx="0" cy="32376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8765740" y="3292126"/>
              <a:ext cx="682" cy="33555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914400" y="1288142"/>
            <a:ext cx="3095665" cy="381000"/>
            <a:chOff x="914400" y="1288142"/>
            <a:chExt cx="3095665" cy="381000"/>
          </a:xfrm>
        </p:grpSpPr>
        <p:sp>
          <p:nvSpPr>
            <p:cNvPr id="123" name="任意多边形 122"/>
            <p:cNvSpPr/>
            <p:nvPr/>
          </p:nvSpPr>
          <p:spPr>
            <a:xfrm>
              <a:off x="914400" y="1521973"/>
              <a:ext cx="2090057" cy="147169"/>
            </a:xfrm>
            <a:custGeom>
              <a:avLst/>
              <a:gdLst>
                <a:gd name="connsiteX0" fmla="*/ 0 w 2090057"/>
                <a:gd name="connsiteY0" fmla="*/ 319419 h 348448"/>
                <a:gd name="connsiteX1" fmla="*/ 754743 w 2090057"/>
                <a:gd name="connsiteY1" fmla="*/ 105 h 348448"/>
                <a:gd name="connsiteX2" fmla="*/ 2090057 w 2090057"/>
                <a:gd name="connsiteY2" fmla="*/ 348448 h 3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057" h="348448">
                  <a:moveTo>
                    <a:pt x="0" y="319419"/>
                  </a:moveTo>
                  <a:cubicBezTo>
                    <a:pt x="203200" y="157343"/>
                    <a:pt x="406400" y="-4733"/>
                    <a:pt x="754743" y="105"/>
                  </a:cubicBezTo>
                  <a:cubicBezTo>
                    <a:pt x="1103086" y="4943"/>
                    <a:pt x="2090057" y="348448"/>
                    <a:pt x="2090057" y="348448"/>
                  </a:cubicBezTo>
                </a:path>
              </a:pathLst>
            </a:cu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424996" y="1288142"/>
              <a:ext cx="1585069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调用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478549" y="2177143"/>
            <a:ext cx="626022" cy="3497943"/>
            <a:chOff x="1478549" y="2177143"/>
            <a:chExt cx="626022" cy="3497943"/>
          </a:xfrm>
        </p:grpSpPr>
        <p:sp>
          <p:nvSpPr>
            <p:cNvPr id="126" name="任意多边形 125"/>
            <p:cNvSpPr/>
            <p:nvPr/>
          </p:nvSpPr>
          <p:spPr>
            <a:xfrm>
              <a:off x="1478549" y="2177143"/>
              <a:ext cx="626022" cy="3497943"/>
            </a:xfrm>
            <a:custGeom>
              <a:avLst/>
              <a:gdLst>
                <a:gd name="connsiteX0" fmla="*/ 626022 w 626022"/>
                <a:gd name="connsiteY0" fmla="*/ 0 h 3497943"/>
                <a:gd name="connsiteX1" fmla="*/ 103508 w 626022"/>
                <a:gd name="connsiteY1" fmla="*/ 653143 h 3497943"/>
                <a:gd name="connsiteX2" fmla="*/ 45451 w 626022"/>
                <a:gd name="connsiteY2" fmla="*/ 2801257 h 3497943"/>
                <a:gd name="connsiteX3" fmla="*/ 626022 w 626022"/>
                <a:gd name="connsiteY3" fmla="*/ 3497943 h 349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2" h="3497943">
                  <a:moveTo>
                    <a:pt x="626022" y="0"/>
                  </a:moveTo>
                  <a:cubicBezTo>
                    <a:pt x="413146" y="93133"/>
                    <a:pt x="200270" y="186267"/>
                    <a:pt x="103508" y="653143"/>
                  </a:cubicBezTo>
                  <a:cubicBezTo>
                    <a:pt x="6746" y="1120019"/>
                    <a:pt x="-41635" y="2327124"/>
                    <a:pt x="45451" y="2801257"/>
                  </a:cubicBezTo>
                  <a:cubicBezTo>
                    <a:pt x="132537" y="3275390"/>
                    <a:pt x="379279" y="3386666"/>
                    <a:pt x="626022" y="3497943"/>
                  </a:cubicBezTo>
                </a:path>
              </a:pathLst>
            </a:custGeom>
            <a:ln w="381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16200000">
              <a:off x="1026071" y="3681767"/>
              <a:ext cx="1585069" cy="381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决策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/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转发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10618631" y="1394234"/>
            <a:ext cx="1152732" cy="25318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配置中心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Consul</a:t>
            </a: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IP,Port,Type,Name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625889" y="4431322"/>
            <a:ext cx="1152732" cy="16986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配置变更</a:t>
            </a:r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探测器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直接箭头连接符 133"/>
          <p:cNvCxnSpPr>
            <a:stCxn id="133" idx="0"/>
            <a:endCxn id="132" idx="2"/>
          </p:cNvCxnSpPr>
          <p:nvPr/>
        </p:nvCxnSpPr>
        <p:spPr>
          <a:xfrm flipH="1" flipV="1">
            <a:off x="11194997" y="3926114"/>
            <a:ext cx="7258" cy="5052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云计算架构：前端采用微服务化架构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917701" y="5349609"/>
            <a:ext cx="4692687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数据库连接器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Mybaits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55512" y="5349609"/>
            <a:ext cx="4671648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Backend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连接器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Service API</a:t>
            </a:r>
          </a:p>
        </p:txBody>
      </p:sp>
      <p:sp>
        <p:nvSpPr>
          <p:cNvPr id="49" name="矩形 48"/>
          <p:cNvSpPr/>
          <p:nvPr/>
        </p:nvSpPr>
        <p:spPr>
          <a:xfrm>
            <a:off x="3288416" y="2536694"/>
            <a:ext cx="3726211" cy="1101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Web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基础框架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Bootstrap</a:t>
            </a:r>
          </a:p>
        </p:txBody>
      </p:sp>
      <p:sp>
        <p:nvSpPr>
          <p:cNvPr id="50" name="矩形 49"/>
          <p:cNvSpPr/>
          <p:nvPr/>
        </p:nvSpPr>
        <p:spPr>
          <a:xfrm rot="16200000">
            <a:off x="1134043" y="3351549"/>
            <a:ext cx="2563264" cy="933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权限管理服务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Spring-Security</a:t>
            </a:r>
          </a:p>
        </p:txBody>
      </p:sp>
      <p:sp>
        <p:nvSpPr>
          <p:cNvPr id="51" name="矩形 50"/>
          <p:cNvSpPr/>
          <p:nvPr/>
        </p:nvSpPr>
        <p:spPr>
          <a:xfrm>
            <a:off x="3288414" y="3961080"/>
            <a:ext cx="3726213" cy="1117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请求调度器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Spring MVC</a:t>
            </a:r>
          </a:p>
        </p:txBody>
      </p:sp>
      <p:sp>
        <p:nvSpPr>
          <p:cNvPr id="52" name="矩形 51"/>
          <p:cNvSpPr/>
          <p:nvPr/>
        </p:nvSpPr>
        <p:spPr>
          <a:xfrm>
            <a:off x="7589267" y="2536694"/>
            <a:ext cx="4237893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物理机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管理服务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(Compute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Network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Storage)</a:t>
            </a:r>
          </a:p>
        </p:txBody>
      </p:sp>
      <p:sp>
        <p:nvSpPr>
          <p:cNvPr id="53" name="矩形 52"/>
          <p:cNvSpPr/>
          <p:nvPr/>
        </p:nvSpPr>
        <p:spPr>
          <a:xfrm>
            <a:off x="7589267" y="3395022"/>
            <a:ext cx="4237894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虚拟节点生命周期管理服务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VM/Container Lifecycle</a:t>
            </a:r>
          </a:p>
        </p:txBody>
      </p:sp>
      <p:sp>
        <p:nvSpPr>
          <p:cNvPr id="54" name="矩形 53"/>
          <p:cNvSpPr/>
          <p:nvPr/>
        </p:nvSpPr>
        <p:spPr>
          <a:xfrm>
            <a:off x="7589267" y="4323690"/>
            <a:ext cx="4237894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虚拟节点动态配置管理服务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VM/Container Hot (un)plug</a:t>
            </a:r>
          </a:p>
        </p:txBody>
      </p:sp>
      <p:sp>
        <p:nvSpPr>
          <p:cNvPr id="56" name="矩形 55"/>
          <p:cNvSpPr/>
          <p:nvPr/>
        </p:nvSpPr>
        <p:spPr>
          <a:xfrm>
            <a:off x="1917700" y="1330558"/>
            <a:ext cx="9909460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配置中心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Consul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3074" name="Picture 2" descr="http://img.article.pchome.net/00/37/50/86/pic_lib/wm/a996e10a8e0d92cf3097e46eb83382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5150"/>
            <a:ext cx="1566829" cy="166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接箭头连接符 57"/>
          <p:cNvCxnSpPr/>
          <p:nvPr/>
        </p:nvCxnSpPr>
        <p:spPr>
          <a:xfrm flipV="1">
            <a:off x="4311186" y="6533838"/>
            <a:ext cx="939791" cy="103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51522" y="6343338"/>
            <a:ext cx="1451428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控制流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583001" y="6512315"/>
            <a:ext cx="927463" cy="127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7733" y="6348533"/>
            <a:ext cx="145396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数据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257384" y="2266950"/>
            <a:ext cx="324516" cy="2444874"/>
          </a:xfrm>
          <a:custGeom>
            <a:avLst/>
            <a:gdLst>
              <a:gd name="connsiteX0" fmla="*/ 285750 w 285750"/>
              <a:gd name="connsiteY0" fmla="*/ 2419350 h 2581250"/>
              <a:gd name="connsiteX1" fmla="*/ 76200 w 285750"/>
              <a:gd name="connsiteY1" fmla="*/ 2324100 h 2581250"/>
              <a:gd name="connsiteX2" fmla="*/ 0 w 285750"/>
              <a:gd name="connsiteY2" fmla="*/ 0 h 25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581250">
                <a:moveTo>
                  <a:pt x="285750" y="2419350"/>
                </a:moveTo>
                <a:cubicBezTo>
                  <a:pt x="204787" y="2573337"/>
                  <a:pt x="123825" y="2727325"/>
                  <a:pt x="76200" y="2324100"/>
                </a:cubicBezTo>
                <a:cubicBezTo>
                  <a:pt x="28575" y="1920875"/>
                  <a:pt x="14287" y="960437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7296149" y="2266950"/>
            <a:ext cx="293117" cy="1751940"/>
          </a:xfrm>
          <a:custGeom>
            <a:avLst/>
            <a:gdLst>
              <a:gd name="connsiteX0" fmla="*/ 285750 w 285750"/>
              <a:gd name="connsiteY0" fmla="*/ 2419350 h 2581250"/>
              <a:gd name="connsiteX1" fmla="*/ 76200 w 285750"/>
              <a:gd name="connsiteY1" fmla="*/ 2324100 h 2581250"/>
              <a:gd name="connsiteX2" fmla="*/ 0 w 285750"/>
              <a:gd name="connsiteY2" fmla="*/ 0 h 25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581250">
                <a:moveTo>
                  <a:pt x="285750" y="2419350"/>
                </a:moveTo>
                <a:cubicBezTo>
                  <a:pt x="204787" y="2573337"/>
                  <a:pt x="123825" y="2727325"/>
                  <a:pt x="76200" y="2324100"/>
                </a:cubicBezTo>
                <a:cubicBezTo>
                  <a:pt x="28575" y="1920875"/>
                  <a:pt x="14287" y="960437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7296149" y="2124004"/>
            <a:ext cx="293117" cy="893892"/>
          </a:xfrm>
          <a:custGeom>
            <a:avLst/>
            <a:gdLst>
              <a:gd name="connsiteX0" fmla="*/ 285750 w 285750"/>
              <a:gd name="connsiteY0" fmla="*/ 2419350 h 2581250"/>
              <a:gd name="connsiteX1" fmla="*/ 76200 w 285750"/>
              <a:gd name="connsiteY1" fmla="*/ 2324100 h 2581250"/>
              <a:gd name="connsiteX2" fmla="*/ 0 w 285750"/>
              <a:gd name="connsiteY2" fmla="*/ 0 h 25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581250">
                <a:moveTo>
                  <a:pt x="285750" y="2419350"/>
                </a:moveTo>
                <a:cubicBezTo>
                  <a:pt x="204787" y="2573337"/>
                  <a:pt x="123825" y="2727325"/>
                  <a:pt x="76200" y="2324100"/>
                </a:cubicBezTo>
                <a:cubicBezTo>
                  <a:pt x="28575" y="1920875"/>
                  <a:pt x="14287" y="960437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 rot="16654044" flipV="1">
            <a:off x="4586832" y="2014637"/>
            <a:ext cx="332427" cy="631419"/>
          </a:xfrm>
          <a:custGeom>
            <a:avLst/>
            <a:gdLst>
              <a:gd name="connsiteX0" fmla="*/ 285750 w 285750"/>
              <a:gd name="connsiteY0" fmla="*/ 2419350 h 2581250"/>
              <a:gd name="connsiteX1" fmla="*/ 76200 w 285750"/>
              <a:gd name="connsiteY1" fmla="*/ 2324100 h 2581250"/>
              <a:gd name="connsiteX2" fmla="*/ 0 w 285750"/>
              <a:gd name="connsiteY2" fmla="*/ 0 h 25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581250">
                <a:moveTo>
                  <a:pt x="285750" y="2419350"/>
                </a:moveTo>
                <a:cubicBezTo>
                  <a:pt x="204787" y="2573337"/>
                  <a:pt x="123825" y="2727325"/>
                  <a:pt x="76200" y="2324100"/>
                </a:cubicBezTo>
                <a:cubicBezTo>
                  <a:pt x="28575" y="1920875"/>
                  <a:pt x="14287" y="960437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1330322" y="3395022"/>
            <a:ext cx="473014" cy="7163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9" idx="1"/>
          </p:cNvCxnSpPr>
          <p:nvPr/>
        </p:nvCxnSpPr>
        <p:spPr>
          <a:xfrm>
            <a:off x="2882452" y="3087622"/>
            <a:ext cx="4059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9" idx="2"/>
            <a:endCxn id="51" idx="0"/>
          </p:cNvCxnSpPr>
          <p:nvPr/>
        </p:nvCxnSpPr>
        <p:spPr>
          <a:xfrm flipH="1">
            <a:off x="5151521" y="3638550"/>
            <a:ext cx="1" cy="3225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7036743" y="4788024"/>
            <a:ext cx="552524" cy="13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5078265" y="5113682"/>
            <a:ext cx="4136809" cy="235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46" idx="0"/>
          </p:cNvCxnSpPr>
          <p:nvPr/>
        </p:nvCxnSpPr>
        <p:spPr>
          <a:xfrm>
            <a:off x="9215074" y="5099958"/>
            <a:ext cx="276262" cy="2496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296149" y="2166397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界面注册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6439" y="2196501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界面组装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 rot="16200000">
            <a:off x="620979" y="4799575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用户请求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 rot="16200000">
            <a:off x="2043957" y="4016115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安全认证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4" grpId="0" animBg="1"/>
      <p:bldP spid="65" grpId="0" animBg="1"/>
      <p:bldP spid="66" grpId="0" animBg="1"/>
      <p:bldP spid="83" grpId="0"/>
      <p:bldP spid="84" grpId="0"/>
      <p:bldP spid="85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云计算架构：互操作层负责前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后端状态一致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6200000">
            <a:off x="-257733" y="2811102"/>
            <a:ext cx="3352802" cy="9980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803202" y="2803432"/>
            <a:ext cx="3305498" cy="9980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同步器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7576" y="5126082"/>
            <a:ext cx="4092574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数据库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33473" y="4983926"/>
            <a:ext cx="3925027" cy="9980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Backend</a:t>
            </a:r>
            <a:endParaRPr lang="en-US" altLang="zh-CN" sz="2400" b="1" dirty="0">
              <a:solidFill>
                <a:schemeClr val="bg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33473" y="4195756"/>
            <a:ext cx="1812018" cy="79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容器</a:t>
            </a:r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34234" y="4178946"/>
            <a:ext cx="1824265" cy="776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虚拟机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3471" y="3043557"/>
            <a:ext cx="3925027" cy="7617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状态变更探测器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62350" y="1649716"/>
            <a:ext cx="7296149" cy="902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配置中心</a:t>
            </a:r>
            <a:r>
              <a:rPr lang="en-US" altLang="zh-CN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Consul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839482" y="3805311"/>
            <a:ext cx="0" cy="4008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9918198" y="3805311"/>
            <a:ext cx="0" cy="4008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2"/>
          </p:cNvCxnSpPr>
          <p:nvPr/>
        </p:nvCxnSpPr>
        <p:spPr>
          <a:xfrm flipH="1" flipV="1">
            <a:off x="7210425" y="2552699"/>
            <a:ext cx="1336173" cy="4908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963864" y="2198569"/>
            <a:ext cx="5984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63864" y="4370269"/>
            <a:ext cx="5984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62350" y="4370269"/>
            <a:ext cx="0" cy="7558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716496" y="3825147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采集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88376" y="2607628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周期推送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63864" y="2607628"/>
            <a:ext cx="2057990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周期查询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06814" y="4400646"/>
            <a:ext cx="1855786" cy="3475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更新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13404" y="6191820"/>
            <a:ext cx="1280205" cy="4617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73155" y="6223598"/>
            <a:ext cx="1280205" cy="4617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09039" y="6246248"/>
            <a:ext cx="1262743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已开发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85124" y="6267579"/>
            <a:ext cx="1262743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待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开发</a:t>
            </a:r>
            <a:endParaRPr lang="en-US" altLang="zh-CN" sz="2400" b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24000" y="1122362"/>
            <a:ext cx="9144000" cy="390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2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谢谢</a:t>
            </a:r>
            <a:endParaRPr lang="en-US" altLang="zh-CN" sz="82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2900" b="1" dirty="0" smtClean="0">
                <a:latin typeface="华文新魏" pitchFamily="2" charset="-122"/>
                <a:ea typeface="华文新魏" pitchFamily="2" charset="-122"/>
                <a:cs typeface="+mn-cs"/>
              </a:rPr>
              <a:t>wuheng@otcaix.iscas.ac.cn</a:t>
            </a:r>
            <a:endParaRPr lang="zh-CN" altLang="en-US" sz="2900" b="1" dirty="0"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0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17575" y="2832100"/>
            <a:ext cx="4086225" cy="332921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计算平台：虚拟机管理和容器管理平台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307974" y="1422400"/>
            <a:ext cx="11477626" cy="13207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虚拟机管理解决企业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IT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架构的高效能转型，核心是便捷、资源利用率高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容器管理解决企业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IT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架构的互联网转型，核心是敏捷、开发运维一体化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4744" y="3913416"/>
            <a:ext cx="1611086" cy="1262743"/>
            <a:chOff x="3164114" y="4572000"/>
            <a:chExt cx="1611086" cy="1262743"/>
          </a:xfrm>
        </p:grpSpPr>
        <p:sp>
          <p:nvSpPr>
            <p:cNvPr id="3" name="椭圆 2"/>
            <p:cNvSpPr/>
            <p:nvPr/>
          </p:nvSpPr>
          <p:spPr>
            <a:xfrm>
              <a:off x="3338286" y="4572000"/>
              <a:ext cx="1262743" cy="126274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64114" y="4855028"/>
              <a:ext cx="1611086" cy="696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虚拟机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41861" y="3913416"/>
            <a:ext cx="1611086" cy="1262743"/>
            <a:chOff x="3164114" y="4572000"/>
            <a:chExt cx="1611086" cy="1262743"/>
          </a:xfrm>
        </p:grpSpPr>
        <p:sp>
          <p:nvSpPr>
            <p:cNvPr id="18" name="椭圆 17"/>
            <p:cNvSpPr/>
            <p:nvPr/>
          </p:nvSpPr>
          <p:spPr>
            <a:xfrm>
              <a:off x="3338286" y="4572000"/>
              <a:ext cx="1262743" cy="126274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64114" y="4855028"/>
              <a:ext cx="1611086" cy="6966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容器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13" y="2858916"/>
            <a:ext cx="877431" cy="67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50" y="5464550"/>
            <a:ext cx="703259" cy="60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8" y="4139105"/>
            <a:ext cx="870629" cy="66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471" y="2975427"/>
            <a:ext cx="748277" cy="6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131" y="4140725"/>
            <a:ext cx="840922" cy="66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813" y="5472032"/>
            <a:ext cx="697280" cy="58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/>
          <p:cNvCxnSpPr>
            <a:stCxn id="2050" idx="2"/>
            <a:endCxn id="3" idx="1"/>
          </p:cNvCxnSpPr>
          <p:nvPr/>
        </p:nvCxnSpPr>
        <p:spPr>
          <a:xfrm>
            <a:off x="2856029" y="3534775"/>
            <a:ext cx="797811" cy="563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52" idx="3"/>
            <a:endCxn id="3" idx="2"/>
          </p:cNvCxnSpPr>
          <p:nvPr/>
        </p:nvCxnSpPr>
        <p:spPr>
          <a:xfrm>
            <a:off x="1963057" y="4469944"/>
            <a:ext cx="1505859" cy="74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3" idx="3"/>
          </p:cNvCxnSpPr>
          <p:nvPr/>
        </p:nvCxnSpPr>
        <p:spPr>
          <a:xfrm flipV="1">
            <a:off x="2698130" y="4991235"/>
            <a:ext cx="955710" cy="458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8" idx="7"/>
          </p:cNvCxnSpPr>
          <p:nvPr/>
        </p:nvCxnSpPr>
        <p:spPr>
          <a:xfrm flipH="1">
            <a:off x="7893852" y="3598994"/>
            <a:ext cx="996372" cy="49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054" idx="1"/>
          </p:cNvCxnSpPr>
          <p:nvPr/>
        </p:nvCxnSpPr>
        <p:spPr>
          <a:xfrm flipV="1">
            <a:off x="8078776" y="4470754"/>
            <a:ext cx="1867355" cy="76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5"/>
            <a:endCxn id="2055" idx="0"/>
          </p:cNvCxnSpPr>
          <p:nvPr/>
        </p:nvCxnSpPr>
        <p:spPr>
          <a:xfrm>
            <a:off x="7893852" y="4991235"/>
            <a:ext cx="1118601" cy="480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231442" y="3500325"/>
            <a:ext cx="1237474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服务器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54671" y="4225472"/>
            <a:ext cx="744987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网络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25636" y="5051458"/>
            <a:ext cx="744987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26346" y="3598994"/>
            <a:ext cx="1237474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运行环境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48284" y="4300820"/>
            <a:ext cx="897847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中间件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65973" y="5064293"/>
            <a:ext cx="897847" cy="41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数据库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58887" y="2826372"/>
            <a:ext cx="4086225" cy="33639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84603" y="6125035"/>
            <a:ext cx="5432425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虚拟机：使得物理硬件可划分、可编程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6788" y="6110526"/>
            <a:ext cx="5332412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：面向软件环境易配置，易交付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67086" y="3232198"/>
            <a:ext cx="1460262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运行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载体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057" name="虚尾箭头 2056"/>
          <p:cNvSpPr/>
          <p:nvPr/>
        </p:nvSpPr>
        <p:spPr>
          <a:xfrm>
            <a:off x="5480725" y="3943946"/>
            <a:ext cx="832983" cy="1389235"/>
          </a:xfrm>
          <a:prstGeom prst="strip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计算平台：现状是场景简单、定制需求、维护两套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虚拟机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容器两套平台，偏重政务和高校使用，可用但不易用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小规模应用、高频率使用、少缺陷修复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08" y="5214892"/>
            <a:ext cx="6559436" cy="131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http://p9.qhimg.com/dr/250_500_/t019703a4378738dbb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1" y="2706822"/>
            <a:ext cx="2381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xu.edu.cn/UploadFiles/xdgl/2014/6/20140611104431459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20" y="2706822"/>
            <a:ext cx="2917371" cy="250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计算平台：面临广度大和深度浅问题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小团队，做的东西多，广度大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事情杂，追着需求干，深度浅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9828" y="5685112"/>
            <a:ext cx="3860799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工程方面，广度大、不收敛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人少事多，功能面广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5714" y="5685112"/>
            <a:ext cx="3860799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研究方面，深度浅、亮点少</a:t>
            </a:r>
            <a:endParaRPr lang="en-US" altLang="zh-CN" sz="24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事追人赶，难以聚焦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4" y="3037251"/>
            <a:ext cx="3876449" cy="241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64" y="2786743"/>
            <a:ext cx="2828925" cy="275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7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计算平台：定位自主可控，优先满足国家课题需求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在有限人力约束条件下，优先满足国家课题需求，如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云计算和大数据专项、核高基、科技支撑、国家自然基金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..</a:t>
            </a:r>
          </a:p>
        </p:txBody>
      </p:sp>
      <p:sp>
        <p:nvSpPr>
          <p:cNvPr id="13" name="矩形 12"/>
          <p:cNvSpPr/>
          <p:nvPr/>
        </p:nvSpPr>
        <p:spPr>
          <a:xfrm>
            <a:off x="1349828" y="5685112"/>
            <a:ext cx="3860799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工程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平台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：解决有无问题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5714" y="5685112"/>
            <a:ext cx="3860799" cy="696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研究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亮点：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关注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好坏问题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13" y="3038108"/>
            <a:ext cx="3417582" cy="212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63" y="3038108"/>
            <a:ext cx="2795140" cy="227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计算平台：工程切入点是自主研发、统一管理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主要应对政务和高校的规模有限、场景简单、定制需求特点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采用代码复用、自主研发和统一管理思路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AutoShape 4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645898" y="5752144"/>
            <a:ext cx="8506846" cy="10305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主流异构云软件</a:t>
            </a:r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2400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7701" y="6194304"/>
            <a:ext cx="3539670" cy="561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Hypervisor(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Xen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…)</a:t>
            </a:r>
          </a:p>
        </p:txBody>
      </p:sp>
      <p:sp>
        <p:nvSpPr>
          <p:cNvPr id="24" name="矩形 23"/>
          <p:cNvSpPr/>
          <p:nvPr/>
        </p:nvSpPr>
        <p:spPr>
          <a:xfrm>
            <a:off x="6613073" y="6221089"/>
            <a:ext cx="3539670" cy="561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Container(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Docker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645897" y="3516944"/>
            <a:ext cx="1605303" cy="2133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自主研发</a:t>
            </a:r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360058" y="3516944"/>
            <a:ext cx="1605303" cy="2133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统一管理</a:t>
            </a:r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65826" y="3516944"/>
            <a:ext cx="1605303" cy="2133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代码</a:t>
            </a:r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复用</a:t>
            </a:r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777605" y="3516944"/>
            <a:ext cx="1605303" cy="2133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角色管理</a:t>
            </a:r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483373" y="3516944"/>
            <a:ext cx="1605303" cy="2133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定制改造</a:t>
            </a:r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en-US" altLang="zh-CN" sz="2400" b="1" dirty="0" smtClean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endParaRPr lang="zh-CN" altLang="en-US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97" y="4270512"/>
            <a:ext cx="1445011" cy="119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73" y="4317369"/>
            <a:ext cx="1352550" cy="110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20" y="4360598"/>
            <a:ext cx="1465378" cy="9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07" y="4231415"/>
            <a:ext cx="1160634" cy="123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26" y="4231415"/>
            <a:ext cx="1057901" cy="1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流程图: 手动操作 11"/>
          <p:cNvSpPr/>
          <p:nvPr/>
        </p:nvSpPr>
        <p:spPr>
          <a:xfrm flipV="1">
            <a:off x="1645897" y="2670629"/>
            <a:ext cx="8442778" cy="609600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39936" y="2718660"/>
            <a:ext cx="3820466" cy="561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en-US" sz="2400" b="1" dirty="0" smtClean="0">
                <a:solidFill>
                  <a:srgbClr val="C00000"/>
                </a:solidFill>
                <a:latin typeface="仿宋" pitchFamily="49" charset="-122"/>
                <a:ea typeface="仿宋" pitchFamily="49" charset="-122"/>
              </a:rPr>
              <a:t>套管理平台</a:t>
            </a:r>
            <a:endParaRPr lang="en-US" altLang="zh-CN" sz="2400" b="1" dirty="0">
              <a:solidFill>
                <a:srgbClr val="C0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9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计算平台：科研切入点是新场景、新架构、新技术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17575" y="1422401"/>
            <a:ext cx="10136188" cy="17176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面向大数据应用，优化其性能表现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围绕新场景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多云协作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混合云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进行协调工作性能优化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围绕新架构（混合架构）进行数据传输性能优化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围绕新技术（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OS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裁剪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硬件加速）进行处理效率性能优化</a:t>
            </a:r>
            <a:endParaRPr lang="en-US" altLang="zh-CN" sz="2800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" name="AutoShape 4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0.imgtn.bdimg.com/it/u=840719418,226426194&amp;fm=21&amp;gp=0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45662" y="5415345"/>
            <a:ext cx="4387644" cy="53702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物理服务器（新硬件）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5662" y="4852584"/>
            <a:ext cx="2232024" cy="53702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Hypervisor/OS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s://ss0.bdstatic.com/-0U0bnSm1A5BphGlnYG/tam-ogel/b86eae5ee7caebf48c8d3974f6616268_121_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47688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15" y="4466995"/>
            <a:ext cx="1949557" cy="130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130086" y="4308576"/>
            <a:ext cx="2003219" cy="11025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Container/OS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61" y="4308576"/>
            <a:ext cx="2232024" cy="53702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VM/OS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双向箭头 10"/>
          <p:cNvSpPr/>
          <p:nvPr/>
        </p:nvSpPr>
        <p:spPr>
          <a:xfrm rot="13758898">
            <a:off x="4148491" y="3999261"/>
            <a:ext cx="884763" cy="871223"/>
          </a:xfrm>
          <a:prstGeom prst="lef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632767" y="3370138"/>
            <a:ext cx="6500537" cy="78139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大数据场景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流程图: 联系 14"/>
          <p:cNvSpPr/>
          <p:nvPr/>
        </p:nvSpPr>
        <p:spPr>
          <a:xfrm>
            <a:off x="8651166" y="5276031"/>
            <a:ext cx="315884" cy="29424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6476508" y="4450668"/>
            <a:ext cx="315884" cy="29424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8651166" y="3466590"/>
            <a:ext cx="315884" cy="29424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1 15"/>
          <p:cNvSpPr/>
          <p:nvPr/>
        </p:nvSpPr>
        <p:spPr>
          <a:xfrm>
            <a:off x="9307883" y="3140033"/>
            <a:ext cx="2701637" cy="737346"/>
          </a:xfrm>
          <a:prstGeom prst="borderCallout1">
            <a:avLst>
              <a:gd name="adj1" fmla="val 45807"/>
              <a:gd name="adj2" fmla="val 632"/>
              <a:gd name="adj3" fmla="val 56131"/>
              <a:gd name="adj4" fmla="val -149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新技术：追踪分析</a:t>
            </a:r>
            <a:endParaRPr lang="en-US" altLang="zh-CN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Drapper</a:t>
            </a:r>
            <a:endParaRPr lang="zh-CN" altLang="en-US" b="1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3" name="线形标注 1 42"/>
          <p:cNvSpPr/>
          <p:nvPr/>
        </p:nvSpPr>
        <p:spPr>
          <a:xfrm>
            <a:off x="9307883" y="4203568"/>
            <a:ext cx="2701637" cy="737346"/>
          </a:xfrm>
          <a:prstGeom prst="borderCallout1">
            <a:avLst>
              <a:gd name="adj1" fmla="val 52572"/>
              <a:gd name="adj2" fmla="val -1979"/>
              <a:gd name="adj3" fmla="val 49366"/>
              <a:gd name="adj4" fmla="val -924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新技术：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OS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裁剪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OSv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ClickOS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MirageOS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4" name="线形标注 1 43"/>
          <p:cNvSpPr/>
          <p:nvPr/>
        </p:nvSpPr>
        <p:spPr>
          <a:xfrm>
            <a:off x="9307882" y="5284602"/>
            <a:ext cx="2701637" cy="737346"/>
          </a:xfrm>
          <a:prstGeom prst="borderCallout1">
            <a:avLst>
              <a:gd name="adj1" fmla="val 48063"/>
              <a:gd name="adj2" fmla="val -748"/>
              <a:gd name="adj3" fmla="val 26817"/>
              <a:gd name="adj4" fmla="val -162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新技术：硬件加速</a:t>
            </a:r>
            <a:endParaRPr lang="en-US" altLang="zh-CN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Dpdk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/SSD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7" name="线形标注 1 46"/>
          <p:cNvSpPr/>
          <p:nvPr/>
        </p:nvSpPr>
        <p:spPr>
          <a:xfrm>
            <a:off x="155575" y="3370138"/>
            <a:ext cx="2268393" cy="1078783"/>
          </a:xfrm>
          <a:prstGeom prst="borderCallout1">
            <a:avLst>
              <a:gd name="adj1" fmla="val 93582"/>
              <a:gd name="adj2" fmla="val 100940"/>
              <a:gd name="adj3" fmla="val 100824"/>
              <a:gd name="adj4" fmla="val 1730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新场景：多云协作</a:t>
            </a:r>
            <a:endParaRPr lang="en-US" altLang="zh-CN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InterCloud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CrossCloud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8" name="线形标注 1 47"/>
          <p:cNvSpPr/>
          <p:nvPr/>
        </p:nvSpPr>
        <p:spPr>
          <a:xfrm>
            <a:off x="155574" y="4896447"/>
            <a:ext cx="2268393" cy="1078783"/>
          </a:xfrm>
          <a:prstGeom prst="borderCallout1">
            <a:avLst>
              <a:gd name="adj1" fmla="val 102829"/>
              <a:gd name="adj2" fmla="val 100207"/>
              <a:gd name="adj3" fmla="val 46885"/>
              <a:gd name="adj4" fmla="val 29394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新技术：混合架构</a:t>
            </a:r>
            <a:endParaRPr lang="en-US" altLang="zh-CN" b="1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Co-kernels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FusedOS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/Hyper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6792392" y="5171053"/>
            <a:ext cx="522808" cy="29424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云计算规划：面向异构多源场景，实现统一管控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当前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解决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异构管理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，以后解决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多源管理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9519" y="2441137"/>
            <a:ext cx="10347098" cy="4143374"/>
            <a:chOff x="859519" y="2651153"/>
            <a:chExt cx="10347098" cy="4143374"/>
          </a:xfrm>
        </p:grpSpPr>
        <p:sp>
          <p:nvSpPr>
            <p:cNvPr id="27" name="矩形 26"/>
            <p:cNvSpPr/>
            <p:nvPr/>
          </p:nvSpPr>
          <p:spPr>
            <a:xfrm>
              <a:off x="859519" y="2665440"/>
              <a:ext cx="6545943" cy="412908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Heterogeneous Cloud Computing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024392" y="2861361"/>
              <a:ext cx="6216196" cy="3577703"/>
              <a:chOff x="2320129" y="2847074"/>
              <a:chExt cx="6216196" cy="357770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320129" y="5887750"/>
                <a:ext cx="6216195" cy="537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Infrastructure Lifecycle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ctr"/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Compute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Network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Storage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ack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Data Center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320130" y="4008219"/>
                <a:ext cx="3108096" cy="18160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VM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Manager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1.Lifecycle manager</a:t>
                </a:r>
              </a:p>
              <a:p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2.CPU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Memory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Network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Disk hot (un)plug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17355" y="3990958"/>
                <a:ext cx="3018970" cy="18333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Container Manager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1.Lifecycle manager</a:t>
                </a:r>
              </a:p>
              <a:p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2.CPU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Memory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dynamic configuration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320129" y="2847074"/>
                <a:ext cx="6216196" cy="537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Advanced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Container Ability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CI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AC(Application Compose)</a:t>
                </a:r>
                <a:endParaRPr lang="en-US" altLang="zh-CN" sz="200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320130" y="3427649"/>
                <a:ext cx="5359853" cy="5370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Advanced VM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Ability</a:t>
                </a:r>
              </a:p>
              <a:p>
                <a:pPr algn="ctr"/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SDN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NFV</a:t>
                </a:r>
                <a:r>
                  <a:rPr lang="zh-CN" altLang="en-US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SDS</a:t>
                </a:r>
              </a:p>
            </p:txBody>
          </p:sp>
          <p:sp>
            <p:nvSpPr>
              <p:cNvPr id="3" name="下箭头 2"/>
              <p:cNvSpPr/>
              <p:nvPr/>
            </p:nvSpPr>
            <p:spPr>
              <a:xfrm>
                <a:off x="7883177" y="3479356"/>
                <a:ext cx="653141" cy="423633"/>
              </a:xfrm>
              <a:prstGeom prst="down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下箭头 25"/>
              <p:cNvSpPr/>
              <p:nvPr/>
            </p:nvSpPr>
            <p:spPr>
              <a:xfrm>
                <a:off x="2703403" y="3859447"/>
                <a:ext cx="943421" cy="268514"/>
              </a:xfrm>
              <a:prstGeom prst="down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8061554" y="2651153"/>
              <a:ext cx="3145063" cy="4129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Multi-source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17" y="5621049"/>
              <a:ext cx="2354263" cy="69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17" y="4785989"/>
              <a:ext cx="2354262" cy="642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17" y="2889485"/>
              <a:ext cx="2354262" cy="709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17" y="3865124"/>
              <a:ext cx="2354261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下箭头 28"/>
            <p:cNvSpPr/>
            <p:nvPr/>
          </p:nvSpPr>
          <p:spPr>
            <a:xfrm rot="5400000">
              <a:off x="6546770" y="4725846"/>
              <a:ext cx="2354873" cy="314100"/>
            </a:xfrm>
            <a:prstGeom prst="down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2" y="126985"/>
            <a:ext cx="10890419" cy="1325563"/>
          </a:xfrm>
        </p:spPr>
        <p:txBody>
          <a:bodyPr>
            <a:normAutofit/>
          </a:bodyPr>
          <a:lstStyle/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计算规划：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两个月完成基础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 descr="data:image/jpeg;base64,/9j/4AAQSkZJRgABAQEAYABgAAD/2wBDAAoHBwkHBgoJCAkLCwoMDxkQDw4ODx4WFxIZJCAmJSMgIyIoLTkwKCo2KyIjMkQyNjs9QEBAJjBGS0U+Sjk/QD3/2wBDAQsLCw8NDx0QEB09KSMpPT09PT09PT09PT09PT09PT09PT09PT09PT09PT09PT09PT09PT09PT09PT09PT09PT3/wAARCACXAL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TNGaSigBc0maKKAFzSZoooAXNGaSigBc0maKKAFzRmmO4RckH8OpphMq/McH/YH+PrQBNmkzTVcOoZehp1ABmlzSUUALmkzRRQAuaTNFFAC5ozSUUALmikFLQA2ikJwaM0AFFFFABRRRQAUUUUAHNI77FyfwA6mkZ1QZJ9sdyfSkRMnfIBvA4/2aAHIhL73+92HZafVS7vlthtX5pSOnp9azoL+aKUvIxcN94H+npQBrupRt8YJJ+8v97/69OVw6gqeKbFNHOgdDkHt6UMu1i6DPqPX/AOvQA+imq4YAjoadQAUUUUAFFFFABRRRQAop1MzzS5oAa3WkpGPNGaAFopM0ZoAXNGaoX2tadpsqxXl3HDIy7gjZyRnGentVb/hK9F/6CEX5N/hUucV1NY0KsleMW16M2KQuEHIz7VkHxbogGTqEXHs3+FNXxToud7ajCWPThsL9OKOePcr6tW/kf3M2FU7t7gb+wH8NQXV55alIjl+7elZU3izSGBWPUYQO5w2f5VW/4SHRv+gjD+Tf4Uc8e4vq1b+R/cy4VLEluSTkmk2VU/4SHRh/zEYfyb/Cl/t/R/8AoIw/k3+FHPHuH1at/I/uZdid4HDIcH+dakF0s454fuK57/hING/6CMP5N/hQPEWjg5XUocj2b/Cjnj3D6tW/kf3M6NlKsXTkn7w9f/r09WDLkHINYkfi3R8Yk1GHPsG5/Sg+KdFVi66jDz94Ybn9OtHPHuP6tW/kf3M280ZrHHizRCONQi/Jv8KP+Es0T/oIQ/k3+FHPHuH1at/I/uZsZozVOw1ax1TzPsNzHN5ZAfbn5c9M/lVvNNNPYylGUXaSsxaKTNGaZIo606mA80uaAGseaKax5ozQA6im5ozQBwXjo/8AE/g5/wCXRf8A0N65zcfWuh8eH/ioIP8Ar0X/ANDeubzXm1vjZ9rl3+6w9B+4+tG4+tMzRurM7R4b3qzY6fd6pMYrGFpWH3jnCp9T2qbQdGm12/ECEpCnzTSj+Eeg9z2/Oux1jVrTwlp8djpsUYnK5ROyj+83qT+tawp3XNLRHBisY6c1Rormm/uXqZ8Pgm2tIvO1jUwi91jYIo/4EeTSMnguD5S8sx7kNK3/ANauUvL64vp2mupnlkPdj0+noPpUcEU1zk28M0wHUxxlh+Yo9pFfDElYStJc1aq/lojrlt/Bl18qzSQMehLyL/PikvfA7+T52k3i3CHlUkI5Hsw4NchKHhbE6PEfSRSp/WtLSNZvtAuEkVZRA+C0UgIWRfUZ7+hFNTjLSS+4meGr01zUarflLW/zKU0csErRTI0ciHDK3BBpm4+tegeJNMg1/RU1Kxw0yR+ZG4/5aJ1Kn3/rXngbIqakORm+DxSxML2s1o12Y/cfX9aQsfWm5pM1mdh2Xw+P7zVP+2P8nrswa4r4eHLap9Yf5NXZivRofw0fG5r/AL5P5fkh9FNzRmtTzxw606oweadmgCNutFIx5ozQAuaRnCAE55OAB3pKq38rxpGUYg5PP4UAcX47Lf29b7uv2Venb53rms16VNo9jq86TX8AmkRNgYsRxknHB9zUy+DdCIz/AGcn/fx/8a5KlCUpNo+hwmbUaNGNOSd16f5nl5NIXCoWJ4HPFdN4s8KHTN17YKTZ/wAcYOTD7+6/yrB0eFbzW7C3blZLhAw9s5P8q55QcXys9qliadWl7WD0PStBsovDnhkST43iM3Fw3ctjJH4dK81vr6XUb6a6nJMsrZI9PQD6DivRfHVwbfwzMq8edIkZ+mcn+Vea2ds2o31vZocNcSCPPpnqfyzW1fRqCPMylc0Z4mpu3+G/9eh1PhLwsmpp/aGpLm1BxFCekmOrN/s+g71Lq3jmSCY22iRwx28XyiQpndj+6OgFbviy6XRvCjQ2o8veFt4wOw7/APjoNeW7sUqj9l7kfmGEh9flKvW1V7JdD0vwtqzeJ7a5j1SCCZ7d0IJjBBznBwe4INYfxCuvM1i3tgflhhyfYsf8AK0/hvbFNMvbk5/fz7R9FGP5k1yPiS8+2+I7+UHI80oPovyj+VVOT9kr7sjC0Y/2hPkXux/N2X+Z2nw+uzNo01uxz9nmIGf7rc/zzXD6pbrZ6teQKMCKZ1Ue2eP0rq/hqSY9S9N8f8jXMeJJA3iXUSD/AMt2H5cf0qKmtKLZthVy4+tFbaP8v82UM0bq0PD2gz+ILzYpaO0jP76YDp/sr6t/KvRB4W0VIwv9mWxwMZZck/U1NOjKaub4vMqWGlyS1fl0Oa+HzNu1Nl5wYgR68NXahsjIOQe9Za6fa6T5v9nwR23mY3+WMZx0/nVuxdngJY5O413U4uEVFny+NrxxFeVWK0dvyRazRmkzRmrOUUHmlzTQeadQAxjzSZobrSUAKDVPUj+6T/eNW6pah/q1+tADrPtWoh+UVl2fatNPuigBJBlSCMg9jXGSeFjpvivT7+xXdaG4HmRjrESCMj/Zyfw+ldm/Sq8meo4qZQU9zooYmdC/Ls1ZmH8Rs/8ACOxHsLpM/wDfLVxvgwB/F1huHQuw+uw13fiS3OreHLq1Clp1TzI/cqc4+uMivLtK1JtM1S1vUBbyZAxUfxL0I/ImuSvpUUme9lb9rgp0476r71od58S3ZbGwUfdMrE/Xbx/WuDtrae+vIrS1TfcTNtRf6n2HU16lqEekeL9EX/TFEYPmLKjgNGenIPTryDXO3Edv4U02c6BbXd7eTLtk1AxlkiX2IGPy47k8U6tO8ua+hOX4v2VBUFH37vfRfN/0zrbCK30Pw55Vq4kjsonDMO7Lktn33Zrx7zC53seW5J967vwPrtlcaHJpF/Okb5cL5jY81HyTg+uSaiTwDpthOJ9T1iNrNDny22x7h6M2f5DmipF1IxcdgwlSOCq1Y1m7t6ab7mj4HiXSvCkuo3XyJMWuGJ67AML+YGfxrjtL0q78UatM+THG0hkuJuu3Jzgerf8A666LVdWbxbMNI0YmPTYiv2i524BA6Ko/D/IHPR6bZW+nWkdtaRiOJBwO5Pck9yapU1Oy6L8TCeLlhueo1+8n0/lXS/n5fNlvT7KDT7SO2tYxHDGMKo/mfU+9XD0qJKlPSuq1jw5Scnd7mdfd6TTz/o7fWi+pLD/UN9aBFvNGabRQA8HkU7NRjrTqAGN1pKGPNJmgBaqah/q1+tWs1Vv/APVr9aAHWfatNPuisyz7Vpp90UAI/Sq71Yeq79aAKshIOQcEcgiuJ1vwbc3l80+jxI3mtmSEsFCEnlgemO+PyrvVt/MbLEgelWU2xJhAAB6VE4Kaszpw2LqYafNTOZ8PeALHTNlzqOy9vByNy/u4/wDdU9fqf0rrciqk14kAO7l+yiqS6lN5m5sFc/d9KcYKKsiK+IqV5c1R3MzxH4Fs9WLXFlstLw8nA/dyH/aHY+4/WuBi8L6i2rfYbi3a3KcySMMqF9QejZ7V7BDdxzDKn5u47ilkEcyFZFDD3rOdCEnc7cPmtejBwvftfoc/pllBp1oltbJsjX82Pck9ya1Yaa9mIzmMll9D1p0XB/pWqVjzpScm5S3ZcTpUh6VGnSpD0pkmdfd6ZYf6g/WnX3em2J/cH60AWaKTNGaAFFLTQeaXNADWPNFI3WjNAC9Kq35/dr9as5qrfH5F+tAEln2rUX7tZVqwVQTVlrkkYXgUAWJJAOM81DuHXFQeZSNKB9aAJzLgZJqtLdluE4HrUbMXPzU3AxQAwrn1z70bafijFADRkHgkVaiuiBiTn3qvijFAGgsgOCpyKCQT71RUlDwalE478UAXo2B4zUx+7WbvqaO6KjDcigCG+qOy/wBSfrTrxw4JB4plkf3J+tAFmikzRmgBRS5poPNOoAY3WikbrSUAOqvdLuVB71KaryiU/dXOO2aAHA4HFG6qryXa/dtQx/66AVCbm/HTTc/9tx/hQBoFjSZrNN9qQ/5hI/8AAgf4Uw3+qjpo3/kyv+FAGrRWQdR1Uf8AMF/8mh/hSf2lq3/QEH/gUP8ACgDYorH/ALS1ftoQP/b2v+FH9p6x/wBAJf8AwLH+FAGxRWP/AGlq3/QE/wDJof4Uo1HVT/zBf/Jof4UAa9FZP2/Vf+gN/wCTK/4U8X2pn/mEgf8AbwP8KANTOO9KGzWaLrUT97TAP+3gf4VNHLeNjdZhP+2oP9KALbHdxTrUYRh6GoUWZvvRhf8AgWasRqVFAEtFNooAcOop1RjrTqAEIpMUUUAGKMUUUAFFFFABRRRQAUUUUAFFFFABRRRQAUYoooAKKKKACiiigAxRRRQAAcinYoooA//Z"/>
          <p:cNvSpPr>
            <a:spLocks noChangeAspect="1" noChangeArrowheads="1"/>
          </p:cNvSpPr>
          <p:nvPr/>
        </p:nvSpPr>
        <p:spPr bwMode="auto">
          <a:xfrm>
            <a:off x="155575" y="-685800"/>
            <a:ext cx="17621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://img1.imgtn.bdimg.com/it/u=3294965232,290231356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2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5.imgtn.bdimg.com/it/u=2777951145,390052001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 descr="http://img5.imgtn.bdimg.com/it/u=4162730905,2901597338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7575" y="1422401"/>
            <a:ext cx="10136188" cy="892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月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31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号前完成基本基础管理功能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绿色部分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035607" y="2355261"/>
            <a:ext cx="3866107" cy="4129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1" name="矩形 60"/>
          <p:cNvSpPr/>
          <p:nvPr/>
        </p:nvSpPr>
        <p:spPr>
          <a:xfrm>
            <a:off x="1379839" y="2365986"/>
            <a:ext cx="6545943" cy="41290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Computing</a:t>
            </a:r>
          </a:p>
        </p:txBody>
      </p:sp>
      <p:sp>
        <p:nvSpPr>
          <p:cNvPr id="62" name="矩形 61"/>
          <p:cNvSpPr/>
          <p:nvPr/>
        </p:nvSpPr>
        <p:spPr>
          <a:xfrm>
            <a:off x="8197245" y="4319939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Scheduler</a:t>
            </a:r>
          </a:p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 manager</a:t>
            </a:r>
            <a:endParaRPr lang="en-US" altLang="zh-CN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97246" y="3723035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Mediator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nterference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mitigation</a:t>
            </a:r>
          </a:p>
        </p:txBody>
      </p:sp>
      <p:sp>
        <p:nvSpPr>
          <p:cNvPr id="64" name="矩形 63"/>
          <p:cNvSpPr/>
          <p:nvPr/>
        </p:nvSpPr>
        <p:spPr>
          <a:xfrm>
            <a:off x="8197246" y="4913200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trengthener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ardware 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acceleration</a:t>
            </a:r>
            <a:endParaRPr lang="en-US" altLang="zh-CN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197246" y="2561906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Pervasive tracing</a:t>
            </a:r>
          </a:p>
        </p:txBody>
      </p:sp>
      <p:sp>
        <p:nvSpPr>
          <p:cNvPr id="66" name="矩形 65"/>
          <p:cNvSpPr/>
          <p:nvPr/>
        </p:nvSpPr>
        <p:spPr>
          <a:xfrm>
            <a:off x="8209946" y="3154271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odeler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modeling</a:t>
            </a:r>
          </a:p>
        </p:txBody>
      </p:sp>
      <p:sp>
        <p:nvSpPr>
          <p:cNvPr id="67" name="矩形 66"/>
          <p:cNvSpPr/>
          <p:nvPr/>
        </p:nvSpPr>
        <p:spPr>
          <a:xfrm rot="5400000">
            <a:off x="9563278" y="3890667"/>
            <a:ext cx="3490602" cy="8330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</a:p>
        </p:txBody>
      </p:sp>
      <p:sp>
        <p:nvSpPr>
          <p:cNvPr id="68" name="矩形 67"/>
          <p:cNvSpPr/>
          <p:nvPr/>
        </p:nvSpPr>
        <p:spPr>
          <a:xfrm rot="16200000">
            <a:off x="-1366795" y="3910130"/>
            <a:ext cx="4129087" cy="1084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Benchmarking</a:t>
            </a:r>
          </a:p>
        </p:txBody>
      </p:sp>
      <p:sp>
        <p:nvSpPr>
          <p:cNvPr id="69" name="矩形 68"/>
          <p:cNvSpPr/>
          <p:nvPr/>
        </p:nvSpPr>
        <p:spPr>
          <a:xfrm>
            <a:off x="1544713" y="5602582"/>
            <a:ext cx="6216195" cy="537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Infrastructure Lifecycle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Rack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Center</a:t>
            </a:r>
          </a:p>
        </p:txBody>
      </p:sp>
      <p:sp>
        <p:nvSpPr>
          <p:cNvPr id="70" name="矩形 69"/>
          <p:cNvSpPr/>
          <p:nvPr/>
        </p:nvSpPr>
        <p:spPr>
          <a:xfrm>
            <a:off x="1544714" y="3723051"/>
            <a:ext cx="3108096" cy="1816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VM Manager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1.Lifecycle manager</a:t>
            </a:r>
          </a:p>
          <a:p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2.CPU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Disk hot (un)plug</a:t>
            </a:r>
          </a:p>
        </p:txBody>
      </p:sp>
      <p:sp>
        <p:nvSpPr>
          <p:cNvPr id="71" name="矩形 70"/>
          <p:cNvSpPr/>
          <p:nvPr/>
        </p:nvSpPr>
        <p:spPr>
          <a:xfrm>
            <a:off x="4741939" y="3705790"/>
            <a:ext cx="3018970" cy="183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 Manager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1.Lifecycle manager</a:t>
            </a:r>
          </a:p>
          <a:p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2.CPU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zh-CN" alt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configuration</a:t>
            </a:r>
          </a:p>
        </p:txBody>
      </p:sp>
      <p:sp>
        <p:nvSpPr>
          <p:cNvPr id="72" name="矩形 71"/>
          <p:cNvSpPr/>
          <p:nvPr/>
        </p:nvSpPr>
        <p:spPr>
          <a:xfrm>
            <a:off x="1544713" y="2561906"/>
            <a:ext cx="6216196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 Ability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zh-CN" alt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AC(Application Compose)</a:t>
            </a:r>
            <a:endParaRPr lang="en-US" altLang="zh-CN" sz="20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44714" y="3142481"/>
            <a:ext cx="5359853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VM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</a:p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SDN</a:t>
            </a:r>
            <a:r>
              <a:rPr lang="zh-CN" alt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NFV</a:t>
            </a:r>
            <a:r>
              <a:rPr lang="zh-CN" alt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SDS</a:t>
            </a:r>
          </a:p>
        </p:txBody>
      </p:sp>
      <p:sp>
        <p:nvSpPr>
          <p:cNvPr id="74" name="下箭头 73"/>
          <p:cNvSpPr/>
          <p:nvPr/>
        </p:nvSpPr>
        <p:spPr>
          <a:xfrm>
            <a:off x="7107761" y="3194188"/>
            <a:ext cx="653141" cy="42363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197242" y="5515483"/>
            <a:ext cx="2694791" cy="5370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Officer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altLang="zh-CN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Lighteight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</a:p>
        </p:txBody>
      </p:sp>
      <p:sp>
        <p:nvSpPr>
          <p:cNvPr id="76" name="下箭头 75"/>
          <p:cNvSpPr/>
          <p:nvPr/>
        </p:nvSpPr>
        <p:spPr>
          <a:xfrm>
            <a:off x="1927987" y="3574279"/>
            <a:ext cx="943421" cy="26851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4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8606</TotalTime>
  <Words>794</Words>
  <Application>Microsoft Office PowerPoint</Application>
  <PresentationFormat>自定义</PresentationFormat>
  <Paragraphs>253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平台规划-技术版本 云计算平台设计与规划 </vt:lpstr>
      <vt:lpstr>云计算平台：虚拟机管理和容器管理平台</vt:lpstr>
      <vt:lpstr>云计算平台：现状是场景简单、定制需求、维护两套</vt:lpstr>
      <vt:lpstr>云计算平台：面临广度大和深度浅问题</vt:lpstr>
      <vt:lpstr>云计算平台：定位自主可控，优先满足国家课题需求</vt:lpstr>
      <vt:lpstr>云计算平台：工程切入点是自主研发、统一管理</vt:lpstr>
      <vt:lpstr>云计算平台：科研切入点是新场景、新架构、新技术</vt:lpstr>
      <vt:lpstr>云计算规划：面向异构多源场景，实现统一管控</vt:lpstr>
      <vt:lpstr>云计算规划：两个月完成基础功能研发</vt:lpstr>
      <vt:lpstr>云计算架构：整体逻辑</vt:lpstr>
      <vt:lpstr>云计算架构：后端基于配置管理中心构造</vt:lpstr>
      <vt:lpstr>云计算架构：前端采用微服务化架构</vt:lpstr>
      <vt:lpstr>云计算架构：互操作层负责前/后端状态一致</vt:lpstr>
      <vt:lpstr>PowerPoint 演示文稿</vt:lpstr>
    </vt:vector>
  </TitlesOfParts>
  <Company>TCSE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基于SaaS的服务应用集成——背景与动机</dc:title>
  <dc:creator>chushu gao</dc:creator>
  <cp:lastModifiedBy>Henry</cp:lastModifiedBy>
  <cp:revision>624</cp:revision>
  <dcterms:created xsi:type="dcterms:W3CDTF">2015-12-18T00:36:10Z</dcterms:created>
  <dcterms:modified xsi:type="dcterms:W3CDTF">2016-05-28T15:03:56Z</dcterms:modified>
</cp:coreProperties>
</file>