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5"/>
  </p:notesMasterIdLst>
  <p:sldIdLst>
    <p:sldId id="275" r:id="rId5"/>
    <p:sldId id="281" r:id="rId6"/>
    <p:sldId id="282" r:id="rId7"/>
    <p:sldId id="283" r:id="rId8"/>
    <p:sldId id="288" r:id="rId9"/>
    <p:sldId id="289" r:id="rId10"/>
    <p:sldId id="290" r:id="rId11"/>
    <p:sldId id="284" r:id="rId12"/>
    <p:sldId id="291" r:id="rId13"/>
    <p:sldId id="292" r:id="rId14"/>
    <p:sldId id="286" r:id="rId15"/>
    <p:sldId id="293" r:id="rId16"/>
    <p:sldId id="287" r:id="rId17"/>
    <p:sldId id="294" r:id="rId18"/>
    <p:sldId id="295" r:id="rId19"/>
    <p:sldId id="296" r:id="rId20"/>
    <p:sldId id="297" r:id="rId21"/>
    <p:sldId id="298" r:id="rId22"/>
    <p:sldId id="299" r:id="rId23"/>
    <p:sldId id="300" r:id="rId24"/>
  </p:sldIdLst>
  <p:sldSz cx="9144000" cy="6858000" type="screen4x3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6E"/>
    <a:srgbClr val="FF0000"/>
    <a:srgbClr val="FF4D1D"/>
    <a:srgbClr val="00FFFF"/>
    <a:srgbClr val="FF967B"/>
    <a:srgbClr val="FFDE11"/>
    <a:srgbClr val="FF7E16"/>
    <a:srgbClr val="09CCFF"/>
    <a:srgbClr val="FF0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5" autoAdjust="0"/>
  </p:normalViewPr>
  <p:slideViewPr>
    <p:cSldViewPr snapToGrid="0" snapToObjects="1">
      <p:cViewPr varScale="1">
        <p:scale>
          <a:sx n="80" d="100"/>
          <a:sy n="80" d="100"/>
        </p:scale>
        <p:origin x="3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0EA4-8E83-CB4A-9CBD-95542EC78EC9}" type="doc">
      <dgm:prSet loTypeId="urn:microsoft.com/office/officeart/2005/8/layout/hChevron3" loCatId="" qsTypeId="urn:microsoft.com/office/officeart/2005/8/quickstyle/simple4" qsCatId="simple" csTypeId="urn:microsoft.com/office/officeart/2005/8/colors/colorful4" csCatId="colorful" phldr="1"/>
      <dgm:spPr/>
    </dgm:pt>
    <dgm:pt modelId="{B0343D1C-5A9B-C548-BEDC-12FC5C318E40}">
      <dgm:prSet phldrT="[Text]"/>
      <dgm:spPr/>
      <dgm:t>
        <a:bodyPr/>
        <a:lstStyle/>
        <a:p>
          <a:r>
            <a:rPr lang="en-US" dirty="0" smtClean="0"/>
            <a:t>Geometric Construction of a Parabola</a:t>
          </a:r>
          <a:endParaRPr lang="en-US" dirty="0"/>
        </a:p>
      </dgm:t>
    </dgm:pt>
    <dgm:pt modelId="{50DF898C-68B3-9F43-A9FA-390274D18851}" type="parTrans" cxnId="{520F3F40-D769-3243-A883-2DF32423A0E0}">
      <dgm:prSet/>
      <dgm:spPr/>
      <dgm:t>
        <a:bodyPr/>
        <a:lstStyle/>
        <a:p>
          <a:endParaRPr lang="en-US"/>
        </a:p>
      </dgm:t>
    </dgm:pt>
    <dgm:pt modelId="{BD00C97A-5EF3-454D-AF50-6745B8EEE768}" type="sibTrans" cxnId="{520F3F40-D769-3243-A883-2DF32423A0E0}">
      <dgm:prSet/>
      <dgm:spPr/>
      <dgm:t>
        <a:bodyPr/>
        <a:lstStyle/>
        <a:p>
          <a:endParaRPr lang="en-US"/>
        </a:p>
      </dgm:t>
    </dgm:pt>
    <dgm:pt modelId="{0D671D97-5765-434E-BF87-33180F6BE5D0}">
      <dgm:prSet phldrT="[Text]"/>
      <dgm:spPr/>
      <dgm:t>
        <a:bodyPr/>
        <a:lstStyle/>
        <a:p>
          <a:r>
            <a:rPr lang="en-US" dirty="0" smtClean="0"/>
            <a:t>Properties of Hyperbolic Reflectors</a:t>
          </a:r>
          <a:endParaRPr lang="en-US" dirty="0"/>
        </a:p>
      </dgm:t>
    </dgm:pt>
    <dgm:pt modelId="{3DBD5EE3-D1C2-FB45-BBCE-01CD6F534471}" type="parTrans" cxnId="{6236978D-FF32-E544-A719-7D5EF32C32D4}">
      <dgm:prSet/>
      <dgm:spPr/>
      <dgm:t>
        <a:bodyPr/>
        <a:lstStyle/>
        <a:p>
          <a:endParaRPr lang="en-US"/>
        </a:p>
      </dgm:t>
    </dgm:pt>
    <dgm:pt modelId="{510B13E0-E74C-1641-B89D-8C5220C82534}" type="sibTrans" cxnId="{6236978D-FF32-E544-A719-7D5EF32C32D4}">
      <dgm:prSet/>
      <dgm:spPr/>
      <dgm:t>
        <a:bodyPr/>
        <a:lstStyle/>
        <a:p>
          <a:endParaRPr lang="en-US"/>
        </a:p>
      </dgm:t>
    </dgm:pt>
    <dgm:pt modelId="{E1E25255-83ED-FB4E-AFA9-18A1C2729FFC}">
      <dgm:prSet phldrT="[Text]"/>
      <dgm:spPr/>
      <dgm:t>
        <a:bodyPr/>
        <a:lstStyle/>
        <a:p>
          <a:r>
            <a:rPr lang="en-US" dirty="0" smtClean="0"/>
            <a:t>Holograms</a:t>
          </a:r>
          <a:endParaRPr lang="en-US" dirty="0"/>
        </a:p>
      </dgm:t>
    </dgm:pt>
    <dgm:pt modelId="{47F20F3A-BC51-8A4D-BE8E-40AAB8D351D4}" type="parTrans" cxnId="{8067DD9C-2F14-CA49-B982-8870A4F0FFB6}">
      <dgm:prSet/>
      <dgm:spPr/>
      <dgm:t>
        <a:bodyPr/>
        <a:lstStyle/>
        <a:p>
          <a:endParaRPr lang="en-US"/>
        </a:p>
      </dgm:t>
    </dgm:pt>
    <dgm:pt modelId="{DA7B2E1D-4117-6548-8109-61F63710FF2A}" type="sibTrans" cxnId="{8067DD9C-2F14-CA49-B982-8870A4F0FFB6}">
      <dgm:prSet/>
      <dgm:spPr/>
      <dgm:t>
        <a:bodyPr/>
        <a:lstStyle/>
        <a:p>
          <a:endParaRPr lang="en-US"/>
        </a:p>
      </dgm:t>
    </dgm:pt>
    <dgm:pt modelId="{E45645B3-EAA5-4A45-87B5-0E6B06C6A07A}">
      <dgm:prSet phldrT="[Text]"/>
      <dgm:spPr/>
      <dgm:t>
        <a:bodyPr/>
        <a:lstStyle/>
        <a:p>
          <a:r>
            <a:rPr lang="en-US" dirty="0" smtClean="0"/>
            <a:t>Properties of Parabolic Reflectors</a:t>
          </a:r>
          <a:endParaRPr lang="en-US" dirty="0"/>
        </a:p>
      </dgm:t>
    </dgm:pt>
    <dgm:pt modelId="{BC8165A1-06DB-6043-9DFA-3CA1FCF0B024}" type="parTrans" cxnId="{09A1A482-E1E9-6A41-9D0B-352AB158786F}">
      <dgm:prSet/>
      <dgm:spPr/>
      <dgm:t>
        <a:bodyPr/>
        <a:lstStyle/>
        <a:p>
          <a:endParaRPr lang="en-US"/>
        </a:p>
      </dgm:t>
    </dgm:pt>
    <dgm:pt modelId="{C5551520-08CD-8B41-99D3-A4A9C77BCB24}" type="sibTrans" cxnId="{09A1A482-E1E9-6A41-9D0B-352AB158786F}">
      <dgm:prSet/>
      <dgm:spPr/>
      <dgm:t>
        <a:bodyPr/>
        <a:lstStyle/>
        <a:p>
          <a:endParaRPr lang="en-US"/>
        </a:p>
      </dgm:t>
    </dgm:pt>
    <dgm:pt modelId="{7B2D129F-63D4-9846-B7BE-8E20E79698C8}" type="pres">
      <dgm:prSet presAssocID="{14F30EA4-8E83-CB4A-9CBD-95542EC78EC9}" presName="Name0" presStyleCnt="0">
        <dgm:presLayoutVars>
          <dgm:dir/>
          <dgm:resizeHandles val="exact"/>
        </dgm:presLayoutVars>
      </dgm:prSet>
      <dgm:spPr/>
    </dgm:pt>
    <dgm:pt modelId="{59331843-5069-444F-B1D4-46292E66671B}" type="pres">
      <dgm:prSet presAssocID="{B0343D1C-5A9B-C548-BEDC-12FC5C318E40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C5F73-2E6C-6C4B-9F80-CE41FDC498ED}" type="pres">
      <dgm:prSet presAssocID="{BD00C97A-5EF3-454D-AF50-6745B8EEE768}" presName="parSpace" presStyleCnt="0"/>
      <dgm:spPr/>
    </dgm:pt>
    <dgm:pt modelId="{643506C7-39E3-E24E-9684-EA4827F2B9AA}" type="pres">
      <dgm:prSet presAssocID="{E45645B3-EAA5-4A45-87B5-0E6B06C6A07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E54F2-B0ED-FB40-9982-282B3CB5AA92}" type="pres">
      <dgm:prSet presAssocID="{C5551520-08CD-8B41-99D3-A4A9C77BCB24}" presName="parSpace" presStyleCnt="0"/>
      <dgm:spPr/>
    </dgm:pt>
    <dgm:pt modelId="{22AF61D5-6506-1141-8EA9-6B91FEF99D8E}" type="pres">
      <dgm:prSet presAssocID="{0D671D97-5765-434E-BF87-33180F6BE5D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971654-C14A-A84A-927F-692A41C39462}" type="pres">
      <dgm:prSet presAssocID="{510B13E0-E74C-1641-B89D-8C5220C82534}" presName="parSpace" presStyleCnt="0"/>
      <dgm:spPr/>
    </dgm:pt>
    <dgm:pt modelId="{0C886F7D-2ACC-354C-92C2-6049668CA0FA}" type="pres">
      <dgm:prSet presAssocID="{E1E25255-83ED-FB4E-AFA9-18A1C2729FFC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36978D-FF32-E544-A719-7D5EF32C32D4}" srcId="{14F30EA4-8E83-CB4A-9CBD-95542EC78EC9}" destId="{0D671D97-5765-434E-BF87-33180F6BE5D0}" srcOrd="2" destOrd="0" parTransId="{3DBD5EE3-D1C2-FB45-BBCE-01CD6F534471}" sibTransId="{510B13E0-E74C-1641-B89D-8C5220C82534}"/>
    <dgm:cxn modelId="{8067DD9C-2F14-CA49-B982-8870A4F0FFB6}" srcId="{14F30EA4-8E83-CB4A-9CBD-95542EC78EC9}" destId="{E1E25255-83ED-FB4E-AFA9-18A1C2729FFC}" srcOrd="3" destOrd="0" parTransId="{47F20F3A-BC51-8A4D-BE8E-40AAB8D351D4}" sibTransId="{DA7B2E1D-4117-6548-8109-61F63710FF2A}"/>
    <dgm:cxn modelId="{00592E57-6A36-F84F-A3E6-1C7627CD68C2}" type="presOf" srcId="{E45645B3-EAA5-4A45-87B5-0E6B06C6A07A}" destId="{643506C7-39E3-E24E-9684-EA4827F2B9AA}" srcOrd="0" destOrd="0" presId="urn:microsoft.com/office/officeart/2005/8/layout/hChevron3"/>
    <dgm:cxn modelId="{7A75E44C-7C05-864C-A6A6-D4A95C80DA64}" type="presOf" srcId="{E1E25255-83ED-FB4E-AFA9-18A1C2729FFC}" destId="{0C886F7D-2ACC-354C-92C2-6049668CA0FA}" srcOrd="0" destOrd="0" presId="urn:microsoft.com/office/officeart/2005/8/layout/hChevron3"/>
    <dgm:cxn modelId="{46A7E4C1-18D1-8645-B2CB-51EF284F8236}" type="presOf" srcId="{B0343D1C-5A9B-C548-BEDC-12FC5C318E40}" destId="{59331843-5069-444F-B1D4-46292E66671B}" srcOrd="0" destOrd="0" presId="urn:microsoft.com/office/officeart/2005/8/layout/hChevron3"/>
    <dgm:cxn modelId="{66B1743D-0169-624D-AA33-1ADBEEBADF04}" type="presOf" srcId="{0D671D97-5765-434E-BF87-33180F6BE5D0}" destId="{22AF61D5-6506-1141-8EA9-6B91FEF99D8E}" srcOrd="0" destOrd="0" presId="urn:microsoft.com/office/officeart/2005/8/layout/hChevron3"/>
    <dgm:cxn modelId="{09A1A482-E1E9-6A41-9D0B-352AB158786F}" srcId="{14F30EA4-8E83-CB4A-9CBD-95542EC78EC9}" destId="{E45645B3-EAA5-4A45-87B5-0E6B06C6A07A}" srcOrd="1" destOrd="0" parTransId="{BC8165A1-06DB-6043-9DFA-3CA1FCF0B024}" sibTransId="{C5551520-08CD-8B41-99D3-A4A9C77BCB24}"/>
    <dgm:cxn modelId="{520F3F40-D769-3243-A883-2DF32423A0E0}" srcId="{14F30EA4-8E83-CB4A-9CBD-95542EC78EC9}" destId="{B0343D1C-5A9B-C548-BEDC-12FC5C318E40}" srcOrd="0" destOrd="0" parTransId="{50DF898C-68B3-9F43-A9FA-390274D18851}" sibTransId="{BD00C97A-5EF3-454D-AF50-6745B8EEE768}"/>
    <dgm:cxn modelId="{906A0353-C8BB-C947-8D1F-D30774501686}" type="presOf" srcId="{14F30EA4-8E83-CB4A-9CBD-95542EC78EC9}" destId="{7B2D129F-63D4-9846-B7BE-8E20E79698C8}" srcOrd="0" destOrd="0" presId="urn:microsoft.com/office/officeart/2005/8/layout/hChevron3"/>
    <dgm:cxn modelId="{6FA16C40-CAF2-344C-84F9-4E0BA499D5B2}" type="presParOf" srcId="{7B2D129F-63D4-9846-B7BE-8E20E79698C8}" destId="{59331843-5069-444F-B1D4-46292E66671B}" srcOrd="0" destOrd="0" presId="urn:microsoft.com/office/officeart/2005/8/layout/hChevron3"/>
    <dgm:cxn modelId="{8197D53A-3F28-E941-9769-1C954260B018}" type="presParOf" srcId="{7B2D129F-63D4-9846-B7BE-8E20E79698C8}" destId="{9BAC5F73-2E6C-6C4B-9F80-CE41FDC498ED}" srcOrd="1" destOrd="0" presId="urn:microsoft.com/office/officeart/2005/8/layout/hChevron3"/>
    <dgm:cxn modelId="{D86FF76C-8111-CF41-9D68-9624B2D11B6D}" type="presParOf" srcId="{7B2D129F-63D4-9846-B7BE-8E20E79698C8}" destId="{643506C7-39E3-E24E-9684-EA4827F2B9AA}" srcOrd="2" destOrd="0" presId="urn:microsoft.com/office/officeart/2005/8/layout/hChevron3"/>
    <dgm:cxn modelId="{E5E8D346-92FF-354C-AE6A-341C27EFFB0E}" type="presParOf" srcId="{7B2D129F-63D4-9846-B7BE-8E20E79698C8}" destId="{6CEE54F2-B0ED-FB40-9982-282B3CB5AA92}" srcOrd="3" destOrd="0" presId="urn:microsoft.com/office/officeart/2005/8/layout/hChevron3"/>
    <dgm:cxn modelId="{A787BAAA-79D8-924F-B820-997A36E285A5}" type="presParOf" srcId="{7B2D129F-63D4-9846-B7BE-8E20E79698C8}" destId="{22AF61D5-6506-1141-8EA9-6B91FEF99D8E}" srcOrd="4" destOrd="0" presId="urn:microsoft.com/office/officeart/2005/8/layout/hChevron3"/>
    <dgm:cxn modelId="{B557E015-AFEA-D043-9819-FF72677B6A1F}" type="presParOf" srcId="{7B2D129F-63D4-9846-B7BE-8E20E79698C8}" destId="{C4971654-C14A-A84A-927F-692A41C39462}" srcOrd="5" destOrd="0" presId="urn:microsoft.com/office/officeart/2005/8/layout/hChevron3"/>
    <dgm:cxn modelId="{522EA003-EA87-4249-B3C3-C1014F1FC3F4}" type="presParOf" srcId="{7B2D129F-63D4-9846-B7BE-8E20E79698C8}" destId="{0C886F7D-2ACC-354C-92C2-6049668CA0F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1843-5069-444F-B1D4-46292E66671B}">
      <dsp:nvSpPr>
        <dsp:cNvPr id="0" name=""/>
        <dsp:cNvSpPr/>
      </dsp:nvSpPr>
      <dsp:spPr>
        <a:xfrm>
          <a:off x="2321" y="1591508"/>
          <a:ext cx="2329457" cy="93178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Geometric Construction of a Parabola</a:t>
          </a:r>
          <a:endParaRPr lang="en-US" sz="2000" kern="1200" dirty="0"/>
        </a:p>
      </dsp:txBody>
      <dsp:txXfrm>
        <a:off x="2321" y="1591508"/>
        <a:ext cx="2096511" cy="931783"/>
      </dsp:txXfrm>
    </dsp:sp>
    <dsp:sp modelId="{643506C7-39E3-E24E-9684-EA4827F2B9AA}">
      <dsp:nvSpPr>
        <dsp:cNvPr id="0" name=""/>
        <dsp:cNvSpPr/>
      </dsp:nvSpPr>
      <dsp:spPr>
        <a:xfrm>
          <a:off x="1865887" y="1591508"/>
          <a:ext cx="2329457" cy="931783"/>
        </a:xfrm>
        <a:prstGeom prst="chevron">
          <a:avLst/>
        </a:prstGeom>
        <a:gradFill rotWithShape="0">
          <a:gsLst>
            <a:gs pos="0">
              <a:schemeClr val="accent4">
                <a:hueOff val="3137771"/>
                <a:satOff val="-7759"/>
                <a:lumOff val="-4118"/>
                <a:alphaOff val="0"/>
                <a:shade val="85000"/>
              </a:schemeClr>
            </a:gs>
            <a:gs pos="100000">
              <a:schemeClr val="accent4">
                <a:hueOff val="3137771"/>
                <a:satOff val="-7759"/>
                <a:lumOff val="-4118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Properties of Parabolic Reflectors</a:t>
          </a:r>
          <a:endParaRPr lang="en-US" sz="2000" kern="1200" dirty="0"/>
        </a:p>
      </dsp:txBody>
      <dsp:txXfrm>
        <a:off x="2331779" y="1591508"/>
        <a:ext cx="1397674" cy="931783"/>
      </dsp:txXfrm>
    </dsp:sp>
    <dsp:sp modelId="{22AF61D5-6506-1141-8EA9-6B91FEF99D8E}">
      <dsp:nvSpPr>
        <dsp:cNvPr id="0" name=""/>
        <dsp:cNvSpPr/>
      </dsp:nvSpPr>
      <dsp:spPr>
        <a:xfrm>
          <a:off x="3729454" y="1591508"/>
          <a:ext cx="2329457" cy="931783"/>
        </a:xfrm>
        <a:prstGeom prst="chevron">
          <a:avLst/>
        </a:prstGeom>
        <a:gradFill rotWithShape="0">
          <a:gsLst>
            <a:gs pos="0">
              <a:schemeClr val="accent4">
                <a:hueOff val="6275542"/>
                <a:satOff val="-15517"/>
                <a:lumOff val="-8235"/>
                <a:alphaOff val="0"/>
                <a:shade val="85000"/>
              </a:schemeClr>
            </a:gs>
            <a:gs pos="100000">
              <a:schemeClr val="accent4">
                <a:hueOff val="6275542"/>
                <a:satOff val="-15517"/>
                <a:lumOff val="-8235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Properties of Hyperbolic Reflectors</a:t>
          </a:r>
          <a:endParaRPr lang="en-US" sz="2000" kern="1200" dirty="0"/>
        </a:p>
      </dsp:txBody>
      <dsp:txXfrm>
        <a:off x="4195346" y="1591508"/>
        <a:ext cx="1397674" cy="931783"/>
      </dsp:txXfrm>
    </dsp:sp>
    <dsp:sp modelId="{0C886F7D-2ACC-354C-92C2-6049668CA0FA}">
      <dsp:nvSpPr>
        <dsp:cNvPr id="0" name=""/>
        <dsp:cNvSpPr/>
      </dsp:nvSpPr>
      <dsp:spPr>
        <a:xfrm>
          <a:off x="5593020" y="1591508"/>
          <a:ext cx="2329457" cy="931783"/>
        </a:xfrm>
        <a:prstGeom prst="chevron">
          <a:avLst/>
        </a:prstGeom>
        <a:gradFill rotWithShape="0">
          <a:gsLst>
            <a:gs pos="0">
              <a:schemeClr val="accent4">
                <a:hueOff val="9413312"/>
                <a:satOff val="-23276"/>
                <a:lumOff val="-12353"/>
                <a:alphaOff val="0"/>
                <a:shade val="85000"/>
              </a:schemeClr>
            </a:gs>
            <a:gs pos="100000">
              <a:schemeClr val="accent4">
                <a:hueOff val="9413312"/>
                <a:satOff val="-23276"/>
                <a:lumOff val="-12353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Holograms</a:t>
          </a:r>
          <a:endParaRPr lang="en-US" sz="2000" kern="1200" dirty="0"/>
        </a:p>
      </dsp:txBody>
      <dsp:txXfrm>
        <a:off x="6058912" y="1591508"/>
        <a:ext cx="1397674" cy="931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054E436-0DA5-9746-94C6-50292A9C6D02}" type="datetimeFigureOut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3A7974B-18ED-6147-BA03-736EDF7871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BDD6E-2799-BF4A-A887-0746D15C3E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5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3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6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4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40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99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7974B-18ED-6147-BA03-736EDF7871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TOPS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Light &amp; Waves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67E765C-B77D-A04D-BD4D-907C11869A2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J. Rohrbach</a:t>
            </a:r>
          </a:p>
          <a:p>
            <a:r>
              <a:rPr lang="en-US" dirty="0" smtClean="0"/>
              <a:t>Avon High School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Holograms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The Boundary between Geometric and Wave Optics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27657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4535368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OF RAYS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tx1"/>
                </a:solidFill>
              </a:rPr>
              <a:t>Properties of Parabolic Reflectors</a:t>
            </a:r>
            <a:endParaRPr lang="en-US" sz="1400" b="1" kern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29032" y="1417638"/>
            <a:ext cx="0" cy="409528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17634" y="5099170"/>
            <a:ext cx="7119764" cy="0"/>
          </a:xfrm>
          <a:prstGeom prst="line">
            <a:avLst/>
          </a:prstGeom>
          <a:noFill/>
          <a:ln w="25400" cap="flat" cmpd="sng" algn="ctr">
            <a:solidFill>
              <a:srgbClr val="839C41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Oval 14"/>
          <p:cNvSpPr/>
          <p:nvPr/>
        </p:nvSpPr>
        <p:spPr>
          <a:xfrm>
            <a:off x="4497756" y="3684552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7448" y="3343176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9E1F"/>
                </a:solidFill>
              </a:rPr>
              <a:t>F</a:t>
            </a:r>
            <a:endParaRPr lang="en-US" dirty="0">
              <a:solidFill>
                <a:srgbClr val="DC9E1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77127" y="5039791"/>
            <a:ext cx="121625" cy="121625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7940" y="4693308"/>
            <a:ext cx="3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5"/>
            <a:endCxn id="17" idx="1"/>
          </p:cNvCxnSpPr>
          <p:nvPr/>
        </p:nvCxnSpPr>
        <p:spPr>
          <a:xfrm>
            <a:off x="4601569" y="3788365"/>
            <a:ext cx="2193370" cy="126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526172" y="1743528"/>
            <a:ext cx="1986320" cy="30834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62036" y="2735804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02645" y="2707890"/>
            <a:ext cx="30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</a:p>
        </p:txBody>
      </p:sp>
      <p:sp>
        <p:nvSpPr>
          <p:cNvPr id="24" name="Freeform 23"/>
          <p:cNvSpPr/>
          <p:nvPr/>
        </p:nvSpPr>
        <p:spPr>
          <a:xfrm flipH="1">
            <a:off x="1823431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15" idx="7"/>
          </p:cNvCxnSpPr>
          <p:nvPr/>
        </p:nvCxnSpPr>
        <p:spPr>
          <a:xfrm flipH="1">
            <a:off x="4601569" y="2065600"/>
            <a:ext cx="3906298" cy="1636764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6202295" y="2219125"/>
            <a:ext cx="1054294" cy="990928"/>
          </a:xfrm>
          <a:prstGeom prst="arc">
            <a:avLst>
              <a:gd name="adj1" fmla="val 6629338"/>
              <a:gd name="adj2" fmla="val 8677116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6202295" y="2602848"/>
            <a:ext cx="1459924" cy="948747"/>
          </a:xfrm>
          <a:prstGeom prst="arc">
            <a:avLst>
              <a:gd name="adj1" fmla="val 6121600"/>
              <a:gd name="adj2" fmla="val 8677116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6450978" y="1743528"/>
            <a:ext cx="1117334" cy="1010088"/>
          </a:xfrm>
          <a:prstGeom prst="arc">
            <a:avLst>
              <a:gd name="adj1" fmla="val 15303935"/>
              <a:gd name="adj2" fmla="val 19113944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6784953" y="2857429"/>
            <a:ext cx="39222" cy="2506892"/>
            <a:chOff x="6770807" y="246724"/>
            <a:chExt cx="39222" cy="2506892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789946" y="246724"/>
              <a:ext cx="0" cy="1496804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770807" y="274638"/>
              <a:ext cx="39222" cy="2478978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H="1" flipV="1">
            <a:off x="6883661" y="1863205"/>
            <a:ext cx="2102153" cy="890411"/>
            <a:chOff x="4005079" y="2753616"/>
            <a:chExt cx="2823955" cy="1196146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5526172" y="2753616"/>
              <a:ext cx="1302862" cy="589560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005079" y="2796617"/>
              <a:ext cx="2756957" cy="1153145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/>
          <p:cNvCxnSpPr/>
          <p:nvPr/>
        </p:nvCxnSpPr>
        <p:spPr>
          <a:xfrm>
            <a:off x="3854195" y="4258125"/>
            <a:ext cx="24283" cy="1165727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24" idx="3"/>
          </p:cNvCxnSpPr>
          <p:nvPr/>
        </p:nvCxnSpPr>
        <p:spPr>
          <a:xfrm flipV="1">
            <a:off x="2248669" y="4256810"/>
            <a:ext cx="1584279" cy="1184900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579816" y="3377498"/>
            <a:ext cx="41609" cy="1997481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609600" y="2969468"/>
            <a:ext cx="1970216" cy="408030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4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 animBg="1"/>
      <p:bldP spid="7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 smtClean="0">
                <a:solidFill>
                  <a:srgbClr val="DC9E1F"/>
                </a:solidFill>
              </a:rPr>
              <a:t>Hyperbola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Properties of Hyperbolic Reflectors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the set of all points, such that the </a:t>
            </a:r>
            <a:r>
              <a:rPr lang="en-US" dirty="0" smtClean="0"/>
              <a:t>difference</a:t>
            </a:r>
            <a:r>
              <a:rPr lang="en-US" i="1" dirty="0" smtClean="0"/>
              <a:t> between the distances</a:t>
            </a:r>
            <a:br>
              <a:rPr lang="en-US" i="1" dirty="0" smtClean="0"/>
            </a:br>
            <a:r>
              <a:rPr lang="en-US" i="1" dirty="0" smtClean="0"/>
              <a:t>to each of two fixed points (the </a:t>
            </a:r>
            <a:r>
              <a:rPr lang="en-US" b="1" dirty="0" smtClean="0">
                <a:solidFill>
                  <a:schemeClr val="tx2"/>
                </a:solidFill>
              </a:rPr>
              <a:t>foci</a:t>
            </a:r>
            <a:r>
              <a:rPr lang="en-US" i="1" dirty="0" smtClean="0"/>
              <a:t>) is constant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394596" y="3537481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638152" y="3537481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9" name="Arc 28"/>
          <p:cNvSpPr/>
          <p:nvPr/>
        </p:nvSpPr>
        <p:spPr>
          <a:xfrm>
            <a:off x="5036740" y="1882460"/>
            <a:ext cx="2373398" cy="3469890"/>
          </a:xfrm>
          <a:prstGeom prst="arc">
            <a:avLst>
              <a:gd name="adj1" fmla="val 6700050"/>
              <a:gd name="adj2" fmla="val 14302196"/>
            </a:avLst>
          </a:prstGeom>
          <a:noFill/>
          <a:ln w="25400" cap="flat" cmpd="sng" algn="ctr">
            <a:solidFill>
              <a:srgbClr val="E8BC4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" name="Arc 29"/>
          <p:cNvSpPr/>
          <p:nvPr/>
        </p:nvSpPr>
        <p:spPr>
          <a:xfrm flipH="1">
            <a:off x="1661117" y="1924161"/>
            <a:ext cx="2373398" cy="3469890"/>
          </a:xfrm>
          <a:prstGeom prst="arc">
            <a:avLst>
              <a:gd name="adj1" fmla="val 6700050"/>
              <a:gd name="adj2" fmla="val 14302196"/>
            </a:avLst>
          </a:prstGeom>
          <a:noFill/>
          <a:ln w="25400" cap="flat" cmpd="sng" algn="ctr">
            <a:solidFill>
              <a:srgbClr val="E8BC4A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>
            <a:stCxn id="27" idx="7"/>
          </p:cNvCxnSpPr>
          <p:nvPr/>
        </p:nvCxnSpPr>
        <p:spPr>
          <a:xfrm flipV="1">
            <a:off x="3498409" y="2748342"/>
            <a:ext cx="1679453" cy="806951"/>
          </a:xfrm>
          <a:prstGeom prst="line">
            <a:avLst/>
          </a:prstGeom>
          <a:noFill/>
          <a:ln w="25400" cap="flat" cmpd="sng" algn="ctr">
            <a:solidFill>
              <a:srgbClr val="CC5439"/>
            </a:solidFill>
            <a:prstDash val="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Connector 31"/>
          <p:cNvCxnSpPr>
            <a:stCxn id="28" idx="1"/>
          </p:cNvCxnSpPr>
          <p:nvPr/>
        </p:nvCxnSpPr>
        <p:spPr>
          <a:xfrm flipH="1" flipV="1">
            <a:off x="5177862" y="2748343"/>
            <a:ext cx="478102" cy="806950"/>
          </a:xfrm>
          <a:prstGeom prst="line">
            <a:avLst/>
          </a:prstGeom>
          <a:noFill/>
          <a:ln w="25400" cap="flat" cmpd="sng" algn="ctr">
            <a:solidFill>
              <a:srgbClr val="CC5439"/>
            </a:solidFill>
            <a:prstDash val="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98964" y="4398249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64" y="4398249"/>
                <a:ext cx="295574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9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7" grpId="0" animBg="1"/>
      <p:bldP spid="28" grpId="0" animBg="1"/>
      <p:bldP spid="29" grpId="0" animBg="1"/>
      <p:bldP spid="30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of rays off a parabola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Properties of Hyperbolic Reflectors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flipH="1">
            <a:off x="1670477" y="1926722"/>
            <a:ext cx="2373398" cy="3469890"/>
          </a:xfrm>
          <a:prstGeom prst="arc">
            <a:avLst>
              <a:gd name="adj1" fmla="val 6700050"/>
              <a:gd name="adj2" fmla="val 14302196"/>
            </a:avLst>
          </a:prstGeom>
          <a:ln>
            <a:solidFill>
              <a:schemeClr val="accent1">
                <a:alpha val="4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522220" y="2776559"/>
            <a:ext cx="1664194" cy="763483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5192804" y="2776559"/>
            <a:ext cx="454709" cy="741814"/>
          </a:xfrm>
          <a:prstGeom prst="line">
            <a:avLst/>
          </a:prstGeom>
          <a:noFill/>
          <a:ln w="25400" cap="flat" cmpd="sng" algn="ctr">
            <a:solidFill>
              <a:srgbClr val="CC5439"/>
            </a:solidFill>
            <a:prstDash val="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/>
          <p:cNvCxnSpPr/>
          <p:nvPr/>
        </p:nvCxnSpPr>
        <p:spPr>
          <a:xfrm flipH="1" flipV="1">
            <a:off x="4244944" y="1264222"/>
            <a:ext cx="927018" cy="1512337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5069190" y="1885021"/>
            <a:ext cx="2373398" cy="3469890"/>
          </a:xfrm>
          <a:prstGeom prst="arc">
            <a:avLst>
              <a:gd name="adj1" fmla="val 6700050"/>
              <a:gd name="adj2" fmla="val 14302196"/>
            </a:avLst>
          </a:prstGeom>
          <a:ln w="57150" cmpd="sng">
            <a:solidFill>
              <a:srgbClr val="909C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38152" y="3537481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400595" y="3533189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672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Holography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Holograms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77987" y="3315031"/>
            <a:ext cx="2251773" cy="192416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25332" y="3838873"/>
            <a:ext cx="1378626" cy="1378626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rot="5400000">
            <a:off x="3890652" y="2228262"/>
            <a:ext cx="187335" cy="187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008418" y="2356565"/>
            <a:ext cx="246067" cy="2460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077990" y="2415597"/>
            <a:ext cx="422265" cy="4222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4141579" y="2512622"/>
            <a:ext cx="566450" cy="566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4195452" y="2512622"/>
            <a:ext cx="817376" cy="8173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254484" y="2614481"/>
            <a:ext cx="961288" cy="9612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 flipV="1">
            <a:off x="4287314" y="2607552"/>
            <a:ext cx="1240184" cy="1240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287317" y="2686060"/>
            <a:ext cx="1466474" cy="14664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 flipV="1">
            <a:off x="4373054" y="2748666"/>
            <a:ext cx="1622932" cy="16229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4373054" y="2748666"/>
            <a:ext cx="1927732" cy="1927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 flipV="1">
            <a:off x="4500256" y="2838460"/>
            <a:ext cx="2015536" cy="2015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 flipV="1">
            <a:off x="4500258" y="2892132"/>
            <a:ext cx="2266664" cy="2266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 flipV="1">
            <a:off x="4479292" y="2958535"/>
            <a:ext cx="2526025" cy="25260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 rot="1523924">
            <a:off x="4567025" y="3835362"/>
            <a:ext cx="1212273" cy="467592"/>
          </a:xfrm>
          <a:custGeom>
            <a:avLst/>
            <a:gdLst>
              <a:gd name="connsiteX0" fmla="*/ 0 w 1212273"/>
              <a:gd name="connsiteY0" fmla="*/ 467592 h 467592"/>
              <a:gd name="connsiteX1" fmla="*/ 173182 w 1212273"/>
              <a:gd name="connsiteY1" fmla="*/ 329046 h 467592"/>
              <a:gd name="connsiteX2" fmla="*/ 496455 w 1212273"/>
              <a:gd name="connsiteY2" fmla="*/ 421410 h 467592"/>
              <a:gd name="connsiteX3" fmla="*/ 692728 w 1212273"/>
              <a:gd name="connsiteY3" fmla="*/ 294410 h 467592"/>
              <a:gd name="connsiteX4" fmla="*/ 808182 w 1212273"/>
              <a:gd name="connsiteY4" fmla="*/ 317501 h 467592"/>
              <a:gd name="connsiteX5" fmla="*/ 854364 w 1212273"/>
              <a:gd name="connsiteY5" fmla="*/ 28864 h 467592"/>
              <a:gd name="connsiteX6" fmla="*/ 1212273 w 1212273"/>
              <a:gd name="connsiteY6" fmla="*/ 144319 h 467592"/>
              <a:gd name="connsiteX7" fmla="*/ 1212273 w 1212273"/>
              <a:gd name="connsiteY7" fmla="*/ 144319 h 467592"/>
              <a:gd name="connsiteX8" fmla="*/ 1212273 w 1212273"/>
              <a:gd name="connsiteY8" fmla="*/ 144319 h 46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273" h="467592">
                <a:moveTo>
                  <a:pt x="0" y="467592"/>
                </a:moveTo>
                <a:cubicBezTo>
                  <a:pt x="45220" y="402167"/>
                  <a:pt x="90440" y="336743"/>
                  <a:pt x="173182" y="329046"/>
                </a:cubicBezTo>
                <a:cubicBezTo>
                  <a:pt x="255925" y="321349"/>
                  <a:pt x="409864" y="427183"/>
                  <a:pt x="496455" y="421410"/>
                </a:cubicBezTo>
                <a:cubicBezTo>
                  <a:pt x="583046" y="415637"/>
                  <a:pt x="640774" y="311728"/>
                  <a:pt x="692728" y="294410"/>
                </a:cubicBezTo>
                <a:cubicBezTo>
                  <a:pt x="744682" y="277092"/>
                  <a:pt x="781243" y="361759"/>
                  <a:pt x="808182" y="317501"/>
                </a:cubicBezTo>
                <a:cubicBezTo>
                  <a:pt x="835121" y="273243"/>
                  <a:pt x="787016" y="57728"/>
                  <a:pt x="854364" y="28864"/>
                </a:cubicBezTo>
                <a:cubicBezTo>
                  <a:pt x="921712" y="0"/>
                  <a:pt x="1212273" y="144319"/>
                  <a:pt x="1212273" y="144319"/>
                </a:cubicBezTo>
                <a:lnTo>
                  <a:pt x="1212273" y="144319"/>
                </a:lnTo>
                <a:lnTo>
                  <a:pt x="1212273" y="14431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rot="851196">
            <a:off x="4117586" y="3178434"/>
            <a:ext cx="2015535" cy="518267"/>
          </a:xfrm>
          <a:custGeom>
            <a:avLst/>
            <a:gdLst>
              <a:gd name="connsiteX0" fmla="*/ 0 w 1212273"/>
              <a:gd name="connsiteY0" fmla="*/ 467592 h 467592"/>
              <a:gd name="connsiteX1" fmla="*/ 173182 w 1212273"/>
              <a:gd name="connsiteY1" fmla="*/ 329046 h 467592"/>
              <a:gd name="connsiteX2" fmla="*/ 496455 w 1212273"/>
              <a:gd name="connsiteY2" fmla="*/ 421410 h 467592"/>
              <a:gd name="connsiteX3" fmla="*/ 692728 w 1212273"/>
              <a:gd name="connsiteY3" fmla="*/ 294410 h 467592"/>
              <a:gd name="connsiteX4" fmla="*/ 808182 w 1212273"/>
              <a:gd name="connsiteY4" fmla="*/ 317501 h 467592"/>
              <a:gd name="connsiteX5" fmla="*/ 854364 w 1212273"/>
              <a:gd name="connsiteY5" fmla="*/ 28864 h 467592"/>
              <a:gd name="connsiteX6" fmla="*/ 1212273 w 1212273"/>
              <a:gd name="connsiteY6" fmla="*/ 144319 h 467592"/>
              <a:gd name="connsiteX7" fmla="*/ 1212273 w 1212273"/>
              <a:gd name="connsiteY7" fmla="*/ 144319 h 467592"/>
              <a:gd name="connsiteX8" fmla="*/ 1212273 w 1212273"/>
              <a:gd name="connsiteY8" fmla="*/ 144319 h 46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273" h="467592">
                <a:moveTo>
                  <a:pt x="0" y="467592"/>
                </a:moveTo>
                <a:cubicBezTo>
                  <a:pt x="45220" y="402167"/>
                  <a:pt x="90440" y="336743"/>
                  <a:pt x="173182" y="329046"/>
                </a:cubicBezTo>
                <a:cubicBezTo>
                  <a:pt x="255925" y="321349"/>
                  <a:pt x="409864" y="427183"/>
                  <a:pt x="496455" y="421410"/>
                </a:cubicBezTo>
                <a:cubicBezTo>
                  <a:pt x="583046" y="415637"/>
                  <a:pt x="640774" y="311728"/>
                  <a:pt x="692728" y="294410"/>
                </a:cubicBezTo>
                <a:cubicBezTo>
                  <a:pt x="744682" y="277092"/>
                  <a:pt x="781243" y="361759"/>
                  <a:pt x="808182" y="317501"/>
                </a:cubicBezTo>
                <a:cubicBezTo>
                  <a:pt x="835121" y="273243"/>
                  <a:pt x="787016" y="57728"/>
                  <a:pt x="854364" y="28864"/>
                </a:cubicBezTo>
                <a:cubicBezTo>
                  <a:pt x="921712" y="0"/>
                  <a:pt x="1212273" y="144319"/>
                  <a:pt x="1212273" y="144319"/>
                </a:cubicBezTo>
                <a:lnTo>
                  <a:pt x="1212273" y="144319"/>
                </a:lnTo>
                <a:lnTo>
                  <a:pt x="1212273" y="14431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rot="1523924">
            <a:off x="4536319" y="3473972"/>
            <a:ext cx="1379425" cy="576766"/>
          </a:xfrm>
          <a:custGeom>
            <a:avLst/>
            <a:gdLst>
              <a:gd name="connsiteX0" fmla="*/ 0 w 1212273"/>
              <a:gd name="connsiteY0" fmla="*/ 467592 h 467592"/>
              <a:gd name="connsiteX1" fmla="*/ 173182 w 1212273"/>
              <a:gd name="connsiteY1" fmla="*/ 329046 h 467592"/>
              <a:gd name="connsiteX2" fmla="*/ 496455 w 1212273"/>
              <a:gd name="connsiteY2" fmla="*/ 421410 h 467592"/>
              <a:gd name="connsiteX3" fmla="*/ 692728 w 1212273"/>
              <a:gd name="connsiteY3" fmla="*/ 294410 h 467592"/>
              <a:gd name="connsiteX4" fmla="*/ 808182 w 1212273"/>
              <a:gd name="connsiteY4" fmla="*/ 317501 h 467592"/>
              <a:gd name="connsiteX5" fmla="*/ 854364 w 1212273"/>
              <a:gd name="connsiteY5" fmla="*/ 28864 h 467592"/>
              <a:gd name="connsiteX6" fmla="*/ 1212273 w 1212273"/>
              <a:gd name="connsiteY6" fmla="*/ 144319 h 467592"/>
              <a:gd name="connsiteX7" fmla="*/ 1212273 w 1212273"/>
              <a:gd name="connsiteY7" fmla="*/ 144319 h 467592"/>
              <a:gd name="connsiteX8" fmla="*/ 1212273 w 1212273"/>
              <a:gd name="connsiteY8" fmla="*/ 144319 h 46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2273" h="467592">
                <a:moveTo>
                  <a:pt x="0" y="467592"/>
                </a:moveTo>
                <a:cubicBezTo>
                  <a:pt x="45220" y="402167"/>
                  <a:pt x="90440" y="336743"/>
                  <a:pt x="173182" y="329046"/>
                </a:cubicBezTo>
                <a:cubicBezTo>
                  <a:pt x="255925" y="321349"/>
                  <a:pt x="409864" y="427183"/>
                  <a:pt x="496455" y="421410"/>
                </a:cubicBezTo>
                <a:cubicBezTo>
                  <a:pt x="583046" y="415637"/>
                  <a:pt x="640774" y="311728"/>
                  <a:pt x="692728" y="294410"/>
                </a:cubicBezTo>
                <a:cubicBezTo>
                  <a:pt x="744682" y="277092"/>
                  <a:pt x="781243" y="361759"/>
                  <a:pt x="808182" y="317501"/>
                </a:cubicBezTo>
                <a:cubicBezTo>
                  <a:pt x="835121" y="273243"/>
                  <a:pt x="787016" y="57728"/>
                  <a:pt x="854364" y="28864"/>
                </a:cubicBezTo>
                <a:cubicBezTo>
                  <a:pt x="921712" y="0"/>
                  <a:pt x="1212273" y="144319"/>
                  <a:pt x="1212273" y="144319"/>
                </a:cubicBezTo>
                <a:lnTo>
                  <a:pt x="1212273" y="144319"/>
                </a:lnTo>
                <a:lnTo>
                  <a:pt x="1212273" y="144319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3" idx="2"/>
          </p:cNvCxnSpPr>
          <p:nvPr/>
        </p:nvCxnSpPr>
        <p:spPr>
          <a:xfrm rot="10800000" flipV="1">
            <a:off x="3426225" y="2046315"/>
            <a:ext cx="34010" cy="3171184"/>
          </a:xfrm>
          <a:prstGeom prst="line">
            <a:avLst/>
          </a:prstGeom>
          <a:ln w="76200" cap="flat" cmpd="sng" algn="ctr">
            <a:solidFill>
              <a:srgbClr val="E78D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 rot="2700000">
            <a:off x="3197700" y="1743590"/>
            <a:ext cx="775856" cy="3546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0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Interference Pattern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Holograms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/>
          </a:blip>
          <a:srcRect l="12588" t="5535" r="2758" b="9193"/>
          <a:stretch/>
        </p:blipFill>
        <p:spPr>
          <a:xfrm>
            <a:off x="2596268" y="1651886"/>
            <a:ext cx="3399735" cy="3424612"/>
          </a:xfrm>
          <a:prstGeom prst="rect">
            <a:avLst/>
          </a:prstGeom>
          <a:solidFill>
            <a:srgbClr val="E21D1C"/>
          </a:solidFill>
        </p:spPr>
      </p:pic>
      <p:sp>
        <p:nvSpPr>
          <p:cNvPr id="35" name="Oval 34"/>
          <p:cNvSpPr/>
          <p:nvPr/>
        </p:nvSpPr>
        <p:spPr>
          <a:xfrm>
            <a:off x="5996003" y="3250293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74642" y="3242581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17628" y="2988683"/>
            <a:ext cx="193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Source 2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670" y="2980971"/>
            <a:ext cx="1415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Source 1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>
            <a:off x="4804424" y="937858"/>
            <a:ext cx="5061112" cy="4868120"/>
          </a:xfrm>
          <a:prstGeom prst="arc">
            <a:avLst>
              <a:gd name="adj1" fmla="val 8834322"/>
              <a:gd name="adj2" fmla="val 12923145"/>
            </a:avLst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H="1">
            <a:off x="-1367963" y="937858"/>
            <a:ext cx="5061112" cy="4868120"/>
          </a:xfrm>
          <a:prstGeom prst="arc">
            <a:avLst>
              <a:gd name="adj1" fmla="val 8834322"/>
              <a:gd name="adj2" fmla="val 12923145"/>
            </a:avLst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6464065" y="3851957"/>
                <a:ext cx="1895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ℓ=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3600" b="0" dirty="0" smtClean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065" y="3851957"/>
                <a:ext cx="189507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4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Interference Pattern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Holograms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/>
          </a:blip>
          <a:srcRect l="12588" t="5535" r="2758" b="9193"/>
          <a:stretch/>
        </p:blipFill>
        <p:spPr>
          <a:xfrm>
            <a:off x="2596268" y="1651886"/>
            <a:ext cx="3399735" cy="3424612"/>
          </a:xfrm>
          <a:prstGeom prst="rect">
            <a:avLst/>
          </a:prstGeom>
          <a:solidFill>
            <a:srgbClr val="E21D1C"/>
          </a:solidFill>
        </p:spPr>
      </p:pic>
      <p:sp>
        <p:nvSpPr>
          <p:cNvPr id="35" name="Oval 34"/>
          <p:cNvSpPr/>
          <p:nvPr/>
        </p:nvSpPr>
        <p:spPr>
          <a:xfrm>
            <a:off x="5996003" y="3250293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74642" y="3242581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117628" y="2988683"/>
            <a:ext cx="1932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Object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2367" y="2834051"/>
            <a:ext cx="169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Reference Beam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2" name="Arc 41"/>
          <p:cNvSpPr/>
          <p:nvPr/>
        </p:nvSpPr>
        <p:spPr>
          <a:xfrm>
            <a:off x="4804424" y="937858"/>
            <a:ext cx="5061112" cy="4868120"/>
          </a:xfrm>
          <a:prstGeom prst="arc">
            <a:avLst>
              <a:gd name="adj1" fmla="val 8834322"/>
              <a:gd name="adj2" fmla="val 12923145"/>
            </a:avLst>
          </a:prstGeom>
          <a:ln w="57150" cmpd="sng">
            <a:solidFill>
              <a:srgbClr val="909C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Reconstructing A Virtual Image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Holograms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474642" y="3242581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02367" y="2834051"/>
            <a:ext cx="1693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Reference Beam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5722" y="3097697"/>
            <a:ext cx="131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Object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584361" y="3382331"/>
            <a:ext cx="2327355" cy="696864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2584362" y="3328878"/>
            <a:ext cx="2224419" cy="14493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584362" y="2905277"/>
            <a:ext cx="2224418" cy="381741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84361" y="2263057"/>
            <a:ext cx="2479755" cy="1005361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036328" y="2263058"/>
            <a:ext cx="1755492" cy="64221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736761" y="3476078"/>
            <a:ext cx="2072019" cy="258882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50283" y="1090413"/>
            <a:ext cx="1095641" cy="1172644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570457" y="4079195"/>
            <a:ext cx="1313710" cy="830913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4097" y="3268418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4808780" y="948271"/>
            <a:ext cx="5061112" cy="4868120"/>
          </a:xfrm>
          <a:prstGeom prst="arc">
            <a:avLst>
              <a:gd name="adj1" fmla="val 8834322"/>
              <a:gd name="adj2" fmla="val 12923145"/>
            </a:avLst>
          </a:prstGeom>
          <a:ln w="57150" cmpd="sng">
            <a:solidFill>
              <a:srgbClr val="83C1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4808780" y="2288520"/>
            <a:ext cx="1187200" cy="1769148"/>
            <a:chOff x="5036577" y="4025716"/>
            <a:chExt cx="1187200" cy="1769148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291913" y="4025716"/>
              <a:ext cx="931864" cy="997357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036577" y="4650494"/>
              <a:ext cx="1169390" cy="427804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1" name="Straight Connector 30"/>
            <p:cNvCxnSpPr/>
            <p:nvPr/>
          </p:nvCxnSpPr>
          <p:spPr>
            <a:xfrm flipH="1">
              <a:off x="5045924" y="5066074"/>
              <a:ext cx="1160041" cy="144938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2" name="Straight Connector 31"/>
            <p:cNvCxnSpPr/>
            <p:nvPr/>
          </p:nvCxnSpPr>
          <p:spPr>
            <a:xfrm flipH="1">
              <a:off x="5139513" y="5109074"/>
              <a:ext cx="1084264" cy="685790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3" name="Group 32"/>
          <p:cNvGrpSpPr/>
          <p:nvPr/>
        </p:nvGrpSpPr>
        <p:grpSpPr>
          <a:xfrm>
            <a:off x="5984097" y="2996762"/>
            <a:ext cx="1440327" cy="954107"/>
            <a:chOff x="6223777" y="3685930"/>
            <a:chExt cx="1440327" cy="954107"/>
          </a:xfrm>
        </p:grpSpPr>
        <p:sp>
          <p:nvSpPr>
            <p:cNvPr id="37" name="Oval 36"/>
            <p:cNvSpPr/>
            <p:nvPr/>
          </p:nvSpPr>
          <p:spPr>
            <a:xfrm>
              <a:off x="6223777" y="3938900"/>
              <a:ext cx="121625" cy="12162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347311" y="3685930"/>
              <a:ext cx="13167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3"/>
                  </a:solidFill>
                </a:rPr>
                <a:t>Virtual Image</a:t>
              </a:r>
              <a:endParaRPr lang="en-US" sz="28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03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6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holograms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Holograms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27" b="92212" l="9969" r="99377">
                        <a14:backgroundMark x1="76324" y1="47975" x2="76324" y2="47975"/>
                        <a14:backgroundMark x1="33022" y1="47664" x2="33022" y2="47664"/>
                      </a14:backgroundRemoval>
                    </a14:imgEffect>
                  </a14:imgLayer>
                </a14:imgProps>
              </a:ext>
            </a:extLst>
          </a:blip>
          <a:srcRect l="12588" t="5535" r="2758" b="9193"/>
          <a:stretch/>
        </p:blipFill>
        <p:spPr>
          <a:xfrm>
            <a:off x="3025105" y="1841750"/>
            <a:ext cx="3399735" cy="3424612"/>
          </a:xfrm>
          <a:prstGeom prst="rect">
            <a:avLst/>
          </a:prstGeom>
          <a:solidFill>
            <a:srgbClr val="E21D1C"/>
          </a:solidFill>
        </p:spPr>
      </p:pic>
      <p:sp>
        <p:nvSpPr>
          <p:cNvPr id="35" name="Oval 34"/>
          <p:cNvSpPr/>
          <p:nvPr/>
        </p:nvSpPr>
        <p:spPr>
          <a:xfrm>
            <a:off x="6424840" y="3491468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03479" y="3483756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08312" y="3128327"/>
            <a:ext cx="1316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Laser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Source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46465" y="3320747"/>
            <a:ext cx="131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Object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8930499">
            <a:off x="4323370" y="3128568"/>
            <a:ext cx="2251773" cy="192416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698929" y="2466669"/>
            <a:ext cx="1522934" cy="1571728"/>
            <a:chOff x="4509073" y="3368930"/>
            <a:chExt cx="1522934" cy="157172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509073" y="4759836"/>
              <a:ext cx="0" cy="18082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11580" y="4655817"/>
              <a:ext cx="0" cy="22461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24973" y="4565406"/>
              <a:ext cx="0" cy="18082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829295" y="4417231"/>
              <a:ext cx="0" cy="238586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47223" y="4322536"/>
              <a:ext cx="0" cy="223710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034643" y="4195342"/>
              <a:ext cx="44116" cy="221889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193393" y="4014520"/>
              <a:ext cx="57723" cy="267194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388429" y="3651250"/>
              <a:ext cx="267607" cy="439964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96604" y="3368930"/>
              <a:ext cx="235403" cy="313241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 rot="18930499">
            <a:off x="4323371" y="3133104"/>
            <a:ext cx="2251773" cy="192416"/>
          </a:xfrm>
          <a:prstGeom prst="rect">
            <a:avLst/>
          </a:prstGeom>
          <a:noFill/>
          <a:ln w="190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/>
      <p:bldP spid="42" grpId="0"/>
      <p:bldP spid="4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holograms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Holograms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8930499">
            <a:off x="4323370" y="3128568"/>
            <a:ext cx="2251773" cy="192416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698929" y="2466669"/>
            <a:ext cx="1522934" cy="1571728"/>
            <a:chOff x="4509073" y="3368930"/>
            <a:chExt cx="1522934" cy="157172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509073" y="4759836"/>
              <a:ext cx="0" cy="18082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11580" y="4655817"/>
              <a:ext cx="0" cy="22461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24973" y="4565406"/>
              <a:ext cx="0" cy="18082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829295" y="4417231"/>
              <a:ext cx="0" cy="238586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47223" y="4322536"/>
              <a:ext cx="0" cy="223710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034643" y="4195342"/>
              <a:ext cx="44116" cy="221889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193393" y="4014520"/>
              <a:ext cx="57723" cy="267194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388429" y="3651250"/>
              <a:ext cx="267607" cy="439964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96604" y="3368930"/>
              <a:ext cx="235403" cy="313241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 rot="18930499">
            <a:off x="4323371" y="3133104"/>
            <a:ext cx="2251773" cy="192416"/>
          </a:xfrm>
          <a:prstGeom prst="rect">
            <a:avLst/>
          </a:prstGeom>
          <a:noFill/>
          <a:ln w="190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694561" y="2435748"/>
            <a:ext cx="1553481" cy="1602649"/>
            <a:chOff x="4509073" y="3338009"/>
            <a:chExt cx="1553481" cy="160264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509073" y="4759836"/>
              <a:ext cx="0" cy="180822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11580" y="4655817"/>
              <a:ext cx="0" cy="224612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24973" y="4565406"/>
              <a:ext cx="0" cy="180822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29295" y="4417231"/>
              <a:ext cx="0" cy="238586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47223" y="4322536"/>
              <a:ext cx="0" cy="223710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34643" y="4195342"/>
              <a:ext cx="44116" cy="221889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193393" y="4014520"/>
              <a:ext cx="57723" cy="267194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388429" y="3651250"/>
              <a:ext cx="267607" cy="439964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827151" y="3338009"/>
              <a:ext cx="235403" cy="313241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5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holograms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Holograms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18930499">
            <a:off x="4323370" y="3128568"/>
            <a:ext cx="2251773" cy="192416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698929" y="2466669"/>
            <a:ext cx="1522934" cy="1571728"/>
            <a:chOff x="4509073" y="3368930"/>
            <a:chExt cx="1522934" cy="157172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4509073" y="4759836"/>
              <a:ext cx="0" cy="18082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611580" y="4655817"/>
              <a:ext cx="0" cy="22461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24973" y="4565406"/>
              <a:ext cx="0" cy="180822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829295" y="4417231"/>
              <a:ext cx="0" cy="238586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947223" y="4322536"/>
              <a:ext cx="0" cy="223710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034643" y="4195342"/>
              <a:ext cx="44116" cy="221889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193393" y="4014520"/>
              <a:ext cx="57723" cy="267194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388429" y="3651250"/>
              <a:ext cx="267607" cy="439964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796604" y="3368930"/>
              <a:ext cx="235403" cy="313241"/>
            </a:xfrm>
            <a:prstGeom prst="line">
              <a:avLst/>
            </a:prstGeom>
            <a:ln w="57150" cmpd="sng"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/>
          <p:cNvSpPr/>
          <p:nvPr/>
        </p:nvSpPr>
        <p:spPr>
          <a:xfrm rot="18930499">
            <a:off x="4323371" y="3133104"/>
            <a:ext cx="2251773" cy="192416"/>
          </a:xfrm>
          <a:prstGeom prst="rect">
            <a:avLst/>
          </a:prstGeom>
          <a:noFill/>
          <a:ln w="190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694561" y="2435748"/>
            <a:ext cx="1553481" cy="1602649"/>
            <a:chOff x="4509073" y="3338009"/>
            <a:chExt cx="1553481" cy="160264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4509073" y="4759836"/>
              <a:ext cx="0" cy="180822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611580" y="4655817"/>
              <a:ext cx="0" cy="224612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24973" y="4565406"/>
              <a:ext cx="0" cy="180822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29295" y="4417231"/>
              <a:ext cx="0" cy="238586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47223" y="4322536"/>
              <a:ext cx="0" cy="223710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34643" y="4195342"/>
              <a:ext cx="44116" cy="221889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5193393" y="4014520"/>
              <a:ext cx="57723" cy="267194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5388429" y="3651250"/>
              <a:ext cx="267607" cy="439964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827151" y="3338009"/>
              <a:ext cx="235403" cy="313241"/>
            </a:xfrm>
            <a:prstGeom prst="line">
              <a:avLst/>
            </a:prstGeom>
            <a:ln w="57150" cmpd="sng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1590062" y="3805096"/>
            <a:ext cx="1316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Light</a:t>
            </a:r>
          </a:p>
          <a:p>
            <a:r>
              <a:rPr lang="en-US" sz="2800" dirty="0" smtClean="0">
                <a:solidFill>
                  <a:srgbClr val="008000"/>
                </a:solidFill>
              </a:rPr>
              <a:t>Source</a:t>
            </a:r>
            <a:endParaRPr lang="en-US" sz="2800" dirty="0">
              <a:solidFill>
                <a:srgbClr val="008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884249" y="3908851"/>
            <a:ext cx="1799422" cy="312487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2906854" y="3145343"/>
            <a:ext cx="2576271" cy="1006512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3" idx="7"/>
          </p:cNvCxnSpPr>
          <p:nvPr/>
        </p:nvCxnSpPr>
        <p:spPr>
          <a:xfrm flipV="1">
            <a:off x="2889042" y="3485159"/>
            <a:ext cx="2242231" cy="693178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63" idx="0"/>
          </p:cNvCxnSpPr>
          <p:nvPr/>
        </p:nvCxnSpPr>
        <p:spPr>
          <a:xfrm flipH="1">
            <a:off x="2846042" y="2647503"/>
            <a:ext cx="3224188" cy="1513022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020776" y="3579855"/>
            <a:ext cx="1662895" cy="310323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3457656" y="2500633"/>
            <a:ext cx="1663647" cy="984526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19670" y="2358393"/>
            <a:ext cx="643576" cy="786950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997657" y="2358393"/>
            <a:ext cx="58437" cy="289110"/>
          </a:xfrm>
          <a:prstGeom prst="line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304680" y="3925227"/>
            <a:ext cx="1440327" cy="954107"/>
            <a:chOff x="6209984" y="4762604"/>
            <a:chExt cx="1440327" cy="954107"/>
          </a:xfrm>
        </p:grpSpPr>
        <p:sp>
          <p:nvSpPr>
            <p:cNvPr id="56" name="Oval 55"/>
            <p:cNvSpPr/>
            <p:nvPr/>
          </p:nvSpPr>
          <p:spPr>
            <a:xfrm>
              <a:off x="6209984" y="5015574"/>
              <a:ext cx="121625" cy="12162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33518" y="4762604"/>
              <a:ext cx="131679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3"/>
                  </a:solidFill>
                </a:rPr>
                <a:t>Virtual Image</a:t>
              </a:r>
              <a:endParaRPr lang="en-US" sz="2800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783036" y="2720886"/>
            <a:ext cx="1581761" cy="1475125"/>
            <a:chOff x="4688340" y="3558263"/>
            <a:chExt cx="1581761" cy="1475125"/>
          </a:xfrm>
        </p:grpSpPr>
        <p:cxnSp>
          <p:nvCxnSpPr>
            <p:cNvPr id="59" name="Straight Connector 58"/>
            <p:cNvCxnSpPr/>
            <p:nvPr/>
          </p:nvCxnSpPr>
          <p:spPr>
            <a:xfrm flipH="1" flipV="1">
              <a:off x="4688340" y="4746228"/>
              <a:ext cx="1538760" cy="287160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5034643" y="4327705"/>
              <a:ext cx="1192456" cy="705682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5393859" y="4014520"/>
              <a:ext cx="833242" cy="1018868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5975534" y="3558263"/>
              <a:ext cx="294567" cy="1457312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3" name="Oval 62"/>
          <p:cNvSpPr/>
          <p:nvPr/>
        </p:nvSpPr>
        <p:spPr>
          <a:xfrm>
            <a:off x="2785229" y="4160525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MIT-Harvard Center for </a:t>
            </a:r>
            <a:r>
              <a:rPr lang="en-US" dirty="0" err="1" smtClean="0"/>
              <a:t>Ultracold</a:t>
            </a:r>
            <a:r>
              <a:rPr lang="en-US" dirty="0" smtClean="0"/>
              <a:t> Atoms</a:t>
            </a:r>
          </a:p>
          <a:p>
            <a:r>
              <a:rPr lang="en-US" b="1" dirty="0">
                <a:solidFill>
                  <a:schemeClr val="tx2"/>
                </a:solidFill>
              </a:rPr>
              <a:t>T</a:t>
            </a:r>
            <a:r>
              <a:rPr lang="en-US" dirty="0"/>
              <a:t>eaching </a:t>
            </a:r>
            <a:r>
              <a:rPr lang="en-US" b="1" dirty="0">
                <a:solidFill>
                  <a:srgbClr val="DC9E1F"/>
                </a:solidFill>
              </a:rPr>
              <a:t>O</a:t>
            </a:r>
            <a:r>
              <a:rPr lang="en-US" dirty="0"/>
              <a:t>pportunities in </a:t>
            </a:r>
            <a:r>
              <a:rPr lang="en-US" b="1" dirty="0">
                <a:solidFill>
                  <a:srgbClr val="DC9E1F"/>
                </a:solidFill>
              </a:rPr>
              <a:t>P</a:t>
            </a:r>
            <a:r>
              <a:rPr lang="en-US" dirty="0"/>
              <a:t>hysical </a:t>
            </a:r>
            <a:r>
              <a:rPr lang="en-US" b="1" dirty="0">
                <a:solidFill>
                  <a:srgbClr val="DC9E1F"/>
                </a:solidFill>
              </a:rPr>
              <a:t>S</a:t>
            </a:r>
            <a:r>
              <a:rPr lang="en-US" dirty="0"/>
              <a:t>cience</a:t>
            </a:r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Kleppner</a:t>
            </a:r>
            <a:r>
              <a:rPr lang="en-US" dirty="0" smtClean="0"/>
              <a:t> &amp; Ted </a:t>
            </a:r>
            <a:r>
              <a:rPr lang="en-US" dirty="0" err="1" smtClean="0"/>
              <a:t>Ducas</a:t>
            </a:r>
            <a:endParaRPr lang="en-US" dirty="0" smtClean="0"/>
          </a:p>
          <a:p>
            <a:pPr lvl="1"/>
            <a:r>
              <a:rPr lang="en-US" dirty="0" smtClean="0"/>
              <a:t>Jamie </a:t>
            </a:r>
            <a:r>
              <a:rPr lang="en-US" dirty="0" err="1" smtClean="0"/>
              <a:t>Formato</a:t>
            </a:r>
            <a:endParaRPr lang="en-US" dirty="0"/>
          </a:p>
          <a:p>
            <a:r>
              <a:rPr lang="en-US" dirty="0" smtClean="0"/>
              <a:t>It’s a “T.E.U.”!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25821"/>
            <a:ext cx="17272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0" y="4191000"/>
            <a:ext cx="3175000" cy="1155700"/>
          </a:xfrm>
          <a:prstGeom prst="rect">
            <a:avLst/>
          </a:prstGeom>
          <a:solidFill>
            <a:schemeClr val="tx1"/>
          </a:solidFill>
          <a:ln w="57150" cmpd="sng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5231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to the rest of the hologram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rgbClr val="FFFFFF"/>
                </a:solidFill>
              </a:rPr>
              <a:t>Holograms</a:t>
            </a:r>
            <a:endParaRPr lang="en-US" sz="1400" b="1" kern="1200" dirty="0">
              <a:solidFill>
                <a:srgbClr val="FFFFFF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8930499">
            <a:off x="5753959" y="4069973"/>
            <a:ext cx="2251773" cy="192416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18930499">
            <a:off x="5753960" y="4074509"/>
            <a:ext cx="2251773" cy="192416"/>
          </a:xfrm>
          <a:prstGeom prst="rect">
            <a:avLst/>
          </a:prstGeom>
          <a:noFill/>
          <a:ln w="1905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483" y="4192238"/>
            <a:ext cx="1378626" cy="1378626"/>
          </a:xfrm>
          <a:prstGeom prst="rect">
            <a:avLst/>
          </a:prstGeom>
        </p:spPr>
      </p:pic>
      <p:sp>
        <p:nvSpPr>
          <p:cNvPr id="68" name="Isosceles Triangle 67"/>
          <p:cNvSpPr/>
          <p:nvPr/>
        </p:nvSpPr>
        <p:spPr>
          <a:xfrm rot="20188503">
            <a:off x="5955313" y="3835424"/>
            <a:ext cx="1765090" cy="743664"/>
          </a:xfrm>
          <a:prstGeom prst="triangle">
            <a:avLst>
              <a:gd name="adj" fmla="val 98360"/>
            </a:avLst>
          </a:prstGeom>
          <a:solidFill>
            <a:schemeClr val="accent6">
              <a:alpha val="48000"/>
            </a:schemeClr>
          </a:solidFill>
          <a:ln>
            <a:solidFill>
              <a:srgbClr val="E21D1C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/>
          <p:cNvSpPr/>
          <p:nvPr/>
        </p:nvSpPr>
        <p:spPr>
          <a:xfrm rot="20920007">
            <a:off x="6085652" y="3661552"/>
            <a:ext cx="1295340" cy="939228"/>
          </a:xfrm>
          <a:prstGeom prst="triangle">
            <a:avLst>
              <a:gd name="adj" fmla="val 99426"/>
            </a:avLst>
          </a:prstGeom>
          <a:solidFill>
            <a:schemeClr val="accent6">
              <a:alpha val="48000"/>
            </a:schemeClr>
          </a:solidFill>
          <a:ln>
            <a:solidFill>
              <a:srgbClr val="E21D1C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/>
          <p:cNvSpPr/>
          <p:nvPr/>
        </p:nvSpPr>
        <p:spPr>
          <a:xfrm rot="10137721">
            <a:off x="4859587" y="3793017"/>
            <a:ext cx="2808813" cy="1054729"/>
          </a:xfrm>
          <a:prstGeom prst="triangle">
            <a:avLst>
              <a:gd name="adj" fmla="val 56168"/>
            </a:avLst>
          </a:prstGeom>
          <a:solidFill>
            <a:schemeClr val="accent6">
              <a:alpha val="48000"/>
            </a:schemeClr>
          </a:solidFill>
          <a:ln>
            <a:solidFill>
              <a:srgbClr val="E21D1C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/>
          <p:cNvSpPr/>
          <p:nvPr/>
        </p:nvSpPr>
        <p:spPr>
          <a:xfrm rot="20927591">
            <a:off x="6027268" y="3647904"/>
            <a:ext cx="2002775" cy="1192686"/>
          </a:xfrm>
          <a:prstGeom prst="triangle">
            <a:avLst>
              <a:gd name="adj" fmla="val 83079"/>
            </a:avLst>
          </a:prstGeom>
          <a:solidFill>
            <a:schemeClr val="accent6">
              <a:alpha val="48000"/>
            </a:schemeClr>
          </a:solidFill>
          <a:ln>
            <a:solidFill>
              <a:srgbClr val="E21D1C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/>
          <p:cNvSpPr/>
          <p:nvPr/>
        </p:nvSpPr>
        <p:spPr>
          <a:xfrm rot="492249">
            <a:off x="6217835" y="3409649"/>
            <a:ext cx="1478969" cy="1746266"/>
          </a:xfrm>
          <a:prstGeom prst="triangle">
            <a:avLst>
              <a:gd name="adj" fmla="val 79553"/>
            </a:avLst>
          </a:prstGeom>
          <a:solidFill>
            <a:schemeClr val="accent6">
              <a:alpha val="48000"/>
            </a:schemeClr>
          </a:solidFill>
          <a:ln>
            <a:solidFill>
              <a:srgbClr val="E21D1C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 rot="21433568">
            <a:off x="6098057" y="3651193"/>
            <a:ext cx="1437825" cy="1168834"/>
          </a:xfrm>
          <a:prstGeom prst="triangle">
            <a:avLst>
              <a:gd name="adj" fmla="val 89375"/>
            </a:avLst>
          </a:prstGeom>
          <a:solidFill>
            <a:schemeClr val="accent6">
              <a:alpha val="48000"/>
            </a:schemeClr>
          </a:solidFill>
          <a:ln>
            <a:solidFill>
              <a:srgbClr val="E21D1C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7429359" y="4188118"/>
            <a:ext cx="851275" cy="1183765"/>
            <a:chOff x="7429359" y="4188118"/>
            <a:chExt cx="851275" cy="1183765"/>
          </a:xfrm>
        </p:grpSpPr>
        <p:sp>
          <p:nvSpPr>
            <p:cNvPr id="75" name="Oval 74"/>
            <p:cNvSpPr/>
            <p:nvPr/>
          </p:nvSpPr>
          <p:spPr>
            <a:xfrm>
              <a:off x="7743389" y="4188118"/>
              <a:ext cx="121625" cy="121625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477854" y="5250258"/>
              <a:ext cx="121625" cy="121625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159009" y="4569103"/>
              <a:ext cx="121625" cy="121625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7604849" y="4753823"/>
              <a:ext cx="121625" cy="121625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429359" y="4485973"/>
              <a:ext cx="121625" cy="121625"/>
            </a:xfrm>
            <a:prstGeom prst="ellipse">
              <a:avLst/>
            </a:prstGeom>
            <a:solidFill>
              <a:srgbClr val="008000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84599" y="3480956"/>
            <a:ext cx="2729924" cy="1390204"/>
            <a:chOff x="4784599" y="3480956"/>
            <a:chExt cx="2729924" cy="1390204"/>
          </a:xfrm>
        </p:grpSpPr>
        <p:cxnSp>
          <p:nvCxnSpPr>
            <p:cNvPr id="81" name="Straight Connector 80"/>
            <p:cNvCxnSpPr>
              <a:endCxn id="70" idx="4"/>
            </p:cNvCxnSpPr>
            <p:nvPr/>
          </p:nvCxnSpPr>
          <p:spPr>
            <a:xfrm flipH="1" flipV="1">
              <a:off x="4784599" y="4071660"/>
              <a:ext cx="1426856" cy="619068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70" idx="4"/>
            </p:cNvCxnSpPr>
            <p:nvPr/>
          </p:nvCxnSpPr>
          <p:spPr>
            <a:xfrm flipH="1" flipV="1">
              <a:off x="4784599" y="4071660"/>
              <a:ext cx="1576948" cy="414314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0" idx="0"/>
              <a:endCxn id="113" idx="6"/>
            </p:cNvCxnSpPr>
            <p:nvPr/>
          </p:nvCxnSpPr>
          <p:spPr>
            <a:xfrm flipH="1" flipV="1">
              <a:off x="4802043" y="4070354"/>
              <a:ext cx="1392877" cy="800806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113" idx="6"/>
            </p:cNvCxnSpPr>
            <p:nvPr/>
          </p:nvCxnSpPr>
          <p:spPr>
            <a:xfrm flipH="1" flipV="1">
              <a:off x="4802043" y="4070354"/>
              <a:ext cx="1790414" cy="23939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endCxn id="113" idx="6"/>
            </p:cNvCxnSpPr>
            <p:nvPr/>
          </p:nvCxnSpPr>
          <p:spPr>
            <a:xfrm flipH="1" flipV="1">
              <a:off x="4802043" y="4070354"/>
              <a:ext cx="1963594" cy="6081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endCxn id="113" idx="6"/>
            </p:cNvCxnSpPr>
            <p:nvPr/>
          </p:nvCxnSpPr>
          <p:spPr>
            <a:xfrm flipH="1">
              <a:off x="4802043" y="4009541"/>
              <a:ext cx="2159868" cy="60813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113" idx="6"/>
            </p:cNvCxnSpPr>
            <p:nvPr/>
          </p:nvCxnSpPr>
          <p:spPr>
            <a:xfrm flipH="1">
              <a:off x="4802043" y="3867727"/>
              <a:ext cx="2240684" cy="202627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113" idx="6"/>
            </p:cNvCxnSpPr>
            <p:nvPr/>
          </p:nvCxnSpPr>
          <p:spPr>
            <a:xfrm flipH="1">
              <a:off x="4802043" y="3752273"/>
              <a:ext cx="2382896" cy="318081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73" idx="0"/>
              <a:endCxn id="70" idx="4"/>
            </p:cNvCxnSpPr>
            <p:nvPr/>
          </p:nvCxnSpPr>
          <p:spPr>
            <a:xfrm flipH="1">
              <a:off x="4784599" y="3624480"/>
              <a:ext cx="2569568" cy="44718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2" idx="0"/>
              <a:endCxn id="113" idx="6"/>
            </p:cNvCxnSpPr>
            <p:nvPr/>
          </p:nvCxnSpPr>
          <p:spPr>
            <a:xfrm flipH="1">
              <a:off x="4802043" y="3480956"/>
              <a:ext cx="2712480" cy="589398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810002" y="2481707"/>
            <a:ext cx="3704521" cy="2546668"/>
            <a:chOff x="3810002" y="2481707"/>
            <a:chExt cx="3704521" cy="2546668"/>
          </a:xfrm>
        </p:grpSpPr>
        <p:cxnSp>
          <p:nvCxnSpPr>
            <p:cNvPr id="92" name="Straight Connector 91"/>
            <p:cNvCxnSpPr/>
            <p:nvPr/>
          </p:nvCxnSpPr>
          <p:spPr>
            <a:xfrm flipH="1" flipV="1">
              <a:off x="4175954" y="4188118"/>
              <a:ext cx="1894662" cy="616362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 flipV="1">
              <a:off x="6194920" y="3209636"/>
              <a:ext cx="570716" cy="903160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 flipV="1">
              <a:off x="6592455" y="2481707"/>
              <a:ext cx="571610" cy="1270566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 flipV="1">
              <a:off x="5091545" y="3514062"/>
              <a:ext cx="1500910" cy="774445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2" idx="0"/>
            </p:cNvCxnSpPr>
            <p:nvPr/>
          </p:nvCxnSpPr>
          <p:spPr>
            <a:xfrm flipH="1" flipV="1">
              <a:off x="7184939" y="2481707"/>
              <a:ext cx="329584" cy="999249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537366" y="4489948"/>
              <a:ext cx="1824179" cy="318168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3810002" y="4711039"/>
              <a:ext cx="2384918" cy="317336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5880249" y="2914817"/>
              <a:ext cx="1079535" cy="1094724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5368637" y="2736274"/>
              <a:ext cx="1667250" cy="1131453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73" idx="0"/>
            </p:cNvCxnSpPr>
            <p:nvPr/>
          </p:nvCxnSpPr>
          <p:spPr>
            <a:xfrm flipH="1" flipV="1">
              <a:off x="6361545" y="2481707"/>
              <a:ext cx="992622" cy="1142773"/>
            </a:xfrm>
            <a:prstGeom prst="line">
              <a:avLst/>
            </a:prstGeom>
            <a:ln>
              <a:solidFill>
                <a:srgbClr val="FFFF00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127182" y="3480956"/>
            <a:ext cx="2014623" cy="1792749"/>
            <a:chOff x="12120593" y="3377143"/>
            <a:chExt cx="2014623" cy="1792749"/>
          </a:xfrm>
          <a:effectLst/>
        </p:grpSpPr>
        <p:cxnSp>
          <p:nvCxnSpPr>
            <p:cNvPr id="103" name="Straight Connector 102"/>
            <p:cNvCxnSpPr>
              <a:endCxn id="73" idx="2"/>
            </p:cNvCxnSpPr>
            <p:nvPr/>
          </p:nvCxnSpPr>
          <p:spPr>
            <a:xfrm flipH="1" flipV="1">
              <a:off x="12120593" y="4750320"/>
              <a:ext cx="1333469" cy="419572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4" name="Straight Connector 103"/>
            <p:cNvCxnSpPr/>
            <p:nvPr/>
          </p:nvCxnSpPr>
          <p:spPr>
            <a:xfrm flipH="1" flipV="1">
              <a:off x="12759047" y="4070030"/>
              <a:ext cx="695014" cy="1099862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3119925" y="3648460"/>
              <a:ext cx="461131" cy="1024998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12585866" y="4208397"/>
              <a:ext cx="972008" cy="501543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7" name="Straight Connector 106"/>
            <p:cNvCxnSpPr>
              <a:endCxn id="72" idx="0"/>
            </p:cNvCxnSpPr>
            <p:nvPr/>
          </p:nvCxnSpPr>
          <p:spPr>
            <a:xfrm flipH="1" flipV="1">
              <a:off x="13507934" y="3377143"/>
              <a:ext cx="176937" cy="750703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8" name="Straight Connector 107"/>
            <p:cNvCxnSpPr/>
            <p:nvPr/>
          </p:nvCxnSpPr>
          <p:spPr>
            <a:xfrm flipH="1">
              <a:off x="12354956" y="4150753"/>
              <a:ext cx="1346829" cy="234910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/>
            <p:cNvCxnSpPr/>
            <p:nvPr/>
          </p:nvCxnSpPr>
          <p:spPr>
            <a:xfrm flipH="1">
              <a:off x="12153315" y="4448608"/>
              <a:ext cx="1234440" cy="164253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12955320" y="3949027"/>
              <a:ext cx="450247" cy="456580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/>
            <p:cNvCxnSpPr/>
            <p:nvPr/>
          </p:nvCxnSpPr>
          <p:spPr>
            <a:xfrm flipH="1" flipV="1">
              <a:off x="13036138" y="3797954"/>
              <a:ext cx="1081267" cy="733785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/>
            <p:cNvCxnSpPr/>
            <p:nvPr/>
          </p:nvCxnSpPr>
          <p:spPr>
            <a:xfrm flipH="1" flipV="1">
              <a:off x="13410663" y="3648460"/>
              <a:ext cx="724553" cy="840278"/>
            </a:xfrm>
            <a:prstGeom prst="line">
              <a:avLst/>
            </a:prstGeom>
            <a:noFill/>
            <a:ln w="25400" cap="flat" cmpd="sng" algn="ctr">
              <a:solidFill>
                <a:srgbClr val="CC5439"/>
              </a:solidFill>
              <a:prstDash val="dot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13" name="Oval 112"/>
          <p:cNvSpPr/>
          <p:nvPr/>
        </p:nvSpPr>
        <p:spPr>
          <a:xfrm>
            <a:off x="4680418" y="4009541"/>
            <a:ext cx="121625" cy="121625"/>
          </a:xfrm>
          <a:prstGeom prst="ellipse">
            <a:avLst/>
          </a:prstGeom>
          <a:solidFill>
            <a:srgbClr val="008000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0" grpId="1" animBg="1"/>
      <p:bldP spid="70" grpId="2" animBg="1"/>
      <p:bldP spid="70" grpId="3" animBg="1"/>
      <p:bldP spid="70" grpId="4" animBg="1"/>
      <p:bldP spid="71" grpId="0" animBg="1"/>
      <p:bldP spid="72" grpId="0" animBg="1"/>
      <p:bldP spid="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70205583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7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b="1" dirty="0" smtClean="0">
                <a:solidFill>
                  <a:srgbClr val="DC9E1F"/>
                </a:solidFill>
              </a:rPr>
              <a:t>parabola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the set of all points that are equidistant from a fixed point (the </a:t>
            </a:r>
            <a:r>
              <a:rPr lang="en-US" b="1" dirty="0" smtClean="0">
                <a:solidFill>
                  <a:schemeClr val="tx2"/>
                </a:solidFill>
              </a:rPr>
              <a:t>focus</a:t>
            </a:r>
            <a:r>
              <a:rPr lang="en-US" i="1" dirty="0" smtClean="0"/>
              <a:t>) </a:t>
            </a:r>
            <a:br>
              <a:rPr lang="en-US" i="1" dirty="0" smtClean="0"/>
            </a:br>
            <a:r>
              <a:rPr lang="en-US" i="1" dirty="0" smtClean="0"/>
              <a:t>and a fixed line (the </a:t>
            </a:r>
            <a:r>
              <a:rPr lang="en-US" b="1" dirty="0" err="1" smtClean="0">
                <a:solidFill>
                  <a:schemeClr val="tx2"/>
                </a:solidFill>
              </a:rPr>
              <a:t>directrix</a:t>
            </a:r>
            <a:r>
              <a:rPr lang="en-US" i="1" dirty="0" smtClean="0"/>
              <a:t>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/>
              <a:t>Geometric Construction of a Parabola</a:t>
            </a:r>
            <a:endParaRPr lang="en-US" sz="1400" b="1" kern="1200" dirty="0"/>
          </a:p>
        </p:txBody>
      </p:sp>
      <p:sp>
        <p:nvSpPr>
          <p:cNvPr id="40" name="Arc 39"/>
          <p:cNvSpPr/>
          <p:nvPr/>
        </p:nvSpPr>
        <p:spPr>
          <a:xfrm>
            <a:off x="3617725" y="1600200"/>
            <a:ext cx="2373398" cy="2604020"/>
          </a:xfrm>
          <a:prstGeom prst="arc">
            <a:avLst>
              <a:gd name="adj1" fmla="val 21521887"/>
              <a:gd name="adj2" fmla="val 10904188"/>
            </a:avLst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21036" y="3600790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476604" y="4666500"/>
            <a:ext cx="2681300" cy="0"/>
          </a:xfrm>
          <a:prstGeom prst="line">
            <a:avLst/>
          </a:prstGeom>
          <a:noFill/>
          <a:ln w="25400" cap="flat" cmpd="sng" algn="ctr">
            <a:solidFill>
              <a:srgbClr val="839C41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/>
          <p:cNvCxnSpPr>
            <a:stCxn id="41" idx="5"/>
          </p:cNvCxnSpPr>
          <p:nvPr/>
        </p:nvCxnSpPr>
        <p:spPr>
          <a:xfrm>
            <a:off x="4824849" y="3704603"/>
            <a:ext cx="524821" cy="351333"/>
          </a:xfrm>
          <a:prstGeom prst="line">
            <a:avLst/>
          </a:prstGeom>
          <a:noFill/>
          <a:ln w="25400" cap="flat" cmpd="sng" algn="ctr">
            <a:solidFill>
              <a:srgbClr val="CC5439"/>
            </a:solidFill>
            <a:prstDash val="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/>
          <p:cNvCxnSpPr/>
          <p:nvPr/>
        </p:nvCxnSpPr>
        <p:spPr>
          <a:xfrm>
            <a:off x="5349670" y="4094419"/>
            <a:ext cx="0" cy="537446"/>
          </a:xfrm>
          <a:prstGeom prst="line">
            <a:avLst/>
          </a:prstGeom>
          <a:noFill/>
          <a:ln w="25400" cap="flat" cmpd="sng" algn="ctr">
            <a:solidFill>
              <a:srgbClr val="CC5439"/>
            </a:solidFill>
            <a:prstDash val="dot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646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6829032" y="1417638"/>
            <a:ext cx="0" cy="409528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Construction of a parabola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/>
              <a:t>Geometric Construction of a Parabola</a:t>
            </a:r>
            <a:endParaRPr lang="en-US" sz="1400" b="1" kern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7634" y="5099170"/>
            <a:ext cx="7119764" cy="0"/>
          </a:xfrm>
          <a:prstGeom prst="line">
            <a:avLst/>
          </a:prstGeom>
          <a:noFill/>
          <a:ln w="25400" cap="flat" cmpd="sng" algn="ctr">
            <a:solidFill>
              <a:srgbClr val="839C41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Oval 20"/>
          <p:cNvSpPr/>
          <p:nvPr/>
        </p:nvSpPr>
        <p:spPr>
          <a:xfrm>
            <a:off x="4497756" y="3684552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7448" y="3343176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9E1F"/>
                </a:solidFill>
              </a:rPr>
              <a:t>F</a:t>
            </a:r>
            <a:endParaRPr lang="en-US" dirty="0">
              <a:solidFill>
                <a:srgbClr val="DC9E1F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77127" y="5039791"/>
            <a:ext cx="121625" cy="121625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7940" y="4693308"/>
            <a:ext cx="3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7" name="Straight Connector 16"/>
          <p:cNvCxnSpPr>
            <a:stCxn id="21" idx="5"/>
            <a:endCxn id="23" idx="1"/>
          </p:cNvCxnSpPr>
          <p:nvPr/>
        </p:nvCxnSpPr>
        <p:spPr>
          <a:xfrm>
            <a:off x="4601569" y="3788365"/>
            <a:ext cx="2193370" cy="126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526172" y="1743528"/>
            <a:ext cx="1986320" cy="30834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6762036" y="2735804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02645" y="2707890"/>
            <a:ext cx="30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512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23" grpId="0" animBg="1"/>
      <p:bldP spid="24" grpId="0"/>
      <p:bldP spid="54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Construction of a parabola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/>
              <a:t>Geometric Construction of a Parabola</a:t>
            </a:r>
            <a:endParaRPr lang="en-US" sz="1400" b="1" kern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7634" y="5099170"/>
            <a:ext cx="7119764" cy="0"/>
          </a:xfrm>
          <a:prstGeom prst="line">
            <a:avLst/>
          </a:prstGeom>
          <a:noFill/>
          <a:ln w="25400" cap="flat" cmpd="sng" algn="ctr">
            <a:solidFill>
              <a:srgbClr val="839C41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Oval 20"/>
          <p:cNvSpPr/>
          <p:nvPr/>
        </p:nvSpPr>
        <p:spPr>
          <a:xfrm>
            <a:off x="4497756" y="3684552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7448" y="3343176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9E1F"/>
                </a:solidFill>
              </a:rPr>
              <a:t>F</a:t>
            </a:r>
            <a:endParaRPr lang="en-US" dirty="0">
              <a:solidFill>
                <a:srgbClr val="DC9E1F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6762036" y="2735804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02645" y="2707890"/>
            <a:ext cx="30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</a:p>
        </p:txBody>
      </p:sp>
      <p:sp>
        <p:nvSpPr>
          <p:cNvPr id="18" name="Oval 17"/>
          <p:cNvSpPr/>
          <p:nvPr/>
        </p:nvSpPr>
        <p:spPr>
          <a:xfrm>
            <a:off x="4497756" y="4358804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98943" y="4181227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57591" y="3866989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41481" y="3509148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535818" y="3077222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972420" y="2344535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149466" y="1896794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45470" y="2018419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211952" y="3866989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745228" y="3448335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428264" y="3110120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175969" y="2724872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965540" y="2350288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806492" y="4181227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35368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H="1">
            <a:off x="1823431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Construction of a parabola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  <a:alpha val="60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Properties of Parabolic Reflectors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/>
              <a:t>Geometric Construction of a Parabola</a:t>
            </a:r>
            <a:endParaRPr lang="en-US" sz="1400" b="1" kern="1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17634" y="5099170"/>
            <a:ext cx="7119764" cy="0"/>
          </a:xfrm>
          <a:prstGeom prst="line">
            <a:avLst/>
          </a:prstGeom>
          <a:noFill/>
          <a:ln w="25400" cap="flat" cmpd="sng" algn="ctr">
            <a:solidFill>
              <a:srgbClr val="839C41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Oval 20"/>
          <p:cNvSpPr/>
          <p:nvPr/>
        </p:nvSpPr>
        <p:spPr>
          <a:xfrm>
            <a:off x="4497756" y="3684552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7448" y="3343176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9E1F"/>
                </a:solidFill>
              </a:rPr>
              <a:t>F</a:t>
            </a:r>
            <a:endParaRPr lang="en-US" dirty="0">
              <a:solidFill>
                <a:srgbClr val="DC9E1F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535368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H="1">
            <a:off x="1823431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4535368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OF RAYS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tx1"/>
                </a:solidFill>
              </a:rPr>
              <a:t>Properties of Parabolic Reflectors</a:t>
            </a:r>
            <a:endParaRPr lang="en-US" sz="1400" b="1" kern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29032" y="1417638"/>
            <a:ext cx="0" cy="409528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17634" y="5099170"/>
            <a:ext cx="7119764" cy="0"/>
          </a:xfrm>
          <a:prstGeom prst="line">
            <a:avLst/>
          </a:prstGeom>
          <a:noFill/>
          <a:ln w="25400" cap="flat" cmpd="sng" algn="ctr">
            <a:solidFill>
              <a:srgbClr val="839C41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Oval 14"/>
          <p:cNvSpPr/>
          <p:nvPr/>
        </p:nvSpPr>
        <p:spPr>
          <a:xfrm>
            <a:off x="4497756" y="3684552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7448" y="3343176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9E1F"/>
                </a:solidFill>
              </a:rPr>
              <a:t>F</a:t>
            </a:r>
            <a:endParaRPr lang="en-US" dirty="0">
              <a:solidFill>
                <a:srgbClr val="DC9E1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77127" y="5039791"/>
            <a:ext cx="121625" cy="121625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7940" y="4693308"/>
            <a:ext cx="3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5"/>
            <a:endCxn id="17" idx="1"/>
          </p:cNvCxnSpPr>
          <p:nvPr/>
        </p:nvCxnSpPr>
        <p:spPr>
          <a:xfrm>
            <a:off x="4601569" y="3788365"/>
            <a:ext cx="2193370" cy="126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526172" y="1743528"/>
            <a:ext cx="1986320" cy="30834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62036" y="2735804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02645" y="2707890"/>
            <a:ext cx="30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</a:p>
        </p:txBody>
      </p:sp>
      <p:sp>
        <p:nvSpPr>
          <p:cNvPr id="24" name="Freeform 23"/>
          <p:cNvSpPr/>
          <p:nvPr/>
        </p:nvSpPr>
        <p:spPr>
          <a:xfrm flipH="1">
            <a:off x="1823431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1" idx="7"/>
            <a:endCxn id="15" idx="7"/>
          </p:cNvCxnSpPr>
          <p:nvPr/>
        </p:nvCxnSpPr>
        <p:spPr>
          <a:xfrm flipH="1">
            <a:off x="4601569" y="2753616"/>
            <a:ext cx="2264280" cy="948748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6202295" y="2219125"/>
            <a:ext cx="1054294" cy="990928"/>
          </a:xfrm>
          <a:prstGeom prst="arc">
            <a:avLst>
              <a:gd name="adj1" fmla="val 6629338"/>
              <a:gd name="adj2" fmla="val 8677116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6202295" y="2602848"/>
            <a:ext cx="1459924" cy="948747"/>
          </a:xfrm>
          <a:prstGeom prst="arc">
            <a:avLst>
              <a:gd name="adj1" fmla="val 6121600"/>
              <a:gd name="adj2" fmla="val 8677116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6450978" y="1743528"/>
            <a:ext cx="1117334" cy="1010088"/>
          </a:xfrm>
          <a:prstGeom prst="arc">
            <a:avLst>
              <a:gd name="adj1" fmla="val 15303935"/>
              <a:gd name="adj2" fmla="val 19113944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770807" y="246724"/>
            <a:ext cx="39222" cy="2506892"/>
            <a:chOff x="6770807" y="246724"/>
            <a:chExt cx="39222" cy="250689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789946" y="246724"/>
              <a:ext cx="0" cy="1496804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770807" y="274638"/>
              <a:ext cx="39222" cy="2478978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005079" y="2753616"/>
            <a:ext cx="2823955" cy="1196146"/>
            <a:chOff x="4005079" y="2753616"/>
            <a:chExt cx="2823955" cy="1196146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5526172" y="2753616"/>
              <a:ext cx="1302862" cy="589560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1" idx="2"/>
            </p:cNvCxnSpPr>
            <p:nvPr/>
          </p:nvCxnSpPr>
          <p:spPr>
            <a:xfrm flipV="1">
              <a:off x="4005079" y="2796617"/>
              <a:ext cx="2756957" cy="1153145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09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4535368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OF RAYS</a:t>
            </a:r>
          </a:p>
        </p:txBody>
      </p:sp>
      <p:sp>
        <p:nvSpPr>
          <p:cNvPr id="13" name="Freeform 12"/>
          <p:cNvSpPr/>
          <p:nvPr/>
        </p:nvSpPr>
        <p:spPr>
          <a:xfrm>
            <a:off x="4338468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6275541"/>
                  <a:satOff val="-15517"/>
                  <a:lumOff val="-8235"/>
                  <a:shade val="85000"/>
                  <a:alpha val="64000"/>
                </a:schemeClr>
              </a:gs>
              <a:gs pos="100000">
                <a:schemeClr val="accent4">
                  <a:hueOff val="6275541"/>
                  <a:satOff val="-15517"/>
                  <a:lumOff val="-8235"/>
                  <a:tint val="90000"/>
                  <a:satMod val="200000"/>
                  <a:alpha val="64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6275541"/>
              <a:satOff val="-15517"/>
              <a:lumOff val="-8235"/>
              <a:alphaOff val="0"/>
            </a:schemeClr>
          </a:fillRef>
          <a:effectRef idx="2">
            <a:schemeClr val="accent4">
              <a:hueOff val="6275541"/>
              <a:satOff val="-15517"/>
              <a:lumOff val="-823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Properties of Hyperbolic Reflectors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202294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9413311"/>
                  <a:satOff val="-23276"/>
                  <a:lumOff val="-12353"/>
                  <a:shade val="85000"/>
                  <a:alpha val="60000"/>
                </a:schemeClr>
              </a:gs>
              <a:gs pos="100000">
                <a:schemeClr val="accent4">
                  <a:hueOff val="9413311"/>
                  <a:satOff val="-23276"/>
                  <a:lumOff val="-12353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9413311"/>
              <a:satOff val="-23276"/>
              <a:lumOff val="-12353"/>
              <a:alphaOff val="0"/>
            </a:schemeClr>
          </a:fillRef>
          <a:effectRef idx="2">
            <a:schemeClr val="accent4">
              <a:hueOff val="9413311"/>
              <a:satOff val="-23276"/>
              <a:lumOff val="-1235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rgbClr val="D9D9D9"/>
                </a:solidFill>
              </a:rPr>
              <a:t>Holograms</a:t>
            </a:r>
            <a:endParaRPr lang="en-US" sz="1400" kern="1200" dirty="0">
              <a:solidFill>
                <a:srgbClr val="D9D9D9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10816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0 w 2329782"/>
              <a:gd name="connsiteY5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85000"/>
                  <a:alpha val="60000"/>
                </a:schemeClr>
              </a:gs>
              <a:gs pos="100000">
                <a:schemeClr val="accent4">
                  <a:hueOff val="0"/>
                  <a:satOff val="0"/>
                  <a:lumOff val="0"/>
                  <a:tint val="90000"/>
                  <a:satMod val="200000"/>
                  <a:alpha val="6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676" tIns="37338" rIns="138692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kern="1200" dirty="0" smtClean="0">
                <a:solidFill>
                  <a:schemeClr val="tx1">
                    <a:lumMod val="85000"/>
                  </a:schemeClr>
                </a:solidFill>
              </a:rPr>
              <a:t>Geometric Construction of a Parabola</a:t>
            </a:r>
            <a:endParaRPr lang="en-US" sz="1400" kern="12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474642" y="6167762"/>
            <a:ext cx="2329782" cy="480092"/>
          </a:xfrm>
          <a:custGeom>
            <a:avLst/>
            <a:gdLst>
              <a:gd name="connsiteX0" fmla="*/ 0 w 2329782"/>
              <a:gd name="connsiteY0" fmla="*/ 0 h 480092"/>
              <a:gd name="connsiteX1" fmla="*/ 2089736 w 2329782"/>
              <a:gd name="connsiteY1" fmla="*/ 0 h 480092"/>
              <a:gd name="connsiteX2" fmla="*/ 2329782 w 2329782"/>
              <a:gd name="connsiteY2" fmla="*/ 240046 h 480092"/>
              <a:gd name="connsiteX3" fmla="*/ 2089736 w 2329782"/>
              <a:gd name="connsiteY3" fmla="*/ 480092 h 480092"/>
              <a:gd name="connsiteX4" fmla="*/ 0 w 2329782"/>
              <a:gd name="connsiteY4" fmla="*/ 480092 h 480092"/>
              <a:gd name="connsiteX5" fmla="*/ 240046 w 2329782"/>
              <a:gd name="connsiteY5" fmla="*/ 240046 h 480092"/>
              <a:gd name="connsiteX6" fmla="*/ 0 w 2329782"/>
              <a:gd name="connsiteY6" fmla="*/ 0 h 48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9782" h="480092">
                <a:moveTo>
                  <a:pt x="0" y="0"/>
                </a:moveTo>
                <a:lnTo>
                  <a:pt x="2089736" y="0"/>
                </a:lnTo>
                <a:lnTo>
                  <a:pt x="2329782" y="240046"/>
                </a:lnTo>
                <a:lnTo>
                  <a:pt x="2089736" y="480092"/>
                </a:lnTo>
                <a:lnTo>
                  <a:pt x="0" y="480092"/>
                </a:lnTo>
                <a:lnTo>
                  <a:pt x="240046" y="24004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3137770"/>
                  <a:satOff val="-7759"/>
                  <a:lumOff val="-4118"/>
                  <a:shade val="85000"/>
                </a:schemeClr>
              </a:gs>
              <a:gs pos="100000">
                <a:schemeClr val="accent4">
                  <a:hueOff val="3137770"/>
                  <a:satOff val="-7759"/>
                  <a:lumOff val="-4118"/>
                  <a:tint val="90000"/>
                  <a:satMod val="200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3137770"/>
              <a:satOff val="-7759"/>
              <a:lumOff val="-4118"/>
              <a:alphaOff val="0"/>
            </a:schemeClr>
          </a:fillRef>
          <a:effectRef idx="2">
            <a:schemeClr val="accent4">
              <a:hueOff val="3137770"/>
              <a:satOff val="-7759"/>
              <a:lumOff val="-411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6053" tIns="37338" rIns="258715" bIns="373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b="1" kern="1200" dirty="0" smtClean="0">
                <a:solidFill>
                  <a:schemeClr val="tx1"/>
                </a:solidFill>
              </a:rPr>
              <a:t>Properties of Parabolic Reflectors</a:t>
            </a:r>
            <a:endParaRPr lang="en-US" sz="1400" b="1" kern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29032" y="1417638"/>
            <a:ext cx="0" cy="4095280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17634" y="5099170"/>
            <a:ext cx="7119764" cy="0"/>
          </a:xfrm>
          <a:prstGeom prst="line">
            <a:avLst/>
          </a:prstGeom>
          <a:noFill/>
          <a:ln w="25400" cap="flat" cmpd="sng" algn="ctr">
            <a:solidFill>
              <a:srgbClr val="839C41"/>
            </a:solidFill>
            <a:prstDash val="lg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Oval 14"/>
          <p:cNvSpPr/>
          <p:nvPr/>
        </p:nvSpPr>
        <p:spPr>
          <a:xfrm>
            <a:off x="4497756" y="3684552"/>
            <a:ext cx="121625" cy="121625"/>
          </a:xfrm>
          <a:prstGeom prst="ellipse">
            <a:avLst/>
          </a:prstGeom>
          <a:solidFill>
            <a:srgbClr val="CC5439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7448" y="3343176"/>
            <a:ext cx="30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9E1F"/>
                </a:solidFill>
              </a:rPr>
              <a:t>F</a:t>
            </a:r>
            <a:endParaRPr lang="en-US" dirty="0">
              <a:solidFill>
                <a:srgbClr val="DC9E1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77127" y="5039791"/>
            <a:ext cx="121625" cy="121625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7940" y="4693308"/>
            <a:ext cx="3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9" name="Straight Connector 18"/>
          <p:cNvCxnSpPr>
            <a:stCxn id="15" idx="5"/>
            <a:endCxn id="17" idx="1"/>
          </p:cNvCxnSpPr>
          <p:nvPr/>
        </p:nvCxnSpPr>
        <p:spPr>
          <a:xfrm>
            <a:off x="4601569" y="3788365"/>
            <a:ext cx="2193370" cy="126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526172" y="1743528"/>
            <a:ext cx="1986320" cy="308347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62036" y="2735804"/>
            <a:ext cx="121625" cy="121625"/>
          </a:xfrm>
          <a:prstGeom prst="ellipse">
            <a:avLst/>
          </a:prstGeom>
          <a:solidFill>
            <a:schemeClr val="accent6"/>
          </a:solidFill>
          <a:ln w="9525" cap="flat" cmpd="sng" algn="ctr">
            <a:solidFill>
              <a:srgbClr val="E8BC4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02645" y="2707890"/>
            <a:ext cx="30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</a:p>
        </p:txBody>
      </p:sp>
      <p:sp>
        <p:nvSpPr>
          <p:cNvPr id="24" name="Freeform 23"/>
          <p:cNvSpPr/>
          <p:nvPr/>
        </p:nvSpPr>
        <p:spPr>
          <a:xfrm flipH="1">
            <a:off x="1823431" y="1953946"/>
            <a:ext cx="2721221" cy="2456388"/>
          </a:xfrm>
          <a:custGeom>
            <a:avLst/>
            <a:gdLst>
              <a:gd name="connsiteX0" fmla="*/ 2721221 w 2721221"/>
              <a:gd name="connsiteY0" fmla="*/ 0 h 2456388"/>
              <a:gd name="connsiteX1" fmla="*/ 2051382 w 2721221"/>
              <a:gd name="connsiteY1" fmla="*/ 1214237 h 2456388"/>
              <a:gd name="connsiteX2" fmla="*/ 1297813 w 2721221"/>
              <a:gd name="connsiteY2" fmla="*/ 1967902 h 2456388"/>
              <a:gd name="connsiteX3" fmla="*/ 711704 w 2721221"/>
              <a:gd name="connsiteY3" fmla="*/ 2302864 h 2456388"/>
              <a:gd name="connsiteX4" fmla="*/ 0 w 2721221"/>
              <a:gd name="connsiteY4" fmla="*/ 2456388 h 2456388"/>
              <a:gd name="connsiteX5" fmla="*/ 0 w 2721221"/>
              <a:gd name="connsiteY5" fmla="*/ 2456388 h 245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1221" h="2456388">
                <a:moveTo>
                  <a:pt x="2721221" y="0"/>
                </a:moveTo>
                <a:cubicBezTo>
                  <a:pt x="2504919" y="443126"/>
                  <a:pt x="2288617" y="886253"/>
                  <a:pt x="2051382" y="1214237"/>
                </a:cubicBezTo>
                <a:cubicBezTo>
                  <a:pt x="1814147" y="1542221"/>
                  <a:pt x="1521093" y="1786464"/>
                  <a:pt x="1297813" y="1967902"/>
                </a:cubicBezTo>
                <a:cubicBezTo>
                  <a:pt x="1074533" y="2149340"/>
                  <a:pt x="928006" y="2221450"/>
                  <a:pt x="711704" y="2302864"/>
                </a:cubicBezTo>
                <a:cubicBezTo>
                  <a:pt x="495402" y="2384278"/>
                  <a:pt x="0" y="2456388"/>
                  <a:pt x="0" y="2456388"/>
                </a:cubicBezTo>
                <a:lnTo>
                  <a:pt x="0" y="245638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1" idx="7"/>
            <a:endCxn id="15" idx="7"/>
          </p:cNvCxnSpPr>
          <p:nvPr/>
        </p:nvCxnSpPr>
        <p:spPr>
          <a:xfrm flipH="1">
            <a:off x="4601569" y="2753616"/>
            <a:ext cx="2264280" cy="948748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6202295" y="2219125"/>
            <a:ext cx="1054294" cy="990928"/>
          </a:xfrm>
          <a:prstGeom prst="arc">
            <a:avLst>
              <a:gd name="adj1" fmla="val 6629338"/>
              <a:gd name="adj2" fmla="val 8677116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6202295" y="2602848"/>
            <a:ext cx="1459924" cy="948747"/>
          </a:xfrm>
          <a:prstGeom prst="arc">
            <a:avLst>
              <a:gd name="adj1" fmla="val 6121600"/>
              <a:gd name="adj2" fmla="val 8677116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>
            <a:off x="6450978" y="1743528"/>
            <a:ext cx="1117334" cy="1010088"/>
          </a:xfrm>
          <a:prstGeom prst="arc">
            <a:avLst>
              <a:gd name="adj1" fmla="val 15303935"/>
              <a:gd name="adj2" fmla="val 19113944"/>
            </a:avLst>
          </a:prstGeom>
          <a:ln w="28575" cmpd="sng">
            <a:solidFill>
              <a:srgbClr val="FF7E1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770807" y="246724"/>
            <a:ext cx="39222" cy="2506892"/>
            <a:chOff x="6770807" y="246724"/>
            <a:chExt cx="39222" cy="2506892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789946" y="246724"/>
              <a:ext cx="0" cy="1496804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770807" y="274638"/>
              <a:ext cx="39222" cy="2478978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005079" y="2753616"/>
            <a:ext cx="2823955" cy="1196146"/>
            <a:chOff x="4005079" y="2753616"/>
            <a:chExt cx="2823955" cy="1196146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5526172" y="2753616"/>
              <a:ext cx="1302862" cy="589560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21" idx="2"/>
            </p:cNvCxnSpPr>
            <p:nvPr/>
          </p:nvCxnSpPr>
          <p:spPr>
            <a:xfrm flipV="1">
              <a:off x="4005079" y="2796617"/>
              <a:ext cx="2756957" cy="1153145"/>
            </a:xfrm>
            <a:prstGeom prst="straightConnector1">
              <a:avLst/>
            </a:prstGeom>
            <a:ln w="3810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non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38100" dist="25400" dir="5400000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>
            <a:off x="2192911" y="0"/>
            <a:ext cx="38780" cy="2725702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113710" y="0"/>
            <a:ext cx="52217" cy="3806177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150032" y="116326"/>
            <a:ext cx="69141" cy="4165116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231691" y="2725702"/>
            <a:ext cx="2918341" cy="1224060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823664" y="2857429"/>
            <a:ext cx="1395509" cy="1456965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165927" y="3684552"/>
            <a:ext cx="2360245" cy="121625"/>
          </a:xfrm>
          <a:prstGeom prst="straightConnector1">
            <a:avLst/>
          </a:prstGeom>
          <a:ln w="381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26" grpId="1" animBg="1"/>
      <p:bldP spid="27" grpId="1" animBg="1"/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Horizon">
    <a:dk1>
      <a:srgbClr val="000000"/>
    </a:dk1>
    <a:lt1>
      <a:srgbClr val="FFFFFF"/>
    </a:lt1>
    <a:dk2>
      <a:srgbClr val="1F2123"/>
    </a:dk2>
    <a:lt2>
      <a:srgbClr val="DC9E1F"/>
    </a:lt2>
    <a:accent1>
      <a:srgbClr val="7E97AD"/>
    </a:accent1>
    <a:accent2>
      <a:srgbClr val="CC8E60"/>
    </a:accent2>
    <a:accent3>
      <a:srgbClr val="7A6A60"/>
    </a:accent3>
    <a:accent4>
      <a:srgbClr val="B4936D"/>
    </a:accent4>
    <a:accent5>
      <a:srgbClr val="67787B"/>
    </a:accent5>
    <a:accent6>
      <a:srgbClr val="9D936F"/>
    </a:accent6>
    <a:hlink>
      <a:srgbClr val="646464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D93BEE2EA887439844AFF2E71DB9AF" ma:contentTypeVersion="1" ma:contentTypeDescription="Create a new document." ma:contentTypeScope="" ma:versionID="fab99260e39cac318bf67fc7ec2b58f8">
  <xsd:schema xmlns:xsd="http://www.w3.org/2001/XMLSchema" xmlns:xs="http://www.w3.org/2001/XMLSchema" xmlns:p="http://schemas.microsoft.com/office/2006/metadata/properties" xmlns:ns3="cfa6bae2-2cc0-4f0a-93a7-6bce4008143b" targetNamespace="http://schemas.microsoft.com/office/2006/metadata/properties" ma:root="true" ma:fieldsID="af770578f9da1197219bc3413fc73b5f" ns3:_="">
    <xsd:import namespace="cfa6bae2-2cc0-4f0a-93a7-6bce4008143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6bae2-2cc0-4f0a-93a7-6bce400814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09E6F6-76C8-4B61-8A60-F021CE45DEE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cfa6bae2-2cc0-4f0a-93a7-6bce4008143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EEC867-DA40-4792-BF93-7CF54C0546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a6bae2-2cc0-4f0a-93a7-6bce40081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F653CF-176B-4F45-A6A3-95172F3DC2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439</Words>
  <Application>Microsoft Office PowerPoint</Application>
  <PresentationFormat>On-screen Show (4:3)</PresentationFormat>
  <Paragraphs>149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Cambria Math</vt:lpstr>
      <vt:lpstr>Corbel</vt:lpstr>
      <vt:lpstr>Horizon</vt:lpstr>
      <vt:lpstr>Holograms The Boundary between Geometric and Wave Optics</vt:lpstr>
      <vt:lpstr>Special Acknowledgement</vt:lpstr>
      <vt:lpstr>Overview</vt:lpstr>
      <vt:lpstr>What is a parabola?</vt:lpstr>
      <vt:lpstr>Geometric Construction of a parabola</vt:lpstr>
      <vt:lpstr>Geometric Construction of a parabola</vt:lpstr>
      <vt:lpstr>Geometric Construction of a parabola</vt:lpstr>
      <vt:lpstr>REFLECTION OF RAYS</vt:lpstr>
      <vt:lpstr>REFLECTION OF RAYS</vt:lpstr>
      <vt:lpstr>REFLECTION OF RAYS</vt:lpstr>
      <vt:lpstr>What is a Hyperbola?</vt:lpstr>
      <vt:lpstr>Reflection of rays off a parabola</vt:lpstr>
      <vt:lpstr>Holography</vt:lpstr>
      <vt:lpstr>The Basic Interference Pattern</vt:lpstr>
      <vt:lpstr>The Basic Interference Pattern</vt:lpstr>
      <vt:lpstr>Reconstructing A Virtual Image</vt:lpstr>
      <vt:lpstr>Reflection holograms</vt:lpstr>
      <vt:lpstr>Reflection holograms</vt:lpstr>
      <vt:lpstr>Reflection holograms</vt:lpstr>
      <vt:lpstr>Expanding to the rest of the hologram</vt:lpstr>
    </vt:vector>
  </TitlesOfParts>
  <Company>Wabash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Rohrbach</dc:creator>
  <cp:lastModifiedBy>Zachary J. Rohrbach</cp:lastModifiedBy>
  <cp:revision>81</cp:revision>
  <cp:lastPrinted>2016-04-15T11:42:51Z</cp:lastPrinted>
  <dcterms:created xsi:type="dcterms:W3CDTF">2011-07-11T13:20:16Z</dcterms:created>
  <dcterms:modified xsi:type="dcterms:W3CDTF">2019-04-10T20:17:38Z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0x01010047D93BEE2EA887439844AFF2E71DB9AF</vt:lpwstr>
  </property>
</Properties>
</file>