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9D7AB-17A6-8042-A982-48FF029FE76C}" v="1720" dt="2020-09-22T00:58:45.945"/>
    <p1510:client id="{EC006EAB-043C-6A4A-AF47-10799BF9934F}" v="116" dt="2020-09-22T01:24:46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 autoAdjust="0"/>
    <p:restoredTop sz="94599" autoAdjust="0"/>
  </p:normalViewPr>
  <p:slideViewPr>
    <p:cSldViewPr snapToGrid="0" snapToObjects="1">
      <p:cViewPr>
        <p:scale>
          <a:sx n="90" d="100"/>
          <a:sy n="90" d="100"/>
        </p:scale>
        <p:origin x="1944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J. Rohrbach" userId="4be07697-49c5-492e-917e-743c07ccd9a6" providerId="ADAL" clId="{EC006EAB-043C-6A4A-AF47-10799BF9934F}"/>
    <pc:docChg chg="undo custSel modSld">
      <pc:chgData name="Zachary J. Rohrbach" userId="4be07697-49c5-492e-917e-743c07ccd9a6" providerId="ADAL" clId="{EC006EAB-043C-6A4A-AF47-10799BF9934F}" dt="2020-09-22T01:37:46.983" v="570" actId="20577"/>
      <pc:docMkLst>
        <pc:docMk/>
      </pc:docMkLst>
      <pc:sldChg chg="modSp mod">
        <pc:chgData name="Zachary J. Rohrbach" userId="4be07697-49c5-492e-917e-743c07ccd9a6" providerId="ADAL" clId="{EC006EAB-043C-6A4A-AF47-10799BF9934F}" dt="2020-09-22T01:37:46.983" v="570" actId="20577"/>
        <pc:sldMkLst>
          <pc:docMk/>
          <pc:sldMk cId="3841021480" sldId="256"/>
        </pc:sldMkLst>
        <pc:spChg chg="mod">
          <ac:chgData name="Zachary J. Rohrbach" userId="4be07697-49c5-492e-917e-743c07ccd9a6" providerId="ADAL" clId="{EC006EAB-043C-6A4A-AF47-10799BF9934F}" dt="2020-09-22T01:37:46.983" v="570" actId="20577"/>
          <ac:spMkLst>
            <pc:docMk/>
            <pc:sldMk cId="3841021480" sldId="256"/>
            <ac:spMk id="4" creationId="{00000000-0000-0000-0000-000000000000}"/>
          </ac:spMkLst>
        </pc:spChg>
      </pc:sldChg>
      <pc:sldChg chg="modSp mod">
        <pc:chgData name="Zachary J. Rohrbach" userId="4be07697-49c5-492e-917e-743c07ccd9a6" providerId="ADAL" clId="{EC006EAB-043C-6A4A-AF47-10799BF9934F}" dt="2020-09-22T01:22:57.964" v="426" actId="20577"/>
        <pc:sldMkLst>
          <pc:docMk/>
          <pc:sldMk cId="2622396399" sldId="257"/>
        </pc:sldMkLst>
        <pc:spChg chg="mod">
          <ac:chgData name="Zachary J. Rohrbach" userId="4be07697-49c5-492e-917e-743c07ccd9a6" providerId="ADAL" clId="{EC006EAB-043C-6A4A-AF47-10799BF9934F}" dt="2020-09-22T01:22:57.964" v="426" actId="20577"/>
          <ac:spMkLst>
            <pc:docMk/>
            <pc:sldMk cId="2622396399" sldId="257"/>
            <ac:spMk id="19" creationId="{F3D0AD23-2F03-F044-B552-21BA8322D327}"/>
          </ac:spMkLst>
        </pc:spChg>
      </pc:sldChg>
      <pc:sldChg chg="modSp mod">
        <pc:chgData name="Zachary J. Rohrbach" userId="4be07697-49c5-492e-917e-743c07ccd9a6" providerId="ADAL" clId="{EC006EAB-043C-6A4A-AF47-10799BF9934F}" dt="2020-09-22T01:23:48.952" v="432" actId="1037"/>
        <pc:sldMkLst>
          <pc:docMk/>
          <pc:sldMk cId="1406434878" sldId="258"/>
        </pc:sldMkLst>
        <pc:spChg chg="mod">
          <ac:chgData name="Zachary J. Rohrbach" userId="4be07697-49c5-492e-917e-743c07ccd9a6" providerId="ADAL" clId="{EC006EAB-043C-6A4A-AF47-10799BF9934F}" dt="2020-09-22T01:23:42.836" v="428" actId="1038"/>
          <ac:spMkLst>
            <pc:docMk/>
            <pc:sldMk cId="1406434878" sldId="258"/>
            <ac:spMk id="16" creationId="{09927CC1-74A7-6442-B3A1-BABA9471246E}"/>
          </ac:spMkLst>
        </pc:spChg>
        <pc:spChg chg="mod">
          <ac:chgData name="Zachary J. Rohrbach" userId="4be07697-49c5-492e-917e-743c07ccd9a6" providerId="ADAL" clId="{EC006EAB-043C-6A4A-AF47-10799BF9934F}" dt="2020-09-22T01:23:48.952" v="432" actId="1037"/>
          <ac:spMkLst>
            <pc:docMk/>
            <pc:sldMk cId="1406434878" sldId="258"/>
            <ac:spMk id="26" creationId="{328B6119-5E34-9245-9553-4F390156B2F0}"/>
          </ac:spMkLst>
        </pc:spChg>
        <pc:spChg chg="mod">
          <ac:chgData name="Zachary J. Rohrbach" userId="4be07697-49c5-492e-917e-743c07ccd9a6" providerId="ADAL" clId="{EC006EAB-043C-6A4A-AF47-10799BF9934F}" dt="2020-09-22T01:22:55.109" v="425" actId="20577"/>
          <ac:spMkLst>
            <pc:docMk/>
            <pc:sldMk cId="1406434878" sldId="258"/>
            <ac:spMk id="31" creationId="{706CD0DF-6CAB-044D-A7D8-DEB12AF14D7C}"/>
          </ac:spMkLst>
        </pc:spChg>
      </pc:sldChg>
      <pc:sldChg chg="addSp delSp modSp mod modAnim">
        <pc:chgData name="Zachary J. Rohrbach" userId="4be07697-49c5-492e-917e-743c07ccd9a6" providerId="ADAL" clId="{EC006EAB-043C-6A4A-AF47-10799BF9934F}" dt="2020-09-22T01:22:19.344" v="420" actId="114"/>
        <pc:sldMkLst>
          <pc:docMk/>
          <pc:sldMk cId="916874974" sldId="261"/>
        </pc:sldMkLst>
        <pc:spChg chg="mod">
          <ac:chgData name="Zachary J. Rohrbach" userId="4be07697-49c5-492e-917e-743c07ccd9a6" providerId="ADAL" clId="{EC006EAB-043C-6A4A-AF47-10799BF9934F}" dt="2020-09-22T01:22:19.344" v="420" actId="114"/>
          <ac:spMkLst>
            <pc:docMk/>
            <pc:sldMk cId="916874974" sldId="261"/>
            <ac:spMk id="3" creationId="{DF193C9A-83C9-564B-B380-A34A89D4EF0A}"/>
          </ac:spMkLst>
        </pc:spChg>
        <pc:spChg chg="mod">
          <ac:chgData name="Zachary J. Rohrbach" userId="4be07697-49c5-492e-917e-743c07ccd9a6" providerId="ADAL" clId="{EC006EAB-043C-6A4A-AF47-10799BF9934F}" dt="2020-09-22T01:01:48.799" v="6" actId="1076"/>
          <ac:spMkLst>
            <pc:docMk/>
            <pc:sldMk cId="916874974" sldId="261"/>
            <ac:spMk id="21" creationId="{ACD6C279-41A5-B34F-B528-1C25CB367DF3}"/>
          </ac:spMkLst>
        </pc:spChg>
        <pc:grpChg chg="del mod">
          <ac:chgData name="Zachary J. Rohrbach" userId="4be07697-49c5-492e-917e-743c07ccd9a6" providerId="ADAL" clId="{EC006EAB-043C-6A4A-AF47-10799BF9934F}" dt="2020-09-22T01:12:04.476" v="171" actId="165"/>
          <ac:grpSpMkLst>
            <pc:docMk/>
            <pc:sldMk cId="916874974" sldId="261"/>
            <ac:grpSpMk id="23" creationId="{68971CC2-B319-2A4C-A45D-8446FB0DB173}"/>
          </ac:grpSpMkLst>
        </pc:grpChg>
        <pc:picChg chg="add del mod">
          <ac:chgData name="Zachary J. Rohrbach" userId="4be07697-49c5-492e-917e-743c07ccd9a6" providerId="ADAL" clId="{EC006EAB-043C-6A4A-AF47-10799BF9934F}" dt="2020-09-22T01:09:39.207" v="131" actId="478"/>
          <ac:picMkLst>
            <pc:docMk/>
            <pc:sldMk cId="916874974" sldId="261"/>
            <ac:picMk id="10" creationId="{04E1A97E-2842-DA4D-8D3F-EDC32EA1EB82}"/>
          </ac:picMkLst>
        </pc:picChg>
        <pc:picChg chg="add del">
          <ac:chgData name="Zachary J. Rohrbach" userId="4be07697-49c5-492e-917e-743c07ccd9a6" providerId="ADAL" clId="{EC006EAB-043C-6A4A-AF47-10799BF9934F}" dt="2020-09-22T01:09:13.164" v="119"/>
          <ac:picMkLst>
            <pc:docMk/>
            <pc:sldMk cId="916874974" sldId="261"/>
            <ac:picMk id="12" creationId="{D78EFAE9-7443-7741-BEFE-F01339F5A58F}"/>
          </ac:picMkLst>
        </pc:picChg>
        <pc:picChg chg="del mod">
          <ac:chgData name="Zachary J. Rohrbach" userId="4be07697-49c5-492e-917e-743c07ccd9a6" providerId="ADAL" clId="{EC006EAB-043C-6A4A-AF47-10799BF9934F}" dt="2020-09-22T01:06:39.094" v="96" actId="478"/>
          <ac:picMkLst>
            <pc:docMk/>
            <pc:sldMk cId="916874974" sldId="261"/>
            <ac:picMk id="1026" creationId="{DDA05F91-B573-384B-B11D-6DB93EAEFDA2}"/>
          </ac:picMkLst>
        </pc:picChg>
        <pc:picChg chg="mod topLvl">
          <ac:chgData name="Zachary J. Rohrbach" userId="4be07697-49c5-492e-917e-743c07ccd9a6" providerId="ADAL" clId="{EC006EAB-043C-6A4A-AF47-10799BF9934F}" dt="2020-09-22T01:12:08.233" v="172" actId="108"/>
          <ac:picMkLst>
            <pc:docMk/>
            <pc:sldMk cId="916874974" sldId="261"/>
            <ac:picMk id="1028" creationId="{2ABCC255-E091-B040-A07D-6CFAE0155802}"/>
          </ac:picMkLst>
        </pc:picChg>
        <pc:picChg chg="add del mod">
          <ac:chgData name="Zachary J. Rohrbach" userId="4be07697-49c5-492e-917e-743c07ccd9a6" providerId="ADAL" clId="{EC006EAB-043C-6A4A-AF47-10799BF9934F}" dt="2020-09-22T01:09:30.585" v="125"/>
          <ac:picMkLst>
            <pc:docMk/>
            <pc:sldMk cId="916874974" sldId="261"/>
            <ac:picMk id="1030" creationId="{FEEDBC8C-524A-7442-AFF4-A21BA4CE0CB7}"/>
          </ac:picMkLst>
        </pc:picChg>
        <pc:picChg chg="add mod">
          <ac:chgData name="Zachary J. Rohrbach" userId="4be07697-49c5-492e-917e-743c07ccd9a6" providerId="ADAL" clId="{EC006EAB-043C-6A4A-AF47-10799BF9934F}" dt="2020-09-22T01:13:44.083" v="187" actId="1076"/>
          <ac:picMkLst>
            <pc:docMk/>
            <pc:sldMk cId="916874974" sldId="261"/>
            <ac:picMk id="1032" creationId="{5BD56607-B786-634B-B495-245280982782}"/>
          </ac:picMkLst>
        </pc:picChg>
        <pc:picChg chg="add del mod">
          <ac:chgData name="Zachary J. Rohrbach" userId="4be07697-49c5-492e-917e-743c07ccd9a6" providerId="ADAL" clId="{EC006EAB-043C-6A4A-AF47-10799BF9934F}" dt="2020-09-22T01:13:08.668" v="183"/>
          <ac:picMkLst>
            <pc:docMk/>
            <pc:sldMk cId="916874974" sldId="261"/>
            <ac:picMk id="1034" creationId="{7F1D75B4-9F28-2C44-AA91-048D664EE0F2}"/>
          </ac:picMkLst>
        </pc:picChg>
        <pc:cxnChg chg="mod">
          <ac:chgData name="Zachary J. Rohrbach" userId="4be07697-49c5-492e-917e-743c07ccd9a6" providerId="ADAL" clId="{EC006EAB-043C-6A4A-AF47-10799BF9934F}" dt="2020-09-22T01:01:23.352" v="1" actId="14100"/>
          <ac:cxnSpMkLst>
            <pc:docMk/>
            <pc:sldMk cId="916874974" sldId="261"/>
            <ac:cxnSpMk id="7" creationId="{5EA82789-7B5A-7145-8624-F4261201801E}"/>
          </ac:cxnSpMkLst>
        </pc:cxnChg>
        <pc:cxnChg chg="mod topLvl">
          <ac:chgData name="Zachary J. Rohrbach" userId="4be07697-49c5-492e-917e-743c07ccd9a6" providerId="ADAL" clId="{EC006EAB-043C-6A4A-AF47-10799BF9934F}" dt="2020-09-22T01:12:04.476" v="171" actId="165"/>
          <ac:cxnSpMkLst>
            <pc:docMk/>
            <pc:sldMk cId="916874974" sldId="261"/>
            <ac:cxnSpMk id="11" creationId="{2E7282E7-4EA2-DC40-9A13-BFEA774269DF}"/>
          </ac:cxnSpMkLst>
        </pc:cxnChg>
        <pc:cxnChg chg="mod topLvl">
          <ac:chgData name="Zachary J. Rohrbach" userId="4be07697-49c5-492e-917e-743c07ccd9a6" providerId="ADAL" clId="{EC006EAB-043C-6A4A-AF47-10799BF9934F}" dt="2020-09-22T01:12:04.476" v="171" actId="165"/>
          <ac:cxnSpMkLst>
            <pc:docMk/>
            <pc:sldMk cId="916874974" sldId="261"/>
            <ac:cxnSpMk id="14" creationId="{39536405-35A3-2B42-9DC0-15CDC725C784}"/>
          </ac:cxnSpMkLst>
        </pc:cxnChg>
        <pc:cxnChg chg="mod">
          <ac:chgData name="Zachary J. Rohrbach" userId="4be07697-49c5-492e-917e-743c07ccd9a6" providerId="ADAL" clId="{EC006EAB-043C-6A4A-AF47-10799BF9934F}" dt="2020-09-22T01:01:31.859" v="4" actId="14100"/>
          <ac:cxnSpMkLst>
            <pc:docMk/>
            <pc:sldMk cId="916874974" sldId="261"/>
            <ac:cxnSpMk id="28" creationId="{842A79B0-A0C8-C048-B45E-6FC894908ACB}"/>
          </ac:cxnSpMkLst>
        </pc:cxnChg>
        <pc:cxnChg chg="mod">
          <ac:chgData name="Zachary J. Rohrbach" userId="4be07697-49c5-492e-917e-743c07ccd9a6" providerId="ADAL" clId="{EC006EAB-043C-6A4A-AF47-10799BF9934F}" dt="2020-09-22T01:01:39.697" v="5" actId="14100"/>
          <ac:cxnSpMkLst>
            <pc:docMk/>
            <pc:sldMk cId="916874974" sldId="261"/>
            <ac:cxnSpMk id="32" creationId="{F67C4DBF-B552-474A-B1D4-092713D463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36251-9C81-2A49-8734-FE7C9C0AB6CA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DD6E-2799-BF4A-A887-0746D15C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DD6E-2799-BF4A-A887-0746D15C3E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A55C943-B0A3-B24E-966B-5319015B37D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0F268E3-4A54-8146-BD7F-43E26F98125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hrbachscience.com/" TargetMode="External"/><Relationship Id="rId2" Type="http://schemas.openxmlformats.org/officeDocument/2006/relationships/hyperlink" Target="mailto:zjrohrbach@avon-schools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hyperlink" Target="https://creativecommons.org/licenses/by/4.0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zilla.com/" TargetMode="External"/><Relationship Id="rId11" Type="http://schemas.microsoft.com/office/2007/relationships/hdphoto" Target="../media/hdphoto1.wdp"/><Relationship Id="rId5" Type="http://schemas.openxmlformats.org/officeDocument/2006/relationships/hyperlink" Target="https://creazilla.com/nodes/2486-female-runner-silhouette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creazilla.com/nodes/2298-high-jump-silhouette" TargetMode="Externa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74436"/>
          </a:xfrm>
        </p:spPr>
        <p:txBody>
          <a:bodyPr>
            <a:noAutofit/>
          </a:bodyPr>
          <a:lstStyle/>
          <a:p>
            <a:r>
              <a:rPr lang="en-US" dirty="0"/>
              <a:t>Interesting Conceptual Discussions around Energy and its Definition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Energy is made 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1" y="5195454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9E1F"/>
                </a:solidFill>
              </a:rPr>
              <a:t>Zachary J. Rohrbach</a:t>
            </a:r>
          </a:p>
          <a:p>
            <a:pPr algn="ctr"/>
            <a:r>
              <a:rPr lang="en-US" dirty="0">
                <a:solidFill>
                  <a:srgbClr val="DC9E1F"/>
                </a:solidFill>
              </a:rPr>
              <a:t>Avon High School</a:t>
            </a:r>
          </a:p>
          <a:p>
            <a:pPr algn="ctr"/>
            <a:r>
              <a:rPr lang="en-US" dirty="0">
                <a:solidFill>
                  <a:srgbClr val="DC9E1F"/>
                </a:solidFill>
              </a:rPr>
              <a:t>September 2020, IN-AAPT Fall Meeting</a:t>
            </a:r>
          </a:p>
          <a:p>
            <a:pPr algn="ctr"/>
            <a:r>
              <a:rPr lang="en-US" dirty="0">
                <a:solidFill>
                  <a:srgbClr val="DC9E1F"/>
                </a:solidFill>
                <a:hlinkClick r:id="rId2"/>
              </a:rPr>
              <a:t>zjrohrbach@avon-schools.org</a:t>
            </a:r>
            <a:endParaRPr lang="en-US" dirty="0">
              <a:solidFill>
                <a:srgbClr val="DC9E1F"/>
              </a:solidFill>
            </a:endParaRPr>
          </a:p>
          <a:p>
            <a:pPr algn="ctr"/>
            <a:r>
              <a:rPr lang="en-US" dirty="0">
                <a:solidFill>
                  <a:srgbClr val="DC9E1F"/>
                </a:solidFill>
                <a:hlinkClick r:id="rId3"/>
              </a:rPr>
              <a:t>www.rohrbachscience.com</a:t>
            </a:r>
            <a:r>
              <a:rPr lang="en-US" dirty="0">
                <a:solidFill>
                  <a:srgbClr val="DC9E1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10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E67E-1938-F846-B98F-829E3845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kinetic energy?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5E5BCC-F0C7-2D45-AF8D-557A93B98B5B}"/>
                  </a:ext>
                </a:extLst>
              </p:cNvPr>
              <p:cNvSpPr txBox="1"/>
              <p:nvPr/>
            </p:nvSpPr>
            <p:spPr>
              <a:xfrm>
                <a:off x="1488812" y="1588932"/>
                <a:ext cx="1528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5E5BCC-F0C7-2D45-AF8D-557A93B9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812" y="1588932"/>
                <a:ext cx="152855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C9FEF-A2DB-5549-90A8-15C32056DF7D}"/>
                  </a:ext>
                </a:extLst>
              </p:cNvPr>
              <p:cNvSpPr txBox="1"/>
              <p:nvPr/>
            </p:nvSpPr>
            <p:spPr>
              <a:xfrm>
                <a:off x="1488812" y="2112152"/>
                <a:ext cx="18106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C9FEF-A2DB-5549-90A8-15C32056D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812" y="2112152"/>
                <a:ext cx="18106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A58845-CDF9-D144-8008-9560D9D20B27}"/>
                  </a:ext>
                </a:extLst>
              </p:cNvPr>
              <p:cNvSpPr txBox="1"/>
              <p:nvPr/>
            </p:nvSpPr>
            <p:spPr>
              <a:xfrm>
                <a:off x="6733389" y="851009"/>
                <a:ext cx="2547364" cy="53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A58845-CDF9-D144-8008-9560D9D20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89" y="851009"/>
                <a:ext cx="2547364" cy="53168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7BDF4-AAAD-1740-A5F1-93E1A337C532}"/>
                  </a:ext>
                </a:extLst>
              </p:cNvPr>
              <p:cNvSpPr txBox="1"/>
              <p:nvPr/>
            </p:nvSpPr>
            <p:spPr>
              <a:xfrm>
                <a:off x="6149718" y="1668669"/>
                <a:ext cx="2137573" cy="96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7BDF4-AAAD-1740-A5F1-93E1A337C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18" y="1668669"/>
                <a:ext cx="2137573" cy="960840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85AD47-B731-1F47-B2E4-37E4F4B1AA0F}"/>
                  </a:ext>
                </a:extLst>
              </p:cNvPr>
              <p:cNvSpPr txBox="1"/>
              <p:nvPr/>
            </p:nvSpPr>
            <p:spPr>
              <a:xfrm>
                <a:off x="1467149" y="2620656"/>
                <a:ext cx="3342903" cy="1075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85AD47-B731-1F47-B2E4-37E4F4B1A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49" y="2620656"/>
                <a:ext cx="3342903" cy="10758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F741B-BF4F-C749-B2F5-CA3310181202}"/>
                  </a:ext>
                </a:extLst>
              </p:cNvPr>
              <p:cNvSpPr txBox="1"/>
              <p:nvPr/>
            </p:nvSpPr>
            <p:spPr>
              <a:xfrm>
                <a:off x="1443802" y="3696528"/>
                <a:ext cx="34161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F741B-BF4F-C749-B2F5-CA331018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02" y="3696528"/>
                <a:ext cx="3416127" cy="898964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3CAA87-43DC-104F-BA31-99881E428541}"/>
                  </a:ext>
                </a:extLst>
              </p:cNvPr>
              <p:cNvSpPr txBox="1"/>
              <p:nvPr/>
            </p:nvSpPr>
            <p:spPr>
              <a:xfrm>
                <a:off x="1409549" y="4686541"/>
                <a:ext cx="179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𝐾𝐸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3CAA87-43DC-104F-BA31-99881E42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49" y="4686541"/>
                <a:ext cx="1790875" cy="523220"/>
              </a:xfrm>
              <a:prstGeom prst="rect">
                <a:avLst/>
              </a:prstGeom>
              <a:blipFill>
                <a:blip r:embed="rId8"/>
                <a:stretch>
                  <a:fillRect l="-2797" t="-2381" r="-209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20F7F3-164F-A54D-846D-D9AE8C0C98D4}"/>
                  </a:ext>
                </a:extLst>
              </p:cNvPr>
              <p:cNvSpPr txBox="1"/>
              <p:nvPr/>
            </p:nvSpPr>
            <p:spPr>
              <a:xfrm>
                <a:off x="5674454" y="4146010"/>
                <a:ext cx="2172068" cy="8989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20F7F3-164F-A54D-846D-D9AE8C0C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454" y="4146010"/>
                <a:ext cx="2172068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F1378-1763-B646-9D7D-7A7842091733}"/>
              </a:ext>
            </a:extLst>
          </p:cNvPr>
          <p:cNvGrpSpPr/>
          <p:nvPr/>
        </p:nvGrpSpPr>
        <p:grpSpPr>
          <a:xfrm>
            <a:off x="3017372" y="1628400"/>
            <a:ext cx="5269919" cy="2068128"/>
            <a:chOff x="3017372" y="1628400"/>
            <a:chExt cx="5269919" cy="206812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AA7DF0-8E4A-624F-B779-CFA98F29150C}"/>
                </a:ext>
              </a:extLst>
            </p:cNvPr>
            <p:cNvSpPr/>
            <p:nvPr/>
          </p:nvSpPr>
          <p:spPr>
            <a:xfrm>
              <a:off x="3017372" y="2472085"/>
              <a:ext cx="1164663" cy="1224443"/>
            </a:xfrm>
            <a:prstGeom prst="rect">
              <a:avLst/>
            </a:prstGeom>
            <a:solidFill>
              <a:schemeClr val="tx2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37C939-ABD7-3B4A-9DF3-BDB3D2205514}"/>
                </a:ext>
              </a:extLst>
            </p:cNvPr>
            <p:cNvSpPr/>
            <p:nvPr/>
          </p:nvSpPr>
          <p:spPr>
            <a:xfrm>
              <a:off x="6852866" y="1628400"/>
              <a:ext cx="1434425" cy="1082408"/>
            </a:xfrm>
            <a:prstGeom prst="rect">
              <a:avLst/>
            </a:prstGeom>
            <a:solidFill>
              <a:schemeClr val="tx2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235D3F-CF9F-8142-BCB8-0EB1E91797EF}"/>
                </a:ext>
              </a:extLst>
            </p:cNvPr>
            <p:cNvSpPr/>
            <p:nvPr/>
          </p:nvSpPr>
          <p:spPr>
            <a:xfrm>
              <a:off x="4182035" y="2474902"/>
              <a:ext cx="2670831" cy="235905"/>
            </a:xfrm>
            <a:prstGeom prst="rect">
              <a:avLst/>
            </a:prstGeom>
            <a:solidFill>
              <a:schemeClr val="tx2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3D0AD23-2F03-F044-B552-21BA8322D327}"/>
              </a:ext>
            </a:extLst>
          </p:cNvPr>
          <p:cNvSpPr txBox="1"/>
          <p:nvPr/>
        </p:nvSpPr>
        <p:spPr>
          <a:xfrm>
            <a:off x="1900958" y="5975418"/>
            <a:ext cx="531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Giancolli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i="1" dirty="0">
                <a:solidFill>
                  <a:schemeClr val="tx2"/>
                </a:solidFill>
              </a:rPr>
              <a:t>Physics: Principles with Applications, </a:t>
            </a:r>
            <a:r>
              <a:rPr lang="en-US" dirty="0">
                <a:solidFill>
                  <a:schemeClr val="tx2"/>
                </a:solidFill>
              </a:rPr>
              <a:t>7th ed. p.143</a:t>
            </a:r>
          </a:p>
        </p:txBody>
      </p:sp>
    </p:spTree>
    <p:extLst>
      <p:ext uri="{BB962C8B-B14F-4D97-AF65-F5344CB8AC3E}">
        <p14:creationId xmlns:p14="http://schemas.microsoft.com/office/powerpoint/2010/main" val="262239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E67E-1938-F846-B98F-829E3845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potential energy?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3CAA87-43DC-104F-BA31-99881E428541}"/>
                  </a:ext>
                </a:extLst>
              </p:cNvPr>
              <p:cNvSpPr txBox="1"/>
              <p:nvPr/>
            </p:nvSpPr>
            <p:spPr>
              <a:xfrm>
                <a:off x="2154657" y="1417638"/>
                <a:ext cx="179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3CAA87-43DC-104F-BA31-99881E42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57" y="1417638"/>
                <a:ext cx="179087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927CC1-74A7-6442-B3A1-BABA9471246E}"/>
                  </a:ext>
                </a:extLst>
              </p:cNvPr>
              <p:cNvSpPr txBox="1"/>
              <p:nvPr/>
            </p:nvSpPr>
            <p:spPr>
              <a:xfrm>
                <a:off x="955140" y="2037418"/>
                <a:ext cx="3018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927CC1-74A7-6442-B3A1-BABA94712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40" y="2037418"/>
                <a:ext cx="3018968" cy="52322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EEDB9B0-0EC2-6F4E-B8C2-17D4C946B42F}"/>
              </a:ext>
            </a:extLst>
          </p:cNvPr>
          <p:cNvSpPr/>
          <p:nvPr/>
        </p:nvSpPr>
        <p:spPr>
          <a:xfrm>
            <a:off x="4961965" y="4652682"/>
            <a:ext cx="1519517" cy="29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8427E3-3F1A-F84A-8C9C-490795A0E78C}"/>
              </a:ext>
            </a:extLst>
          </p:cNvPr>
          <p:cNvCxnSpPr>
            <a:cxnSpLocks/>
          </p:cNvCxnSpPr>
          <p:nvPr/>
        </p:nvCxnSpPr>
        <p:spPr>
          <a:xfrm flipV="1">
            <a:off x="5721723" y="2560638"/>
            <a:ext cx="0" cy="193068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313709-B96C-9A4D-9578-5F0B05793CBD}"/>
                  </a:ext>
                </a:extLst>
              </p:cNvPr>
              <p:cNvSpPr txBox="1"/>
              <p:nvPr/>
            </p:nvSpPr>
            <p:spPr>
              <a:xfrm>
                <a:off x="5971464" y="2854655"/>
                <a:ext cx="16518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𝐹𝑑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313709-B96C-9A4D-9578-5F0B05793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64" y="2854655"/>
                <a:ext cx="1651862" cy="523220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6202A1-8E2B-D944-80E9-B4EAAC444719}"/>
                  </a:ext>
                </a:extLst>
              </p:cNvPr>
              <p:cNvSpPr txBox="1"/>
              <p:nvPr/>
            </p:nvSpPr>
            <p:spPr>
              <a:xfrm>
                <a:off x="5971465" y="3429000"/>
                <a:ext cx="32958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6202A1-8E2B-D944-80E9-B4EAAC44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65" y="3429000"/>
                <a:ext cx="3295838" cy="523220"/>
              </a:xfrm>
              <a:prstGeom prst="rect">
                <a:avLst/>
              </a:prstGeom>
              <a:blipFill>
                <a:blip r:embed="rId5"/>
                <a:stretch>
                  <a:fillRect r="-76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B2B00F-C0A0-F54F-8D65-0F6DC4B15561}"/>
                  </a:ext>
                </a:extLst>
              </p:cNvPr>
              <p:cNvSpPr txBox="1"/>
              <p:nvPr/>
            </p:nvSpPr>
            <p:spPr>
              <a:xfrm>
                <a:off x="5971464" y="4027211"/>
                <a:ext cx="2154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B2B00F-C0A0-F54F-8D65-0F6DC4B1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64" y="4027211"/>
                <a:ext cx="2154629" cy="523220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E2D253-4A06-3D46-ABCD-040D51AA1E2E}"/>
                  </a:ext>
                </a:extLst>
              </p:cNvPr>
              <p:cNvSpPr txBox="1"/>
              <p:nvPr/>
            </p:nvSpPr>
            <p:spPr>
              <a:xfrm>
                <a:off x="6869126" y="4945082"/>
                <a:ext cx="1922449" cy="5232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solidFill>
                      <a:schemeClr val="lt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𝑚𝑔𝑦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E2D253-4A06-3D46-ABCD-040D51AA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126" y="4945082"/>
                <a:ext cx="192244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269FB4-D04F-5A41-94DE-7DB884544CBD}"/>
                  </a:ext>
                </a:extLst>
              </p:cNvPr>
              <p:cNvSpPr txBox="1"/>
              <p:nvPr/>
            </p:nvSpPr>
            <p:spPr>
              <a:xfrm>
                <a:off x="763302" y="2657198"/>
                <a:ext cx="3214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269FB4-D04F-5A41-94DE-7DB884544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02" y="2657198"/>
                <a:ext cx="3214663" cy="523220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5AE276-E853-0B44-9353-6F6296B204BC}"/>
                  </a:ext>
                </a:extLst>
              </p:cNvPr>
              <p:cNvSpPr txBox="1"/>
              <p:nvPr/>
            </p:nvSpPr>
            <p:spPr>
              <a:xfrm>
                <a:off x="1229803" y="3244764"/>
                <a:ext cx="2735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5AE276-E853-0B44-9353-6F6296B20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03" y="3244764"/>
                <a:ext cx="273587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8B6119-5E34-9245-9553-4F390156B2F0}"/>
                  </a:ext>
                </a:extLst>
              </p:cNvPr>
              <p:cNvSpPr txBox="1"/>
              <p:nvPr/>
            </p:nvSpPr>
            <p:spPr>
              <a:xfrm>
                <a:off x="455915" y="3809541"/>
                <a:ext cx="43408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8B6119-5E34-9245-9553-4F390156B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5" y="3809541"/>
                <a:ext cx="4340804" cy="523220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8ED24F-2CA6-3140-994D-6A32BA9E1B7E}"/>
                  </a:ext>
                </a:extLst>
              </p:cNvPr>
              <p:cNvSpPr txBox="1"/>
              <p:nvPr/>
            </p:nvSpPr>
            <p:spPr>
              <a:xfrm>
                <a:off x="895827" y="4800600"/>
                <a:ext cx="3775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800" b="0" i="1" smtClean="0">
                              <a:effectLst>
                                <a:glow rad="139700">
                                  <a:schemeClr val="accent2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>
                                <a:glow rad="139700">
                                  <a:schemeClr val="accent2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effectLst>
                                <a:glow rad="139700">
                                  <a:schemeClr val="accent2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effectLst>
                                <a:glow rad="139700">
                                  <a:schemeClr val="accent2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>
                                <a:glow rad="139700">
                                  <a:schemeClr val="accent2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effectLst>
                                <a:glow rad="139700">
                                  <a:schemeClr val="accent2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800" b="0" i="1" smtClean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en-US" sz="2800" dirty="0"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8ED24F-2CA6-3140-994D-6A32BA9E1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27" y="4800600"/>
                <a:ext cx="3775072" cy="523220"/>
              </a:xfrm>
              <a:prstGeom prst="rect">
                <a:avLst/>
              </a:prstGeom>
              <a:blipFill>
                <a:blip r:embed="rId11"/>
                <a:stretch>
                  <a:fillRect l="-1342" r="-100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8F06F51-EE3A-B34F-B566-DE5A797DCC42}"/>
              </a:ext>
            </a:extLst>
          </p:cNvPr>
          <p:cNvSpPr/>
          <p:nvPr/>
        </p:nvSpPr>
        <p:spPr>
          <a:xfrm>
            <a:off x="4961964" y="4655452"/>
            <a:ext cx="1519517" cy="295836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6CD0DF-6CAB-044D-A7D8-DEB12AF14D7C}"/>
              </a:ext>
            </a:extLst>
          </p:cNvPr>
          <p:cNvSpPr txBox="1"/>
          <p:nvPr/>
        </p:nvSpPr>
        <p:spPr>
          <a:xfrm>
            <a:off x="1582303" y="5975221"/>
            <a:ext cx="579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Giancolli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i="1" dirty="0">
                <a:solidFill>
                  <a:schemeClr val="tx2"/>
                </a:solidFill>
              </a:rPr>
              <a:t>Physics: Principles with Applications, </a:t>
            </a:r>
            <a:r>
              <a:rPr lang="en-US" dirty="0">
                <a:solidFill>
                  <a:schemeClr val="tx2"/>
                </a:solidFill>
              </a:rPr>
              <a:t>7th ed. pp.146-150</a:t>
            </a:r>
          </a:p>
        </p:txBody>
      </p:sp>
    </p:spTree>
    <p:extLst>
      <p:ext uri="{BB962C8B-B14F-4D97-AF65-F5344CB8AC3E}">
        <p14:creationId xmlns:p14="http://schemas.microsoft.com/office/powerpoint/2010/main" val="14064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4.44444E-6 -0.3648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  <p:bldP spid="10" grpId="1" animBg="1"/>
      <p:bldP spid="19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BD43-7E2B-6442-9614-16DAB323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in 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59D3-520E-D24E-83AE-D2670CD6DB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 is made up</a:t>
            </a:r>
          </a:p>
          <a:p>
            <a:r>
              <a:rPr lang="en-US" dirty="0"/>
              <a:t>If we define it, we can also make up KE</a:t>
            </a:r>
          </a:p>
          <a:p>
            <a:r>
              <a:rPr lang="en-US" dirty="0"/>
              <a:t>If we additionally make up the idea of ‘conservative’ and ‘non-conservative’ work, we can use made-up KE and made-up W to make up PE</a:t>
            </a:r>
          </a:p>
          <a:p>
            <a:r>
              <a:rPr lang="en-US" dirty="0"/>
              <a:t>But all of these made up things do something interesting!  They automatically conserve themselves!</a:t>
            </a:r>
          </a:p>
          <a:p>
            <a:r>
              <a:rPr lang="en-US" dirty="0"/>
              <a:t>Energy is a handy ‘bookkeeping method’!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2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A18C-530F-274D-84FA-581461FB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discussion points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BB816B3-6605-F342-9D23-E05690F2551B}"/>
              </a:ext>
            </a:extLst>
          </p:cNvPr>
          <p:cNvSpPr/>
          <p:nvPr/>
        </p:nvSpPr>
        <p:spPr>
          <a:xfrm>
            <a:off x="1252522" y="1602685"/>
            <a:ext cx="3161407" cy="1896844"/>
          </a:xfrm>
          <a:custGeom>
            <a:avLst/>
            <a:gdLst>
              <a:gd name="connsiteX0" fmla="*/ 0 w 3161407"/>
              <a:gd name="connsiteY0" fmla="*/ 0 h 1896844"/>
              <a:gd name="connsiteX1" fmla="*/ 3161407 w 3161407"/>
              <a:gd name="connsiteY1" fmla="*/ 0 h 1896844"/>
              <a:gd name="connsiteX2" fmla="*/ 3161407 w 3161407"/>
              <a:gd name="connsiteY2" fmla="*/ 1896844 h 1896844"/>
              <a:gd name="connsiteX3" fmla="*/ 0 w 3161407"/>
              <a:gd name="connsiteY3" fmla="*/ 1896844 h 1896844"/>
              <a:gd name="connsiteX4" fmla="*/ 0 w 3161407"/>
              <a:gd name="connsiteY4" fmla="*/ 0 h 189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407" h="1896844">
                <a:moveTo>
                  <a:pt x="0" y="0"/>
                </a:moveTo>
                <a:lnTo>
                  <a:pt x="3161407" y="0"/>
                </a:lnTo>
                <a:lnTo>
                  <a:pt x="3161407" y="1896844"/>
                </a:lnTo>
                <a:lnTo>
                  <a:pt x="0" y="18968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t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A 'microcosm’ of science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/>
              <a:t>illustrates the boundary between nature and man's abstraction of nature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/>
              <a:t>science as 'what works' as opposed to 'what is'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3B02FFF-AEF1-DC47-9EF3-37B378008F32}"/>
              </a:ext>
            </a:extLst>
          </p:cNvPr>
          <p:cNvSpPr/>
          <p:nvPr/>
        </p:nvSpPr>
        <p:spPr>
          <a:xfrm>
            <a:off x="4730070" y="1602685"/>
            <a:ext cx="3161407" cy="1896844"/>
          </a:xfrm>
          <a:custGeom>
            <a:avLst/>
            <a:gdLst>
              <a:gd name="connsiteX0" fmla="*/ 0 w 3161407"/>
              <a:gd name="connsiteY0" fmla="*/ 0 h 1896844"/>
              <a:gd name="connsiteX1" fmla="*/ 3161407 w 3161407"/>
              <a:gd name="connsiteY1" fmla="*/ 0 h 1896844"/>
              <a:gd name="connsiteX2" fmla="*/ 3161407 w 3161407"/>
              <a:gd name="connsiteY2" fmla="*/ 1896844 h 1896844"/>
              <a:gd name="connsiteX3" fmla="*/ 0 w 3161407"/>
              <a:gd name="connsiteY3" fmla="*/ 1896844 h 1896844"/>
              <a:gd name="connsiteX4" fmla="*/ 0 w 3161407"/>
              <a:gd name="connsiteY4" fmla="*/ 0 h 189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407" h="1896844">
                <a:moveTo>
                  <a:pt x="0" y="0"/>
                </a:moveTo>
                <a:lnTo>
                  <a:pt x="3161407" y="0"/>
                </a:lnTo>
                <a:lnTo>
                  <a:pt x="3161407" y="1896844"/>
                </a:lnTo>
                <a:lnTo>
                  <a:pt x="0" y="18968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3137771"/>
              <a:satOff val="-7759"/>
              <a:lumOff val="-4118"/>
              <a:alphaOff val="0"/>
            </a:schemeClr>
          </a:fillRef>
          <a:effectRef idx="0">
            <a:schemeClr val="accent4">
              <a:hueOff val="3137771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t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Applications to chemistry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/>
              <a:t>what is chemistry without energy?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/>
              <a:t>but at its core, chemistry is about atoms colliding and applying forces across distances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69F98DA-E12D-DC4A-A494-B449E9DF5B16}"/>
              </a:ext>
            </a:extLst>
          </p:cNvPr>
          <p:cNvSpPr/>
          <p:nvPr/>
        </p:nvSpPr>
        <p:spPr>
          <a:xfrm>
            <a:off x="1252522" y="3815670"/>
            <a:ext cx="3161407" cy="1896844"/>
          </a:xfrm>
          <a:custGeom>
            <a:avLst/>
            <a:gdLst>
              <a:gd name="connsiteX0" fmla="*/ 0 w 3161407"/>
              <a:gd name="connsiteY0" fmla="*/ 0 h 1896844"/>
              <a:gd name="connsiteX1" fmla="*/ 3161407 w 3161407"/>
              <a:gd name="connsiteY1" fmla="*/ 0 h 1896844"/>
              <a:gd name="connsiteX2" fmla="*/ 3161407 w 3161407"/>
              <a:gd name="connsiteY2" fmla="*/ 1896844 h 1896844"/>
              <a:gd name="connsiteX3" fmla="*/ 0 w 3161407"/>
              <a:gd name="connsiteY3" fmla="*/ 1896844 h 1896844"/>
              <a:gd name="connsiteX4" fmla="*/ 0 w 3161407"/>
              <a:gd name="connsiteY4" fmla="*/ 0 h 189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407" h="1896844">
                <a:moveTo>
                  <a:pt x="0" y="0"/>
                </a:moveTo>
                <a:lnTo>
                  <a:pt x="3161407" y="0"/>
                </a:lnTo>
                <a:lnTo>
                  <a:pt x="3161407" y="1896844"/>
                </a:lnTo>
                <a:lnTo>
                  <a:pt x="0" y="18968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6275542"/>
              <a:satOff val="-15517"/>
              <a:lumOff val="-8235"/>
              <a:alphaOff val="0"/>
            </a:schemeClr>
          </a:fillRef>
          <a:effectRef idx="0">
            <a:schemeClr val="accent4">
              <a:hueOff val="6275542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t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For second-year students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/>
              <a:t>definition discussion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energy</a:t>
            </a:r>
            <a:r>
              <a:rPr lang="en-US" sz="1800" kern="1200" dirty="0"/>
              <a:t> is defined as ‘the ability to do work’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/>
              <a:t>in practice, we often consider </a:t>
            </a:r>
            <a:r>
              <a:rPr lang="en-US" sz="1800" b="1" kern="1200" dirty="0"/>
              <a:t>work</a:t>
            </a:r>
            <a:r>
              <a:rPr lang="en-US" sz="1800" b="0" kern="1200" dirty="0"/>
              <a:t> as the transfer of energy</a:t>
            </a:r>
            <a:endParaRPr lang="en-US" sz="1800" kern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9EB4B10-F7CB-6741-BC41-DFD90999BC82}"/>
              </a:ext>
            </a:extLst>
          </p:cNvPr>
          <p:cNvSpPr/>
          <p:nvPr/>
        </p:nvSpPr>
        <p:spPr>
          <a:xfrm>
            <a:off x="4730070" y="3815670"/>
            <a:ext cx="3161407" cy="1896844"/>
          </a:xfrm>
          <a:custGeom>
            <a:avLst/>
            <a:gdLst>
              <a:gd name="connsiteX0" fmla="*/ 0 w 3161407"/>
              <a:gd name="connsiteY0" fmla="*/ 0 h 1896844"/>
              <a:gd name="connsiteX1" fmla="*/ 3161407 w 3161407"/>
              <a:gd name="connsiteY1" fmla="*/ 0 h 1896844"/>
              <a:gd name="connsiteX2" fmla="*/ 3161407 w 3161407"/>
              <a:gd name="connsiteY2" fmla="*/ 1896844 h 1896844"/>
              <a:gd name="connsiteX3" fmla="*/ 0 w 3161407"/>
              <a:gd name="connsiteY3" fmla="*/ 1896844 h 1896844"/>
              <a:gd name="connsiteX4" fmla="*/ 0 w 3161407"/>
              <a:gd name="connsiteY4" fmla="*/ 0 h 189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1407" h="1896844">
                <a:moveTo>
                  <a:pt x="0" y="0"/>
                </a:moveTo>
                <a:lnTo>
                  <a:pt x="3161407" y="0"/>
                </a:lnTo>
                <a:lnTo>
                  <a:pt x="3161407" y="1896844"/>
                </a:lnTo>
                <a:lnTo>
                  <a:pt x="0" y="18968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413312"/>
              <a:satOff val="-23276"/>
              <a:lumOff val="-12353"/>
              <a:alphaOff val="0"/>
            </a:schemeClr>
          </a:fillRef>
          <a:effectRef idx="0">
            <a:schemeClr val="accent4">
              <a:hueOff val="9413312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t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The power of the square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0" kern="1200" dirty="0" err="1"/>
              <a:t>Émilie</a:t>
            </a:r>
            <a:r>
              <a:rPr lang="en-US" sz="1800" b="0" kern="1200" dirty="0"/>
              <a:t> du Châtelet (highly recommend NOVA’s </a:t>
            </a:r>
            <a:r>
              <a:rPr lang="en-US" sz="1800" b="0" i="1" kern="1200" dirty="0"/>
              <a:t>Einstein’s Big Idea</a:t>
            </a:r>
            <a:r>
              <a:rPr lang="en-US" sz="1800" b="0" i="0" kern="1200" dirty="0"/>
              <a:t>)</a:t>
            </a:r>
            <a:endParaRPr lang="en-US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/>
              <a:t>the Pythagorean theorem is even hidden in the definition of energy</a:t>
            </a:r>
          </a:p>
        </p:txBody>
      </p:sp>
    </p:spTree>
    <p:extLst>
      <p:ext uri="{BB962C8B-B14F-4D97-AF65-F5344CB8AC3E}">
        <p14:creationId xmlns:p14="http://schemas.microsoft.com/office/powerpoint/2010/main" val="13857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emale Runner silhouette">
            <a:extLst>
              <a:ext uri="{FF2B5EF4-FFF2-40B4-BE49-F238E27FC236}">
                <a16:creationId xmlns:a16="http://schemas.microsoft.com/office/drawing/2014/main" id="{5BD56607-B786-634B-B495-245280982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98" y="3131641"/>
            <a:ext cx="844023" cy="90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40A1E-D6F2-184D-B535-AA735FCB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Pythagorean theorem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93C9A-83C9-564B-B380-A34A89D4EF0A}"/>
              </a:ext>
            </a:extLst>
          </p:cNvPr>
          <p:cNvSpPr txBox="1"/>
          <p:nvPr/>
        </p:nvSpPr>
        <p:spPr>
          <a:xfrm>
            <a:off x="356823" y="5998587"/>
            <a:ext cx="840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Problem credit: </a:t>
            </a:r>
            <a:r>
              <a:rPr lang="en-US" sz="1600" dirty="0" err="1">
                <a:solidFill>
                  <a:schemeClr val="tx2"/>
                </a:solidFill>
              </a:rPr>
              <a:t>Giancolli</a:t>
            </a:r>
            <a:r>
              <a:rPr lang="en-US" sz="1600" dirty="0">
                <a:solidFill>
                  <a:schemeClr val="tx2"/>
                </a:solidFill>
              </a:rPr>
              <a:t>. </a:t>
            </a:r>
            <a:r>
              <a:rPr lang="en-US" sz="1600" i="1" dirty="0">
                <a:solidFill>
                  <a:schemeClr val="tx2"/>
                </a:solidFill>
              </a:rPr>
              <a:t>Physics: Principles with Applications, </a:t>
            </a:r>
            <a:r>
              <a:rPr lang="en-US" sz="1600" dirty="0">
                <a:solidFill>
                  <a:schemeClr val="tx2"/>
                </a:solidFill>
              </a:rPr>
              <a:t>7th ed</a:t>
            </a:r>
            <a:r>
              <a:rPr lang="en-US" sz="1600" i="1" dirty="0">
                <a:solidFill>
                  <a:schemeClr val="tx2"/>
                </a:solidFill>
              </a:rPr>
              <a:t>.</a:t>
            </a:r>
            <a:r>
              <a:rPr lang="en-US" sz="1600" dirty="0">
                <a:solidFill>
                  <a:schemeClr val="tx2"/>
                </a:solidFill>
              </a:rPr>
              <a:t> Problem #34, p. 165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Image credits: 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High Jump silhouette </a:t>
            </a:r>
            <a:r>
              <a:rPr lang="en-US" sz="1600" dirty="0">
                <a:solidFill>
                  <a:schemeClr val="tx2"/>
                </a:solidFill>
              </a:rPr>
              <a:t>&amp; </a:t>
            </a:r>
            <a:r>
              <a:rPr lang="en-US" sz="1600" dirty="0">
                <a:solidFill>
                  <a:schemeClr val="tx2"/>
                </a:solidFill>
                <a:hlinkClick r:id="rId5"/>
              </a:rPr>
              <a:t>Female Runner silhouette</a:t>
            </a:r>
            <a:r>
              <a:rPr lang="en-US" sz="1600" dirty="0">
                <a:solidFill>
                  <a:schemeClr val="tx2"/>
                </a:solidFill>
                <a:hlinkClick r:id="rId5"/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by Natasha </a:t>
            </a:r>
            <a:r>
              <a:rPr lang="en-US" sz="1600" dirty="0" err="1">
                <a:solidFill>
                  <a:schemeClr val="tx2"/>
                </a:solidFill>
              </a:rPr>
              <a:t>Sinegina</a:t>
            </a:r>
            <a:r>
              <a:rPr lang="en-US" sz="1600" dirty="0">
                <a:solidFill>
                  <a:schemeClr val="tx2"/>
                </a:solidFill>
              </a:rPr>
              <a:t> on </a:t>
            </a:r>
            <a:r>
              <a:rPr lang="en-US" sz="1600" dirty="0">
                <a:solidFill>
                  <a:schemeClr val="tx2"/>
                </a:solidFill>
                <a:hlinkClick r:id="rId6"/>
              </a:rPr>
              <a:t>Creazilla</a:t>
            </a:r>
            <a:r>
              <a:rPr lang="en-US" sz="1600" dirty="0">
                <a:solidFill>
                  <a:schemeClr val="tx2"/>
                </a:solidFill>
              </a:rPr>
              <a:t> / </a:t>
            </a:r>
            <a:r>
              <a:rPr lang="en-US" sz="1600" dirty="0">
                <a:solidFill>
                  <a:schemeClr val="tx2"/>
                </a:solidFill>
                <a:hlinkClick r:id="rId7"/>
              </a:rPr>
              <a:t>CC BY 4.0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E3EC9-3FBD-8C40-BA81-11E76CAA026F}"/>
              </a:ext>
            </a:extLst>
          </p:cNvPr>
          <p:cNvSpPr txBox="1"/>
          <p:nvPr/>
        </p:nvSpPr>
        <p:spPr>
          <a:xfrm>
            <a:off x="858981" y="1551800"/>
            <a:ext cx="742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minimum speed must a high jumper leave the ground in order to lift his com 2.1 meters and cross the bar with a speed of 0.50 m/s?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82789-7B5A-7145-8624-F4261201801E}"/>
              </a:ext>
            </a:extLst>
          </p:cNvPr>
          <p:cNvCxnSpPr>
            <a:cxnSpLocks/>
          </p:cNvCxnSpPr>
          <p:nvPr/>
        </p:nvCxnSpPr>
        <p:spPr>
          <a:xfrm flipV="1">
            <a:off x="3475377" y="2702370"/>
            <a:ext cx="782049" cy="6210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487423-5A60-014D-98D7-849A875A48FD}"/>
              </a:ext>
            </a:extLst>
          </p:cNvPr>
          <p:cNvCxnSpPr>
            <a:cxnSpLocks/>
          </p:cNvCxnSpPr>
          <p:nvPr/>
        </p:nvCxnSpPr>
        <p:spPr>
          <a:xfrm flipV="1">
            <a:off x="5602087" y="2628992"/>
            <a:ext cx="902782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3BC07-43AE-7046-A4FF-9411458B4E44}"/>
                  </a:ext>
                </a:extLst>
              </p:cNvPr>
              <p:cNvSpPr txBox="1"/>
              <p:nvPr/>
            </p:nvSpPr>
            <p:spPr>
              <a:xfrm>
                <a:off x="6285097" y="2183525"/>
                <a:ext cx="519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accent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3BC07-43AE-7046-A4FF-9411458B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097" y="2183525"/>
                <a:ext cx="519694" cy="461665"/>
              </a:xfrm>
              <a:prstGeom prst="rect">
                <a:avLst/>
              </a:prstGeom>
              <a:blipFill>
                <a:blip r:embed="rId8"/>
                <a:stretch>
                  <a:fillRect r="-476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D6C279-41A5-B34F-B528-1C25CB367DF3}"/>
                  </a:ext>
                </a:extLst>
              </p:cNvPr>
              <p:cNvSpPr txBox="1"/>
              <p:nvPr/>
            </p:nvSpPr>
            <p:spPr>
              <a:xfrm>
                <a:off x="3555821" y="2521381"/>
                <a:ext cx="439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effectLst>
                                <a:glow rad="635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D6C279-41A5-B34F-B528-1C25CB36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21" y="2521381"/>
                <a:ext cx="43954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7282E7-4EA2-DC40-9A13-BFEA774269DF}"/>
              </a:ext>
            </a:extLst>
          </p:cNvPr>
          <p:cNvCxnSpPr>
            <a:cxnSpLocks/>
          </p:cNvCxnSpPr>
          <p:nvPr/>
        </p:nvCxnSpPr>
        <p:spPr>
          <a:xfrm>
            <a:off x="4592073" y="2676937"/>
            <a:ext cx="0" cy="113113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536405-35A3-2B42-9DC0-15CDC725C784}"/>
              </a:ext>
            </a:extLst>
          </p:cNvPr>
          <p:cNvCxnSpPr>
            <a:cxnSpLocks/>
          </p:cNvCxnSpPr>
          <p:nvPr/>
        </p:nvCxnSpPr>
        <p:spPr>
          <a:xfrm>
            <a:off x="5546742" y="3246955"/>
            <a:ext cx="0" cy="100883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BCC255-E091-B040-A07D-6CFAE0155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009" b="99356" l="3376" r="95992">
                        <a14:foregroundMark x1="3586" y1="67167" x2="3586" y2="67167"/>
                        <a14:foregroundMark x1="3586" y1="67167" x2="3586" y2="67167"/>
                        <a14:foregroundMark x1="24051" y1="7725" x2="24051" y2="7725"/>
                        <a14:foregroundMark x1="15612" y1="6223" x2="15612" y2="6223"/>
                        <a14:foregroundMark x1="91772" y1="18884" x2="91772" y2="18884"/>
                        <a14:foregroundMark x1="95570" y1="12876" x2="95570" y2="12876"/>
                        <a14:foregroundMark x1="14979" y1="93991" x2="14979" y2="93991"/>
                        <a14:foregroundMark x1="15823" y1="98927" x2="15823" y2="98927"/>
                        <a14:foregroundMark x1="95992" y1="99356" x2="95992" y2="99356"/>
                        <a14:backgroundMark x1="15612" y1="4077" x2="15612" y2="4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57348" y="2197409"/>
            <a:ext cx="1177386" cy="11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2A79B0-A0C8-C048-B45E-6FC894908ACB}"/>
              </a:ext>
            </a:extLst>
          </p:cNvPr>
          <p:cNvCxnSpPr>
            <a:cxnSpLocks/>
          </p:cNvCxnSpPr>
          <p:nvPr/>
        </p:nvCxnSpPr>
        <p:spPr>
          <a:xfrm>
            <a:off x="3535786" y="3329306"/>
            <a:ext cx="72164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7C4DBF-B552-474A-B1D4-092713D46362}"/>
              </a:ext>
            </a:extLst>
          </p:cNvPr>
          <p:cNvCxnSpPr>
            <a:cxnSpLocks/>
          </p:cNvCxnSpPr>
          <p:nvPr/>
        </p:nvCxnSpPr>
        <p:spPr>
          <a:xfrm>
            <a:off x="4257426" y="2702370"/>
            <a:ext cx="0" cy="6210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E17714-EFC9-E949-896D-8A269887AF5C}"/>
                  </a:ext>
                </a:extLst>
              </p:cNvPr>
              <p:cNvSpPr txBox="1"/>
              <p:nvPr/>
            </p:nvSpPr>
            <p:spPr>
              <a:xfrm>
                <a:off x="1061277" y="4255794"/>
                <a:ext cx="6247288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E17714-EFC9-E949-896D-8A269887A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77" y="4255794"/>
                <a:ext cx="6247288" cy="557204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792B59-DD14-0F4F-8A8F-323D68832FDB}"/>
              </a:ext>
            </a:extLst>
          </p:cNvPr>
          <p:cNvCxnSpPr/>
          <p:nvPr/>
        </p:nvCxnSpPr>
        <p:spPr>
          <a:xfrm flipV="1">
            <a:off x="3316820" y="4265205"/>
            <a:ext cx="868101" cy="474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5A0D7F-A0CA-9C45-BDB7-AB907A1FD305}"/>
              </a:ext>
            </a:extLst>
          </p:cNvPr>
          <p:cNvCxnSpPr/>
          <p:nvPr/>
        </p:nvCxnSpPr>
        <p:spPr>
          <a:xfrm flipV="1">
            <a:off x="6440464" y="4229443"/>
            <a:ext cx="868101" cy="4745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2CE29F-F68F-6842-95CB-7DDF26249234}"/>
                  </a:ext>
                </a:extLst>
              </p:cNvPr>
              <p:cNvSpPr txBox="1"/>
              <p:nvPr/>
            </p:nvSpPr>
            <p:spPr>
              <a:xfrm>
                <a:off x="1061277" y="4802717"/>
                <a:ext cx="507709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2CE29F-F68F-6842-95CB-7DDF26249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77" y="4802717"/>
                <a:ext cx="5077094" cy="898964"/>
              </a:xfrm>
              <a:prstGeom prst="rect">
                <a:avLst/>
              </a:prstGeom>
              <a:blipFill>
                <a:blip r:embed="rId1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94145144-DE92-7B47-BB6F-B5A6580690B8}"/>
              </a:ext>
            </a:extLst>
          </p:cNvPr>
          <p:cNvSpPr/>
          <p:nvPr/>
        </p:nvSpPr>
        <p:spPr>
          <a:xfrm>
            <a:off x="1882396" y="5028725"/>
            <a:ext cx="1219620" cy="502679"/>
          </a:xfrm>
          <a:prstGeom prst="rect">
            <a:avLst/>
          </a:prstGeom>
          <a:solidFill>
            <a:schemeClr val="tx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1687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35" grpId="0"/>
      <p:bldP spid="39" grpId="0"/>
      <p:bldP spid="42" grpId="0" animBg="1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460</Words>
  <Application>Microsoft Macintosh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Cambria Math</vt:lpstr>
      <vt:lpstr>Horizon</vt:lpstr>
      <vt:lpstr>Energy is made up</vt:lpstr>
      <vt:lpstr>What is kinetic energy?</vt:lpstr>
      <vt:lpstr>What is potential energy?</vt:lpstr>
      <vt:lpstr>So, in summary…</vt:lpstr>
      <vt:lpstr>Interesting discussion points</vt:lpstr>
      <vt:lpstr>Hidden Pythagorean theorem</vt:lpstr>
    </vt:vector>
  </TitlesOfParts>
  <Company>Wabash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Relativity of Time in a Closed Universe</dc:title>
  <dc:creator>Zachary Rohrbach</dc:creator>
  <cp:lastModifiedBy>Zachary J. Rohrbach</cp:lastModifiedBy>
  <cp:revision>91</cp:revision>
  <dcterms:created xsi:type="dcterms:W3CDTF">2011-04-14T20:48:33Z</dcterms:created>
  <dcterms:modified xsi:type="dcterms:W3CDTF">2020-09-22T01:37:51Z</dcterms:modified>
</cp:coreProperties>
</file>