
<file path=[Content_Types].xml><?xml version="1.0" encoding="utf-8"?>
<Types xmlns="http://schemas.openxmlformats.org/package/2006/content-types">
  <Default Extension="jpeg" ContentType="image/jpeg"/>
  <Default Extension="JPG" ContentType="image/.jpg"/>
  <Default Extension="gif" ContentType="image/gif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handoutMasterIdLst>
    <p:handoutMasterId r:id="rId13"/>
  </p:handoutMasterIdLst>
  <p:sldIdLst>
    <p:sldId id="256" r:id="rId4"/>
    <p:sldId id="257" r:id="rId6"/>
    <p:sldId id="261" r:id="rId7"/>
    <p:sldId id="262" r:id="rId8"/>
    <p:sldId id="263" r:id="rId9"/>
    <p:sldId id="264" r:id="rId10"/>
    <p:sldId id="265" r:id="rId11"/>
    <p:sldId id="260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8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480B7"/>
    <a:srgbClr val="3E3D4B"/>
    <a:srgbClr val="ECECEC"/>
    <a:srgbClr val="DADADA"/>
    <a:srgbClr val="E4E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12"/>
  </p:normalViewPr>
  <p:slideViewPr>
    <p:cSldViewPr snapToGrid="0" snapToObjects="1">
      <p:cViewPr>
        <p:scale>
          <a:sx n="75" d="100"/>
          <a:sy n="75" d="100"/>
        </p:scale>
        <p:origin x="-456" y="-108"/>
      </p:cViewPr>
      <p:guideLst>
        <p:guide orient="horz" pos="216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65A46D-A528-4844-A23E-47F2C0A6847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CE872E-7035-E94B-AC1B-15E45BB0365C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5A7568-68BF-3442-8F70-35C7A7E9D2A1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EA3D78-8804-C44E-89C1-739353903757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 hasCustomPrompt="1"/>
          </p:nvPr>
        </p:nvSpPr>
        <p:spPr>
          <a:xfrm>
            <a:off x="178443" y="179932"/>
            <a:ext cx="4486154" cy="445102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3E3D4B"/>
                </a:solidFill>
              </a:defRPr>
            </a:lvl1pPr>
          </a:lstStyle>
          <a:p>
            <a:r>
              <a:rPr kumimoji="1" lang="zh-CN" altLang="en-US" dirty="0" smtClean="0"/>
              <a:t>单击此处编辑标题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0.xml"/><Relationship Id="rId8" Type="http://schemas.openxmlformats.org/officeDocument/2006/relationships/slideLayout" Target="../slideLayouts/slideLayout9.xml"/><Relationship Id="rId7" Type="http://schemas.openxmlformats.org/officeDocument/2006/relationships/slideLayout" Target="../slideLayouts/slideLayout8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0"/>
            <a:ext cx="12192000" cy="764498"/>
          </a:xfrm>
          <a:prstGeom prst="rect">
            <a:avLst/>
          </a:prstGeom>
          <a:solidFill>
            <a:srgbClr val="E4E2E3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直线连接符 11"/>
          <p:cNvCxnSpPr/>
          <p:nvPr userDrawn="1"/>
        </p:nvCxnSpPr>
        <p:spPr>
          <a:xfrm>
            <a:off x="0" y="788216"/>
            <a:ext cx="12192000" cy="0"/>
          </a:xfrm>
          <a:prstGeom prst="line">
            <a:avLst/>
          </a:prstGeom>
          <a:ln w="44450">
            <a:solidFill>
              <a:srgbClr val="3480B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 userDrawn="1"/>
        </p:nvSpPr>
        <p:spPr>
          <a:xfrm>
            <a:off x="0" y="6326607"/>
            <a:ext cx="12192000" cy="554636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5396" y="78991"/>
            <a:ext cx="656914" cy="606516"/>
          </a:xfrm>
          <a:prstGeom prst="rect">
            <a:avLst/>
          </a:prstGeom>
        </p:spPr>
      </p:pic>
      <p:sp>
        <p:nvSpPr>
          <p:cNvPr id="18" name="文本框 17"/>
          <p:cNvSpPr txBox="1"/>
          <p:nvPr userDrawn="1"/>
        </p:nvSpPr>
        <p:spPr>
          <a:xfrm>
            <a:off x="9801447" y="151417"/>
            <a:ext cx="3617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spc="300" dirty="0" smtClean="0">
                <a:solidFill>
                  <a:srgbClr val="3480B7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兰智数加学院</a:t>
            </a:r>
            <a:endParaRPr kumimoji="1" lang="zh-CN" altLang="en-US" sz="2400" spc="300" dirty="0">
              <a:solidFill>
                <a:srgbClr val="3480B7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 userDrawn="1"/>
        </p:nvSpPr>
        <p:spPr>
          <a:xfrm>
            <a:off x="9801447" y="6349849"/>
            <a:ext cx="2390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i="1" spc="300" dirty="0" smtClean="0">
                <a:solidFill>
                  <a:srgbClr val="ECE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专注于大数据</a:t>
            </a:r>
            <a:endParaRPr kumimoji="1" lang="zh-CN" altLang="en-US" sz="2400" b="0" i="1" spc="300" dirty="0">
              <a:solidFill>
                <a:srgbClr val="ECEC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18"/>
          <p:cNvSpPr txBox="1"/>
          <p:nvPr userDrawn="1"/>
        </p:nvSpPr>
        <p:spPr>
          <a:xfrm>
            <a:off x="126673" y="6349849"/>
            <a:ext cx="32471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400" b="0" i="0" spc="300" dirty="0" smtClean="0">
                <a:solidFill>
                  <a:srgbClr val="ECECEC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因为相信 所以看见</a:t>
            </a:r>
            <a:endParaRPr kumimoji="1" lang="zh-CN" altLang="en-US" sz="2400" b="0" i="0" spc="300" dirty="0">
              <a:solidFill>
                <a:srgbClr val="ECECEC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pattFill prst="pct5">
          <a:fgClr>
            <a:schemeClr val="bg1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C2DC3-BFF5-854D-BC21-B4454AD36C2F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FF494-BB7F-D241-9590-01ADC6C2F56E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microsoft.com/office/2007/relationships/hdphoto" Target="../media/image3.wdp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1195" y="1941226"/>
            <a:ext cx="12203195" cy="2975548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691687" y="2875002"/>
            <a:ext cx="480862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spc="3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PageRank</a:t>
            </a:r>
            <a:endParaRPr kumimoji="1" lang="zh-CN" altLang="en-US" sz="6600" b="1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8443983" y="3982998"/>
            <a:ext cx="32828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讲师：覃笑</a:t>
            </a:r>
            <a:endParaRPr kumimoji="1" lang="zh-CN" altLang="en-US" sz="32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380" t="9452" r="12231" b="17910"/>
          <a:stretch>
            <a:fillRect/>
          </a:stretch>
        </p:blipFill>
        <p:spPr>
          <a:xfrm>
            <a:off x="10066452" y="260697"/>
            <a:ext cx="1820748" cy="1796143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37855" y="5042651"/>
            <a:ext cx="1749345" cy="1749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4" t="7328" r="4764" b="27092"/>
          <a:stretch>
            <a:fillRect/>
          </a:stretch>
        </p:blipFill>
        <p:spPr bwMode="auto">
          <a:xfrm>
            <a:off x="333217" y="5108655"/>
            <a:ext cx="1628492" cy="161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 smtClean="0"/>
              <a:t>目录</a:t>
            </a:r>
            <a:endParaRPr kumimoji="1" lang="zh-CN" altLang="en-US" dirty="0"/>
          </a:p>
        </p:txBody>
      </p:sp>
      <p:grpSp>
        <p:nvGrpSpPr>
          <p:cNvPr id="21" name="组 20"/>
          <p:cNvGrpSpPr/>
          <p:nvPr/>
        </p:nvGrpSpPr>
        <p:grpSpPr>
          <a:xfrm>
            <a:off x="812032" y="2106042"/>
            <a:ext cx="3608070" cy="2645916"/>
            <a:chOff x="812032" y="1426976"/>
            <a:chExt cx="3608070" cy="2645916"/>
          </a:xfrm>
        </p:grpSpPr>
        <p:grpSp>
          <p:nvGrpSpPr>
            <p:cNvPr id="8" name="组合 27"/>
            <p:cNvGrpSpPr/>
            <p:nvPr/>
          </p:nvGrpSpPr>
          <p:grpSpPr>
            <a:xfrm>
              <a:off x="812032" y="1426976"/>
              <a:ext cx="3608070" cy="461645"/>
              <a:chOff x="1541" y="4370"/>
              <a:chExt cx="5682" cy="727"/>
            </a:xfrm>
          </p:grpSpPr>
          <p:sp>
            <p:nvSpPr>
              <p:cNvPr id="9" name="文本框 8"/>
              <p:cNvSpPr txBox="1"/>
              <p:nvPr/>
            </p:nvSpPr>
            <p:spPr>
              <a:xfrm>
                <a:off x="2534" y="4370"/>
                <a:ext cx="4689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3E3D4B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pc="300" dirty="0" smtClean="0"/>
                  <a:t>什么是</a:t>
                </a:r>
                <a:r>
                  <a:rPr lang="en-US" altLang="zh-CN" spc="300" dirty="0" smtClean="0"/>
                  <a:t>PageRank</a:t>
                </a:r>
                <a:endParaRPr lang="zh-CN" altLang="en-US" spc="300" dirty="0"/>
              </a:p>
            </p:txBody>
          </p:sp>
          <p:sp>
            <p:nvSpPr>
              <p:cNvPr id="10" name="圆角矩形 9"/>
              <p:cNvSpPr/>
              <p:nvPr/>
            </p:nvSpPr>
            <p:spPr>
              <a:xfrm>
                <a:off x="1541" y="4454"/>
                <a:ext cx="592" cy="592"/>
              </a:xfrm>
              <a:prstGeom prst="roundRect">
                <a:avLst>
                  <a:gd name="adj" fmla="val 50000"/>
                </a:avLst>
              </a:prstGeom>
              <a:solidFill>
                <a:srgbClr val="3480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1</a:t>
                </a:r>
                <a:endParaRPr lang="en-US" altLang="zh-CN" sz="2000" dirty="0"/>
              </a:p>
            </p:txBody>
          </p:sp>
        </p:grpSp>
        <p:grpSp>
          <p:nvGrpSpPr>
            <p:cNvPr id="11" name="组合 27"/>
            <p:cNvGrpSpPr/>
            <p:nvPr/>
          </p:nvGrpSpPr>
          <p:grpSpPr>
            <a:xfrm>
              <a:off x="812032" y="2155066"/>
              <a:ext cx="2526665" cy="461645"/>
              <a:chOff x="1541" y="4370"/>
              <a:chExt cx="3979" cy="727"/>
            </a:xfrm>
          </p:grpSpPr>
          <p:sp>
            <p:nvSpPr>
              <p:cNvPr id="12" name="文本框 11"/>
              <p:cNvSpPr txBox="1"/>
              <p:nvPr/>
            </p:nvSpPr>
            <p:spPr>
              <a:xfrm>
                <a:off x="2534" y="4370"/>
                <a:ext cx="2986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3E3D4B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pc="300" dirty="0" smtClean="0"/>
                  <a:t>算法原理</a:t>
                </a:r>
                <a:endParaRPr lang="zh-CN" altLang="en-US" spc="300" dirty="0"/>
              </a:p>
            </p:txBody>
          </p:sp>
          <p:sp>
            <p:nvSpPr>
              <p:cNvPr id="13" name="圆角矩形 12"/>
              <p:cNvSpPr/>
              <p:nvPr/>
            </p:nvSpPr>
            <p:spPr>
              <a:xfrm>
                <a:off x="1541" y="4454"/>
                <a:ext cx="592" cy="592"/>
              </a:xfrm>
              <a:prstGeom prst="roundRect">
                <a:avLst>
                  <a:gd name="adj" fmla="val 50000"/>
                </a:avLst>
              </a:prstGeom>
              <a:solidFill>
                <a:srgbClr val="3480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2</a:t>
                </a:r>
                <a:endParaRPr lang="en-US" altLang="zh-CN" sz="2000" dirty="0"/>
              </a:p>
            </p:txBody>
          </p:sp>
        </p:grpSp>
        <p:grpSp>
          <p:nvGrpSpPr>
            <p:cNvPr id="14" name="组合 27"/>
            <p:cNvGrpSpPr/>
            <p:nvPr/>
          </p:nvGrpSpPr>
          <p:grpSpPr>
            <a:xfrm>
              <a:off x="812032" y="2883156"/>
              <a:ext cx="2200275" cy="461645"/>
              <a:chOff x="1541" y="4370"/>
              <a:chExt cx="3465" cy="727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2534" y="4370"/>
                <a:ext cx="2472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3E3D4B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pc="300" dirty="0" smtClean="0"/>
                  <a:t>计算过程</a:t>
                </a:r>
                <a:endParaRPr lang="zh-CN" altLang="en-US" spc="300" dirty="0"/>
              </a:p>
            </p:txBody>
          </p:sp>
          <p:sp>
            <p:nvSpPr>
              <p:cNvPr id="16" name="圆角矩形 15"/>
              <p:cNvSpPr/>
              <p:nvPr/>
            </p:nvSpPr>
            <p:spPr>
              <a:xfrm>
                <a:off x="1541" y="4454"/>
                <a:ext cx="592" cy="592"/>
              </a:xfrm>
              <a:prstGeom prst="roundRect">
                <a:avLst>
                  <a:gd name="adj" fmla="val 50000"/>
                </a:avLst>
              </a:prstGeom>
              <a:solidFill>
                <a:srgbClr val="3480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 smtClean="0"/>
                  <a:t>3</a:t>
                </a:r>
                <a:endParaRPr lang="en-US" altLang="zh-CN" sz="2000" dirty="0"/>
              </a:p>
            </p:txBody>
          </p:sp>
        </p:grpSp>
        <p:grpSp>
          <p:nvGrpSpPr>
            <p:cNvPr id="17" name="组合 27"/>
            <p:cNvGrpSpPr/>
            <p:nvPr/>
          </p:nvGrpSpPr>
          <p:grpSpPr>
            <a:xfrm>
              <a:off x="812032" y="3611247"/>
              <a:ext cx="2200275" cy="461645"/>
              <a:chOff x="1541" y="4370"/>
              <a:chExt cx="3465" cy="727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2534" y="4370"/>
                <a:ext cx="2472" cy="7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zh-CN"/>
                </a:defPPr>
                <a:lvl1pPr>
                  <a:defRPr sz="2400">
                    <a:solidFill>
                      <a:srgbClr val="3E3D4B"/>
                    </a:solidFill>
                    <a:latin typeface="微软雅黑" panose="020B0503020204020204" charset="-122"/>
                    <a:ea typeface="微软雅黑" panose="020B0503020204020204" charset="-122"/>
                  </a:defRPr>
                </a:lvl1pPr>
                <a:lvl2pPr>
                  <a:defRPr>
                    <a:solidFill>
                      <a:schemeClr val="tx1"/>
                    </a:solidFill>
                  </a:defRPr>
                </a:lvl2pPr>
                <a:lvl3pPr>
                  <a:defRPr>
                    <a:solidFill>
                      <a:schemeClr val="tx1"/>
                    </a:solidFill>
                  </a:defRPr>
                </a:lvl3pPr>
                <a:lvl4pPr>
                  <a:defRPr>
                    <a:solidFill>
                      <a:schemeClr val="tx1"/>
                    </a:solidFill>
                  </a:defRPr>
                </a:lvl4pPr>
                <a:lvl5pPr>
                  <a:defRPr>
                    <a:solidFill>
                      <a:schemeClr val="tx1"/>
                    </a:solidFill>
                  </a:defRPr>
                </a:lvl5pPr>
                <a:lvl6pPr>
                  <a:defRPr>
                    <a:solidFill>
                      <a:schemeClr val="tx1"/>
                    </a:solidFill>
                  </a:defRPr>
                </a:lvl6pPr>
                <a:lvl7pPr>
                  <a:defRPr>
                    <a:solidFill>
                      <a:schemeClr val="tx1"/>
                    </a:solidFill>
                  </a:defRPr>
                </a:lvl7pPr>
                <a:lvl8pPr>
                  <a:defRPr>
                    <a:solidFill>
                      <a:schemeClr val="tx1"/>
                    </a:solidFill>
                  </a:defRPr>
                </a:lvl8pPr>
                <a:lvl9pPr>
                  <a:defRPr>
                    <a:solidFill>
                      <a:schemeClr val="tx1"/>
                    </a:solidFill>
                  </a:defRPr>
                </a:lvl9pPr>
              </a:lstStyle>
              <a:p>
                <a:r>
                  <a:rPr lang="zh-CN" altLang="en-US" spc="300" dirty="0" smtClean="0"/>
                  <a:t>算法修正</a:t>
                </a:r>
                <a:endParaRPr lang="zh-CN" altLang="en-US" spc="300" dirty="0"/>
              </a:p>
            </p:txBody>
          </p:sp>
          <p:sp>
            <p:nvSpPr>
              <p:cNvPr id="19" name="圆角矩形 18"/>
              <p:cNvSpPr/>
              <p:nvPr/>
            </p:nvSpPr>
            <p:spPr>
              <a:xfrm>
                <a:off x="1541" y="4454"/>
                <a:ext cx="592" cy="592"/>
              </a:xfrm>
              <a:prstGeom prst="roundRect">
                <a:avLst>
                  <a:gd name="adj" fmla="val 50000"/>
                </a:avLst>
              </a:prstGeom>
              <a:solidFill>
                <a:srgbClr val="3480B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4</a:t>
                </a:r>
                <a:endParaRPr lang="en-US" altLang="zh-CN" sz="2000" dirty="0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什么是</a:t>
            </a:r>
            <a:r>
              <a:rPr lang="en-US" altLang="zh-CN" dirty="0" smtClean="0"/>
              <a:t>PageRank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637307" y="1551709"/>
            <a:ext cx="10945091" cy="2239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zh-CN" sz="2400" spc="300" dirty="0" smtClean="0">
                <a:solidFill>
                  <a:srgbClr val="000000"/>
                </a:solidFill>
                <a:latin typeface="+mj-ea"/>
                <a:ea typeface="+mj-ea"/>
                <a:cs typeface="OBOMTK+MicrosoftYaHei"/>
              </a:rPr>
              <a:t>PageRank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是</a:t>
            </a:r>
            <a:r>
              <a:rPr lang="en-US" altLang="zh-CN" sz="2400" spc="300" dirty="0">
                <a:solidFill>
                  <a:srgbClr val="000000"/>
                </a:solidFill>
                <a:latin typeface="+mj-ea"/>
                <a:ea typeface="+mj-ea"/>
                <a:cs typeface="OBOMTK+MicrosoftYaHei"/>
              </a:rPr>
              <a:t>Google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专有的算法，用于衡量特定网页相对于</a:t>
            </a:r>
            <a:r>
              <a:rPr lang="zh-CN" altLang="en-US" sz="2400" spc="300" dirty="0" smtClean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搜索引擎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索引</a:t>
            </a:r>
            <a:r>
              <a:rPr lang="zh-CN" altLang="en-US" sz="2400" spc="300" dirty="0" smtClean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中的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其他网页而言的重要程度</a:t>
            </a:r>
            <a:r>
              <a:rPr lang="zh-CN" altLang="en-US" sz="2400" spc="300" dirty="0" smtClean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。</a:t>
            </a:r>
            <a:endParaRPr lang="en-US" altLang="zh-CN" sz="2400" spc="300" dirty="0" smtClean="0">
              <a:solidFill>
                <a:srgbClr val="000000"/>
              </a:solidFill>
              <a:latin typeface="+mj-ea"/>
              <a:ea typeface="+mj-ea"/>
              <a:cs typeface="NETVWG+MicrosoftYaHei"/>
            </a:endParaRPr>
          </a:p>
          <a:p>
            <a:pPr marL="285750" indent="-285750">
              <a:buFontTx/>
              <a:buChar char="-"/>
            </a:pPr>
            <a:endParaRPr lang="zh-CN" altLang="en-US" sz="2400" spc="300" dirty="0">
              <a:solidFill>
                <a:srgbClr val="000000"/>
              </a:solidFill>
              <a:latin typeface="+mj-ea"/>
              <a:ea typeface="+mj-ea"/>
              <a:cs typeface="NETVWG+MicrosoftYaHei"/>
            </a:endParaRPr>
          </a:p>
          <a:p>
            <a:pPr marL="342900" indent="-342900">
              <a:lnSpc>
                <a:spcPts val="265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spc="300" dirty="0" smtClean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是</a:t>
            </a:r>
            <a:r>
              <a:rPr lang="en-US" altLang="zh-CN" sz="2400" spc="300" dirty="0">
                <a:solidFill>
                  <a:srgbClr val="000000"/>
                </a:solidFill>
                <a:latin typeface="+mj-ea"/>
                <a:ea typeface="+mj-ea"/>
                <a:cs typeface="OBOMTK+MicrosoftYaHei"/>
              </a:rPr>
              <a:t>Google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创始人拉里</a:t>
            </a:r>
            <a:r>
              <a:rPr lang="en-US" altLang="zh-CN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·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佩奇和谢尔盖</a:t>
            </a:r>
            <a:r>
              <a:rPr lang="en-US" altLang="zh-CN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·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布林于</a:t>
            </a:r>
            <a:r>
              <a:rPr lang="en-US" altLang="zh-CN" sz="2400" spc="300" dirty="0">
                <a:solidFill>
                  <a:srgbClr val="000000"/>
                </a:solidFill>
                <a:latin typeface="+mj-ea"/>
                <a:ea typeface="+mj-ea"/>
                <a:cs typeface="OBOMTK+MicrosoftYaHei"/>
              </a:rPr>
              <a:t>1997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年创造</a:t>
            </a:r>
            <a:r>
              <a:rPr lang="zh-CN" altLang="en-US" sz="2400" spc="300" dirty="0" smtClean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的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。</a:t>
            </a:r>
            <a:endParaRPr lang="en-US" altLang="zh-CN" sz="2400" spc="300" dirty="0" smtClean="0">
              <a:solidFill>
                <a:srgbClr val="000000"/>
              </a:solidFill>
              <a:latin typeface="+mj-ea"/>
              <a:ea typeface="+mj-ea"/>
              <a:cs typeface="NETVWG+MicrosoftYaHei"/>
            </a:endParaRPr>
          </a:p>
          <a:p>
            <a:pPr>
              <a:lnSpc>
                <a:spcPts val="265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2400" spc="300" dirty="0">
              <a:solidFill>
                <a:srgbClr val="000000"/>
              </a:solidFill>
              <a:latin typeface="+mj-ea"/>
              <a:ea typeface="+mj-ea"/>
              <a:cs typeface="NETVWG+MicrosoftYaHei"/>
            </a:endParaRPr>
          </a:p>
          <a:p>
            <a:pPr marL="342900" indent="-342900">
              <a:lnSpc>
                <a:spcPts val="2645"/>
              </a:lnSpc>
              <a:spcBef>
                <a:spcPts val="29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zh-CN" sz="2400" spc="300" dirty="0" smtClean="0">
                <a:solidFill>
                  <a:srgbClr val="000000"/>
                </a:solidFill>
                <a:latin typeface="+mj-ea"/>
                <a:ea typeface="+mj-ea"/>
                <a:cs typeface="OBOMTK+MicrosoftYaHei"/>
              </a:rPr>
              <a:t>PageRank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实现了将</a:t>
            </a:r>
            <a:r>
              <a:rPr lang="zh-CN" altLang="en-US" sz="2400" spc="300" dirty="0">
                <a:solidFill>
                  <a:srgbClr val="FF0000"/>
                </a:solidFill>
                <a:latin typeface="+mj-ea"/>
                <a:ea typeface="+mj-ea"/>
                <a:cs typeface="NETVWG+MicrosoftYaHei"/>
              </a:rPr>
              <a:t>链接价值概念</a:t>
            </a:r>
            <a:r>
              <a:rPr lang="zh-CN" altLang="en-US" sz="2400" spc="300" dirty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作为排名因素</a:t>
            </a:r>
            <a:r>
              <a:rPr lang="zh-CN" altLang="en-US" sz="2400" spc="300" dirty="0" smtClean="0">
                <a:solidFill>
                  <a:srgbClr val="000000"/>
                </a:solidFill>
                <a:latin typeface="+mj-ea"/>
                <a:ea typeface="+mj-ea"/>
                <a:cs typeface="NETVWG+MicrosoftYaHei"/>
              </a:rPr>
              <a:t>。</a:t>
            </a:r>
            <a:endParaRPr lang="zh-CN" altLang="en-US" sz="2400" spc="300" dirty="0">
              <a:solidFill>
                <a:srgbClr val="000000"/>
              </a:solidFill>
              <a:latin typeface="+mj-ea"/>
              <a:ea typeface="+mj-ea"/>
              <a:cs typeface="NETVWG+Microsoft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算法原理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621279" y="1331903"/>
            <a:ext cx="2856212" cy="425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ts val="2645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入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链</a:t>
            </a:r>
            <a:r>
              <a:rPr lang="zh-CN" altLang="en-US" sz="2400" spc="78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SGIJLV+MicrosoftYaHei"/>
              </a:rPr>
              <a:t>====</a:t>
            </a:r>
            <a:r>
              <a:rPr lang="zh-CN" altLang="en-US" sz="2400" dirty="0" smtClean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投票</a:t>
            </a:r>
            <a:endParaRPr lang="en-US" altLang="zh-CN" sz="2400" dirty="0" smtClean="0">
              <a:solidFill>
                <a:srgbClr val="000000"/>
              </a:solidFill>
              <a:latin typeface="+mj-ea"/>
              <a:ea typeface="+mj-ea"/>
              <a:cs typeface="ESQJGD+MicrosoftYaHe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21279" y="2457327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入链数量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288471" y="1907439"/>
            <a:ext cx="92548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  <a:cs typeface="SGIJLV+MicrosoftYaHei"/>
              </a:rPr>
              <a:t>PageRank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让链接来“投票“，到一个页面的超链接相当于对该页投一票</a:t>
            </a:r>
            <a:endParaRPr lang="zh-CN" altLang="en-US" sz="2000" dirty="0">
              <a:solidFill>
                <a:srgbClr val="000000"/>
              </a:solidFill>
              <a:latin typeface="+mj-ea"/>
              <a:ea typeface="+mj-ea"/>
              <a:cs typeface="ESQJGD+MicrosoftYaHe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8471" y="3068770"/>
            <a:ext cx="91301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SGIJLV+MicrosoftYaHei"/>
              </a:rPr>
              <a:t>如果一个页面节点接收到的其他网页指向的入链数量越多，那么这个页面越重要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SGIJLV+MicrosoftYaHei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+mj-ea"/>
              <a:ea typeface="+mj-ea"/>
              <a:cs typeface="SGIJLV+MicrosoftYaHe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21279" y="3618658"/>
            <a:ext cx="1953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入链</a:t>
            </a:r>
            <a:r>
              <a:rPr lang="zh-CN" altLang="en-US" sz="2400" dirty="0" smtClean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质量</a:t>
            </a:r>
            <a:endParaRPr lang="zh-CN" altLang="en-US" sz="2400" dirty="0">
              <a:solidFill>
                <a:srgbClr val="000000"/>
              </a:solidFill>
              <a:latin typeface="+mj-ea"/>
              <a:ea typeface="+mj-ea"/>
              <a:cs typeface="ESQJGD+MicrosoftYaHei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363743" y="4230100"/>
            <a:ext cx="91795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75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指向页面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SGIJLV+MicrosoftYaHei"/>
              </a:rPr>
              <a:t>A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的入链质量不同，质量高的页面会通过链接向其他页面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传递更多的权重。所以越是质量高的页面指向页面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  <a:cs typeface="SGIJLV+MicrosoftYaHei"/>
              </a:rPr>
              <a:t>A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，则页面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  <a:cs typeface="SGIJLV+MicrosoftYaHei"/>
              </a:rPr>
              <a:t>A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ESQJGD+MicrosoftYaHei"/>
              </a:rPr>
              <a:t>越重要。</a:t>
            </a:r>
            <a:endParaRPr lang="zh-CN" altLang="en-US" sz="2000" dirty="0" smtClean="0">
              <a:solidFill>
                <a:srgbClr val="000000"/>
              </a:solidFill>
              <a:latin typeface="+mj-ea"/>
              <a:ea typeface="+mj-ea"/>
              <a:cs typeface="ESQJGD+MicrosoftYaHei"/>
            </a:endParaRPr>
          </a:p>
          <a:p>
            <a:endParaRPr lang="zh-CN" altLang="en-US" sz="2000"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网络上各个页面的连接图</a:t>
            </a:r>
            <a:endParaRPr lang="zh-CN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919" y="1019175"/>
            <a:ext cx="7142163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计算过程</a:t>
            </a:r>
            <a:endParaRPr lang="zh-CN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68927" y="1214643"/>
            <a:ext cx="1967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初始值</a:t>
            </a:r>
            <a:endParaRPr lang="zh-CN" altLang="en-US" sz="2400" dirty="0">
              <a:solidFill>
                <a:srgbClr val="000000"/>
              </a:solidFill>
              <a:latin typeface="+mj-ea"/>
              <a:ea typeface="+mj-ea"/>
              <a:cs typeface="QOUITW+MicrosoftYaHe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68926" y="2533663"/>
            <a:ext cx="37545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迭代递归计算（收敛</a:t>
            </a:r>
            <a:r>
              <a:rPr lang="zh-CN" altLang="en-US" sz="2400" dirty="0" smtClean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）</a:t>
            </a:r>
            <a:endParaRPr lang="zh-CN" altLang="en-US" sz="2400" dirty="0">
              <a:solidFill>
                <a:srgbClr val="000000"/>
              </a:solidFill>
              <a:latin typeface="+mj-ea"/>
              <a:ea typeface="+mj-ea"/>
              <a:cs typeface="QOUITW+MicrosoftYaHe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565562" y="2998074"/>
            <a:ext cx="929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75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BHWSHO+MicrosoftYaHei"/>
              </a:rPr>
              <a:t>Google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不断的重复计算每个页面的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BHWSHO+MicrosoftYaHei"/>
              </a:rPr>
              <a:t>PageRank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。那么经过不断的重复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计算，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这些页面的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BHWSHO+MicrosoftYaHei"/>
              </a:rPr>
              <a:t>PR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值会趋向于稳定，也就是收敛的状态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。</a:t>
            </a:r>
            <a:endParaRPr lang="en-US" altLang="zh-CN" sz="2000" dirty="0">
              <a:solidFill>
                <a:srgbClr val="000000"/>
              </a:solidFill>
              <a:latin typeface="+mj-ea"/>
              <a:ea typeface="+mj-ea"/>
              <a:cs typeface="QOUITW+MicrosoftYaHei"/>
            </a:endParaRPr>
          </a:p>
          <a:p>
            <a:pPr marL="342900" indent="-34290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在具体企业应用中怎么样确定收敛标准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？</a:t>
            </a: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  <a:cs typeface="QOUITW+MicrosoftYaHei"/>
            </a:endParaRPr>
          </a:p>
          <a:p>
            <a:pPr marL="914400" lvl="1" indent="-457200">
              <a:lnSpc>
                <a:spcPts val="2375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QOUITW+MicrosoftYaHei"/>
                <a:cs typeface="QOUITW+MicrosoftYaHei"/>
              </a:rPr>
              <a:t>每个页面的</a:t>
            </a:r>
            <a:r>
              <a:rPr lang="en-US" altLang="zh-CN" sz="2000" dirty="0">
                <a:solidFill>
                  <a:srgbClr val="000000"/>
                </a:solidFill>
                <a:latin typeface="BHWSHO+MicrosoftYaHei"/>
                <a:cs typeface="BHWSHO+MicrosoftYaHei"/>
              </a:rPr>
              <a:t>PR</a:t>
            </a:r>
            <a:r>
              <a:rPr lang="zh-CN" altLang="en-US" sz="2000" dirty="0">
                <a:solidFill>
                  <a:srgbClr val="000000"/>
                </a:solidFill>
                <a:latin typeface="QOUITW+MicrosoftYaHei"/>
                <a:cs typeface="QOUITW+MicrosoftYaHei"/>
              </a:rPr>
              <a:t>值和上一次计算的</a:t>
            </a:r>
            <a:r>
              <a:rPr lang="en-US" altLang="zh-CN" sz="2000" dirty="0">
                <a:solidFill>
                  <a:srgbClr val="000000"/>
                </a:solidFill>
                <a:latin typeface="BHWSHO+MicrosoftYaHei"/>
                <a:cs typeface="BHWSHO+MicrosoftYaHei"/>
              </a:rPr>
              <a:t>PR</a:t>
            </a:r>
            <a:r>
              <a:rPr lang="zh-CN" altLang="en-US" sz="2000" dirty="0" smtClean="0">
                <a:solidFill>
                  <a:srgbClr val="000000"/>
                </a:solidFill>
                <a:latin typeface="QOUITW+MicrosoftYaHei"/>
                <a:cs typeface="QOUITW+MicrosoftYaHei"/>
              </a:rPr>
              <a:t>相等</a:t>
            </a:r>
            <a:endParaRPr lang="en-US" altLang="zh-CN" sz="2000" dirty="0" smtClean="0">
              <a:solidFill>
                <a:srgbClr val="000000"/>
              </a:solidFill>
              <a:latin typeface="QOUITW+MicrosoftYaHei"/>
              <a:cs typeface="QOUITW+MicrosoftYaHei"/>
            </a:endParaRPr>
          </a:p>
          <a:p>
            <a:pPr marL="914400" lvl="1" indent="-457200">
              <a:lnSpc>
                <a:spcPts val="2375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QOUITW+MicrosoftYaHei"/>
                <a:cs typeface="QOUITW+MicrosoftYaHei"/>
              </a:rPr>
              <a:t>设定一个差值指标（</a:t>
            </a:r>
            <a:r>
              <a:rPr lang="en-US" altLang="zh-CN" sz="2000" dirty="0">
                <a:solidFill>
                  <a:srgbClr val="000000"/>
                </a:solidFill>
                <a:latin typeface="BHWSHO+MicrosoftYaHei"/>
                <a:cs typeface="BHWSHO+MicrosoftYaHei"/>
              </a:rPr>
              <a:t>0.0001</a:t>
            </a:r>
            <a:r>
              <a:rPr lang="zh-CN" altLang="en-US" sz="2000" dirty="0">
                <a:solidFill>
                  <a:srgbClr val="000000"/>
                </a:solidFill>
                <a:latin typeface="QOUITW+MicrosoftYaHei"/>
                <a:cs typeface="QOUITW+MicrosoftYaHei"/>
              </a:rPr>
              <a:t>）。当所有页面和上一次计算的</a:t>
            </a:r>
            <a:r>
              <a:rPr lang="en-US" altLang="zh-CN" sz="2000" dirty="0">
                <a:solidFill>
                  <a:srgbClr val="000000"/>
                </a:solidFill>
                <a:latin typeface="BHWSHO+MicrosoftYaHei"/>
                <a:cs typeface="BHWSHO+MicrosoftYaHei"/>
              </a:rPr>
              <a:t>PR</a:t>
            </a:r>
            <a:r>
              <a:rPr lang="zh-CN" altLang="en-US" sz="2000" dirty="0">
                <a:solidFill>
                  <a:srgbClr val="000000"/>
                </a:solidFill>
                <a:latin typeface="QOUITW+MicrosoftYaHei"/>
                <a:cs typeface="QOUITW+MicrosoftYaHei"/>
              </a:rPr>
              <a:t>差值平均</a:t>
            </a:r>
            <a:r>
              <a:rPr lang="zh-CN" altLang="en-US" sz="2000" dirty="0" smtClean="0">
                <a:solidFill>
                  <a:srgbClr val="000000"/>
                </a:solidFill>
                <a:latin typeface="QOUITW+MicrosoftYaHei"/>
                <a:cs typeface="QOUITW+MicrosoftYaHei"/>
              </a:rPr>
              <a:t>小</a:t>
            </a:r>
            <a:r>
              <a:rPr lang="zh-CN" altLang="en-US" sz="2000" dirty="0">
                <a:solidFill>
                  <a:srgbClr val="000000"/>
                </a:solidFill>
                <a:latin typeface="QOUITW+MicrosoftYaHei"/>
                <a:cs typeface="QOUITW+MicrosoftYaHei"/>
              </a:rPr>
              <a:t>于该标准时，则</a:t>
            </a:r>
            <a:r>
              <a:rPr lang="zh-CN" altLang="en-US" sz="2000" dirty="0" smtClean="0">
                <a:solidFill>
                  <a:srgbClr val="000000"/>
                </a:solidFill>
                <a:latin typeface="QOUITW+MicrosoftYaHei"/>
                <a:cs typeface="QOUITW+MicrosoftYaHei"/>
              </a:rPr>
              <a:t>收敛。</a:t>
            </a:r>
            <a:endParaRPr lang="en-US" altLang="zh-CN" sz="2000" dirty="0" smtClean="0">
              <a:solidFill>
                <a:srgbClr val="000000"/>
              </a:solidFill>
              <a:latin typeface="QOUITW+MicrosoftYaHei"/>
              <a:cs typeface="QOUITW+MicrosoftYaHei"/>
            </a:endParaRPr>
          </a:p>
          <a:p>
            <a:pPr marL="914400" lvl="1" indent="-457200">
              <a:lnSpc>
                <a:spcPts val="2375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zh-CN" altLang="en-US" sz="2000" dirty="0">
                <a:solidFill>
                  <a:srgbClr val="000000"/>
                </a:solidFill>
                <a:latin typeface="QOUITW+MicrosoftYaHei"/>
                <a:cs typeface="QOUITW+MicrosoftYaHei"/>
              </a:rPr>
              <a:t>设定一个百分比（</a:t>
            </a:r>
            <a:r>
              <a:rPr lang="en-US" altLang="zh-CN" sz="2000" dirty="0">
                <a:solidFill>
                  <a:srgbClr val="000000"/>
                </a:solidFill>
                <a:latin typeface="BHWSHO+MicrosoftYaHei"/>
                <a:cs typeface="BHWSHO+MicrosoftYaHei"/>
              </a:rPr>
              <a:t>99%</a:t>
            </a:r>
            <a:r>
              <a:rPr lang="zh-CN" altLang="en-US" sz="2000" dirty="0">
                <a:solidFill>
                  <a:srgbClr val="000000"/>
                </a:solidFill>
                <a:latin typeface="QOUITW+MicrosoftYaHei"/>
                <a:cs typeface="QOUITW+MicrosoftYaHei"/>
              </a:rPr>
              <a:t>），当</a:t>
            </a:r>
            <a:r>
              <a:rPr lang="en-US" altLang="zh-CN" sz="2000" dirty="0">
                <a:solidFill>
                  <a:srgbClr val="000000"/>
                </a:solidFill>
                <a:latin typeface="BHWSHO+MicrosoftYaHei"/>
                <a:cs typeface="BHWSHO+MicrosoftYaHei"/>
              </a:rPr>
              <a:t>99%</a:t>
            </a:r>
            <a:r>
              <a:rPr lang="zh-CN" altLang="en-US" sz="2000" dirty="0">
                <a:solidFill>
                  <a:srgbClr val="000000"/>
                </a:solidFill>
                <a:latin typeface="QOUITW+MicrosoftYaHei"/>
                <a:cs typeface="QOUITW+MicrosoftYaHei"/>
              </a:rPr>
              <a:t>的页面和上一次计算的</a:t>
            </a:r>
            <a:r>
              <a:rPr lang="en-US" altLang="zh-CN" sz="2000" dirty="0">
                <a:solidFill>
                  <a:srgbClr val="000000"/>
                </a:solidFill>
                <a:latin typeface="BHWSHO+MicrosoftYaHei"/>
                <a:cs typeface="BHWSHO+MicrosoftYaHei"/>
              </a:rPr>
              <a:t>PR</a:t>
            </a:r>
            <a:r>
              <a:rPr lang="zh-CN" altLang="en-US" sz="2000" dirty="0" smtClean="0">
                <a:solidFill>
                  <a:srgbClr val="000000"/>
                </a:solidFill>
                <a:latin typeface="QOUITW+MicrosoftYaHei"/>
                <a:cs typeface="QOUITW+MicrosoftYaHei"/>
              </a:rPr>
              <a:t>相等</a:t>
            </a:r>
            <a:endParaRPr lang="zh-CN" altLang="en-US" sz="2000" dirty="0">
              <a:solidFill>
                <a:srgbClr val="000000"/>
              </a:solidFill>
              <a:latin typeface="QOUITW+MicrosoftYaHei"/>
              <a:cs typeface="QOUITW+MicrosoftYaHe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65562" y="1671889"/>
            <a:ext cx="640080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每个页面设置相同的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BHWSHO+MicrosoftYaHei"/>
              </a:rPr>
              <a:t>PR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值</a:t>
            </a:r>
            <a:endParaRPr lang="en-US" altLang="zh-CN" sz="2000" dirty="0" smtClean="0">
              <a:solidFill>
                <a:srgbClr val="000000"/>
              </a:solidFill>
              <a:latin typeface="+mj-ea"/>
              <a:ea typeface="+mj-ea"/>
              <a:cs typeface="QOUITW+MicrosoftYaHe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BHWSHO+MicrosoftYaHei"/>
              </a:rPr>
              <a:t>Google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的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P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  <a:cs typeface="BHWSHO+MicrosoftYaHei"/>
              </a:rPr>
              <a:t>ageRank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算法给每个页面的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BHWSHO+MicrosoftYaHei"/>
              </a:rPr>
              <a:t>PR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初始值为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BHWSHO+MicrosoftYaHei"/>
              </a:rPr>
              <a:t>1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QOUITW+MicrosoftYaHei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+mj-ea"/>
              <a:ea typeface="+mj-ea"/>
              <a:cs typeface="QOUITW+MicrosoftYaHe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算法修正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29672" y="1316617"/>
            <a:ext cx="3824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 smtClean="0">
                <a:latin typeface="+mj-ea"/>
                <a:ea typeface="+mj-ea"/>
              </a:rPr>
              <a:t>修正</a:t>
            </a:r>
            <a:r>
              <a:rPr lang="en-US" altLang="zh-CN" sz="2400" dirty="0" smtClean="0">
                <a:latin typeface="+mj-ea"/>
                <a:ea typeface="+mj-ea"/>
              </a:rPr>
              <a:t>PageRank</a:t>
            </a:r>
            <a:r>
              <a:rPr lang="zh-CN" altLang="en-US" sz="2400" dirty="0" smtClean="0">
                <a:latin typeface="+mj-ea"/>
                <a:ea typeface="+mj-ea"/>
              </a:rPr>
              <a:t>计算公式</a:t>
            </a:r>
            <a:endParaRPr lang="zh-CN" altLang="en-US" sz="2400" dirty="0">
              <a:latin typeface="+mj-ea"/>
              <a:ea typeface="+mj-ea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1600" y="1870132"/>
            <a:ext cx="944880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16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由于存在一些出链为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MBSMEI+MicrosoftYaHei"/>
              </a:rPr>
              <a:t>0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，也就是那些不链接任何其他网页的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网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，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也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称为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孤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立网页，使得很多网页能被访问到。因此需要对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Times New Roman" panose="020206030504050203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MBSMEI+MicrosoftYaHei"/>
              </a:rPr>
              <a:t>PageRank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公式进行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修正。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即在简单公式的基础上增加了阻尼系数（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MBSMEI+MicrosoftYaHei"/>
              </a:rPr>
              <a:t>damping factor</a:t>
            </a:r>
            <a:r>
              <a:rPr lang="zh-CN" altLang="en-US" sz="20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）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  <a:cs typeface="MBSMEI+MicrosoftYaHei"/>
              </a:rPr>
              <a:t>q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MBSMEI+MicrosoftYaHei"/>
              </a:rPr>
              <a:t>，</a:t>
            </a:r>
            <a:r>
              <a:rPr lang="en-US" altLang="zh-CN" sz="2000" dirty="0" smtClean="0">
                <a:solidFill>
                  <a:srgbClr val="000000"/>
                </a:solidFill>
                <a:latin typeface="+mj-ea"/>
                <a:ea typeface="+mj-ea"/>
                <a:cs typeface="Times New Roman" panose="02020603050405020304"/>
              </a:rPr>
              <a:t> 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MBSMEI+MicrosoftYaHei"/>
              </a:rPr>
              <a:t>q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一般取值</a:t>
            </a:r>
            <a:r>
              <a:rPr lang="en-US" altLang="zh-CN" sz="2000" dirty="0">
                <a:solidFill>
                  <a:srgbClr val="000000"/>
                </a:solidFill>
                <a:latin typeface="+mj-ea"/>
                <a:ea typeface="+mj-ea"/>
                <a:cs typeface="MBSMEI+MicrosoftYaHei"/>
              </a:rPr>
              <a:t>q=0.85</a:t>
            </a:r>
            <a:r>
              <a:rPr lang="zh-CN" altLang="en-US" sz="2000" dirty="0" smtClean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。</a:t>
            </a:r>
            <a:endParaRPr lang="zh-CN" altLang="en-US" sz="2000" dirty="0">
              <a:solidFill>
                <a:srgbClr val="000000"/>
              </a:solidFill>
              <a:latin typeface="+mj-ea"/>
              <a:ea typeface="+mj-ea"/>
              <a:cs typeface="LMCAWE+MicrosoftYaHe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9672" y="2980856"/>
            <a:ext cx="4031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完整</a:t>
            </a:r>
            <a:r>
              <a:rPr lang="en-US" altLang="zh-CN" sz="2400" dirty="0">
                <a:solidFill>
                  <a:srgbClr val="000000"/>
                </a:solidFill>
                <a:latin typeface="+mj-ea"/>
                <a:ea typeface="+mj-ea"/>
                <a:cs typeface="MBSMEI+MicrosoftYaHei"/>
              </a:rPr>
              <a:t>PageRank</a:t>
            </a:r>
            <a:r>
              <a:rPr lang="zh-CN" altLang="en-US" sz="2400" dirty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计算</a:t>
            </a:r>
            <a:r>
              <a:rPr lang="zh-CN" altLang="en-US" sz="2400" dirty="0" smtClean="0">
                <a:solidFill>
                  <a:srgbClr val="000000"/>
                </a:solidFill>
                <a:latin typeface="+mj-ea"/>
                <a:ea typeface="+mj-ea"/>
                <a:cs typeface="LMCAWE+MicrosoftYaHei"/>
              </a:rPr>
              <a:t>公式</a:t>
            </a:r>
            <a:endParaRPr lang="zh-CN" altLang="en-US" sz="2400" dirty="0">
              <a:solidFill>
                <a:srgbClr val="000000"/>
              </a:solidFill>
              <a:latin typeface="+mj-ea"/>
              <a:ea typeface="+mj-ea"/>
              <a:cs typeface="LMCAWE+MicrosoftYaHei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986" y="3611854"/>
            <a:ext cx="7058520" cy="150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-11195" y="1941226"/>
            <a:ext cx="12203195" cy="2975548"/>
          </a:xfrm>
          <a:prstGeom prst="rect">
            <a:avLst/>
          </a:prstGeom>
          <a:solidFill>
            <a:srgbClr val="3480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982907" y="2875002"/>
            <a:ext cx="422618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6600" b="1" spc="300" dirty="0" smtClean="0">
                <a:solidFill>
                  <a:schemeClr val="bg1">
                    <a:lumMod val="9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Thanks !</a:t>
            </a:r>
            <a:endParaRPr kumimoji="1" lang="zh-CN" altLang="en-US" sz="6600" b="1" spc="300" dirty="0">
              <a:solidFill>
                <a:schemeClr val="bg1">
                  <a:lumMod val="9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720</Words>
  <Application>WPS 演示</Application>
  <PresentationFormat>自定义</PresentationFormat>
  <Paragraphs>72</Paragraphs>
  <Slides>8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30" baseType="lpstr">
      <vt:lpstr>Arial</vt:lpstr>
      <vt:lpstr>宋体</vt:lpstr>
      <vt:lpstr>Wingdings</vt:lpstr>
      <vt:lpstr>微软雅黑</vt:lpstr>
      <vt:lpstr>Arial</vt:lpstr>
      <vt:lpstr>OBOMTK+MicrosoftYaHei</vt:lpstr>
      <vt:lpstr>Segoe Print</vt:lpstr>
      <vt:lpstr>NETVWG+MicrosoftYaHei</vt:lpstr>
      <vt:lpstr>ESQJGD+MicrosoftYaHei</vt:lpstr>
      <vt:lpstr>Times New Roman</vt:lpstr>
      <vt:lpstr>SGIJLV+MicrosoftYaHei</vt:lpstr>
      <vt:lpstr>QOUITW+MicrosoftYaHei</vt:lpstr>
      <vt:lpstr>BHWSHO+MicrosoftYaHei</vt:lpstr>
      <vt:lpstr>LMCAWE+MicrosoftYaHei</vt:lpstr>
      <vt:lpstr>MBSMEI+MicrosoftYaHei</vt:lpstr>
      <vt:lpstr>等线</vt:lpstr>
      <vt:lpstr>Arial Unicode MS</vt:lpstr>
      <vt:lpstr>等线 Light</vt:lpstr>
      <vt:lpstr>Arial Black</vt:lpstr>
      <vt:lpstr>黑体</vt:lpstr>
      <vt:lpstr>自定义设计方案</vt:lpstr>
      <vt:lpstr>1_自定义设计方案</vt:lpstr>
      <vt:lpstr>PowerPoint 演示文稿</vt:lpstr>
      <vt:lpstr>目录</vt:lpstr>
      <vt:lpstr>什么是PageRank</vt:lpstr>
      <vt:lpstr>算法原理</vt:lpstr>
      <vt:lpstr>网络上各个页面的连接图</vt:lpstr>
      <vt:lpstr>计算过程</vt:lpstr>
      <vt:lpstr>算法修正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覃 笑</dc:creator>
  <cp:lastModifiedBy>叶子1412766596</cp:lastModifiedBy>
  <cp:revision>42</cp:revision>
  <dcterms:created xsi:type="dcterms:W3CDTF">2019-06-26T10:21:00Z</dcterms:created>
  <dcterms:modified xsi:type="dcterms:W3CDTF">2025-06-27T13:28:12Z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1F8B732C3DAE4D3D9BA6E1CD3ABFF353_12</vt:lpwstr>
  </property>
</Properties>
</file>