
<file path=[Content_Types].xml><?xml version="1.0" encoding="utf-8"?>
<Types xmlns="http://schemas.openxmlformats.org/package/2006/content-types">
  <Default Extension="gif" ContentType="image/gif"/>
  <Default Extension="png" ContentType="image/png"/>
  <Default Extension="jpeg" ContentType="image/jpeg"/>
  <Default Extension="JPG" ContentType="image/.jp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28"/>
  </p:handoutMasterIdLst>
  <p:sldIdLst>
    <p:sldId id="256" r:id="rId4"/>
    <p:sldId id="261" r:id="rId6"/>
    <p:sldId id="263" r:id="rId7"/>
    <p:sldId id="265" r:id="rId8"/>
    <p:sldId id="266" r:id="rId9"/>
    <p:sldId id="262" r:id="rId10"/>
    <p:sldId id="264" r:id="rId11"/>
    <p:sldId id="268" r:id="rId12"/>
    <p:sldId id="269" r:id="rId13"/>
    <p:sldId id="270" r:id="rId14"/>
    <p:sldId id="275" r:id="rId15"/>
    <p:sldId id="271" r:id="rId16"/>
    <p:sldId id="276" r:id="rId17"/>
    <p:sldId id="272" r:id="rId18"/>
    <p:sldId id="273" r:id="rId19"/>
    <p:sldId id="274" r:id="rId20"/>
    <p:sldId id="277" r:id="rId21"/>
    <p:sldId id="278" r:id="rId22"/>
    <p:sldId id="279" r:id="rId23"/>
    <p:sldId id="280" r:id="rId24"/>
    <p:sldId id="281" r:id="rId25"/>
    <p:sldId id="282" r:id="rId26"/>
    <p:sldId id="260" r:id="rId27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3480B7"/>
    <a:srgbClr val="3E3D4B"/>
    <a:srgbClr val="ECECEC"/>
    <a:srgbClr val="DADADA"/>
    <a:srgbClr val="E4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37"/>
  </p:normalViewPr>
  <p:slideViewPr>
    <p:cSldViewPr snapToGrid="0" snapToObjects="1" showGuides="1">
      <p:cViewPr varScale="1">
        <p:scale>
          <a:sx n="103" d="100"/>
          <a:sy n="103" d="100"/>
        </p:scale>
        <p:origin x="89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A46D-A528-4844-A23E-47F2C0A6847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72E-7035-E94B-AC1B-15E45BB036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7568-68BF-3442-8F70-35C7A7E9D2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178443" y="179932"/>
            <a:ext cx="4486154" cy="44510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3E3D4B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64498"/>
          </a:xfrm>
          <a:prstGeom prst="rect">
            <a:avLst/>
          </a:prstGeom>
          <a:solidFill>
            <a:srgbClr val="E4E2E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788216"/>
            <a:ext cx="12192000" cy="0"/>
          </a:xfrm>
          <a:prstGeom prst="line">
            <a:avLst/>
          </a:prstGeom>
          <a:ln w="44450">
            <a:solidFill>
              <a:srgbClr val="348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0" y="6326607"/>
            <a:ext cx="12192000" cy="554636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96" y="78991"/>
            <a:ext cx="656914" cy="606516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801447" y="151417"/>
            <a:ext cx="36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" dirty="0">
                <a:solidFill>
                  <a:srgbClr val="3480B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兰智数加学院</a:t>
            </a:r>
            <a:endParaRPr kumimoji="1" lang="zh-CN" altLang="en-US" sz="2400" spc="300" dirty="0">
              <a:solidFill>
                <a:srgbClr val="3480B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01447" y="6349849"/>
            <a:ext cx="239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1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专注于大数据</a:t>
            </a:r>
            <a:endParaRPr kumimoji="1" lang="zh-CN" altLang="en-US" sz="2400" b="0" i="1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18"/>
          <p:cNvSpPr txBox="1"/>
          <p:nvPr userDrawn="1"/>
        </p:nvSpPr>
        <p:spPr>
          <a:xfrm>
            <a:off x="126673" y="6349849"/>
            <a:ext cx="324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0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因为相信 所以看见</a:t>
            </a:r>
            <a:endParaRPr kumimoji="1" lang="zh-CN" altLang="en-US" sz="2400" b="0" i="0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91687" y="2875002"/>
            <a:ext cx="4808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kumimoji="1" lang="zh-CN" altLang="en-US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内核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3983" y="3982998"/>
            <a:ext cx="32828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讲师：覃</a:t>
            </a:r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笑</a:t>
            </a:r>
            <a:endParaRPr kumimoji="1"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9452" r="12231" b="17910"/>
          <a:stretch>
            <a:fillRect/>
          </a:stretch>
        </p:blipFill>
        <p:spPr>
          <a:xfrm>
            <a:off x="10066452" y="260697"/>
            <a:ext cx="1820748" cy="17961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checkpoint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8800" y="131095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Lineage</a:t>
            </a:r>
            <a:r>
              <a:rPr lang="zh-CN" altLang="en-US" sz="2400" dirty="0">
                <a:latin typeface="+mj-ea"/>
                <a:ea typeface="+mj-ea"/>
              </a:rPr>
              <a:t>过长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对</a:t>
            </a:r>
            <a:r>
              <a:rPr lang="en-US" altLang="zh-CN" sz="2400" dirty="0" err="1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做</a:t>
            </a:r>
            <a:r>
              <a:rPr lang="en-US" altLang="zh-CN" sz="2400" dirty="0" err="1">
                <a:latin typeface="+mj-ea"/>
                <a:ea typeface="+mj-ea"/>
              </a:rPr>
              <a:t>doCheckpoint</a:t>
            </a:r>
            <a:r>
              <a:rPr lang="en-US" altLang="zh-CN" sz="2400" dirty="0">
                <a:latin typeface="+mj-ea"/>
                <a:ea typeface="+mj-ea"/>
              </a:rPr>
              <a:t>()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j-ea"/>
                <a:ea typeface="+mj-ea"/>
              </a:rPr>
              <a:t>SparkContext.setCheckPointDir</a:t>
            </a:r>
            <a:r>
              <a:rPr lang="en-US" altLang="zh-CN" sz="2400" dirty="0">
                <a:latin typeface="+mj-ea"/>
                <a:ea typeface="+mj-ea"/>
              </a:rPr>
              <a:t>() </a:t>
            </a:r>
            <a:endParaRPr lang="en-US" altLang="zh-CN" sz="2400" dirty="0">
              <a:latin typeface="+mj-ea"/>
              <a:ea typeface="+mj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设置数据存路径 </a:t>
            </a:r>
            <a:endParaRPr lang="en-US" altLang="zh-CN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窄依赖和宽依赖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30774" y="876617"/>
            <a:ext cx="7331760" cy="50331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窄依赖和宽依赖的例子</a:t>
            </a:r>
            <a:br>
              <a:rPr lang="zh-CN" altLang="en-US" dirty="0"/>
            </a:b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93644" y="1131551"/>
            <a:ext cx="55883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方框表示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， 实心矩形表示分区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zh-CN" altLang="en-US" sz="2400" dirty="0">
              <a:latin typeface="+mj-ea"/>
              <a:ea typeface="+mj-ea"/>
            </a:endParaRPr>
          </a:p>
        </p:txBody>
      </p:sp>
      <p:pic>
        <p:nvPicPr>
          <p:cNvPr id="6145" name="Picture 1" descr="age13image29482928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441" y="1362383"/>
            <a:ext cx="7013118" cy="461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43" y="179932"/>
            <a:ext cx="7780224" cy="445102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一个</a:t>
            </a:r>
            <a:r>
              <a:rPr lang="en-US" altLang="zh-CN" dirty="0">
                <a:latin typeface="+mj-ea"/>
              </a:rPr>
              <a:t>stage</a:t>
            </a:r>
            <a:r>
              <a:rPr lang="zh-CN" altLang="en-US" dirty="0">
                <a:latin typeface="+mj-ea"/>
              </a:rPr>
              <a:t>内的窄依赖进行</a:t>
            </a:r>
            <a:r>
              <a:rPr lang="en-US" altLang="zh-CN" dirty="0">
                <a:latin typeface="+mj-ea"/>
              </a:rPr>
              <a:t>pipeline</a:t>
            </a:r>
            <a:r>
              <a:rPr lang="zh-CN" altLang="en-US" dirty="0">
                <a:latin typeface="+mj-ea"/>
              </a:rPr>
              <a:t>操作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7169" name="Picture 1" descr="age20image29565056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315" y="1132244"/>
            <a:ext cx="6494620" cy="490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术语解释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5732" y="1163302"/>
            <a:ext cx="1161626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Application</a:t>
            </a:r>
            <a:r>
              <a:rPr lang="zh-CN" altLang="en-US" sz="2400" dirty="0">
                <a:latin typeface="+mj-ea"/>
                <a:ea typeface="+mj-ea"/>
              </a:rPr>
              <a:t>：基于</a:t>
            </a:r>
            <a:r>
              <a:rPr lang="en-US" altLang="zh-CN" sz="2400" dirty="0">
                <a:latin typeface="+mj-ea"/>
                <a:ea typeface="+mj-ea"/>
              </a:rPr>
              <a:t>Spark</a:t>
            </a:r>
            <a:r>
              <a:rPr lang="zh-CN" altLang="en-US" sz="2400" dirty="0">
                <a:latin typeface="+mj-ea"/>
                <a:ea typeface="+mj-ea"/>
              </a:rPr>
              <a:t>的应用程序，包含了</a:t>
            </a:r>
            <a:r>
              <a:rPr lang="en-US" altLang="zh-CN" sz="2400" dirty="0">
                <a:latin typeface="+mj-ea"/>
                <a:ea typeface="+mj-ea"/>
              </a:rPr>
              <a:t>driver</a:t>
            </a:r>
            <a:r>
              <a:rPr lang="zh-CN" altLang="en-US" sz="2400" dirty="0">
                <a:latin typeface="+mj-ea"/>
                <a:ea typeface="+mj-ea"/>
              </a:rPr>
              <a:t>程序和 集群上的</a:t>
            </a:r>
            <a:r>
              <a:rPr lang="en-US" altLang="zh-CN" sz="2400" dirty="0">
                <a:latin typeface="+mj-ea"/>
                <a:ea typeface="+mj-ea"/>
              </a:rPr>
              <a:t>executor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DriverProgram</a:t>
            </a:r>
            <a:r>
              <a:rPr lang="zh-CN" altLang="en-US" sz="2400" dirty="0">
                <a:latin typeface="+mj-ea"/>
                <a:ea typeface="+mj-ea"/>
              </a:rPr>
              <a:t>：运行</a:t>
            </a:r>
            <a:r>
              <a:rPr lang="en-US" altLang="zh-CN" sz="2400" dirty="0">
                <a:latin typeface="+mj-ea"/>
                <a:ea typeface="+mj-ea"/>
              </a:rPr>
              <a:t>main</a:t>
            </a:r>
            <a:r>
              <a:rPr lang="zh-CN" altLang="en-US" sz="2400" dirty="0">
                <a:latin typeface="+mj-ea"/>
                <a:ea typeface="+mj-ea"/>
              </a:rPr>
              <a:t>函数并且新建</a:t>
            </a:r>
            <a:r>
              <a:rPr lang="en-US" altLang="zh-CN" sz="2400" dirty="0" err="1">
                <a:latin typeface="+mj-ea"/>
                <a:ea typeface="+mj-ea"/>
              </a:rPr>
              <a:t>SparkContext</a:t>
            </a:r>
            <a:r>
              <a:rPr lang="zh-CN" altLang="en-US" sz="2400" dirty="0">
                <a:latin typeface="+mj-ea"/>
                <a:ea typeface="+mj-ea"/>
              </a:rPr>
              <a:t>的程序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ClusterManager</a:t>
            </a:r>
            <a:r>
              <a:rPr lang="zh-CN" altLang="en-US" sz="2400" dirty="0">
                <a:latin typeface="+mj-ea"/>
                <a:ea typeface="+mj-ea"/>
              </a:rPr>
              <a:t>：在集群上获取资源的外部服务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例如 </a:t>
            </a:r>
            <a:r>
              <a:rPr lang="en-US" altLang="zh-CN" sz="2400" dirty="0" err="1">
                <a:latin typeface="+mj-ea"/>
                <a:ea typeface="+mj-ea"/>
              </a:rPr>
              <a:t>standalone,Mesos,Yarn</a:t>
            </a:r>
            <a:r>
              <a:rPr lang="en-US" altLang="zh-CN" sz="2400" dirty="0">
                <a:latin typeface="+mj-ea"/>
                <a:ea typeface="+mj-ea"/>
              </a:rPr>
              <a:t> )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WorkerNode</a:t>
            </a:r>
            <a:r>
              <a:rPr lang="zh-CN" altLang="en-US" sz="2400" dirty="0"/>
              <a:t>：集群中任何可以运行应用用代码的节点 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Executor</a:t>
            </a:r>
            <a:r>
              <a:rPr lang="zh-CN" altLang="en-US" sz="2400" dirty="0"/>
              <a:t>：是在一个</a:t>
            </a:r>
            <a:r>
              <a:rPr lang="en-US" altLang="zh-CN" sz="2400" dirty="0" err="1"/>
              <a:t>workernode</a:t>
            </a:r>
            <a:r>
              <a:rPr lang="zh-CN" altLang="en-US" sz="2400" dirty="0"/>
              <a:t>上为某应用用启动的一个进程，该进程负责运行任务，并且负责将数据存在内存或者磁盘上。每个应用用都有各自自独立的</a:t>
            </a:r>
            <a:r>
              <a:rPr lang="en-US" altLang="zh-CN" sz="2400" dirty="0"/>
              <a:t>executors 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Task</a:t>
            </a:r>
            <a:r>
              <a:rPr lang="zh-CN" altLang="en-US" sz="2400" dirty="0"/>
              <a:t>：被送到某个</a:t>
            </a:r>
            <a:r>
              <a:rPr lang="en-US" altLang="zh-CN" sz="2400" dirty="0"/>
              <a:t>executor</a:t>
            </a:r>
            <a:r>
              <a:rPr lang="zh-CN" altLang="en-US" sz="2400" dirty="0"/>
              <a:t>上的执行单元 </a:t>
            </a:r>
            <a:endParaRPr lang="zh-CN" alt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术语解释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57198" y="1270969"/>
            <a:ext cx="106849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Job</a:t>
            </a:r>
            <a:r>
              <a:rPr lang="zh-CN" altLang="en-US" sz="2400" dirty="0">
                <a:latin typeface="+mj-ea"/>
                <a:ea typeface="+mj-ea"/>
              </a:rPr>
              <a:t>包含很多任务的并行计算的</a:t>
            </a:r>
            <a:r>
              <a:rPr lang="en-US" altLang="zh-CN" sz="2400" dirty="0">
                <a:latin typeface="+mj-ea"/>
                <a:ea typeface="+mj-ea"/>
              </a:rPr>
              <a:t>task</a:t>
            </a:r>
            <a:r>
              <a:rPr lang="zh-CN" altLang="en-US" sz="2400" dirty="0">
                <a:latin typeface="+mj-ea"/>
                <a:ea typeface="+mj-ea"/>
              </a:rPr>
              <a:t>，可以看做和</a:t>
            </a:r>
            <a:r>
              <a:rPr lang="en-US" altLang="zh-CN" sz="2400" dirty="0">
                <a:latin typeface="+mj-ea"/>
                <a:ea typeface="+mj-ea"/>
              </a:rPr>
              <a:t>Spark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en-US" altLang="zh-CN" sz="2400" dirty="0">
                <a:latin typeface="+mj-ea"/>
                <a:ea typeface="+mj-ea"/>
              </a:rPr>
              <a:t>action</a:t>
            </a:r>
            <a:r>
              <a:rPr lang="zh-CN" altLang="en-US" sz="2400" dirty="0">
                <a:latin typeface="+mj-ea"/>
                <a:ea typeface="+mj-ea"/>
              </a:rPr>
              <a:t>对应，每个</a:t>
            </a:r>
            <a:r>
              <a:rPr lang="en-US" altLang="zh-CN" sz="2400" dirty="0">
                <a:latin typeface="+mj-ea"/>
                <a:ea typeface="+mj-ea"/>
              </a:rPr>
              <a:t>action</a:t>
            </a:r>
            <a:r>
              <a:rPr lang="zh-CN" altLang="en-US" sz="2400" dirty="0">
                <a:latin typeface="+mj-ea"/>
                <a:ea typeface="+mj-ea"/>
              </a:rPr>
              <a:t>都会触发一个</a:t>
            </a:r>
            <a:r>
              <a:rPr lang="en-US" altLang="zh-CN" sz="2400" dirty="0">
                <a:latin typeface="+mj-ea"/>
                <a:ea typeface="+mj-ea"/>
              </a:rPr>
              <a:t>job</a:t>
            </a:r>
            <a:r>
              <a:rPr lang="zh-CN" altLang="en-US" sz="2400" dirty="0">
                <a:latin typeface="+mj-ea"/>
                <a:ea typeface="+mj-ea"/>
              </a:rPr>
              <a:t>任务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一个</a:t>
            </a:r>
            <a:r>
              <a:rPr lang="en-US" altLang="zh-CN" sz="2400" dirty="0">
                <a:latin typeface="+mj-ea"/>
                <a:ea typeface="+mj-ea"/>
              </a:rPr>
              <a:t>Job</a:t>
            </a:r>
            <a:r>
              <a:rPr lang="zh-CN" altLang="en-US" sz="2400" dirty="0">
                <a:latin typeface="+mj-ea"/>
                <a:ea typeface="+mj-ea"/>
              </a:rPr>
              <a:t>会被拆分很多组任务，每组任务被称为</a:t>
            </a:r>
            <a:r>
              <a:rPr lang="en-US" altLang="zh-CN" sz="2400" dirty="0">
                <a:latin typeface="+mj-ea"/>
                <a:ea typeface="+mj-ea"/>
              </a:rPr>
              <a:t>Stage(</a:t>
            </a:r>
            <a:r>
              <a:rPr lang="zh-CN" altLang="en-US" sz="2400" dirty="0">
                <a:latin typeface="+mj-ea"/>
                <a:ea typeface="+mj-ea"/>
              </a:rPr>
              <a:t>就像</a:t>
            </a:r>
            <a:r>
              <a:rPr lang="en-US" altLang="zh-CN" sz="2400" dirty="0">
                <a:latin typeface="+mj-ea"/>
                <a:ea typeface="+mj-ea"/>
              </a:rPr>
              <a:t>MapReduce</a:t>
            </a:r>
            <a:r>
              <a:rPr lang="zh-CN" altLang="en-US" sz="2400" dirty="0">
                <a:latin typeface="+mj-ea"/>
                <a:ea typeface="+mj-ea"/>
              </a:rPr>
              <a:t>分</a:t>
            </a:r>
            <a:r>
              <a:rPr lang="en-US" altLang="zh-CN" sz="2400" dirty="0">
                <a:latin typeface="+mj-ea"/>
                <a:ea typeface="+mj-ea"/>
              </a:rPr>
              <a:t>map</a:t>
            </a:r>
            <a:r>
              <a:rPr lang="zh-CN" altLang="en-US" sz="2400" dirty="0">
                <a:latin typeface="+mj-ea"/>
                <a:ea typeface="+mj-ea"/>
              </a:rPr>
              <a:t>任务和</a:t>
            </a:r>
            <a:r>
              <a:rPr lang="en-US" altLang="zh-CN" sz="2400" dirty="0">
                <a:latin typeface="+mj-ea"/>
                <a:ea typeface="+mj-ea"/>
              </a:rPr>
              <a:t>reduce</a:t>
            </a:r>
            <a:r>
              <a:rPr lang="zh-CN" altLang="en-US" sz="2400" dirty="0">
                <a:latin typeface="+mj-ea"/>
                <a:ea typeface="+mj-ea"/>
              </a:rPr>
              <a:t>任务一样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Spark</a:t>
            </a:r>
            <a:r>
              <a:rPr lang="zh-CN" altLang="en-US" dirty="0">
                <a:latin typeface="+mj-ea"/>
              </a:rPr>
              <a:t>任务调度器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60399" y="1280573"/>
            <a:ext cx="1082040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调度器根据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的结构信息为每个动作确定有效的执行计划 。调度器的接口是</a:t>
            </a:r>
            <a:r>
              <a:rPr lang="en-US" altLang="zh-CN" sz="2400" dirty="0" err="1">
                <a:latin typeface="+mj-ea"/>
                <a:ea typeface="+mj-ea"/>
              </a:rPr>
              <a:t>runJob</a:t>
            </a:r>
            <a:r>
              <a:rPr lang="zh-CN" altLang="en-US" sz="2400" dirty="0">
                <a:latin typeface="+mj-ea"/>
                <a:ea typeface="+mj-ea"/>
              </a:rPr>
              <a:t>函数，参数为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及其分区集，和 一个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分区上的函数。该接口足以表示</a:t>
            </a:r>
            <a:r>
              <a:rPr lang="en-US" altLang="zh-CN" sz="2400" dirty="0">
                <a:latin typeface="+mj-ea"/>
                <a:ea typeface="+mj-ea"/>
              </a:rPr>
              <a:t>Spark</a:t>
            </a:r>
            <a:r>
              <a:rPr lang="zh-CN" altLang="en-US" sz="2400" dirty="0">
                <a:latin typeface="+mj-ea"/>
                <a:ea typeface="+mj-ea"/>
              </a:rPr>
              <a:t>中的所有动作 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即</a:t>
            </a:r>
            <a:r>
              <a:rPr lang="en-US" altLang="zh-CN" sz="2400" dirty="0">
                <a:latin typeface="+mj-ea"/>
                <a:ea typeface="+mj-ea"/>
              </a:rPr>
              <a:t>count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collect</a:t>
            </a:r>
            <a:r>
              <a:rPr lang="zh-CN" altLang="en-US" sz="2400" dirty="0">
                <a:latin typeface="+mj-ea"/>
                <a:ea typeface="+mj-ea"/>
              </a:rPr>
              <a:t>、</a:t>
            </a:r>
            <a:r>
              <a:rPr lang="en-US" altLang="zh-CN" sz="2400" dirty="0">
                <a:latin typeface="+mj-ea"/>
                <a:ea typeface="+mj-ea"/>
              </a:rPr>
              <a:t>save</a:t>
            </a:r>
            <a:r>
              <a:rPr lang="zh-CN" altLang="en-US" sz="2400" dirty="0">
                <a:latin typeface="+mj-ea"/>
                <a:ea typeface="+mj-ea"/>
              </a:rPr>
              <a:t>等</a:t>
            </a:r>
            <a:r>
              <a:rPr lang="en-US" altLang="zh-CN" sz="2400" dirty="0">
                <a:latin typeface="+mj-ea"/>
                <a:ea typeface="+mj-ea"/>
              </a:rPr>
              <a:t>)</a:t>
            </a:r>
            <a:r>
              <a:rPr lang="zh-CN" altLang="en-US" sz="2400" dirty="0">
                <a:latin typeface="+mj-ea"/>
                <a:ea typeface="+mj-ea"/>
              </a:rPr>
              <a:t>。 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总的来说，我们的调度器跟</a:t>
            </a:r>
            <a:r>
              <a:rPr lang="en-US" altLang="zh-CN" sz="2400" dirty="0">
                <a:latin typeface="+mj-ea"/>
                <a:ea typeface="+mj-ea"/>
              </a:rPr>
              <a:t>Dryad</a:t>
            </a:r>
            <a:r>
              <a:rPr lang="zh-CN" altLang="en-US" sz="2400" dirty="0">
                <a:latin typeface="+mj-ea"/>
                <a:ea typeface="+mj-ea"/>
              </a:rPr>
              <a:t>类似，但我们还考虑了哪些 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分区是缓存在内存中的。调度器根据目标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的</a:t>
            </a:r>
            <a:r>
              <a:rPr lang="en-US" altLang="zh-CN" sz="2400" dirty="0">
                <a:latin typeface="+mj-ea"/>
                <a:ea typeface="+mj-ea"/>
              </a:rPr>
              <a:t>Lineage </a:t>
            </a:r>
            <a:r>
              <a:rPr lang="zh-CN" altLang="en-US" sz="2400" dirty="0">
                <a:latin typeface="+mj-ea"/>
                <a:ea typeface="+mj-ea"/>
              </a:rPr>
              <a:t>图创建一个由 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构成的无回路有向图</a:t>
            </a:r>
            <a:r>
              <a:rPr lang="en-US" altLang="zh-CN" sz="2400" dirty="0">
                <a:latin typeface="+mj-ea"/>
                <a:ea typeface="+mj-ea"/>
              </a:rPr>
              <a:t>(DAG)</a:t>
            </a:r>
            <a:r>
              <a:rPr lang="zh-CN" altLang="en-US" sz="2400" dirty="0">
                <a:latin typeface="+mj-ea"/>
                <a:ea typeface="+mj-ea"/>
              </a:rPr>
              <a:t>。每个 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内部尽可能多地包含一组具有窄依赖关系的转换，并将 它们流水线并行化</a:t>
            </a:r>
            <a:r>
              <a:rPr lang="en-US" altLang="zh-CN" sz="2400" dirty="0">
                <a:latin typeface="+mj-ea"/>
                <a:ea typeface="+mj-ea"/>
              </a:rPr>
              <a:t>(pipeline)</a:t>
            </a:r>
            <a:r>
              <a:rPr lang="zh-CN" altLang="en-US" sz="2400" dirty="0">
                <a:latin typeface="+mj-ea"/>
                <a:ea typeface="+mj-ea"/>
              </a:rPr>
              <a:t>。 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的边界有两种情况</a:t>
            </a:r>
            <a:r>
              <a:rPr lang="en-US" altLang="zh-CN" sz="2400" dirty="0">
                <a:latin typeface="+mj-ea"/>
                <a:ea typeface="+mj-ea"/>
              </a:rPr>
              <a:t>: </a:t>
            </a:r>
            <a:r>
              <a:rPr lang="zh-CN" altLang="en-US" sz="2400" dirty="0">
                <a:latin typeface="+mj-ea"/>
                <a:ea typeface="+mj-ea"/>
              </a:rPr>
              <a:t>一是宽依赖上的</a:t>
            </a:r>
            <a:r>
              <a:rPr lang="en-US" altLang="zh-CN" sz="2400" dirty="0">
                <a:latin typeface="+mj-ea"/>
                <a:ea typeface="+mj-ea"/>
              </a:rPr>
              <a:t>Shuffle</a:t>
            </a:r>
            <a:r>
              <a:rPr lang="zh-CN" altLang="en-US" sz="2400" dirty="0">
                <a:latin typeface="+mj-ea"/>
                <a:ea typeface="+mj-ea"/>
              </a:rPr>
              <a:t>操作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  <a:r>
              <a:rPr lang="zh-CN" altLang="en-US" sz="2400" dirty="0">
                <a:latin typeface="+mj-ea"/>
                <a:ea typeface="+mj-ea"/>
              </a:rPr>
              <a:t>二是已缓存分区，它可以缩短 父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的计算过程。例如图</a:t>
            </a:r>
            <a:r>
              <a:rPr lang="en-US" altLang="zh-CN" sz="2400" dirty="0">
                <a:latin typeface="+mj-ea"/>
                <a:ea typeface="+mj-ea"/>
              </a:rPr>
              <a:t>6</a:t>
            </a:r>
            <a:r>
              <a:rPr lang="zh-CN" altLang="en-US" sz="2400" dirty="0">
                <a:latin typeface="+mj-ea"/>
                <a:ea typeface="+mj-ea"/>
              </a:rPr>
              <a:t>。父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完成计算后，可以在 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内启动一组任务计算丢失的分区。 </a:t>
            </a: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任务调度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367" y="861483"/>
            <a:ext cx="9588500" cy="540581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DAG Scheduler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61999" y="1541902"/>
            <a:ext cx="875453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基于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构建</a:t>
            </a:r>
            <a:r>
              <a:rPr lang="en-US" altLang="zh-CN" sz="2400" dirty="0">
                <a:latin typeface="+mj-ea"/>
                <a:ea typeface="+mj-ea"/>
              </a:rPr>
              <a:t>DAG</a:t>
            </a:r>
            <a:r>
              <a:rPr lang="zh-CN" altLang="en-US" sz="2400" dirty="0">
                <a:latin typeface="+mj-ea"/>
                <a:ea typeface="+mj-ea"/>
              </a:rPr>
              <a:t>，决定每个任务的最佳位置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记录哪个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或者</a:t>
            </a:r>
            <a:r>
              <a:rPr lang="en-US" altLang="zh-CN" sz="2400" dirty="0">
                <a:latin typeface="+mj-ea"/>
                <a:ea typeface="+mj-ea"/>
              </a:rPr>
              <a:t>Stage</a:t>
            </a:r>
            <a:r>
              <a:rPr lang="zh-CN" altLang="en-US" sz="2400" dirty="0">
                <a:latin typeface="+mj-ea"/>
                <a:ea typeface="+mj-ea"/>
              </a:rPr>
              <a:t>输出被物化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将</a:t>
            </a:r>
            <a:r>
              <a:rPr lang="en-US" altLang="zh-CN" sz="2400" dirty="0" err="1">
                <a:latin typeface="+mj-ea"/>
                <a:ea typeface="+mj-ea"/>
              </a:rPr>
              <a:t>taskset</a:t>
            </a:r>
            <a:r>
              <a:rPr lang="zh-CN" altLang="en-US" sz="2400" dirty="0">
                <a:latin typeface="+mj-ea"/>
                <a:ea typeface="+mj-ea"/>
              </a:rPr>
              <a:t>传给底层调度器</a:t>
            </a:r>
            <a:r>
              <a:rPr lang="en-US" altLang="zh-CN" sz="2400" dirty="0" err="1">
                <a:latin typeface="+mj-ea"/>
                <a:ea typeface="+mj-ea"/>
              </a:rPr>
              <a:t>TaskScheduler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重新提交</a:t>
            </a:r>
            <a:r>
              <a:rPr lang="en-US" altLang="zh-CN" sz="2400" dirty="0">
                <a:latin typeface="+mj-ea"/>
                <a:ea typeface="+mj-ea"/>
              </a:rPr>
              <a:t>shuffle</a:t>
            </a:r>
            <a:r>
              <a:rPr lang="zh-CN" altLang="en-US" sz="2400" dirty="0">
                <a:latin typeface="+mj-ea"/>
                <a:ea typeface="+mj-ea"/>
              </a:rPr>
              <a:t>输出丢失的</a:t>
            </a:r>
            <a:r>
              <a:rPr lang="en-US" altLang="zh-CN" sz="2400" dirty="0">
                <a:latin typeface="+mj-ea"/>
                <a:ea typeface="+mj-ea"/>
              </a:rPr>
              <a:t>stage </a:t>
            </a: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Task Scheduler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6533" y="1318736"/>
            <a:ext cx="106849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提交</a:t>
            </a:r>
            <a:r>
              <a:rPr lang="en-US" altLang="zh-CN" sz="2400" dirty="0" err="1">
                <a:latin typeface="+mj-ea"/>
                <a:ea typeface="+mj-ea"/>
              </a:rPr>
              <a:t>taskset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一组并行</a:t>
            </a:r>
            <a:r>
              <a:rPr lang="en-US" altLang="zh-CN" sz="2400" dirty="0">
                <a:latin typeface="+mj-ea"/>
                <a:ea typeface="+mj-ea"/>
              </a:rPr>
              <a:t>task)</a:t>
            </a:r>
            <a:r>
              <a:rPr lang="zh-CN" altLang="en-US" sz="2400" dirty="0">
                <a:latin typeface="+mj-ea"/>
                <a:ea typeface="+mj-ea"/>
              </a:rPr>
              <a:t>到集群运行并汇报结果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出现</a:t>
            </a:r>
            <a:r>
              <a:rPr lang="en-US" altLang="zh-CN" sz="2400" dirty="0">
                <a:latin typeface="+mj-ea"/>
                <a:ea typeface="+mj-ea"/>
              </a:rPr>
              <a:t>shuffle</a:t>
            </a:r>
            <a:r>
              <a:rPr lang="zh-CN" altLang="en-US" sz="2400" dirty="0">
                <a:latin typeface="+mj-ea"/>
                <a:ea typeface="+mj-ea"/>
              </a:rPr>
              <a:t>输出</a:t>
            </a:r>
            <a:r>
              <a:rPr lang="en-US" altLang="zh-CN" sz="2400" dirty="0">
                <a:latin typeface="+mj-ea"/>
                <a:ea typeface="+mj-ea"/>
              </a:rPr>
              <a:t>lost</a:t>
            </a:r>
            <a:r>
              <a:rPr lang="zh-CN" altLang="en-US" sz="2400" dirty="0">
                <a:latin typeface="+mj-ea"/>
                <a:ea typeface="+mj-ea"/>
              </a:rPr>
              <a:t>要报告</a:t>
            </a:r>
            <a:r>
              <a:rPr lang="en-US" altLang="zh-CN" sz="2400" dirty="0" err="1">
                <a:latin typeface="+mj-ea"/>
                <a:ea typeface="+mj-ea"/>
              </a:rPr>
              <a:t>fetchfailed</a:t>
            </a:r>
            <a:r>
              <a:rPr lang="zh-CN" altLang="en-US" sz="2400" dirty="0">
                <a:latin typeface="+mj-ea"/>
                <a:ea typeface="+mj-ea"/>
              </a:rPr>
              <a:t>错误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碰到</a:t>
            </a:r>
            <a:r>
              <a:rPr lang="en-US" altLang="zh-CN" sz="2400" dirty="0">
                <a:latin typeface="+mj-ea"/>
                <a:ea typeface="+mj-ea"/>
              </a:rPr>
              <a:t>straggle</a:t>
            </a:r>
            <a:r>
              <a:rPr lang="zh-CN" altLang="en-US" sz="2400" dirty="0">
                <a:latin typeface="+mj-ea"/>
                <a:ea typeface="+mj-ea"/>
              </a:rPr>
              <a:t>任务需要放到别的节点上重试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为每一一个</a:t>
            </a:r>
            <a:r>
              <a:rPr lang="en-US" altLang="zh-CN" sz="2400" dirty="0" err="1">
                <a:latin typeface="+mj-ea"/>
                <a:ea typeface="+mj-ea"/>
              </a:rPr>
              <a:t>TaskSet</a:t>
            </a:r>
            <a:r>
              <a:rPr lang="zh-CN" altLang="en-US" sz="2400" dirty="0">
                <a:latin typeface="+mj-ea"/>
                <a:ea typeface="+mj-ea"/>
              </a:rPr>
              <a:t>维护一一个</a:t>
            </a:r>
            <a:r>
              <a:rPr lang="en-US" altLang="zh-CN" sz="2400" dirty="0" err="1">
                <a:latin typeface="+mj-ea"/>
                <a:ea typeface="+mj-ea"/>
              </a:rPr>
              <a:t>TaskSetManager</a:t>
            </a:r>
            <a:r>
              <a:rPr lang="en-US" altLang="zh-CN" sz="2400" dirty="0">
                <a:latin typeface="+mj-ea"/>
                <a:ea typeface="+mj-ea"/>
              </a:rPr>
              <a:t>(</a:t>
            </a:r>
            <a:r>
              <a:rPr lang="zh-CN" altLang="en-US" sz="2400" dirty="0">
                <a:latin typeface="+mj-ea"/>
                <a:ea typeface="+mj-ea"/>
              </a:rPr>
              <a:t>追踪本地性及错误信息</a:t>
            </a:r>
            <a:r>
              <a:rPr lang="en-US" altLang="zh-CN" sz="2400" dirty="0">
                <a:latin typeface="+mj-ea"/>
                <a:ea typeface="+mj-ea"/>
              </a:rPr>
              <a:t>) </a:t>
            </a: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</a:rPr>
              <a:t>RDD</a:t>
            </a:r>
            <a:r>
              <a:rPr kumimoji="1" lang="zh-CN" altLang="en-US" dirty="0">
                <a:latin typeface="+mj-ea"/>
              </a:rPr>
              <a:t>基础</a:t>
            </a:r>
            <a:endParaRPr kumimoji="1"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4932" y="1243168"/>
            <a:ext cx="11209868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ResilientDistributedDataset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r>
              <a:rPr lang="zh-CN" altLang="en-US" sz="2400" dirty="0">
                <a:latin typeface="+mj-ea"/>
                <a:ea typeface="+mj-ea"/>
              </a:rPr>
              <a:t>（弹性分布式数据集 ）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sz="2400" dirty="0">
              <a:effectLst/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五大特性</a:t>
            </a:r>
            <a:r>
              <a:rPr lang="en-US" altLang="zh-CN" sz="2400" dirty="0">
                <a:latin typeface="+mj-ea"/>
                <a:ea typeface="+mj-ea"/>
              </a:rPr>
              <a:t>: 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j-ea"/>
                <a:ea typeface="+mj-ea"/>
              </a:rPr>
              <a:t>A list of partitions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j-ea"/>
                <a:ea typeface="+mj-ea"/>
              </a:rPr>
              <a:t>A function for computing each split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+mj-ea"/>
                <a:ea typeface="+mj-ea"/>
              </a:rPr>
              <a:t>A list of dependencies on other RDDs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Optionally, a </a:t>
            </a:r>
            <a:r>
              <a:rPr lang="en-US" altLang="zh-CN" sz="2400" dirty="0" err="1">
                <a:latin typeface="+mj-ea"/>
                <a:ea typeface="+mj-ea"/>
              </a:rPr>
              <a:t>Partitioner</a:t>
            </a:r>
            <a:r>
              <a:rPr lang="en-US" altLang="zh-CN" sz="2400" dirty="0">
                <a:latin typeface="+mj-ea"/>
                <a:ea typeface="+mj-ea"/>
              </a:rPr>
              <a:t> for key-value RDDs </a:t>
            </a:r>
            <a:endParaRPr lang="en-US" altLang="zh-CN" sz="2400" dirty="0">
              <a:latin typeface="+mj-ea"/>
              <a:ea typeface="+mj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ea"/>
                <a:ea typeface="+mj-ea"/>
              </a:rPr>
              <a:t>Optionally, a list of preferred locations to compute each split on </a:t>
            </a:r>
            <a:endParaRPr lang="en-US" altLang="zh-CN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Job</a:t>
            </a:r>
            <a:r>
              <a:rPr lang="zh-CN" altLang="en-US" dirty="0">
                <a:latin typeface="+mj-ea"/>
              </a:rPr>
              <a:t>调度流程 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33550" y="992716"/>
            <a:ext cx="8724900" cy="51823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client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8193" name="Picture 1" descr="age28image29667728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068" y="862100"/>
            <a:ext cx="10288676" cy="4962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cluster</a:t>
            </a:r>
            <a:endParaRPr kumimoji="1" lang="zh-CN" altLang="en-US" dirty="0">
              <a:latin typeface="+mj-ea"/>
            </a:endParaRPr>
          </a:p>
        </p:txBody>
      </p:sp>
      <p:pic>
        <p:nvPicPr>
          <p:cNvPr id="9217" name="Picture 1" descr="age29image29603440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467" y="880533"/>
            <a:ext cx="9978050" cy="52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82907" y="2875002"/>
            <a:ext cx="4226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 !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流程示意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711199" y="1477202"/>
            <a:ext cx="85005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分布式文件系统</a:t>
            </a:r>
            <a:r>
              <a:rPr lang="en-US" altLang="zh-CN" sz="2400" dirty="0">
                <a:latin typeface="+mj-ea"/>
                <a:ea typeface="+mj-ea"/>
              </a:rPr>
              <a:t>(Filesystem)--</a:t>
            </a:r>
            <a:r>
              <a:rPr lang="zh-CN" altLang="en-US" sz="2400" dirty="0">
                <a:latin typeface="+mj-ea"/>
                <a:ea typeface="+mj-ea"/>
              </a:rPr>
              <a:t>加载数据集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transformations</a:t>
            </a:r>
            <a:r>
              <a:rPr lang="zh-CN" altLang="en-US" sz="2400" dirty="0">
                <a:latin typeface="+mj-ea"/>
                <a:ea typeface="+mj-ea"/>
              </a:rPr>
              <a:t>延迟执行</a:t>
            </a:r>
            <a:r>
              <a:rPr lang="en-US" altLang="zh-CN" sz="2400" dirty="0">
                <a:latin typeface="+mj-ea"/>
                <a:ea typeface="+mj-ea"/>
              </a:rPr>
              <a:t>--</a:t>
            </a:r>
            <a:r>
              <a:rPr lang="zh-CN" altLang="en-US" sz="2400" dirty="0">
                <a:latin typeface="+mj-ea"/>
                <a:ea typeface="+mj-ea"/>
              </a:rPr>
              <a:t>针对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的操作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Action</a:t>
            </a:r>
            <a:r>
              <a:rPr lang="zh-CN" altLang="en-US" sz="2400" dirty="0">
                <a:latin typeface="+mj-ea"/>
                <a:ea typeface="+mj-ea"/>
              </a:rPr>
              <a:t>触发执行 </a:t>
            </a:r>
            <a:endParaRPr lang="zh-CN" altLang="en-US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转换算子 操作算子</a:t>
            </a:r>
            <a:endParaRPr kumimoji="1" lang="zh-CN" altLang="en-US" dirty="0"/>
          </a:p>
        </p:txBody>
      </p:sp>
      <p:pic>
        <p:nvPicPr>
          <p:cNvPr id="3073" name="Picture 1" descr="age7image2944787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1083733"/>
            <a:ext cx="11647087" cy="489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转换算子 操作算子</a:t>
            </a:r>
            <a:endParaRPr kumimoji="1" lang="zh-CN" altLang="en-US" dirty="0"/>
          </a:p>
        </p:txBody>
      </p:sp>
      <p:pic>
        <p:nvPicPr>
          <p:cNvPr id="4097" name="Picture 1" descr="age8image29467376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948" y="914398"/>
            <a:ext cx="8108905" cy="536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j-ea"/>
              </a:rPr>
              <a:t>Spark</a:t>
            </a:r>
            <a:r>
              <a:rPr kumimoji="1" lang="zh-CN" altLang="en-US" dirty="0"/>
              <a:t>运行时</a:t>
            </a:r>
            <a:endParaRPr kumimoji="1" lang="zh-CN" altLang="en-US" dirty="0"/>
          </a:p>
        </p:txBody>
      </p:sp>
      <p:pic>
        <p:nvPicPr>
          <p:cNvPr id="1025" name="Picture 1" descr="age3image2976811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197" y="914399"/>
            <a:ext cx="8227607" cy="4995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缓存策略</a:t>
            </a:r>
            <a:endParaRPr lang="zh-CN" altLang="en-US" dirty="0">
              <a:effectLst/>
            </a:endParaRPr>
          </a:p>
        </p:txBody>
      </p:sp>
      <p:pic>
        <p:nvPicPr>
          <p:cNvPr id="2049" name="Picture 1" descr="age6image2981971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965200"/>
            <a:ext cx="5894418" cy="1456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ge6image29818880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2626163"/>
            <a:ext cx="10935334" cy="340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RDD </a:t>
            </a:r>
            <a:r>
              <a:rPr lang="zh-CN" altLang="en-US" dirty="0">
                <a:latin typeface="+mj-ea"/>
              </a:rPr>
              <a:t>容错 </a:t>
            </a:r>
            <a:endParaRPr lang="zh-CN" altLang="en-US" dirty="0">
              <a:effectLst/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443" y="933820"/>
            <a:ext cx="115732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ea"/>
                <a:ea typeface="+mj-ea"/>
              </a:rPr>
              <a:t>Lineage(</a:t>
            </a:r>
            <a:r>
              <a:rPr lang="zh-CN" altLang="en-US" sz="1600" dirty="0">
                <a:latin typeface="+mj-ea"/>
                <a:ea typeface="+mj-ea"/>
              </a:rPr>
              <a:t>血统</a:t>
            </a:r>
            <a:r>
              <a:rPr lang="en-US" altLang="zh-CN" sz="1600" dirty="0">
                <a:latin typeface="+mj-ea"/>
                <a:ea typeface="+mj-ea"/>
              </a:rPr>
              <a:t>) </a:t>
            </a:r>
            <a:endParaRPr lang="en-US" altLang="zh-CN" sz="16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利用内存加快数据加载</a:t>
            </a:r>
            <a:r>
              <a:rPr lang="en-US" altLang="zh-CN" sz="1600" dirty="0">
                <a:latin typeface="+mj-ea"/>
                <a:ea typeface="+mj-ea"/>
              </a:rPr>
              <a:t>,</a:t>
            </a:r>
            <a:r>
              <a:rPr lang="zh-CN" altLang="en-US" sz="1600" dirty="0">
                <a:latin typeface="+mj-ea"/>
                <a:ea typeface="+mj-ea"/>
              </a:rPr>
              <a:t>在众多的其它的</a:t>
            </a:r>
            <a:r>
              <a:rPr lang="en-US" altLang="zh-CN" sz="1600" dirty="0">
                <a:latin typeface="+mj-ea"/>
                <a:ea typeface="+mj-ea"/>
              </a:rPr>
              <a:t>In-Memory</a:t>
            </a:r>
            <a:r>
              <a:rPr lang="zh-CN" altLang="en-US" sz="1600" dirty="0">
                <a:latin typeface="+mj-ea"/>
                <a:ea typeface="+mj-ea"/>
              </a:rPr>
              <a:t>类数据库或</a:t>
            </a:r>
            <a:r>
              <a:rPr lang="en-US" altLang="zh-CN" sz="1600" dirty="0">
                <a:latin typeface="+mj-ea"/>
                <a:ea typeface="+mj-ea"/>
              </a:rPr>
              <a:t>Cache</a:t>
            </a:r>
            <a:r>
              <a:rPr lang="zh-CN" altLang="en-US" sz="1600" dirty="0">
                <a:latin typeface="+mj-ea"/>
                <a:ea typeface="+mj-ea"/>
              </a:rPr>
              <a:t>类系统中也有实现，</a:t>
            </a:r>
            <a:r>
              <a:rPr lang="en-US" altLang="zh-CN" sz="1600" dirty="0">
                <a:latin typeface="+mj-ea"/>
                <a:ea typeface="+mj-ea"/>
              </a:rPr>
              <a:t>Spark</a:t>
            </a:r>
            <a:r>
              <a:rPr lang="zh-CN" altLang="en-US" sz="1600" dirty="0">
                <a:latin typeface="+mj-ea"/>
                <a:ea typeface="+mj-ea"/>
              </a:rPr>
              <a:t>的主要区 别在于它处理分布式运算环境下的数据容错性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zh-CN" altLang="en-US" sz="1600" dirty="0">
                <a:latin typeface="+mj-ea"/>
                <a:ea typeface="+mj-ea"/>
              </a:rPr>
              <a:t>节点实效</a:t>
            </a:r>
            <a:r>
              <a:rPr lang="en-US" altLang="zh-CN" sz="1600" dirty="0">
                <a:latin typeface="+mj-ea"/>
                <a:ea typeface="+mj-ea"/>
              </a:rPr>
              <a:t>/</a:t>
            </a:r>
            <a:r>
              <a:rPr lang="zh-CN" altLang="en-US" sz="1600" dirty="0">
                <a:latin typeface="+mj-ea"/>
                <a:ea typeface="+mj-ea"/>
              </a:rPr>
              <a:t>数据丢失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  <a:r>
              <a:rPr lang="zh-CN" altLang="en-US" sz="1600" dirty="0">
                <a:latin typeface="+mj-ea"/>
                <a:ea typeface="+mj-ea"/>
              </a:rPr>
              <a:t>问题时采用的方案。为了保证</a:t>
            </a:r>
            <a:r>
              <a:rPr lang="en-US" altLang="zh-CN" sz="1600" dirty="0">
                <a:latin typeface="+mj-ea"/>
                <a:ea typeface="+mj-ea"/>
              </a:rPr>
              <a:t>RDD </a:t>
            </a:r>
            <a:r>
              <a:rPr lang="zh-CN" altLang="en-US" sz="1600" dirty="0">
                <a:latin typeface="+mj-ea"/>
                <a:ea typeface="+mj-ea"/>
              </a:rPr>
              <a:t>中数据的鲁棒性，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RDD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数据集通过所谓的血统关系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(Lineage)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记住了它是如何从其它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RDD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中演变过来的。 相比其它系统的细颗粒度的内存数据更新级别的备份或者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LOG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机制，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RDD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的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Lineage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记录的是粗颗粒度的 特定数据转换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(Transformation)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操作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(filter, map, join etc.)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行为。当这个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RDD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的部分分区数据丢失时 ，它可以通过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Lineage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获取足够的信息来重新运算和恢复丢失的数据分区。</a:t>
            </a:r>
            <a:r>
              <a:rPr lang="zh-CN" altLang="en-US" sz="1600" dirty="0">
                <a:latin typeface="+mj-ea"/>
                <a:ea typeface="+mj-ea"/>
              </a:rPr>
              <a:t>这种粗颗粒的数据模型，限制 了</a:t>
            </a:r>
            <a:r>
              <a:rPr lang="en-US" altLang="zh-CN" sz="1600" dirty="0">
                <a:latin typeface="+mj-ea"/>
                <a:ea typeface="+mj-ea"/>
              </a:rPr>
              <a:t>Spark</a:t>
            </a:r>
            <a:r>
              <a:rPr lang="zh-CN" altLang="en-US" sz="1600" dirty="0">
                <a:latin typeface="+mj-ea"/>
                <a:ea typeface="+mj-ea"/>
              </a:rPr>
              <a:t>的运用场合，但同时相比细颗粒度的数据模型，也带来了性能的提升。 </a:t>
            </a:r>
            <a:endParaRPr lang="zh-CN" altLang="en-US" sz="16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在</a:t>
            </a:r>
            <a:r>
              <a:rPr lang="en-US" altLang="zh-CN" sz="1600" dirty="0">
                <a:latin typeface="+mj-ea"/>
                <a:ea typeface="+mj-ea"/>
              </a:rPr>
              <a:t>Lineage</a:t>
            </a:r>
            <a:r>
              <a:rPr lang="zh-CN" altLang="en-US" sz="1600" dirty="0">
                <a:latin typeface="+mj-ea"/>
                <a:ea typeface="+mj-ea"/>
              </a:rPr>
              <a:t>依赖方面分为两种</a:t>
            </a:r>
            <a:r>
              <a:rPr lang="en-US" altLang="zh-CN" sz="1600" dirty="0">
                <a:latin typeface="+mj-ea"/>
                <a:ea typeface="+mj-ea"/>
              </a:rPr>
              <a:t>Narrow Dependencies</a:t>
            </a:r>
            <a:r>
              <a:rPr lang="zh-CN" altLang="en-US" sz="1600" dirty="0">
                <a:latin typeface="+mj-ea"/>
                <a:ea typeface="+mj-ea"/>
              </a:rPr>
              <a:t>与</a:t>
            </a:r>
            <a:r>
              <a:rPr lang="en-US" altLang="zh-CN" sz="1600" dirty="0">
                <a:latin typeface="+mj-ea"/>
                <a:ea typeface="+mj-ea"/>
              </a:rPr>
              <a:t>Wide Dependencies</a:t>
            </a:r>
            <a:r>
              <a:rPr lang="zh-CN" altLang="en-US" sz="1600" dirty="0">
                <a:latin typeface="+mj-ea"/>
                <a:ea typeface="+mj-ea"/>
              </a:rPr>
              <a:t>用来解决数据容错的高 效性。</a:t>
            </a:r>
            <a:r>
              <a:rPr lang="en-US" altLang="zh-CN" sz="1600" dirty="0">
                <a:latin typeface="+mj-ea"/>
                <a:ea typeface="+mj-ea"/>
              </a:rPr>
              <a:t>Narrow Dependencies</a:t>
            </a:r>
            <a:r>
              <a:rPr lang="zh-CN" altLang="en-US" sz="1600" dirty="0">
                <a:latin typeface="+mj-ea"/>
                <a:ea typeface="+mj-ea"/>
              </a:rPr>
              <a:t>是指父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的每一个分区最多被一个子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的分区所用，表现为一个父 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的分区对应于一个子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的分区或多个父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的分区对应于一个子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的分区，也就是说一个父 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的一个分区不可能对应一个子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的多个分区。</a:t>
            </a:r>
            <a:r>
              <a:rPr lang="en-US" altLang="zh-CN" sz="1600" dirty="0">
                <a:latin typeface="+mj-ea"/>
                <a:ea typeface="+mj-ea"/>
              </a:rPr>
              <a:t>Wide Dependencies</a:t>
            </a:r>
            <a:r>
              <a:rPr lang="zh-CN" altLang="en-US" sz="1600" dirty="0">
                <a:latin typeface="+mj-ea"/>
                <a:ea typeface="+mj-ea"/>
              </a:rPr>
              <a:t>是指子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的分区依赖于父 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的多个分区或所有分区，也就是说存在一个父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的一个分区对应一个子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的多个分区。对与 </a:t>
            </a:r>
            <a:r>
              <a:rPr lang="en-US" altLang="zh-CN" sz="1600" dirty="0">
                <a:latin typeface="+mj-ea"/>
                <a:ea typeface="+mj-ea"/>
              </a:rPr>
              <a:t>Wide Dependencies</a:t>
            </a:r>
            <a:r>
              <a:rPr lang="zh-CN" altLang="en-US" sz="1600" dirty="0">
                <a:latin typeface="+mj-ea"/>
                <a:ea typeface="+mj-ea"/>
              </a:rPr>
              <a:t>，这种计算的输入和输出在不同的节点上，</a:t>
            </a:r>
            <a:r>
              <a:rPr lang="en-US" altLang="zh-CN" sz="1600" dirty="0">
                <a:latin typeface="+mj-ea"/>
                <a:ea typeface="+mj-ea"/>
              </a:rPr>
              <a:t>lineage</a:t>
            </a:r>
            <a:r>
              <a:rPr lang="zh-CN" altLang="en-US" sz="1600" dirty="0">
                <a:latin typeface="+mj-ea"/>
                <a:ea typeface="+mj-ea"/>
              </a:rPr>
              <a:t>方法对与输入节点完好，而输出 节点宕机时，通过重新计算，这种情况下，这种方法容错是有效的，否则无效，因为无法重试，需要向上 其祖先追溯看是否可以重试</a:t>
            </a:r>
            <a:r>
              <a:rPr lang="en-US" altLang="zh-CN" sz="1600" dirty="0">
                <a:latin typeface="+mj-ea"/>
                <a:ea typeface="+mj-ea"/>
              </a:rPr>
              <a:t>(</a:t>
            </a:r>
            <a:r>
              <a:rPr lang="zh-CN" altLang="en-US" sz="1600" dirty="0">
                <a:latin typeface="+mj-ea"/>
                <a:ea typeface="+mj-ea"/>
              </a:rPr>
              <a:t>这就是</a:t>
            </a:r>
            <a:r>
              <a:rPr lang="en-US" altLang="zh-CN" sz="1600" dirty="0">
                <a:latin typeface="+mj-ea"/>
                <a:ea typeface="+mj-ea"/>
              </a:rPr>
              <a:t>lineage</a:t>
            </a:r>
            <a:r>
              <a:rPr lang="zh-CN" altLang="en-US" sz="1600" dirty="0">
                <a:latin typeface="+mj-ea"/>
                <a:ea typeface="+mj-ea"/>
              </a:rPr>
              <a:t>，血统的意思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  <a:r>
              <a:rPr lang="zh-CN" altLang="en-US" sz="1600" dirty="0">
                <a:latin typeface="+mj-ea"/>
                <a:ea typeface="+mj-ea"/>
              </a:rPr>
              <a:t>，</a:t>
            </a:r>
            <a:r>
              <a:rPr lang="en-US" altLang="zh-CN" sz="1600" dirty="0">
                <a:latin typeface="+mj-ea"/>
                <a:ea typeface="+mj-ea"/>
              </a:rPr>
              <a:t>Narrow Dependencies</a:t>
            </a:r>
            <a:r>
              <a:rPr lang="zh-CN" altLang="en-US" sz="1600" dirty="0">
                <a:latin typeface="+mj-ea"/>
                <a:ea typeface="+mj-ea"/>
              </a:rPr>
              <a:t>对于数据的重算开 销要远小于</a:t>
            </a:r>
            <a:r>
              <a:rPr lang="en-US" altLang="zh-CN" sz="1600" dirty="0">
                <a:latin typeface="+mj-ea"/>
                <a:ea typeface="+mj-ea"/>
              </a:rPr>
              <a:t>Wide Dependencies</a:t>
            </a:r>
            <a:r>
              <a:rPr lang="zh-CN" altLang="en-US" sz="1600" dirty="0">
                <a:latin typeface="+mj-ea"/>
                <a:ea typeface="+mj-ea"/>
              </a:rPr>
              <a:t>的数据重算开销。 </a:t>
            </a:r>
            <a:endParaRPr lang="zh-CN" altLang="en-US" sz="16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容错 </a:t>
            </a:r>
            <a:endParaRPr lang="zh-CN" altLang="en-US" sz="16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j-ea"/>
                <a:ea typeface="+mj-ea"/>
              </a:rPr>
              <a:t>在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计算，通过</a:t>
            </a:r>
            <a:r>
              <a:rPr lang="en-US" altLang="zh-CN" sz="1600" dirty="0">
                <a:latin typeface="+mj-ea"/>
                <a:ea typeface="+mj-ea"/>
              </a:rPr>
              <a:t>checkpoint</a:t>
            </a:r>
            <a:r>
              <a:rPr lang="zh-CN" altLang="en-US" sz="1600" dirty="0">
                <a:latin typeface="+mj-ea"/>
                <a:ea typeface="+mj-ea"/>
              </a:rPr>
              <a:t>进行容错，做</a:t>
            </a:r>
            <a:r>
              <a:rPr lang="en-US" altLang="zh-CN" sz="1600" dirty="0">
                <a:latin typeface="+mj-ea"/>
                <a:ea typeface="+mj-ea"/>
              </a:rPr>
              <a:t>checkpoint</a:t>
            </a:r>
            <a:r>
              <a:rPr lang="zh-CN" altLang="en-US" sz="1600" dirty="0">
                <a:latin typeface="+mj-ea"/>
                <a:ea typeface="+mj-ea"/>
              </a:rPr>
              <a:t>有两种方式，一个是</a:t>
            </a:r>
            <a:r>
              <a:rPr lang="en-US" altLang="zh-CN" sz="1600" dirty="0">
                <a:latin typeface="+mj-ea"/>
                <a:ea typeface="+mj-ea"/>
              </a:rPr>
              <a:t>checkpoint data</a:t>
            </a:r>
            <a:r>
              <a:rPr lang="zh-CN" altLang="en-US" sz="1600" dirty="0">
                <a:latin typeface="+mj-ea"/>
                <a:ea typeface="+mj-ea"/>
              </a:rPr>
              <a:t>，一个是 </a:t>
            </a:r>
            <a:r>
              <a:rPr lang="en-US" altLang="zh-CN" sz="1600" dirty="0">
                <a:latin typeface="+mj-ea"/>
                <a:ea typeface="+mj-ea"/>
              </a:rPr>
              <a:t>logging the updates</a:t>
            </a:r>
            <a:r>
              <a:rPr lang="zh-CN" altLang="en-US" sz="1600" dirty="0">
                <a:latin typeface="+mj-ea"/>
                <a:ea typeface="+mj-ea"/>
              </a:rPr>
              <a:t>。用户可以控制采用哪种方式来实现容错，默认是</a:t>
            </a:r>
            <a:r>
              <a:rPr lang="en-US" altLang="zh-CN" sz="1600" dirty="0">
                <a:latin typeface="+mj-ea"/>
                <a:ea typeface="+mj-ea"/>
              </a:rPr>
              <a:t>logging the updates</a:t>
            </a:r>
            <a:r>
              <a:rPr lang="zh-CN" altLang="en-US" sz="1600" dirty="0">
                <a:latin typeface="+mj-ea"/>
                <a:ea typeface="+mj-ea"/>
              </a:rPr>
              <a:t>方式，通 过记录跟踪所有生成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的转换</a:t>
            </a:r>
            <a:r>
              <a:rPr lang="en-US" altLang="zh-CN" sz="1600" dirty="0">
                <a:latin typeface="+mj-ea"/>
                <a:ea typeface="+mj-ea"/>
              </a:rPr>
              <a:t>(transformations)</a:t>
            </a:r>
            <a:r>
              <a:rPr lang="zh-CN" altLang="en-US" sz="1600" dirty="0">
                <a:latin typeface="+mj-ea"/>
                <a:ea typeface="+mj-ea"/>
              </a:rPr>
              <a:t>也就是记录每个</a:t>
            </a:r>
            <a:r>
              <a:rPr lang="en-US" altLang="zh-CN" sz="1600" dirty="0">
                <a:latin typeface="+mj-ea"/>
                <a:ea typeface="+mj-ea"/>
              </a:rPr>
              <a:t>RDD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>
                <a:latin typeface="+mj-ea"/>
                <a:ea typeface="+mj-ea"/>
              </a:rPr>
              <a:t>lineage(</a:t>
            </a:r>
            <a:r>
              <a:rPr lang="zh-CN" altLang="en-US" sz="1600" dirty="0">
                <a:latin typeface="+mj-ea"/>
                <a:ea typeface="+mj-ea"/>
              </a:rPr>
              <a:t>血统</a:t>
            </a:r>
            <a:r>
              <a:rPr lang="en-US" altLang="zh-CN" sz="1600" dirty="0">
                <a:latin typeface="+mj-ea"/>
                <a:ea typeface="+mj-ea"/>
              </a:rPr>
              <a:t>)</a:t>
            </a:r>
            <a:r>
              <a:rPr lang="zh-CN" altLang="en-US" sz="1600" dirty="0">
                <a:latin typeface="+mj-ea"/>
                <a:ea typeface="+mj-ea"/>
              </a:rPr>
              <a:t>来重新计算 生成丢失的分区数据。 </a:t>
            </a:r>
            <a:endParaRPr lang="zh-CN" altLang="en-US" sz="16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容错</a:t>
            </a:r>
            <a:endParaRPr kumimoji="1"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08000" y="1283606"/>
            <a:ext cx="111929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vallogs</a:t>
            </a:r>
            <a:r>
              <a:rPr lang="en-US" altLang="zh-CN" sz="2400" dirty="0">
                <a:latin typeface="+mj-ea"/>
                <a:ea typeface="+mj-ea"/>
              </a:rPr>
              <a:t>= </a:t>
            </a:r>
            <a:r>
              <a:rPr lang="en-US" altLang="zh-CN" sz="2400" dirty="0" err="1">
                <a:latin typeface="+mj-ea"/>
                <a:ea typeface="+mj-ea"/>
              </a:rPr>
              <a:t>sc.textFile</a:t>
            </a:r>
            <a:r>
              <a:rPr lang="en-US" altLang="zh-CN" sz="2400" dirty="0">
                <a:latin typeface="+mj-ea"/>
                <a:ea typeface="+mj-ea"/>
              </a:rPr>
              <a:t>(...).filter(_.contains(“spark”)).map(_.split(‘\t ’)(1))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上面代码对应 </a:t>
            </a:r>
            <a:endParaRPr lang="zh-CN" altLang="en-US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HadoopRDD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FilterRDD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MappedRDD</a:t>
            </a:r>
            <a:r>
              <a:rPr lang="en-US" altLang="zh-CN" sz="2400" dirty="0">
                <a:latin typeface="+mj-ea"/>
                <a:ea typeface="+mj-ea"/>
              </a:rPr>
              <a:t> 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sc.textFile</a:t>
            </a:r>
            <a:r>
              <a:rPr lang="en-US" altLang="zh-CN" sz="2400" dirty="0">
                <a:latin typeface="+mj-ea"/>
                <a:ea typeface="+mj-ea"/>
              </a:rPr>
              <a:t>(...) _.contains(...) _.split(...) </a:t>
            </a:r>
            <a:endParaRPr lang="en-US" altLang="zh-CN" sz="2400" dirty="0">
              <a:latin typeface="+mj-ea"/>
              <a:ea typeface="+mj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每个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都会记录自己依赖与哪个或哪些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，万一某个 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的某些</a:t>
            </a:r>
            <a:r>
              <a:rPr lang="en-US" altLang="zh-CN" sz="2400" dirty="0">
                <a:latin typeface="+mj-ea"/>
                <a:ea typeface="+mj-ea"/>
              </a:rPr>
              <a:t>partition</a:t>
            </a:r>
            <a:r>
              <a:rPr lang="zh-CN" altLang="en-US" sz="2400" dirty="0">
                <a:latin typeface="+mj-ea"/>
                <a:ea typeface="+mj-ea"/>
              </a:rPr>
              <a:t>挂了，可以通过其它</a:t>
            </a:r>
            <a:r>
              <a:rPr lang="en-US" altLang="zh-CN" sz="2400" dirty="0">
                <a:latin typeface="+mj-ea"/>
                <a:ea typeface="+mj-ea"/>
              </a:rPr>
              <a:t>RDD</a:t>
            </a:r>
            <a:r>
              <a:rPr lang="zh-CN" altLang="en-US" sz="2400" dirty="0">
                <a:latin typeface="+mj-ea"/>
                <a:ea typeface="+mj-ea"/>
              </a:rPr>
              <a:t>并行计算迅速 恢复出来 </a:t>
            </a:r>
            <a:endParaRPr lang="en-US" altLang="zh-CN" sz="2400" dirty="0"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15db648f-7a57-468f-9210-1a02a453496a"/>
  <p:tag name="COMMONDATA" val="eyJoZGlkIjoiN2I1YWFmZGM3NDg1MDI4ZWU4NTUyNjIxYzZjMTdmZjAifQ=="/>
</p:tagLst>
</file>

<file path=ppt/theme/theme1.xml><?xml version="1.0" encoding="utf-8"?>
<a:theme xmlns:a="http://schemas.openxmlformats.org/drawingml/2006/main" name="自定义设计方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2858</Words>
  <Application>WPS 演示</Application>
  <PresentationFormat>宽屏</PresentationFormat>
  <Paragraphs>122</Paragraphs>
  <Slides>23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Arial Black</vt:lpstr>
      <vt:lpstr>自定义设计方案</vt:lpstr>
      <vt:lpstr>1_自定义设计方案</vt:lpstr>
      <vt:lpstr>PowerPoint 演示文稿</vt:lpstr>
      <vt:lpstr>RDD基础</vt:lpstr>
      <vt:lpstr>流程示意</vt:lpstr>
      <vt:lpstr>转换算子 操作算子</vt:lpstr>
      <vt:lpstr>转换算子 操作算子</vt:lpstr>
      <vt:lpstr>Spark运行时</vt:lpstr>
      <vt:lpstr>缓存策略</vt:lpstr>
      <vt:lpstr>RDD 容错 </vt:lpstr>
      <vt:lpstr>容错</vt:lpstr>
      <vt:lpstr>checkpoint</vt:lpstr>
      <vt:lpstr>窄依赖和宽依赖</vt:lpstr>
      <vt:lpstr>窄依赖和宽依赖的例子 </vt:lpstr>
      <vt:lpstr>一个stage内的窄依赖进行pipeline操作</vt:lpstr>
      <vt:lpstr>术语解释</vt:lpstr>
      <vt:lpstr>术语解释</vt:lpstr>
      <vt:lpstr>Spark任务调度器</vt:lpstr>
      <vt:lpstr>任务调度</vt:lpstr>
      <vt:lpstr>DAG Scheduler</vt:lpstr>
      <vt:lpstr>Task Scheduler</vt:lpstr>
      <vt:lpstr>Job调度流程 </vt:lpstr>
      <vt:lpstr>client</vt:lpstr>
      <vt:lpstr>cluster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笑</dc:creator>
  <cp:lastModifiedBy>叶子1412766596</cp:lastModifiedBy>
  <cp:revision>4</cp:revision>
  <dcterms:created xsi:type="dcterms:W3CDTF">2023-04-17T07:20:00Z</dcterms:created>
  <dcterms:modified xsi:type="dcterms:W3CDTF">2025-06-23T08:15:19Z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B6DDB13BAEF94AFD8EB7CF16255CFB28</vt:lpwstr>
  </property>
</Properties>
</file>