
<file path=[Content_Types].xml><?xml version="1.0" encoding="utf-8"?>
<Types xmlns="http://schemas.openxmlformats.org/package/2006/content-types">
  <Default Extension="gif" ContentType="image/gi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handoutMasterIdLst>
    <p:handoutMasterId r:id="rId14"/>
  </p:handoutMasterIdLst>
  <p:sldIdLst>
    <p:sldId id="256" r:id="rId4"/>
    <p:sldId id="261" r:id="rId6"/>
    <p:sldId id="262" r:id="rId7"/>
    <p:sldId id="264" r:id="rId8"/>
    <p:sldId id="265" r:id="rId9"/>
    <p:sldId id="266" r:id="rId10"/>
    <p:sldId id="267" r:id="rId11"/>
    <p:sldId id="269" r:id="rId12"/>
    <p:sldId id="260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80B7"/>
    <a:srgbClr val="3E3D4B"/>
    <a:srgbClr val="ECECEC"/>
    <a:srgbClr val="DADADA"/>
    <a:srgbClr val="E4E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9"/>
    <p:restoredTop sz="94650"/>
  </p:normalViewPr>
  <p:slideViewPr>
    <p:cSldViewPr snapToGrid="0" snapToObjects="1" showGuides="1">
      <p:cViewPr varScale="1">
        <p:scale>
          <a:sx n="120" d="100"/>
          <a:sy n="120" d="100"/>
        </p:scale>
        <p:origin x="2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2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5A46D-A528-4844-A23E-47F2C0A6847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E872E-7035-E94B-AC1B-15E45BB0365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A7568-68BF-3442-8F70-35C7A7E9D2A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A3D78-8804-C44E-89C1-7393539037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A3D78-8804-C44E-89C1-7393539037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A3D78-8804-C44E-89C1-7393539037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A3D78-8804-C44E-89C1-7393539037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178443" y="179932"/>
            <a:ext cx="4486154" cy="44510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3E3D4B"/>
                </a:solidFill>
              </a:defRPr>
            </a:lvl1pPr>
          </a:lstStyle>
          <a:p>
            <a:r>
              <a:rPr kumimoji="1" lang="zh-CN" altLang="en-US" dirty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764498"/>
          </a:xfrm>
          <a:prstGeom prst="rect">
            <a:avLst/>
          </a:prstGeom>
          <a:solidFill>
            <a:srgbClr val="E4E2E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2" name="直线连接符 11"/>
          <p:cNvCxnSpPr/>
          <p:nvPr userDrawn="1"/>
        </p:nvCxnSpPr>
        <p:spPr>
          <a:xfrm>
            <a:off x="0" y="788216"/>
            <a:ext cx="12192000" cy="0"/>
          </a:xfrm>
          <a:prstGeom prst="line">
            <a:avLst/>
          </a:prstGeom>
          <a:ln w="44450">
            <a:solidFill>
              <a:srgbClr val="3480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0" y="6326607"/>
            <a:ext cx="12192000" cy="554636"/>
          </a:xfrm>
          <a:prstGeom prst="rect">
            <a:avLst/>
          </a:prstGeom>
          <a:solidFill>
            <a:srgbClr val="348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96" y="78991"/>
            <a:ext cx="656914" cy="606516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9801447" y="151417"/>
            <a:ext cx="361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spc="300" dirty="0">
                <a:solidFill>
                  <a:srgbClr val="3480B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兰智数加学院</a:t>
            </a:r>
            <a:endParaRPr kumimoji="1" lang="zh-CN" altLang="en-US" sz="2400" spc="300" dirty="0">
              <a:solidFill>
                <a:srgbClr val="3480B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9801447" y="6349849"/>
            <a:ext cx="2390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0" i="1" spc="300" dirty="0">
                <a:solidFill>
                  <a:srgbClr val="ECECE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专注于大数据</a:t>
            </a:r>
            <a:endParaRPr kumimoji="1" lang="zh-CN" altLang="en-US" sz="2400" b="0" i="1" spc="300" dirty="0">
              <a:solidFill>
                <a:srgbClr val="ECECE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18"/>
          <p:cNvSpPr txBox="1"/>
          <p:nvPr userDrawn="1"/>
        </p:nvSpPr>
        <p:spPr>
          <a:xfrm>
            <a:off x="126673" y="6349849"/>
            <a:ext cx="3247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0" i="0" spc="300" dirty="0">
                <a:solidFill>
                  <a:srgbClr val="ECECE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因为相信 所以看见</a:t>
            </a:r>
            <a:endParaRPr kumimoji="1" lang="zh-CN" altLang="en-US" sz="2400" b="0" i="0" spc="300" dirty="0">
              <a:solidFill>
                <a:srgbClr val="ECECE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-11195" y="1941226"/>
            <a:ext cx="12203195" cy="2975548"/>
          </a:xfrm>
          <a:prstGeom prst="rect">
            <a:avLst/>
          </a:prstGeom>
          <a:solidFill>
            <a:srgbClr val="348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597591" y="2875002"/>
            <a:ext cx="49968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6600" b="1" spc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Spark</a:t>
            </a:r>
            <a:r>
              <a:rPr kumimoji="1" lang="zh-CN" altLang="en-US" sz="6600" b="1" spc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初识</a:t>
            </a:r>
            <a:endParaRPr kumimoji="1" lang="zh-CN" altLang="en-US" sz="6600" b="1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43983" y="3982998"/>
            <a:ext cx="328284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讲师：覃</a:t>
            </a:r>
            <a:r>
              <a:rPr kumimoji="1" lang="zh-CN" altLang="en-US" sz="32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笑</a:t>
            </a:r>
            <a:endParaRPr kumimoji="1"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80" t="9452" r="12231" b="17910"/>
          <a:stretch>
            <a:fillRect/>
          </a:stretch>
        </p:blipFill>
        <p:spPr>
          <a:xfrm>
            <a:off x="10066451" y="145083"/>
            <a:ext cx="1820748" cy="17961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What is Spark?</a:t>
            </a:r>
            <a:endParaRPr lang="zh-CN" altLang="en-US" dirty="0"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71500" y="1353235"/>
            <a:ext cx="10198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j-ea"/>
                <a:ea typeface="+mj-ea"/>
              </a:rPr>
              <a:t>Apache Spark is an open source cluster computing system that aims to make data analytics fast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j-ea"/>
                <a:ea typeface="+mj-ea"/>
              </a:rPr>
              <a:t>both fast to run and fast to </a:t>
            </a:r>
            <a:r>
              <a:rPr lang="en-US" altLang="zh-CN" sz="2400" dirty="0" err="1">
                <a:latin typeface="+mj-ea"/>
                <a:ea typeface="+mj-ea"/>
              </a:rPr>
              <a:t>wrtie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BDAS</a:t>
            </a:r>
            <a:endParaRPr lang="zh-CN" altLang="en-US" dirty="0"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8994" y="1136134"/>
            <a:ext cx="42891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+mj-ea"/>
                <a:ea typeface="+mj-ea"/>
              </a:rPr>
              <a:t>The Berkeley Data Analytics Stack</a:t>
            </a:r>
            <a:endParaRPr lang="zh-CN" altLang="en-US" sz="2000" dirty="0">
              <a:latin typeface="+mj-ea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8430" y="1536065"/>
            <a:ext cx="8773160" cy="4315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8442" y="179932"/>
            <a:ext cx="6108057" cy="445102"/>
          </a:xfrm>
        </p:spPr>
        <p:txBody>
          <a:bodyPr/>
          <a:lstStyle/>
          <a:p>
            <a:r>
              <a:rPr lang="en-US" altLang="zh-CN" dirty="0">
                <a:latin typeface="+mj-ea"/>
              </a:rPr>
              <a:t> Spark</a:t>
            </a:r>
            <a:r>
              <a:rPr lang="zh-CN" altLang="en-US" dirty="0">
                <a:latin typeface="+mj-ea"/>
              </a:rPr>
              <a:t>相比</a:t>
            </a:r>
            <a:r>
              <a:rPr lang="en-US" altLang="zh-CN" dirty="0" err="1">
                <a:latin typeface="+mj-ea"/>
              </a:rPr>
              <a:t>hadoop</a:t>
            </a:r>
            <a:r>
              <a:rPr lang="zh-CN" altLang="en-US" dirty="0">
                <a:latin typeface="+mj-ea"/>
              </a:rPr>
              <a:t>历史 </a:t>
            </a:r>
            <a:endParaRPr lang="zh-CN" altLang="en-US" dirty="0"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1337" y="1294368"/>
            <a:ext cx="362631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+mj-ea"/>
                <a:ea typeface="+mj-ea"/>
              </a:rPr>
              <a:t>发展尤为迅速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+mj-ea"/>
                <a:ea typeface="+mj-ea"/>
              </a:rPr>
              <a:t>Spark 11</a:t>
            </a:r>
            <a:r>
              <a:rPr lang="zh-CN" altLang="en-US" sz="2400" dirty="0">
                <a:latin typeface="+mj-ea"/>
                <a:ea typeface="+mj-ea"/>
              </a:rPr>
              <a:t>年时间 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+mj-ea"/>
                <a:ea typeface="+mj-ea"/>
              </a:rPr>
              <a:t>Hadoop</a:t>
            </a:r>
            <a:r>
              <a:rPr lang="zh-CN" altLang="en-US" sz="2400" dirty="0">
                <a:latin typeface="+mj-ea"/>
                <a:ea typeface="+mj-ea"/>
              </a:rPr>
              <a:t>历史</a:t>
            </a:r>
            <a:r>
              <a:rPr lang="en-US" altLang="zh-CN" sz="2400" dirty="0">
                <a:latin typeface="+mj-ea"/>
                <a:ea typeface="+mj-ea"/>
              </a:rPr>
              <a:t>15</a:t>
            </a:r>
            <a:r>
              <a:rPr lang="zh-CN" altLang="en-US" sz="2400" dirty="0">
                <a:latin typeface="+mj-ea"/>
                <a:ea typeface="+mj-ea"/>
              </a:rPr>
              <a:t>年时间</a:t>
            </a:r>
            <a:endParaRPr lang="zh-CN" altLang="en-US" sz="24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回顾</a:t>
            </a:r>
            <a:r>
              <a:rPr lang="en-US" altLang="zh-CN" dirty="0" err="1">
                <a:latin typeface="+mj-ea"/>
              </a:rPr>
              <a:t>hadoop</a:t>
            </a:r>
            <a:endParaRPr lang="zh-CN" altLang="en-US" dirty="0">
              <a:latin typeface="+mj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4" y="510733"/>
            <a:ext cx="10919688" cy="5509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j-ea"/>
              </a:rPr>
              <a:t>Hadoop</a:t>
            </a:r>
            <a:r>
              <a:rPr lang="zh-CN" altLang="en-US" dirty="0">
                <a:latin typeface="+mj-ea"/>
              </a:rPr>
              <a:t>的共享数据慢</a:t>
            </a:r>
            <a:br>
              <a:rPr lang="zh-CN" altLang="en-US" dirty="0">
                <a:latin typeface="+mj-ea"/>
              </a:rPr>
            </a:br>
            <a:endParaRPr lang="zh-CN" altLang="en-US" dirty="0"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1698" y="1059934"/>
            <a:ext cx="62007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j-ea"/>
                <a:ea typeface="+mj-ea"/>
              </a:rPr>
              <a:t>为什么慢？？？额外的复制，序列化，磁盘</a:t>
            </a:r>
            <a:r>
              <a:rPr lang="en-US" altLang="zh-CN" sz="2000" dirty="0">
                <a:latin typeface="+mj-ea"/>
                <a:ea typeface="+mj-ea"/>
              </a:rPr>
              <a:t>IO</a:t>
            </a:r>
            <a:r>
              <a:rPr lang="zh-CN" altLang="en-US" sz="2000" dirty="0">
                <a:latin typeface="+mj-ea"/>
                <a:ea typeface="+mj-ea"/>
              </a:rPr>
              <a:t>开销</a:t>
            </a:r>
            <a:endParaRPr lang="zh-CN" altLang="en-US" sz="2000" dirty="0">
              <a:latin typeface="+mj-ea"/>
              <a:ea typeface="+mj-ea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3" y="1460045"/>
            <a:ext cx="7075487" cy="4533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Spark</a:t>
            </a:r>
            <a:r>
              <a:rPr lang="zh-CN" altLang="en-US" dirty="0">
                <a:latin typeface="+mj-ea"/>
              </a:rPr>
              <a:t>的共享数据快</a:t>
            </a:r>
            <a:endParaRPr lang="zh-CN" altLang="en-US" dirty="0">
              <a:latin typeface="+mj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1701019"/>
            <a:ext cx="8587980" cy="4483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684020" y="1115787"/>
            <a:ext cx="47563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j-ea"/>
                <a:ea typeface="+mj-ea"/>
              </a:rPr>
              <a:t> 快只是因为内存计算？当然还有</a:t>
            </a:r>
            <a:r>
              <a:rPr lang="en-US" altLang="zh-CN" sz="2000" dirty="0">
                <a:latin typeface="+mj-ea"/>
                <a:ea typeface="+mj-ea"/>
              </a:rPr>
              <a:t>DAG</a:t>
            </a:r>
            <a:endParaRPr lang="zh-CN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</a:rPr>
              <a:t>通过哪些模式运行</a:t>
            </a:r>
            <a:r>
              <a:rPr lang="en-US" altLang="zh-CN" dirty="0">
                <a:latin typeface="+mj-ea"/>
              </a:rPr>
              <a:t>Spark</a:t>
            </a:r>
            <a:endParaRPr lang="zh-CN" altLang="en-US" dirty="0">
              <a:latin typeface="+mj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74700" y="1517808"/>
            <a:ext cx="6096000" cy="34766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+mj-ea"/>
                <a:ea typeface="+mj-ea"/>
              </a:rPr>
              <a:t>有</a:t>
            </a:r>
            <a:r>
              <a:rPr lang="en-US" altLang="zh-CN" sz="2000" dirty="0">
                <a:latin typeface="+mj-ea"/>
                <a:ea typeface="+mj-ea"/>
              </a:rPr>
              <a:t>4</a:t>
            </a:r>
            <a:r>
              <a:rPr lang="zh-CN" altLang="en-US" sz="2000" dirty="0">
                <a:latin typeface="+mj-ea"/>
                <a:ea typeface="+mj-ea"/>
              </a:rPr>
              <a:t>种模式可以运行</a:t>
            </a:r>
            <a:endParaRPr lang="en-US" altLang="zh-CN" sz="20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0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j-ea"/>
                <a:ea typeface="+mj-ea"/>
              </a:rPr>
              <a:t>Local 	</a:t>
            </a:r>
            <a:r>
              <a:rPr lang="zh-CN" altLang="en-US" sz="2000" dirty="0">
                <a:latin typeface="+mj-ea"/>
                <a:ea typeface="+mj-ea"/>
              </a:rPr>
              <a:t>多用于测试</a:t>
            </a:r>
            <a:endParaRPr lang="en-US" altLang="zh-CN" sz="20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0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j-ea"/>
                <a:ea typeface="+mj-ea"/>
              </a:rPr>
              <a:t>Standalone</a:t>
            </a:r>
            <a:endParaRPr lang="en-US" altLang="zh-CN" sz="20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+mj-ea"/>
                <a:ea typeface="+mj-ea"/>
              </a:rPr>
              <a:t>Mesos</a:t>
            </a:r>
            <a:endParaRPr lang="en-US" altLang="zh-CN" sz="20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j-ea"/>
                <a:ea typeface="+mj-ea"/>
              </a:rPr>
              <a:t>YARN 	</a:t>
            </a:r>
            <a:r>
              <a:rPr lang="zh-CN" altLang="en-US" sz="2000" dirty="0">
                <a:latin typeface="+mj-ea"/>
                <a:ea typeface="+mj-ea"/>
              </a:rPr>
              <a:t>最具前景</a:t>
            </a:r>
            <a:endParaRPr lang="zh-CN" altLang="en-US" sz="20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zh-CN" altLang="en-US" sz="2000" dirty="0">
              <a:latin typeface="+mj-ea"/>
              <a:ea typeface="+mj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+mj-ea"/>
                <a:ea typeface="+mj-ea"/>
              </a:rPr>
              <a:t>K8S</a:t>
            </a:r>
            <a:endParaRPr lang="en-US" altLang="zh-CN" sz="2000" dirty="0"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-11195" y="1941226"/>
            <a:ext cx="12203195" cy="2975548"/>
          </a:xfrm>
          <a:prstGeom prst="rect">
            <a:avLst/>
          </a:prstGeom>
          <a:solidFill>
            <a:srgbClr val="348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982907" y="2875002"/>
            <a:ext cx="4226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b="1" spc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Thanks !</a:t>
            </a:r>
            <a:endParaRPr kumimoji="1" lang="zh-CN" altLang="en-US" sz="6600" b="1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2730,&quot;width&quot;:5550}"/>
</p:tagLst>
</file>

<file path=ppt/tags/tag2.xml><?xml version="1.0" encoding="utf-8"?>
<p:tagLst xmlns:p="http://schemas.openxmlformats.org/presentationml/2006/main">
  <p:tag name="KSO_WPP_MARK_KEY" val="13a98055-8391-4f5b-8910-167c916c9947"/>
  <p:tag name="COMMONDATA" val="eyJoZGlkIjoiN2I1YWFmZGM3NDg1MDI4ZWU4NTUyNjIxYzZjMTdmZjAifQ=="/>
</p:tagLst>
</file>

<file path=ppt/theme/theme1.xml><?xml version="1.0" encoding="utf-8"?>
<a:theme xmlns:a="http://schemas.openxmlformats.org/drawingml/2006/main" name="自定义设计方案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</Words>
  <Application>WPS 演示</Application>
  <PresentationFormat>宽屏</PresentationFormat>
  <Paragraphs>48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Arial</vt:lpstr>
      <vt:lpstr>等线</vt:lpstr>
      <vt:lpstr>Arial Unicode MS</vt:lpstr>
      <vt:lpstr>等线 Light</vt:lpstr>
      <vt:lpstr>Arial Black</vt:lpstr>
      <vt:lpstr>黑体</vt:lpstr>
      <vt:lpstr>自定义设计方案</vt:lpstr>
      <vt:lpstr>1_自定义设计方案</vt:lpstr>
      <vt:lpstr>PowerPoint 演示文稿</vt:lpstr>
      <vt:lpstr>What is Spark?</vt:lpstr>
      <vt:lpstr>BDAS</vt:lpstr>
      <vt:lpstr> Spark相比hadoop历史 </vt:lpstr>
      <vt:lpstr>回顾hadoop</vt:lpstr>
      <vt:lpstr>Hadoop的共享数据慢 </vt:lpstr>
      <vt:lpstr>Spark的共享数据快</vt:lpstr>
      <vt:lpstr>通过哪些模式运行Spark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覃 笑</dc:creator>
  <cp:lastModifiedBy>。。</cp:lastModifiedBy>
  <cp:revision>5</cp:revision>
  <dcterms:created xsi:type="dcterms:W3CDTF">2023-04-17T01:08:00Z</dcterms:created>
  <dcterms:modified xsi:type="dcterms:W3CDTF">2025-06-27T12:29:45Z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7F8B1A0A442F443A934BA8B92D978BDD_13</vt:lpwstr>
  </property>
  <property fmtid="{D5CDD505-2E9C-101B-9397-08002B2CF9AE}" pid="3" name="KSOProductBuildVer">
    <vt:lpwstr>2052-12.1.0.21541</vt:lpwstr>
  </property>
</Properties>
</file>