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6900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456900" algn="l" defTabSz="456900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913802" algn="l" defTabSz="456900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1370702" algn="l" defTabSz="456900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1827602" algn="l" defTabSz="456900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2284503" algn="l" defTabSz="456900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2741404" algn="l" defTabSz="456900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3198304" algn="l" defTabSz="456900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3655205" algn="l" defTabSz="456900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23"/>
    <p:restoredTop sz="94702"/>
  </p:normalViewPr>
  <p:slideViewPr>
    <p:cSldViewPr snapToGrid="0">
      <p:cViewPr varScale="1">
        <p:scale>
          <a:sx n="130" d="100"/>
          <a:sy n="130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13A8E-8357-0447-9EE5-7514799BBEE5}" type="datetimeFigureOut">
              <a:rPr lang="en-US" smtClean="0"/>
              <a:t>8/15/22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B0D9C-10F6-3D47-B59F-C46A370FD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5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750" algn="l" defTabSz="9135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503" algn="l" defTabSz="9135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253" algn="l" defTabSz="9135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004" algn="l" defTabSz="9135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755" algn="l" defTabSz="9135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506" algn="l" defTabSz="9135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257" algn="l" defTabSz="9135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008" algn="l" defTabSz="9135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B0D9C-10F6-3D47-B59F-C46A370FD7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1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01" indent="0" algn="ctr">
              <a:buNone/>
              <a:defRPr sz="2000"/>
            </a:lvl2pPr>
            <a:lvl3pPr marL="914202" indent="0" algn="ctr">
              <a:buNone/>
              <a:defRPr sz="1800"/>
            </a:lvl3pPr>
            <a:lvl4pPr marL="1371303" indent="0" algn="ctr">
              <a:buNone/>
              <a:defRPr sz="1600"/>
            </a:lvl4pPr>
            <a:lvl5pPr marL="1828404" indent="0" algn="ctr">
              <a:buNone/>
              <a:defRPr sz="1600"/>
            </a:lvl5pPr>
            <a:lvl6pPr marL="2285506" indent="0" algn="ctr">
              <a:buNone/>
              <a:defRPr sz="1600"/>
            </a:lvl6pPr>
            <a:lvl7pPr marL="2742606" indent="0" algn="ctr">
              <a:buNone/>
              <a:defRPr sz="1600"/>
            </a:lvl7pPr>
            <a:lvl8pPr marL="3199708" indent="0" algn="ctr">
              <a:buNone/>
              <a:defRPr sz="1600"/>
            </a:lvl8pPr>
            <a:lvl9pPr marL="3656808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22D9-BC0C-AA4D-AF50-BE2031C0A76A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F46-9CB5-1E47-961C-446D44609B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190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22D9-BC0C-AA4D-AF50-BE2031C0A76A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F46-9CB5-1E47-961C-446D44609B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02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9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22D9-BC0C-AA4D-AF50-BE2031C0A76A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F46-9CB5-1E47-961C-446D44609B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302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22D9-BC0C-AA4D-AF50-BE2031C0A76A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F46-9CB5-1E47-961C-446D44609B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288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0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0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4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5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6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8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22D9-BC0C-AA4D-AF50-BE2031C0A76A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F46-9CB5-1E47-961C-446D44609B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03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22D9-BC0C-AA4D-AF50-BE2031C0A76A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F46-9CB5-1E47-961C-446D44609B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888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30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1" indent="0">
              <a:buNone/>
              <a:defRPr sz="2000" b="1"/>
            </a:lvl2pPr>
            <a:lvl3pPr marL="914202" indent="0">
              <a:buNone/>
              <a:defRPr sz="1800" b="1"/>
            </a:lvl3pPr>
            <a:lvl4pPr marL="1371303" indent="0">
              <a:buNone/>
              <a:defRPr sz="1600" b="1"/>
            </a:lvl4pPr>
            <a:lvl5pPr marL="1828404" indent="0">
              <a:buNone/>
              <a:defRPr sz="1600" b="1"/>
            </a:lvl5pPr>
            <a:lvl6pPr marL="2285506" indent="0">
              <a:buNone/>
              <a:defRPr sz="1600" b="1"/>
            </a:lvl6pPr>
            <a:lvl7pPr marL="2742606" indent="0">
              <a:buNone/>
              <a:defRPr sz="1600" b="1"/>
            </a:lvl7pPr>
            <a:lvl8pPr marL="3199708" indent="0">
              <a:buNone/>
              <a:defRPr sz="1600" b="1"/>
            </a:lvl8pPr>
            <a:lvl9pPr marL="365680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4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1" indent="0">
              <a:buNone/>
              <a:defRPr sz="2000" b="1"/>
            </a:lvl2pPr>
            <a:lvl3pPr marL="914202" indent="0">
              <a:buNone/>
              <a:defRPr sz="1800" b="1"/>
            </a:lvl3pPr>
            <a:lvl4pPr marL="1371303" indent="0">
              <a:buNone/>
              <a:defRPr sz="1600" b="1"/>
            </a:lvl4pPr>
            <a:lvl5pPr marL="1828404" indent="0">
              <a:buNone/>
              <a:defRPr sz="1600" b="1"/>
            </a:lvl5pPr>
            <a:lvl6pPr marL="2285506" indent="0">
              <a:buNone/>
              <a:defRPr sz="1600" b="1"/>
            </a:lvl6pPr>
            <a:lvl7pPr marL="2742606" indent="0">
              <a:buNone/>
              <a:defRPr sz="1600" b="1"/>
            </a:lvl7pPr>
            <a:lvl8pPr marL="3199708" indent="0">
              <a:buNone/>
              <a:defRPr sz="1600" b="1"/>
            </a:lvl8pPr>
            <a:lvl9pPr marL="365680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4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22D9-BC0C-AA4D-AF50-BE2031C0A76A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F46-9CB5-1E47-961C-446D44609B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076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22D9-BC0C-AA4D-AF50-BE2031C0A76A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F46-9CB5-1E47-961C-446D44609B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09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22D9-BC0C-AA4D-AF50-BE2031C0A76A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F46-9CB5-1E47-961C-446D44609B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74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1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01" indent="0">
              <a:buNone/>
              <a:defRPr sz="1400"/>
            </a:lvl2pPr>
            <a:lvl3pPr marL="914202" indent="0">
              <a:buNone/>
              <a:defRPr sz="1200"/>
            </a:lvl3pPr>
            <a:lvl4pPr marL="1371303" indent="0">
              <a:buNone/>
              <a:defRPr sz="1000"/>
            </a:lvl4pPr>
            <a:lvl5pPr marL="1828404" indent="0">
              <a:buNone/>
              <a:defRPr sz="1000"/>
            </a:lvl5pPr>
            <a:lvl6pPr marL="2285506" indent="0">
              <a:buNone/>
              <a:defRPr sz="1000"/>
            </a:lvl6pPr>
            <a:lvl7pPr marL="2742606" indent="0">
              <a:buNone/>
              <a:defRPr sz="1000"/>
            </a:lvl7pPr>
            <a:lvl8pPr marL="3199708" indent="0">
              <a:buNone/>
              <a:defRPr sz="1000"/>
            </a:lvl8pPr>
            <a:lvl9pPr marL="365680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22D9-BC0C-AA4D-AF50-BE2031C0A76A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F46-9CB5-1E47-961C-446D44609B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5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01" indent="0">
              <a:buNone/>
              <a:defRPr sz="2800"/>
            </a:lvl2pPr>
            <a:lvl3pPr marL="914202" indent="0">
              <a:buNone/>
              <a:defRPr sz="2400"/>
            </a:lvl3pPr>
            <a:lvl4pPr marL="1371303" indent="0">
              <a:buNone/>
              <a:defRPr sz="2000"/>
            </a:lvl4pPr>
            <a:lvl5pPr marL="1828404" indent="0">
              <a:buNone/>
              <a:defRPr sz="2000"/>
            </a:lvl5pPr>
            <a:lvl6pPr marL="2285506" indent="0">
              <a:buNone/>
              <a:defRPr sz="2000"/>
            </a:lvl6pPr>
            <a:lvl7pPr marL="2742606" indent="0">
              <a:buNone/>
              <a:defRPr sz="2000"/>
            </a:lvl7pPr>
            <a:lvl8pPr marL="3199708" indent="0">
              <a:buNone/>
              <a:defRPr sz="2000"/>
            </a:lvl8pPr>
            <a:lvl9pPr marL="3656808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01" indent="0">
              <a:buNone/>
              <a:defRPr sz="1400"/>
            </a:lvl2pPr>
            <a:lvl3pPr marL="914202" indent="0">
              <a:buNone/>
              <a:defRPr sz="1200"/>
            </a:lvl3pPr>
            <a:lvl4pPr marL="1371303" indent="0">
              <a:buNone/>
              <a:defRPr sz="1000"/>
            </a:lvl4pPr>
            <a:lvl5pPr marL="1828404" indent="0">
              <a:buNone/>
              <a:defRPr sz="1000"/>
            </a:lvl5pPr>
            <a:lvl6pPr marL="2285506" indent="0">
              <a:buNone/>
              <a:defRPr sz="1000"/>
            </a:lvl6pPr>
            <a:lvl7pPr marL="2742606" indent="0">
              <a:buNone/>
              <a:defRPr sz="1000"/>
            </a:lvl7pPr>
            <a:lvl8pPr marL="3199708" indent="0">
              <a:buNone/>
              <a:defRPr sz="1000"/>
            </a:lvl8pPr>
            <a:lvl9pPr marL="365680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22D9-BC0C-AA4D-AF50-BE2031C0A76A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BBF46-9CB5-1E47-961C-446D44609B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29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3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F22D9-BC0C-AA4D-AF50-BE2031C0A76A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BBF46-9CB5-1E47-961C-446D44609B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18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20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0" indent="-228550" algn="l" defTabSz="91420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52" indent="-228550" algn="l" defTabSz="91420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52" indent="-228550" algn="l" defTabSz="91420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54" indent="-228550" algn="l" defTabSz="91420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54" indent="-228550" algn="l" defTabSz="91420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56" indent="-228550" algn="l" defTabSz="91420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58" indent="-228550" algn="l" defTabSz="91420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58" indent="-228550" algn="l" defTabSz="91420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60" indent="-228550" algn="l" defTabSz="91420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1" algn="l" defTabSz="9142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2" algn="l" defTabSz="9142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03" algn="l" defTabSz="9142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04" algn="l" defTabSz="9142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06" algn="l" defTabSz="9142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06" algn="l" defTabSz="9142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08" algn="l" defTabSz="9142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08" algn="l" defTabSz="9142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18" Type="http://schemas.openxmlformats.org/officeDocument/2006/relationships/image" Target="../media/image15.jpeg"/><Relationship Id="rId3" Type="http://schemas.openxmlformats.org/officeDocument/2006/relationships/image" Target="../media/image1.png"/><Relationship Id="rId21" Type="http://schemas.openxmlformats.org/officeDocument/2006/relationships/image" Target="../media/image18.jpe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2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7">
            <a:extLst>
              <a:ext uri="{FF2B5EF4-FFF2-40B4-BE49-F238E27FC236}">
                <a16:creationId xmlns:a16="http://schemas.microsoft.com/office/drawing/2014/main" id="{4158DB48-B2E8-58B4-5223-D8B912CD0C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6164" y="2176593"/>
            <a:ext cx="852399" cy="1004866"/>
          </a:xfrm>
          <a:prstGeom prst="rect">
            <a:avLst/>
          </a:prstGeom>
        </p:spPr>
      </p:pic>
      <p:grpSp>
        <p:nvGrpSpPr>
          <p:cNvPr id="74" name="组合 73">
            <a:extLst>
              <a:ext uri="{FF2B5EF4-FFF2-40B4-BE49-F238E27FC236}">
                <a16:creationId xmlns:a16="http://schemas.microsoft.com/office/drawing/2014/main" id="{EAF46579-D05F-094D-BBE2-7FF523089CBA}"/>
              </a:ext>
            </a:extLst>
          </p:cNvPr>
          <p:cNvGrpSpPr/>
          <p:nvPr/>
        </p:nvGrpSpPr>
        <p:grpSpPr>
          <a:xfrm>
            <a:off x="2841954" y="5134248"/>
            <a:ext cx="2949692" cy="1735794"/>
            <a:chOff x="2847880" y="4880781"/>
            <a:chExt cx="2949692" cy="1569450"/>
          </a:xfrm>
        </p:grpSpPr>
        <p:pic>
          <p:nvPicPr>
            <p:cNvPr id="75" name="Picture 25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58D915A-D918-3D4E-9557-A05BAA19B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7880" y="5467028"/>
              <a:ext cx="1190974" cy="983203"/>
            </a:xfrm>
            <a:prstGeom prst="rect">
              <a:avLst/>
            </a:prstGeom>
          </p:spPr>
        </p:pic>
        <p:sp>
          <p:nvSpPr>
            <p:cNvPr id="76" name="TextBox 67">
              <a:extLst>
                <a:ext uri="{FF2B5EF4-FFF2-40B4-BE49-F238E27FC236}">
                  <a16:creationId xmlns:a16="http://schemas.microsoft.com/office/drawing/2014/main" id="{73D83861-3EE3-A240-A402-1A7DC3630393}"/>
                </a:ext>
              </a:extLst>
            </p:cNvPr>
            <p:cNvSpPr txBox="1"/>
            <p:nvPr/>
          </p:nvSpPr>
          <p:spPr>
            <a:xfrm>
              <a:off x="4157099" y="4880781"/>
              <a:ext cx="637730" cy="7386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600"/>
                <a:t>1. Add Noise</a:t>
              </a:r>
            </a:p>
            <a:p>
              <a:r>
                <a:rPr lang="en-US" sz="600">
                  <a:cs typeface="Calibri"/>
                </a:rPr>
                <a:t>2. Brightness </a:t>
              </a:r>
              <a:endParaRPr lang="en-US" sz="600">
                <a:ea typeface="+mn-lt"/>
                <a:cs typeface="+mn-lt"/>
              </a:endParaRPr>
            </a:p>
            <a:p>
              <a:r>
                <a:rPr lang="en-US" sz="600">
                  <a:cs typeface="Calibri"/>
                </a:rPr>
                <a:t>3. Cut</a:t>
              </a:r>
              <a:r>
                <a:rPr lang="zh-CN" altLang="en-US" sz="600">
                  <a:cs typeface="Calibri"/>
                </a:rPr>
                <a:t> </a:t>
              </a:r>
              <a:r>
                <a:rPr lang="en-US" sz="600">
                  <a:cs typeface="Calibri"/>
                </a:rPr>
                <a:t>out</a:t>
              </a:r>
            </a:p>
            <a:p>
              <a:r>
                <a:rPr lang="en-US" sz="600">
                  <a:cs typeface="Calibri"/>
                </a:rPr>
                <a:t>4. Rotate</a:t>
              </a:r>
            </a:p>
            <a:p>
              <a:r>
                <a:rPr lang="en-US" altLang="zh-CN" sz="600">
                  <a:ea typeface="+mn-lt"/>
                  <a:cs typeface="+mn-lt"/>
                </a:rPr>
                <a:t>5. Translation</a:t>
              </a:r>
              <a:endParaRPr lang="en-US" sz="600">
                <a:cs typeface="Calibri"/>
              </a:endParaRPr>
            </a:p>
            <a:p>
              <a:r>
                <a:rPr lang="en-US" sz="600">
                  <a:cs typeface="Calibri"/>
                </a:rPr>
                <a:t>6. Shift</a:t>
              </a:r>
            </a:p>
            <a:p>
              <a:r>
                <a:rPr lang="en-US" sz="600">
                  <a:cs typeface="Calibri"/>
                </a:rPr>
                <a:t>7. Flip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15">
                  <a:extLst>
                    <a:ext uri="{FF2B5EF4-FFF2-40B4-BE49-F238E27FC236}">
                      <a16:creationId xmlns:a16="http://schemas.microsoft.com/office/drawing/2014/main" id="{75A10972-CE6E-EB42-86CC-8CBED9568D0C}"/>
                    </a:ext>
                  </a:extLst>
                </p:cNvPr>
                <p:cNvSpPr txBox="1"/>
                <p:nvPr/>
              </p:nvSpPr>
              <p:spPr>
                <a:xfrm>
                  <a:off x="3770027" y="5074340"/>
                  <a:ext cx="347470" cy="3409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1600"/>
                </a:p>
              </p:txBody>
            </p:sp>
          </mc:Choice>
          <mc:Fallback xmlns="">
            <p:sp>
              <p:nvSpPr>
                <p:cNvPr id="77" name="文本框 15">
                  <a:extLst>
                    <a:ext uri="{FF2B5EF4-FFF2-40B4-BE49-F238E27FC236}">
                      <a16:creationId xmlns:a16="http://schemas.microsoft.com/office/drawing/2014/main" id="{75A10972-CE6E-EB42-86CC-8CBED9568D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027" y="5074340"/>
                  <a:ext cx="347470" cy="340991"/>
                </a:xfrm>
                <a:prstGeom prst="rect">
                  <a:avLst/>
                </a:prstGeom>
                <a:blipFill>
                  <a:blip r:embed="rId5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8" name="图片 19">
              <a:extLst>
                <a:ext uri="{FF2B5EF4-FFF2-40B4-BE49-F238E27FC236}">
                  <a16:creationId xmlns:a16="http://schemas.microsoft.com/office/drawing/2014/main" id="{05253B1D-A69E-414E-B63B-6337EEC4F1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16966" y="5153761"/>
              <a:ext cx="980606" cy="1150284"/>
            </a:xfrm>
            <a:prstGeom prst="rect">
              <a:avLst/>
            </a:prstGeom>
          </p:spPr>
        </p:pic>
        <p:pic>
          <p:nvPicPr>
            <p:cNvPr id="79" name="Picture 3" descr="A picture containing person, crowd&#10;&#10;Description automatically generated">
              <a:extLst>
                <a:ext uri="{FF2B5EF4-FFF2-40B4-BE49-F238E27FC236}">
                  <a16:creationId xmlns:a16="http://schemas.microsoft.com/office/drawing/2014/main" id="{760C4AD2-A3C9-4A4F-A787-E5D2BF1CE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21594" y="4903021"/>
              <a:ext cx="503462" cy="359896"/>
            </a:xfrm>
            <a:prstGeom prst="rect">
              <a:avLst/>
            </a:prstGeom>
          </p:spPr>
        </p:pic>
        <p:sp>
          <p:nvSpPr>
            <p:cNvPr id="81" name="Arrow: Right 23">
              <a:extLst>
                <a:ext uri="{FF2B5EF4-FFF2-40B4-BE49-F238E27FC236}">
                  <a16:creationId xmlns:a16="http://schemas.microsoft.com/office/drawing/2014/main" id="{105117EE-1449-7744-B410-1783145D942B}"/>
                </a:ext>
              </a:extLst>
            </p:cNvPr>
            <p:cNvSpPr/>
            <p:nvPr/>
          </p:nvSpPr>
          <p:spPr>
            <a:xfrm rot="5400000">
              <a:off x="3294047" y="5316259"/>
              <a:ext cx="176733" cy="124805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右箭头 81">
              <a:extLst>
                <a:ext uri="{FF2B5EF4-FFF2-40B4-BE49-F238E27FC236}">
                  <a16:creationId xmlns:a16="http://schemas.microsoft.com/office/drawing/2014/main" id="{1BA73568-5F79-6542-94E5-0B651DEDCE6E}"/>
                </a:ext>
              </a:extLst>
            </p:cNvPr>
            <p:cNvSpPr/>
            <p:nvPr/>
          </p:nvSpPr>
          <p:spPr>
            <a:xfrm>
              <a:off x="4098900" y="5808651"/>
              <a:ext cx="658019" cy="187126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65D99AE-3D99-FA4D-BDDF-35022BDAD0D5}"/>
                </a:ext>
              </a:extLst>
            </p:cNvPr>
            <p:cNvSpPr txBox="1"/>
            <p:nvPr/>
          </p:nvSpPr>
          <p:spPr>
            <a:xfrm>
              <a:off x="4115568" y="5960591"/>
              <a:ext cx="5243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/>
                <a:t>Re-train</a:t>
              </a:r>
              <a:endParaRPr kumimoji="1" lang="zh-CN" altLang="en-US" sz="800"/>
            </a:p>
          </p:txBody>
        </p:sp>
      </p:grpSp>
      <p:pic>
        <p:nvPicPr>
          <p:cNvPr id="3086" name="Picture 14" descr="Premium Vector | Set of computer, laptop, tablet and smartphone icons.">
            <a:extLst>
              <a:ext uri="{FF2B5EF4-FFF2-40B4-BE49-F238E27FC236}">
                <a16:creationId xmlns:a16="http://schemas.microsoft.com/office/drawing/2014/main" id="{9DB8701F-886B-634C-9CE5-958F81A86F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75032" y="6154669"/>
            <a:ext cx="1424089" cy="53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3" descr="Chart, pie chart&#10;&#10;Description automatically generated">
            <a:extLst>
              <a:ext uri="{FF2B5EF4-FFF2-40B4-BE49-F238E27FC236}">
                <a16:creationId xmlns:a16="http://schemas.microsoft.com/office/drawing/2014/main" id="{6BD2046C-E5F5-4A99-816B-7001B25E1B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5557" y="3526231"/>
            <a:ext cx="929122" cy="885564"/>
          </a:xfrm>
          <a:prstGeom prst="rect">
            <a:avLst/>
          </a:prstGeom>
        </p:spPr>
      </p:pic>
      <p:grpSp>
        <p:nvGrpSpPr>
          <p:cNvPr id="12" name="组合 40">
            <a:extLst>
              <a:ext uri="{FF2B5EF4-FFF2-40B4-BE49-F238E27FC236}">
                <a16:creationId xmlns:a16="http://schemas.microsoft.com/office/drawing/2014/main" id="{25C61A8D-0370-C946-BE97-6D3EB500792C}"/>
              </a:ext>
            </a:extLst>
          </p:cNvPr>
          <p:cNvGrpSpPr/>
          <p:nvPr/>
        </p:nvGrpSpPr>
        <p:grpSpPr>
          <a:xfrm>
            <a:off x="-3" y="0"/>
            <a:ext cx="9144004" cy="665221"/>
            <a:chOff x="-67377" y="857250"/>
            <a:chExt cx="9284205" cy="126662"/>
          </a:xfr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 3">
              <a:extLst>
                <a:ext uri="{FF2B5EF4-FFF2-40B4-BE49-F238E27FC236}">
                  <a16:creationId xmlns:a16="http://schemas.microsoft.com/office/drawing/2014/main" id="{A134D17C-95FC-4A49-9A6A-80CE868A633B}"/>
                </a:ext>
              </a:extLst>
            </p:cNvPr>
            <p:cNvSpPr/>
            <p:nvPr/>
          </p:nvSpPr>
          <p:spPr>
            <a:xfrm>
              <a:off x="-67377" y="857250"/>
              <a:ext cx="9284205" cy="12666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14" name="文本框 5">
              <a:extLst>
                <a:ext uri="{FF2B5EF4-FFF2-40B4-BE49-F238E27FC236}">
                  <a16:creationId xmlns:a16="http://schemas.microsoft.com/office/drawing/2014/main" id="{87FBC40B-B7A7-6944-A2F1-44FEE8144BCD}"/>
                </a:ext>
              </a:extLst>
            </p:cNvPr>
            <p:cNvSpPr txBox="1"/>
            <p:nvPr/>
          </p:nvSpPr>
          <p:spPr>
            <a:xfrm>
              <a:off x="-5" y="885742"/>
              <a:ext cx="5323114" cy="76183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>
                  <a:solidFill>
                    <a:schemeClr val="bg1"/>
                  </a:solidFill>
                </a:rPr>
                <a:t>Real-time Facemask Wearing</a:t>
              </a:r>
              <a:r>
                <a:rPr kumimoji="1" lang="zh-CN" altLang="en-US" sz="2000" b="1">
                  <a:solidFill>
                    <a:schemeClr val="bg1"/>
                  </a:solidFill>
                </a:rPr>
                <a:t> </a:t>
              </a:r>
              <a:r>
                <a:rPr kumimoji="1" lang="en-US" altLang="zh-CN" sz="2000" b="1">
                  <a:solidFill>
                    <a:schemeClr val="bg1"/>
                  </a:solidFill>
                </a:rPr>
                <a:t>Detection</a:t>
              </a:r>
              <a:endParaRPr kumimoji="1" lang="zh-CN" altLang="en-US" sz="2000" b="1">
                <a:solidFill>
                  <a:schemeClr val="bg1"/>
                </a:solidFill>
              </a:endParaRPr>
            </a:p>
          </p:txBody>
        </p:sp>
      </p:grpSp>
      <p:pic>
        <p:nvPicPr>
          <p:cNvPr id="1032" name="Picture 8" descr="Homepage - Khoury College of Computer Sciences">
            <a:extLst>
              <a:ext uri="{FF2B5EF4-FFF2-40B4-BE49-F238E27FC236}">
                <a16:creationId xmlns:a16="http://schemas.microsoft.com/office/drawing/2014/main" id="{932C9D7D-34B8-8340-A177-20DDB80C1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5131" y="95840"/>
            <a:ext cx="3646136" cy="54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49BE8E-6B35-0441-8D34-1DCE07CB004A}"/>
              </a:ext>
            </a:extLst>
          </p:cNvPr>
          <p:cNvCxnSpPr>
            <a:cxnSpLocks/>
          </p:cNvCxnSpPr>
          <p:nvPr/>
        </p:nvCxnSpPr>
        <p:spPr>
          <a:xfrm>
            <a:off x="2837737" y="819571"/>
            <a:ext cx="0" cy="5537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E3AF61-D51B-814A-8119-C2A676EE5AD4}"/>
              </a:ext>
            </a:extLst>
          </p:cNvPr>
          <p:cNvSpPr txBox="1"/>
          <p:nvPr/>
        </p:nvSpPr>
        <p:spPr>
          <a:xfrm>
            <a:off x="80353" y="756449"/>
            <a:ext cx="1621692" cy="26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Problem Introduction: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D59775-8BCF-2B42-81F1-61429EC12790}"/>
              </a:ext>
            </a:extLst>
          </p:cNvPr>
          <p:cNvSpPr txBox="1"/>
          <p:nvPr/>
        </p:nvSpPr>
        <p:spPr>
          <a:xfrm>
            <a:off x="97258" y="1927273"/>
            <a:ext cx="1622106" cy="26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Goal &amp; Objectives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F9F8-431E-8B4E-8965-19A5DD6EADCC}"/>
              </a:ext>
            </a:extLst>
          </p:cNvPr>
          <p:cNvSpPr txBox="1"/>
          <p:nvPr/>
        </p:nvSpPr>
        <p:spPr>
          <a:xfrm>
            <a:off x="91261" y="3173493"/>
            <a:ext cx="1855750" cy="26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Dataset &amp; C.V. Algorithms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826AF2-B1B1-1E47-8A1D-8003434DC69E}"/>
              </a:ext>
            </a:extLst>
          </p:cNvPr>
          <p:cNvSpPr txBox="1"/>
          <p:nvPr/>
        </p:nvSpPr>
        <p:spPr>
          <a:xfrm>
            <a:off x="2873094" y="4814840"/>
            <a:ext cx="1483242" cy="26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Data Augmentation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956346-C179-F048-9276-2AD96B0D8AB2}"/>
              </a:ext>
            </a:extLst>
          </p:cNvPr>
          <p:cNvSpPr txBox="1"/>
          <p:nvPr/>
        </p:nvSpPr>
        <p:spPr>
          <a:xfrm>
            <a:off x="5856405" y="778079"/>
            <a:ext cx="1406656" cy="26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Result Comparison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5C632E-2319-1E4B-BD0A-1EA48875C430}"/>
              </a:ext>
            </a:extLst>
          </p:cNvPr>
          <p:cNvSpPr txBox="1"/>
          <p:nvPr/>
        </p:nvSpPr>
        <p:spPr>
          <a:xfrm>
            <a:off x="5894082" y="3623441"/>
            <a:ext cx="1829532" cy="26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Conclusion &amp; Application </a:t>
            </a:r>
          </a:p>
        </p:txBody>
      </p:sp>
      <p:sp>
        <p:nvSpPr>
          <p:cNvPr id="51" name="文本框 6">
            <a:extLst>
              <a:ext uri="{FF2B5EF4-FFF2-40B4-BE49-F238E27FC236}">
                <a16:creationId xmlns:a16="http://schemas.microsoft.com/office/drawing/2014/main" id="{34A1E3A7-8C93-7F49-B3B2-AD5E22FD5DA8}"/>
              </a:ext>
            </a:extLst>
          </p:cNvPr>
          <p:cNvSpPr txBox="1"/>
          <p:nvPr/>
        </p:nvSpPr>
        <p:spPr>
          <a:xfrm>
            <a:off x="-68441" y="1028104"/>
            <a:ext cx="2984886" cy="86177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en-US" altLang="zh-CN" sz="900">
                <a:ea typeface="等线"/>
              </a:rPr>
              <a:t>Promote </a:t>
            </a:r>
            <a:r>
              <a:rPr kumimoji="1" lang="en-US" altLang="zh-CN" sz="900" b="1">
                <a:ea typeface="等线"/>
              </a:rPr>
              <a:t>proper face mask wearing </a:t>
            </a:r>
            <a:r>
              <a:rPr kumimoji="1" lang="en-US" altLang="zh-CN" sz="900">
                <a:ea typeface="等线"/>
              </a:rPr>
              <a:t>at the early stage of a respiratory infectious diseases, which could prevent or slow down the outbreak of next global pandemic. </a:t>
            </a:r>
            <a:endParaRPr lang="en-US" altLang="zh-CN" sz="900">
              <a:cs typeface="Calibri" panose="020F0502020204030204"/>
            </a:endParaRP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en-US" altLang="zh-CN" sz="900">
                <a:ea typeface="等线"/>
                <a:cs typeface="Calibri"/>
              </a:rPr>
              <a:t>Use </a:t>
            </a:r>
            <a:r>
              <a:rPr kumimoji="1" lang="en-US" altLang="zh-CN" sz="900" b="1">
                <a:ea typeface="等线"/>
                <a:cs typeface="Calibri"/>
              </a:rPr>
              <a:t>Computer Vision </a:t>
            </a:r>
            <a:r>
              <a:rPr kumimoji="1" lang="en-US" altLang="zh-CN" sz="900">
                <a:ea typeface="等线"/>
                <a:cs typeface="Calibri"/>
              </a:rPr>
              <a:t>method to help health workers easily </a:t>
            </a:r>
            <a:r>
              <a:rPr kumimoji="1" lang="en-US" altLang="zh-CN" sz="900" b="1">
                <a:ea typeface="等线"/>
                <a:cs typeface="Calibri"/>
              </a:rPr>
              <a:t>identify mask wearing </a:t>
            </a:r>
            <a:r>
              <a:rPr kumimoji="1" lang="en-US" altLang="zh-CN" sz="900">
                <a:ea typeface="等线"/>
                <a:cs typeface="Calibri"/>
              </a:rPr>
              <a:t>status in</a:t>
            </a:r>
            <a:r>
              <a:rPr kumimoji="1" lang="zh-CN" altLang="en-US" sz="900">
                <a:ea typeface="等线"/>
                <a:cs typeface="Calibri"/>
              </a:rPr>
              <a:t> </a:t>
            </a:r>
            <a:r>
              <a:rPr kumimoji="1" lang="en-US" altLang="zh-CN" sz="900">
                <a:ea typeface="等线"/>
                <a:cs typeface="Calibri"/>
              </a:rPr>
              <a:t>the crowd. </a:t>
            </a:r>
            <a:endParaRPr lang="en-US" altLang="zh-CN" sz="900">
              <a:ea typeface="等线"/>
              <a:cs typeface="Calibri"/>
            </a:endParaRPr>
          </a:p>
        </p:txBody>
      </p:sp>
      <p:sp>
        <p:nvSpPr>
          <p:cNvPr id="61" name="文本框 6">
            <a:extLst>
              <a:ext uri="{FF2B5EF4-FFF2-40B4-BE49-F238E27FC236}">
                <a16:creationId xmlns:a16="http://schemas.microsoft.com/office/drawing/2014/main" id="{10A24552-B095-B649-BCEF-B3EF0F205277}"/>
              </a:ext>
            </a:extLst>
          </p:cNvPr>
          <p:cNvSpPr txBox="1"/>
          <p:nvPr/>
        </p:nvSpPr>
        <p:spPr>
          <a:xfrm>
            <a:off x="-56646" y="2224100"/>
            <a:ext cx="2924223" cy="80021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en-US" altLang="zh-CN" sz="900">
                <a:ea typeface="等线"/>
              </a:rPr>
              <a:t>Train different C.V. algorithms and make comparisons.</a:t>
            </a:r>
            <a:endParaRPr lang="en-US" altLang="zh-CN" sz="900">
              <a:ea typeface="等线"/>
              <a:cs typeface="Calibri"/>
            </a:endParaRP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en-US" altLang="zh-CN" sz="900">
                <a:ea typeface="等线"/>
              </a:rPr>
              <a:t>Optimize the model for </a:t>
            </a:r>
            <a:r>
              <a:rPr kumimoji="1" lang="en-US" altLang="zh-CN" sz="900" b="1">
                <a:ea typeface="等线"/>
              </a:rPr>
              <a:t>Multi-classification </a:t>
            </a:r>
            <a:r>
              <a:rPr kumimoji="1" lang="en-US" altLang="zh-CN" sz="900">
                <a:ea typeface="等线"/>
              </a:rPr>
              <a:t>usage</a:t>
            </a:r>
            <a:r>
              <a:rPr kumimoji="1" lang="en-US" altLang="zh-CN" sz="900" b="1">
                <a:ea typeface="等线"/>
              </a:rPr>
              <a:t>.</a:t>
            </a:r>
            <a:r>
              <a:rPr kumimoji="1" lang="en-US" altLang="zh-CN" sz="900">
                <a:ea typeface="等线"/>
              </a:rPr>
              <a:t> </a:t>
            </a:r>
            <a:endParaRPr lang="en-US" altLang="zh-CN" sz="900">
              <a:ea typeface="等线"/>
              <a:cs typeface="Calibri"/>
            </a:endParaRP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en-US" altLang="zh-CN" sz="900">
                <a:ea typeface="等线"/>
                <a:cs typeface="Calibri"/>
              </a:rPr>
              <a:t>Develop and integrate the C.V. model into a </a:t>
            </a:r>
            <a:r>
              <a:rPr kumimoji="1" lang="en-US" altLang="zh-CN" sz="900" b="1">
                <a:ea typeface="等线"/>
                <a:cs typeface="Calibri"/>
              </a:rPr>
              <a:t>Real-time </a:t>
            </a:r>
            <a:r>
              <a:rPr kumimoji="1" lang="en-US" altLang="zh-CN" sz="900">
                <a:ea typeface="等线"/>
                <a:cs typeface="Calibri"/>
              </a:rPr>
              <a:t>video camera </a:t>
            </a:r>
            <a:r>
              <a:rPr kumimoji="1" lang="en-US" altLang="zh-CN" sz="900" b="1">
                <a:ea typeface="等线"/>
                <a:cs typeface="Calibri"/>
              </a:rPr>
              <a:t>application</a:t>
            </a:r>
            <a:r>
              <a:rPr kumimoji="1" lang="en-US" altLang="zh-CN" sz="900">
                <a:ea typeface="等线"/>
                <a:cs typeface="Calibri"/>
              </a:rPr>
              <a:t>. (e.g. iOS , Desktop App.)</a:t>
            </a:r>
            <a:endParaRPr lang="en-US" altLang="zh-CN" sz="900">
              <a:ea typeface="等线"/>
              <a:cs typeface="Calibri"/>
            </a:endParaRPr>
          </a:p>
        </p:txBody>
      </p:sp>
      <p:sp>
        <p:nvSpPr>
          <p:cNvPr id="62" name="文本框 6">
            <a:extLst>
              <a:ext uri="{FF2B5EF4-FFF2-40B4-BE49-F238E27FC236}">
                <a16:creationId xmlns:a16="http://schemas.microsoft.com/office/drawing/2014/main" id="{4A68A83B-08A4-EC48-B6F8-8FCB0197CEF6}"/>
              </a:ext>
            </a:extLst>
          </p:cNvPr>
          <p:cNvSpPr txBox="1"/>
          <p:nvPr/>
        </p:nvSpPr>
        <p:spPr>
          <a:xfrm>
            <a:off x="-33534" y="3467006"/>
            <a:ext cx="2697297" cy="2308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en-US" altLang="zh-CN" sz="900" b="1">
                <a:ea typeface="等线"/>
              </a:rPr>
              <a:t>Data Training-Validation-Testing ratio: </a:t>
            </a:r>
            <a:endParaRPr lang="en-US" altLang="zh-CN" sz="900">
              <a:cs typeface="Calibri" panose="020F0502020204030204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B505F70-5346-7948-9F6B-AA2934C021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62414" y="1159428"/>
            <a:ext cx="2600166" cy="88375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CE8BEFAE-16E1-A642-9766-4180E0B05699}"/>
              </a:ext>
            </a:extLst>
          </p:cNvPr>
          <p:cNvSpPr txBox="1"/>
          <p:nvPr/>
        </p:nvSpPr>
        <p:spPr>
          <a:xfrm>
            <a:off x="6476692" y="3300804"/>
            <a:ext cx="2116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Table 2.2 Performance Comparison Table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A51F32-0B24-B042-B306-7985B4B4ED52}"/>
              </a:ext>
            </a:extLst>
          </p:cNvPr>
          <p:cNvSpPr txBox="1"/>
          <p:nvPr/>
        </p:nvSpPr>
        <p:spPr>
          <a:xfrm>
            <a:off x="6439381" y="2071210"/>
            <a:ext cx="24016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Figure 2.1 Mask wearing 3 classification results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33AFB6-B2F8-9543-40F9-4CD07E3A0394}"/>
              </a:ext>
            </a:extLst>
          </p:cNvPr>
          <p:cNvGrpSpPr/>
          <p:nvPr/>
        </p:nvGrpSpPr>
        <p:grpSpPr>
          <a:xfrm>
            <a:off x="147550" y="4885261"/>
            <a:ext cx="2538779" cy="344141"/>
            <a:chOff x="4796155" y="2466917"/>
            <a:chExt cx="2538779" cy="344141"/>
          </a:xfrm>
        </p:grpSpPr>
        <p:pic>
          <p:nvPicPr>
            <p:cNvPr id="2" name="Picture 2" descr="Icon&#10;&#10;Description automatically generated">
              <a:extLst>
                <a:ext uri="{FF2B5EF4-FFF2-40B4-BE49-F238E27FC236}">
                  <a16:creationId xmlns:a16="http://schemas.microsoft.com/office/drawing/2014/main" id="{CFA3137C-03AD-2738-30D6-8E5BCCA74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796155" y="2531778"/>
              <a:ext cx="796347" cy="255153"/>
            </a:xfrm>
            <a:prstGeom prst="rect">
              <a:avLst/>
            </a:prstGeom>
          </p:spPr>
        </p:pic>
        <p:pic>
          <p:nvPicPr>
            <p:cNvPr id="3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A8835DCF-65E9-3C12-7A6B-479B46768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76174" y="2529696"/>
              <a:ext cx="534554" cy="28136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ED57B9-57AA-0966-98FA-F86227B7DADA}"/>
                </a:ext>
              </a:extLst>
            </p:cNvPr>
            <p:cNvSpPr txBox="1"/>
            <p:nvPr/>
          </p:nvSpPr>
          <p:spPr>
            <a:xfrm>
              <a:off x="6757370" y="2466917"/>
              <a:ext cx="577564" cy="3231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200" b="1">
                  <a:cs typeface="Calibri"/>
                </a:rPr>
                <a:t>SSD</a:t>
              </a:r>
            </a:p>
            <a:p>
              <a:r>
                <a:rPr lang="en-US" sz="300" b="1">
                  <a:cs typeface="Calibri"/>
                </a:rPr>
                <a:t>(* Single-Shot-Detector)</a:t>
              </a:r>
            </a:p>
          </p:txBody>
        </p:sp>
      </p:grpSp>
      <p:pic>
        <p:nvPicPr>
          <p:cNvPr id="50" name="Picture 49" descr="Chart&#10;&#10;Description automatically generated">
            <a:extLst>
              <a:ext uri="{FF2B5EF4-FFF2-40B4-BE49-F238E27FC236}">
                <a16:creationId xmlns:a16="http://schemas.microsoft.com/office/drawing/2014/main" id="{0B9621FC-730C-804E-8934-23B605F3C1F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2330" y="3954958"/>
            <a:ext cx="2227616" cy="1909129"/>
          </a:xfrm>
          <a:prstGeom prst="rect">
            <a:avLst/>
          </a:prstGeom>
        </p:spPr>
      </p:pic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A72685CC-6BAB-2D73-D0A1-696E0EB12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254060"/>
              </p:ext>
            </p:extLst>
          </p:nvPr>
        </p:nvGraphicFramePr>
        <p:xfrm>
          <a:off x="6045551" y="2268277"/>
          <a:ext cx="2971761" cy="977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18">
                  <a:extLst>
                    <a:ext uri="{9D8B030D-6E8A-4147-A177-3AD203B41FA5}">
                      <a16:colId xmlns:a16="http://schemas.microsoft.com/office/drawing/2014/main" val="267972812"/>
                    </a:ext>
                  </a:extLst>
                </a:gridCol>
                <a:gridCol w="417090">
                  <a:extLst>
                    <a:ext uri="{9D8B030D-6E8A-4147-A177-3AD203B41FA5}">
                      <a16:colId xmlns:a16="http://schemas.microsoft.com/office/drawing/2014/main" val="3997946237"/>
                    </a:ext>
                  </a:extLst>
                </a:gridCol>
                <a:gridCol w="331777">
                  <a:extLst>
                    <a:ext uri="{9D8B030D-6E8A-4147-A177-3AD203B41FA5}">
                      <a16:colId xmlns:a16="http://schemas.microsoft.com/office/drawing/2014/main" val="3976173530"/>
                    </a:ext>
                  </a:extLst>
                </a:gridCol>
                <a:gridCol w="327997">
                  <a:extLst>
                    <a:ext uri="{9D8B030D-6E8A-4147-A177-3AD203B41FA5}">
                      <a16:colId xmlns:a16="http://schemas.microsoft.com/office/drawing/2014/main" val="218201418"/>
                    </a:ext>
                  </a:extLst>
                </a:gridCol>
                <a:gridCol w="424550">
                  <a:extLst>
                    <a:ext uri="{9D8B030D-6E8A-4147-A177-3AD203B41FA5}">
                      <a16:colId xmlns:a16="http://schemas.microsoft.com/office/drawing/2014/main" val="1133362394"/>
                    </a:ext>
                  </a:extLst>
                </a:gridCol>
                <a:gridCol w="371272">
                  <a:extLst>
                    <a:ext uri="{9D8B030D-6E8A-4147-A177-3AD203B41FA5}">
                      <a16:colId xmlns:a16="http://schemas.microsoft.com/office/drawing/2014/main" val="917119660"/>
                    </a:ext>
                  </a:extLst>
                </a:gridCol>
                <a:gridCol w="624057">
                  <a:extLst>
                    <a:ext uri="{9D8B030D-6E8A-4147-A177-3AD203B41FA5}">
                      <a16:colId xmlns:a16="http://schemas.microsoft.com/office/drawing/2014/main" val="2174259582"/>
                    </a:ext>
                  </a:extLst>
                </a:gridCol>
              </a:tblGrid>
              <a:tr h="2398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>
                          <a:effectLst/>
                        </a:rPr>
                        <a:t>Model </a:t>
                      </a:r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>
                          <a:effectLst/>
                        </a:rPr>
                        <a:t>Overall </a:t>
                      </a:r>
                      <a:br>
                        <a:rPr lang="en-US" sz="600">
                          <a:effectLst/>
                        </a:rPr>
                      </a:br>
                      <a:r>
                        <a:rPr lang="en-US" sz="600">
                          <a:effectLst/>
                        </a:rPr>
                        <a:t>Accuracy </a:t>
                      </a:r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>
                          <a:effectLst/>
                        </a:rPr>
                        <a:t>Speed</a:t>
                      </a:r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>
                          <a:effectLst/>
                        </a:rPr>
                        <a:t>FLOPS </a:t>
                      </a: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>
                          <a:effectLst/>
                        </a:rPr>
                        <a:t>Accuracy for Each Class </a:t>
                      </a:r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973529"/>
                  </a:ext>
                </a:extLst>
              </a:tr>
              <a:tr h="2121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>
                          <a:effectLst/>
                        </a:rPr>
                        <a:t>With mask </a:t>
                      </a:r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>
                          <a:effectLst/>
                        </a:rPr>
                        <a:t>Without mask </a:t>
                      </a:r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>
                          <a:effectLst/>
                        </a:rPr>
                        <a:t>Incorrect mask </a:t>
                      </a:r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9236821"/>
                  </a:ext>
                </a:extLst>
              </a:tr>
              <a:tr h="175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>
                          <a:effectLst/>
                        </a:rPr>
                        <a:t>MobileNet</a:t>
                      </a:r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>
                          <a:effectLst/>
                        </a:rPr>
                        <a:t>90.9% </a:t>
                      </a:r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>
                          <a:effectLst/>
                        </a:rPr>
                        <a:t>35.3ms </a:t>
                      </a:r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>
                          <a:effectLst/>
                        </a:rPr>
                        <a:t>0.20 G </a:t>
                      </a:r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>
                          <a:effectLst/>
                        </a:rPr>
                        <a:t>83% </a:t>
                      </a:r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>
                          <a:effectLst/>
                        </a:rPr>
                        <a:t>92% </a:t>
                      </a:r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>
                          <a:effectLst/>
                        </a:rPr>
                        <a:t>55% </a:t>
                      </a:r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509822"/>
                  </a:ext>
                </a:extLst>
              </a:tr>
              <a:tr h="175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>
                          <a:effectLst/>
                        </a:rPr>
                        <a:t>YOLOv5s </a:t>
                      </a:r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>
                          <a:effectLst/>
                        </a:rPr>
                        <a:t>95.6% </a:t>
                      </a:r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>
                          <a:effectLst/>
                        </a:rPr>
                        <a:t>14.5ms </a:t>
                      </a:r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>
                          <a:effectLst/>
                        </a:rPr>
                        <a:t>16.5 G </a:t>
                      </a:r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>
                          <a:effectLst/>
                        </a:rPr>
                        <a:t>97% </a:t>
                      </a:r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>
                          <a:effectLst/>
                        </a:rPr>
                        <a:t>93% </a:t>
                      </a:r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>
                          <a:effectLst/>
                        </a:rPr>
                        <a:t>87% </a:t>
                      </a:r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2101056"/>
                  </a:ext>
                </a:extLst>
              </a:tr>
              <a:tr h="1752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>
                          <a:effectLst/>
                        </a:rPr>
                        <a:t>SSD </a:t>
                      </a:r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>
                          <a:effectLst/>
                        </a:rPr>
                        <a:t>93.8% </a:t>
                      </a:r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>
                          <a:effectLst/>
                        </a:rPr>
                        <a:t>26.5ms </a:t>
                      </a:r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>
                          <a:effectLst/>
                        </a:rPr>
                        <a:t>2.75 G </a:t>
                      </a:r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>
                          <a:effectLst/>
                        </a:rPr>
                        <a:t>97% </a:t>
                      </a:r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>
                          <a:effectLst/>
                        </a:rPr>
                        <a:t>95% </a:t>
                      </a:r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>
                          <a:effectLst/>
                        </a:rPr>
                        <a:t>35% </a:t>
                      </a:r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1250440"/>
                  </a:ext>
                </a:extLst>
              </a:tr>
            </a:tbl>
          </a:graphicData>
        </a:graphic>
      </p:graphicFrame>
      <p:sp>
        <p:nvSpPr>
          <p:cNvPr id="63" name="文本框 6">
            <a:extLst>
              <a:ext uri="{FF2B5EF4-FFF2-40B4-BE49-F238E27FC236}">
                <a16:creationId xmlns:a16="http://schemas.microsoft.com/office/drawing/2014/main" id="{B6A1E180-0750-6A4C-832E-E6E6D95B2282}"/>
              </a:ext>
            </a:extLst>
          </p:cNvPr>
          <p:cNvSpPr txBox="1"/>
          <p:nvPr/>
        </p:nvSpPr>
        <p:spPr>
          <a:xfrm>
            <a:off x="5789109" y="4035516"/>
            <a:ext cx="14287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900"/>
              <a:t>YOLOv5: Best performance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DD43C6-7447-294C-82ED-AD75CCAD8449}"/>
              </a:ext>
            </a:extLst>
          </p:cNvPr>
          <p:cNvSpPr txBox="1"/>
          <p:nvPr/>
        </p:nvSpPr>
        <p:spPr>
          <a:xfrm>
            <a:off x="5795862" y="4469965"/>
            <a:ext cx="128388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900"/>
              <a:t>Used for public area mask wearing monitoring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4A374AF-CDD6-E042-91CE-A2F94C5860AE}"/>
              </a:ext>
            </a:extLst>
          </p:cNvPr>
          <p:cNvSpPr txBox="1"/>
          <p:nvPr/>
        </p:nvSpPr>
        <p:spPr>
          <a:xfrm>
            <a:off x="5789109" y="4995995"/>
            <a:ext cx="1283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900"/>
              <a:t>Develop &amp; integrates into an iOS App and Desktop App.</a:t>
            </a:r>
          </a:p>
        </p:txBody>
      </p:sp>
      <p:pic>
        <p:nvPicPr>
          <p:cNvPr id="22" name="Picture 22" descr="Icon&#10;&#10;Description automatically generated">
            <a:extLst>
              <a:ext uri="{FF2B5EF4-FFF2-40B4-BE49-F238E27FC236}">
                <a16:creationId xmlns:a16="http://schemas.microsoft.com/office/drawing/2014/main" id="{4100BF3B-323D-602E-F24F-48DBF82EEC6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990" y="3734821"/>
            <a:ext cx="446810" cy="4849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6449A59-AC36-3042-3C76-90A9F4FB47B4}"/>
              </a:ext>
            </a:extLst>
          </p:cNvPr>
          <p:cNvSpPr txBox="1"/>
          <p:nvPr/>
        </p:nvSpPr>
        <p:spPr>
          <a:xfrm>
            <a:off x="-45235" y="4378554"/>
            <a:ext cx="67367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/>
              <a:t>A. 831 </a:t>
            </a:r>
            <a:endParaRPr lang="en-US" sz="800">
              <a:cs typeface="Calibri" panose="020F0502020204030204"/>
            </a:endParaRPr>
          </a:p>
          <a:p>
            <a:pPr algn="ctr"/>
            <a:r>
              <a:rPr lang="en-US" sz="800">
                <a:cs typeface="Calibri" panose="020F0502020204030204"/>
              </a:rPr>
              <a:t>Raw data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FCCA1B3-47C6-2B4B-B8F6-52FD750AD9E8}"/>
              </a:ext>
            </a:extLst>
          </p:cNvPr>
          <p:cNvSpPr txBox="1"/>
          <p:nvPr/>
        </p:nvSpPr>
        <p:spPr>
          <a:xfrm>
            <a:off x="2865527" y="780173"/>
            <a:ext cx="1111922" cy="25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Methodology</a:t>
            </a:r>
          </a:p>
        </p:txBody>
      </p:sp>
      <p:pic>
        <p:nvPicPr>
          <p:cNvPr id="10" name="Picture 27" descr="A picture containing candelabrum&#10;&#10;Description automatically generated">
            <a:extLst>
              <a:ext uri="{FF2B5EF4-FFF2-40B4-BE49-F238E27FC236}">
                <a16:creationId xmlns:a16="http://schemas.microsoft.com/office/drawing/2014/main" id="{E01A8F3C-065E-949A-B884-15913C595F3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5283" y="3676052"/>
            <a:ext cx="1041689" cy="71934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C2C8702-8502-B031-C199-26553657D96B}"/>
              </a:ext>
            </a:extLst>
          </p:cNvPr>
          <p:cNvSpPr txBox="1"/>
          <p:nvPr/>
        </p:nvSpPr>
        <p:spPr>
          <a:xfrm>
            <a:off x="644443" y="4431180"/>
            <a:ext cx="93777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/>
              <a:t>B. 9141 images</a:t>
            </a:r>
          </a:p>
        </p:txBody>
      </p:sp>
      <p:sp>
        <p:nvSpPr>
          <p:cNvPr id="35" name="Arrow: Right 23">
            <a:extLst>
              <a:ext uri="{FF2B5EF4-FFF2-40B4-BE49-F238E27FC236}">
                <a16:creationId xmlns:a16="http://schemas.microsoft.com/office/drawing/2014/main" id="{F621031B-B8D6-2200-326C-F9C27B02CEFE}"/>
              </a:ext>
            </a:extLst>
          </p:cNvPr>
          <p:cNvSpPr/>
          <p:nvPr/>
        </p:nvSpPr>
        <p:spPr>
          <a:xfrm>
            <a:off x="567644" y="3956718"/>
            <a:ext cx="176733" cy="12480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23">
            <a:extLst>
              <a:ext uri="{FF2B5EF4-FFF2-40B4-BE49-F238E27FC236}">
                <a16:creationId xmlns:a16="http://schemas.microsoft.com/office/drawing/2014/main" id="{A1F83C8A-DC46-AFD1-6C81-690EBD4323E8}"/>
              </a:ext>
            </a:extLst>
          </p:cNvPr>
          <p:cNvSpPr/>
          <p:nvPr/>
        </p:nvSpPr>
        <p:spPr>
          <a:xfrm>
            <a:off x="1654360" y="3956718"/>
            <a:ext cx="176733" cy="12480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9B88E0-D8F2-7481-3F7B-393FE604349B}"/>
              </a:ext>
            </a:extLst>
          </p:cNvPr>
          <p:cNvSpPr txBox="1"/>
          <p:nvPr/>
        </p:nvSpPr>
        <p:spPr>
          <a:xfrm>
            <a:off x="1663147" y="4414284"/>
            <a:ext cx="11932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cs typeface="Calibri"/>
              </a:rPr>
              <a:t>C. Divide the dataset</a:t>
            </a:r>
          </a:p>
          <a:p>
            <a:pPr algn="ctr"/>
            <a:endParaRPr lang="en-US" sz="800" dirty="0">
              <a:cs typeface="Calibri"/>
            </a:endParaRPr>
          </a:p>
        </p:txBody>
      </p:sp>
      <p:sp>
        <p:nvSpPr>
          <p:cNvPr id="57" name="文本框 6">
            <a:extLst>
              <a:ext uri="{FF2B5EF4-FFF2-40B4-BE49-F238E27FC236}">
                <a16:creationId xmlns:a16="http://schemas.microsoft.com/office/drawing/2014/main" id="{5467177F-6737-B5A7-9922-7A2C0317D488}"/>
              </a:ext>
            </a:extLst>
          </p:cNvPr>
          <p:cNvSpPr txBox="1"/>
          <p:nvPr/>
        </p:nvSpPr>
        <p:spPr>
          <a:xfrm>
            <a:off x="-48867" y="4764049"/>
            <a:ext cx="2697297" cy="2308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900" b="1" dirty="0">
                <a:ea typeface="等线"/>
                <a:cs typeface="Calibri" panose="020F0502020204030204"/>
              </a:rPr>
              <a:t>Computer Vision Algorithms:</a:t>
            </a:r>
            <a:endParaRPr lang="en-US" b="1" dirty="0">
              <a:cs typeface="Calibri" panose="020F0502020204030204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8488D4C-4EE5-D345-AA03-1B4C1DDE67C4}"/>
              </a:ext>
            </a:extLst>
          </p:cNvPr>
          <p:cNvGrpSpPr/>
          <p:nvPr/>
        </p:nvGrpSpPr>
        <p:grpSpPr>
          <a:xfrm>
            <a:off x="2763980" y="1130926"/>
            <a:ext cx="4137704" cy="5656725"/>
            <a:chOff x="2788100" y="1154941"/>
            <a:chExt cx="4137704" cy="5656725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7AAA8108-7634-4B44-89E4-0C7981DEE2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007866" y="1224312"/>
              <a:ext cx="915112" cy="731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Arrow: Right 23">
              <a:extLst>
                <a:ext uri="{FF2B5EF4-FFF2-40B4-BE49-F238E27FC236}">
                  <a16:creationId xmlns:a16="http://schemas.microsoft.com/office/drawing/2014/main" id="{8F0D1E95-FD98-8740-A579-E892C61EC196}"/>
                </a:ext>
              </a:extLst>
            </p:cNvPr>
            <p:cNvSpPr/>
            <p:nvPr/>
          </p:nvSpPr>
          <p:spPr>
            <a:xfrm>
              <a:off x="4086919" y="1478999"/>
              <a:ext cx="247927" cy="220433"/>
            </a:xfrm>
            <a:prstGeom prst="rightArrow">
              <a:avLst/>
            </a:prstGeom>
            <a:solidFill>
              <a:srgbClr val="C810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9" name="Picture 2" descr="Vector illustration of cctv and camera logo. set of cctv and posters for  the wall • posters grey, mono, sign | myloview.com">
              <a:extLst>
                <a:ext uri="{FF2B5EF4-FFF2-40B4-BE49-F238E27FC236}">
                  <a16:creationId xmlns:a16="http://schemas.microsoft.com/office/drawing/2014/main" id="{6AA2E69A-C3E9-EA4C-AF9E-5FD53BF27B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787" y="1154941"/>
              <a:ext cx="847669" cy="847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Arrow: Right 23">
              <a:extLst>
                <a:ext uri="{FF2B5EF4-FFF2-40B4-BE49-F238E27FC236}">
                  <a16:creationId xmlns:a16="http://schemas.microsoft.com/office/drawing/2014/main" id="{0CEDC582-A5CB-9F45-9E2B-3F4EA53F5856}"/>
                </a:ext>
              </a:extLst>
            </p:cNvPr>
            <p:cNvSpPr/>
            <p:nvPr/>
          </p:nvSpPr>
          <p:spPr>
            <a:xfrm rot="5400000">
              <a:off x="4915564" y="2350592"/>
              <a:ext cx="212209" cy="198095"/>
            </a:xfrm>
            <a:prstGeom prst="rightArrow">
              <a:avLst/>
            </a:prstGeom>
            <a:solidFill>
              <a:srgbClr val="C810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D1BADF4-C448-354C-AD60-A9BBF3ACE6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868"/>
            <a:stretch/>
          </p:blipFill>
          <p:spPr>
            <a:xfrm>
              <a:off x="4528618" y="3633797"/>
              <a:ext cx="876308" cy="837380"/>
            </a:xfrm>
            <a:prstGeom prst="rect">
              <a:avLst/>
            </a:prstGeom>
          </p:spPr>
        </p:pic>
        <p:sp>
          <p:nvSpPr>
            <p:cNvPr id="44" name="Arrow: Right 23">
              <a:extLst>
                <a:ext uri="{FF2B5EF4-FFF2-40B4-BE49-F238E27FC236}">
                  <a16:creationId xmlns:a16="http://schemas.microsoft.com/office/drawing/2014/main" id="{4BDFAF53-35AE-8C4C-98E1-5C24EE6A8B0F}"/>
                </a:ext>
              </a:extLst>
            </p:cNvPr>
            <p:cNvSpPr/>
            <p:nvPr/>
          </p:nvSpPr>
          <p:spPr>
            <a:xfrm rot="10800000">
              <a:off x="4057048" y="2734464"/>
              <a:ext cx="246005" cy="224384"/>
            </a:xfrm>
            <a:prstGeom prst="rightArrow">
              <a:avLst/>
            </a:prstGeom>
            <a:solidFill>
              <a:srgbClr val="C810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8FF1691-951A-6642-A75C-3B892D6DA8A8}"/>
                </a:ext>
              </a:extLst>
            </p:cNvPr>
            <p:cNvSpPr txBox="1"/>
            <p:nvPr/>
          </p:nvSpPr>
          <p:spPr>
            <a:xfrm>
              <a:off x="2788100" y="1992599"/>
              <a:ext cx="14382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1. Capture real-time video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FF5F2AD-5036-374F-8002-D59D47C41430}"/>
                </a:ext>
              </a:extLst>
            </p:cNvPr>
            <p:cNvSpPr txBox="1"/>
            <p:nvPr/>
          </p:nvSpPr>
          <p:spPr>
            <a:xfrm>
              <a:off x="4150564" y="1992761"/>
              <a:ext cx="18295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2. Raw data input &amp; preprocess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66DE3FA-75D0-B34E-9E27-E71AE9AC6EC2}"/>
                </a:ext>
              </a:extLst>
            </p:cNvPr>
            <p:cNvSpPr txBox="1"/>
            <p:nvPr/>
          </p:nvSpPr>
          <p:spPr>
            <a:xfrm>
              <a:off x="4253651" y="4506264"/>
              <a:ext cx="1531188" cy="2308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900" dirty="0"/>
                <a:t>6. Real-time result rendering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E274CC4-2CF7-D444-B176-ECF4666B80EF}"/>
                </a:ext>
              </a:extLst>
            </p:cNvPr>
            <p:cNvSpPr txBox="1"/>
            <p:nvPr/>
          </p:nvSpPr>
          <p:spPr>
            <a:xfrm>
              <a:off x="2961414" y="4490944"/>
              <a:ext cx="1082348" cy="2308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900" dirty="0"/>
                <a:t>5. Develop iOS App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C09F95-518B-2EA4-C0F1-FA02AD55AE55}"/>
                </a:ext>
              </a:extLst>
            </p:cNvPr>
            <p:cNvSpPr txBox="1"/>
            <p:nvPr/>
          </p:nvSpPr>
          <p:spPr>
            <a:xfrm>
              <a:off x="4205756" y="3153514"/>
              <a:ext cx="1719148" cy="2308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900" dirty="0"/>
                <a:t>3. Train and Optimize the model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92C56A-8864-0F1E-8F2D-5159EA43F924}"/>
                </a:ext>
              </a:extLst>
            </p:cNvPr>
            <p:cNvSpPr txBox="1"/>
            <p:nvPr/>
          </p:nvSpPr>
          <p:spPr>
            <a:xfrm>
              <a:off x="2953127" y="3141967"/>
              <a:ext cx="1026945" cy="2308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900" dirty="0"/>
                <a:t>4. Convert model</a:t>
              </a:r>
              <a:endParaRPr lang="en-US" sz="900" dirty="0">
                <a:cs typeface="Calibri"/>
              </a:endParaRPr>
            </a:p>
          </p:txBody>
        </p:sp>
        <p:sp>
          <p:nvSpPr>
            <p:cNvPr id="21" name="Arrow: Right 23">
              <a:extLst>
                <a:ext uri="{FF2B5EF4-FFF2-40B4-BE49-F238E27FC236}">
                  <a16:creationId xmlns:a16="http://schemas.microsoft.com/office/drawing/2014/main" id="{71AB6A0A-B369-30D6-3FBA-6F1BB9658AD6}"/>
                </a:ext>
              </a:extLst>
            </p:cNvPr>
            <p:cNvSpPr/>
            <p:nvPr/>
          </p:nvSpPr>
          <p:spPr>
            <a:xfrm rot="5400000">
              <a:off x="3379562" y="3369716"/>
              <a:ext cx="246005" cy="224384"/>
            </a:xfrm>
            <a:prstGeom prst="rightArrow">
              <a:avLst/>
            </a:prstGeom>
            <a:solidFill>
              <a:srgbClr val="C810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D15B5DF-D354-BD42-A571-79B0C4AD50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98045" y="5953219"/>
              <a:ext cx="927759" cy="858447"/>
            </a:xfrm>
            <a:prstGeom prst="rect">
              <a:avLst/>
            </a:prstGeom>
          </p:spPr>
        </p:pic>
        <p:sp>
          <p:nvSpPr>
            <p:cNvPr id="16" name="Arrow: Right 23">
              <a:extLst>
                <a:ext uri="{FF2B5EF4-FFF2-40B4-BE49-F238E27FC236}">
                  <a16:creationId xmlns:a16="http://schemas.microsoft.com/office/drawing/2014/main" id="{86188F2F-8609-78C9-DE11-A29B16AB1AE3}"/>
                </a:ext>
              </a:extLst>
            </p:cNvPr>
            <p:cNvSpPr/>
            <p:nvPr/>
          </p:nvSpPr>
          <p:spPr>
            <a:xfrm>
              <a:off x="4089616" y="3978973"/>
              <a:ext cx="247927" cy="220433"/>
            </a:xfrm>
            <a:prstGeom prst="rightArrow">
              <a:avLst/>
            </a:prstGeom>
            <a:solidFill>
              <a:srgbClr val="C810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2" descr="Icon&#10;&#10;Description automatically generated">
              <a:extLst>
                <a:ext uri="{FF2B5EF4-FFF2-40B4-BE49-F238E27FC236}">
                  <a16:creationId xmlns:a16="http://schemas.microsoft.com/office/drawing/2014/main" id="{DF010106-F3A9-D444-1FF1-9FAD0D4F0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65958" y="2590831"/>
              <a:ext cx="1181676" cy="376380"/>
            </a:xfrm>
            <a:prstGeom prst="rect">
              <a:avLst/>
            </a:prstGeom>
          </p:spPr>
        </p:pic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1885AF-FA2B-4A40-BADC-7C671DCD7170}"/>
              </a:ext>
            </a:extLst>
          </p:cNvPr>
          <p:cNvCxnSpPr>
            <a:cxnSpLocks/>
          </p:cNvCxnSpPr>
          <p:nvPr/>
        </p:nvCxnSpPr>
        <p:spPr>
          <a:xfrm>
            <a:off x="5834532" y="783606"/>
            <a:ext cx="0" cy="5552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3" descr="Chart&#10;&#10;Description automatically generated">
            <a:extLst>
              <a:ext uri="{FF2B5EF4-FFF2-40B4-BE49-F238E27FC236}">
                <a16:creationId xmlns:a16="http://schemas.microsoft.com/office/drawing/2014/main" id="{B7B6FD34-DC61-DB92-A776-073BF4A669F2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562" y="5236760"/>
            <a:ext cx="2826587" cy="1392971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B6D1A52F-F65B-2942-92EF-5B9B9756EC16}"/>
              </a:ext>
            </a:extLst>
          </p:cNvPr>
          <p:cNvSpPr txBox="1"/>
          <p:nvPr/>
        </p:nvSpPr>
        <p:spPr>
          <a:xfrm>
            <a:off x="221676" y="6608334"/>
            <a:ext cx="2360109" cy="2000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700" dirty="0"/>
              <a:t>Figure 1.1 Illustration of training progress with YOLOv5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0B3F1EB-B520-8B2F-363C-7FA8C99EF6B3}"/>
              </a:ext>
            </a:extLst>
          </p:cNvPr>
          <p:cNvGrpSpPr/>
          <p:nvPr/>
        </p:nvGrpSpPr>
        <p:grpSpPr>
          <a:xfrm>
            <a:off x="3073004" y="3740048"/>
            <a:ext cx="719604" cy="728555"/>
            <a:chOff x="3080317" y="3482125"/>
            <a:chExt cx="719604" cy="728555"/>
          </a:xfrm>
        </p:grpSpPr>
        <p:pic>
          <p:nvPicPr>
            <p:cNvPr id="90" name="Picture 90" descr="Logo, company name&#10;&#10;Description automatically generated">
              <a:extLst>
                <a:ext uri="{FF2B5EF4-FFF2-40B4-BE49-F238E27FC236}">
                  <a16:creationId xmlns:a16="http://schemas.microsoft.com/office/drawing/2014/main" id="{D111E55F-B913-A02F-8845-25022C597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080317" y="3871750"/>
              <a:ext cx="346016" cy="319763"/>
            </a:xfrm>
            <a:prstGeom prst="rect">
              <a:avLst/>
            </a:prstGeom>
          </p:spPr>
        </p:pic>
        <p:pic>
          <p:nvPicPr>
            <p:cNvPr id="88" name="Picture 89" descr="Icon&#10;&#10;Description automatically generated">
              <a:extLst>
                <a:ext uri="{FF2B5EF4-FFF2-40B4-BE49-F238E27FC236}">
                  <a16:creationId xmlns:a16="http://schemas.microsoft.com/office/drawing/2014/main" id="{C150F463-01A3-ECD9-1A0D-8B540041E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418326" y="3848140"/>
              <a:ext cx="381595" cy="362540"/>
            </a:xfrm>
            <a:prstGeom prst="rect">
              <a:avLst/>
            </a:prstGeom>
          </p:spPr>
        </p:pic>
        <p:pic>
          <p:nvPicPr>
            <p:cNvPr id="91" name="Picture 91" descr="Icon&#10;&#10;Description automatically generated">
              <a:extLst>
                <a:ext uri="{FF2B5EF4-FFF2-40B4-BE49-F238E27FC236}">
                  <a16:creationId xmlns:a16="http://schemas.microsoft.com/office/drawing/2014/main" id="{D9F6B2C2-81BE-80F3-349B-8447006BB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3235980" y="3482125"/>
              <a:ext cx="372700" cy="378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452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293</Words>
  <Application>Microsoft Macintosh PowerPoint</Application>
  <PresentationFormat>全屏显示(4:3)</PresentationFormat>
  <Paragraphs>72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 Roger</dc:creator>
  <cp:lastModifiedBy>Jiesi Zhang</cp:lastModifiedBy>
  <cp:revision>4</cp:revision>
  <dcterms:created xsi:type="dcterms:W3CDTF">2022-04-03T22:26:55Z</dcterms:created>
  <dcterms:modified xsi:type="dcterms:W3CDTF">2022-08-16T03:20:28Z</dcterms:modified>
</cp:coreProperties>
</file>