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20" y="-4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3C15FC-5647-5CEE-762C-5945FD22A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CBD924-00E9-369D-C367-7DBBBF98D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9918DC5-E90A-2264-A934-1B96764343B9}"/>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1CAD3CFE-9D3D-2D8F-4B45-0C8217888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4A15D7-E3CD-3B61-C8C0-54D9935E122C}"/>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41651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F4204-7828-4634-1174-A6A33AD55C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19A7FD4-EF74-914E-AF05-178E78F37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38C708-AF10-C5C6-D6A5-2CDB550C4723}"/>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F5E982AD-FAA9-5192-FBBE-36947E951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A09CD3-EB0D-037C-93E1-70909E9430DB}"/>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276478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7C35C1-800E-4EB6-2EC4-7AE6B7810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77FB41D-38F0-F3DE-4072-4BAF0473E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2859DC-89A8-AD94-C9EE-C8437D75CFD1}"/>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1A85EBD6-E039-7DD9-6A4E-60A0C21E1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B6A4C-F643-DDA8-35FB-A1DE7AD30EF5}"/>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321866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8BBF1-8BDF-1061-A53B-BC4595C8B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E22FF3-F56E-7BB4-A036-EB2ECCCBE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9F54DE-EDFA-2E73-36D0-1859857CB3E3}"/>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6A715753-64EE-70CC-0475-370E952BF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A2DB7C-069F-31E1-82F2-97993FB12A21}"/>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388844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7232E-0415-7DFE-C37F-36B1C32E3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6737D3E-42E4-D5C1-2F2B-7B117BCC9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A194507-4A77-E44F-CDF6-F86C1E122E63}"/>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1658977C-2EA8-5441-C640-D973685D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442664-63D1-AB65-3A3C-EE67D548C44A}"/>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159837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F7301-07C6-D954-2015-8C8BD47AE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91A9315-377B-3305-F312-085A04605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36DA4F-3D99-2A1A-5537-1FE54A789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4008A83-D4F0-7A50-B0F2-122459EA66C8}"/>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6" name="Footer Placeholder 5">
            <a:extLst>
              <a:ext uri="{FF2B5EF4-FFF2-40B4-BE49-F238E27FC236}">
                <a16:creationId xmlns:a16="http://schemas.microsoft.com/office/drawing/2014/main" xmlns="" id="{518D0659-1A04-A235-D69C-28F46EF03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609CDC-C5ED-03FD-5265-A66C79E7C242}"/>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48819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4129B1-C91A-8436-7640-969A327C56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B71B9E9-8592-E24C-B58D-0A99BA1C6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D019C21-C221-C879-224B-5AAF829252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5330AFE-26C1-FACB-7720-00539E510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BAC55A-34E3-D32E-A342-1A97B25BE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B25F032-7620-3A5C-8E36-CBA1CFA62474}"/>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8" name="Footer Placeholder 7">
            <a:extLst>
              <a:ext uri="{FF2B5EF4-FFF2-40B4-BE49-F238E27FC236}">
                <a16:creationId xmlns:a16="http://schemas.microsoft.com/office/drawing/2014/main" xmlns="" id="{DD4842E4-F0E9-E6C3-26A7-70CC05554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D00566-E03A-9BF2-D099-C60F1491CD96}"/>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383930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3D723-D670-0AD4-C4C6-19E2DB279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2C8B43E-610A-407F-85A0-ADB3C4DB0B94}"/>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4" name="Footer Placeholder 3">
            <a:extLst>
              <a:ext uri="{FF2B5EF4-FFF2-40B4-BE49-F238E27FC236}">
                <a16:creationId xmlns:a16="http://schemas.microsoft.com/office/drawing/2014/main" xmlns="" id="{EDCCDA5E-77C6-714F-E685-E8D0C9BCC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52F2F0-2E98-67FA-CED9-C221CA39C62A}"/>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3002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7269948-6FB2-64EB-83FB-0F7C11DD02EC}"/>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3" name="Footer Placeholder 2">
            <a:extLst>
              <a:ext uri="{FF2B5EF4-FFF2-40B4-BE49-F238E27FC236}">
                <a16:creationId xmlns:a16="http://schemas.microsoft.com/office/drawing/2014/main" xmlns="" id="{A06C5456-C62B-F50A-58C4-1AA196808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34EAB21-D8BD-ADA9-2BEF-9518FBE6635C}"/>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395159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9BBF0-2AF9-3B32-31A4-58E13A9F2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B53C92-AB1A-E4E0-AD88-A1CD9C2F4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EDE0B50-ACD9-6CDF-B868-9F02901DC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C5ADEF3-C30E-1F67-F7D0-5DC68FD604FF}"/>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6" name="Footer Placeholder 5">
            <a:extLst>
              <a:ext uri="{FF2B5EF4-FFF2-40B4-BE49-F238E27FC236}">
                <a16:creationId xmlns:a16="http://schemas.microsoft.com/office/drawing/2014/main" xmlns="" id="{F61D3ECE-D34E-C845-F02F-F7A627839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0E308E-7C9F-ABAC-B61A-D94236AAE471}"/>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423610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DFD33-E7A6-1A47-239D-B72E6AD2A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6102E02-6C7F-08E0-6BB1-75B343818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8407F9C-FCD9-FC43-77C4-B58C87B05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72D9C41-3FFA-8AAA-0CEA-2E8F4F7FA246}"/>
              </a:ext>
            </a:extLst>
          </p:cNvPr>
          <p:cNvSpPr>
            <a:spLocks noGrp="1"/>
          </p:cNvSpPr>
          <p:nvPr>
            <p:ph type="dt" sz="half" idx="10"/>
          </p:nvPr>
        </p:nvSpPr>
        <p:spPr/>
        <p:txBody>
          <a:bodyPr/>
          <a:lstStyle/>
          <a:p>
            <a:fld id="{1E89F2ED-C5EB-4C40-AC80-551578C4D79F}" type="datetimeFigureOut">
              <a:rPr lang="en-US" smtClean="0"/>
              <a:t>7/23/23</a:t>
            </a:fld>
            <a:endParaRPr lang="en-US"/>
          </a:p>
        </p:txBody>
      </p:sp>
      <p:sp>
        <p:nvSpPr>
          <p:cNvPr id="6" name="Footer Placeholder 5">
            <a:extLst>
              <a:ext uri="{FF2B5EF4-FFF2-40B4-BE49-F238E27FC236}">
                <a16:creationId xmlns:a16="http://schemas.microsoft.com/office/drawing/2014/main" xmlns="" id="{0F3E4837-55F0-04F2-72C9-326E5A05B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707566-8A93-D956-011E-E973D2956EAA}"/>
              </a:ext>
            </a:extLst>
          </p:cNvPr>
          <p:cNvSpPr>
            <a:spLocks noGrp="1"/>
          </p:cNvSpPr>
          <p:nvPr>
            <p:ph type="sldNum" sz="quarter" idx="12"/>
          </p:nvPr>
        </p:nvSpPr>
        <p:spPr/>
        <p:txBody>
          <a:bodyPr/>
          <a:lstStyle/>
          <a:p>
            <a:fld id="{CF8BCD8F-3590-4C9E-B416-218E33E95A4D}" type="slidenum">
              <a:rPr lang="en-US" smtClean="0"/>
              <a:t>‹#›</a:t>
            </a:fld>
            <a:endParaRPr lang="en-US"/>
          </a:p>
        </p:txBody>
      </p:sp>
    </p:spTree>
    <p:extLst>
      <p:ext uri="{BB962C8B-B14F-4D97-AF65-F5344CB8AC3E}">
        <p14:creationId xmlns:p14="http://schemas.microsoft.com/office/powerpoint/2010/main" val="891337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3BBE466-5404-155D-E1E8-B0378591D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02C0A29-76C7-E171-2434-CE6BC035D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B5857B-AB26-02F2-7BC7-1BB0F5795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9F2ED-C5EB-4C40-AC80-551578C4D79F}" type="datetimeFigureOut">
              <a:rPr lang="en-US" smtClean="0"/>
              <a:t>7/23/23</a:t>
            </a:fld>
            <a:endParaRPr lang="en-US"/>
          </a:p>
        </p:txBody>
      </p:sp>
      <p:sp>
        <p:nvSpPr>
          <p:cNvPr id="5" name="Footer Placeholder 4">
            <a:extLst>
              <a:ext uri="{FF2B5EF4-FFF2-40B4-BE49-F238E27FC236}">
                <a16:creationId xmlns:a16="http://schemas.microsoft.com/office/drawing/2014/main" xmlns="" id="{573CDC09-E7C9-E411-2D97-F1CDDDC4A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6C47473-5BE6-03DC-9224-C1BC9F57C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BCD8F-3590-4C9E-B416-218E33E95A4D}" type="slidenum">
              <a:rPr lang="en-US" smtClean="0"/>
              <a:t>‹#›</a:t>
            </a:fld>
            <a:endParaRPr lang="en-US"/>
          </a:p>
        </p:txBody>
      </p:sp>
    </p:spTree>
    <p:extLst>
      <p:ext uri="{BB962C8B-B14F-4D97-AF65-F5344CB8AC3E}">
        <p14:creationId xmlns:p14="http://schemas.microsoft.com/office/powerpoint/2010/main" val="351936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open-source-sports/baseball-databa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4A889-CA94-63DF-1708-A33B1697F51F}"/>
              </a:ext>
            </a:extLst>
          </p:cNvPr>
          <p:cNvSpPr>
            <a:spLocks noGrp="1"/>
          </p:cNvSpPr>
          <p:nvPr>
            <p:ph type="ctrTitle"/>
          </p:nvPr>
        </p:nvSpPr>
        <p:spPr/>
        <p:txBody>
          <a:bodyPr/>
          <a:lstStyle/>
          <a:p>
            <a:r>
              <a:rPr lang="en-US" dirty="0" smtClean="0"/>
              <a:t>Final Assignment</a:t>
            </a:r>
            <a:endParaRPr lang="en-US" dirty="0"/>
          </a:p>
        </p:txBody>
      </p:sp>
      <p:sp>
        <p:nvSpPr>
          <p:cNvPr id="3" name="Subtitle 2">
            <a:extLst>
              <a:ext uri="{FF2B5EF4-FFF2-40B4-BE49-F238E27FC236}">
                <a16:creationId xmlns:a16="http://schemas.microsoft.com/office/drawing/2014/main" xmlns="" id="{51487EF7-458B-619F-22C4-1E5597E6E868}"/>
              </a:ext>
            </a:extLst>
          </p:cNvPr>
          <p:cNvSpPr>
            <a:spLocks noGrp="1"/>
          </p:cNvSpPr>
          <p:nvPr>
            <p:ph type="subTitle" idx="1"/>
          </p:nvPr>
        </p:nvSpPr>
        <p:spPr/>
        <p:txBody>
          <a:bodyPr/>
          <a:lstStyle/>
          <a:p>
            <a:r>
              <a:rPr lang="en-US" dirty="0"/>
              <a:t>DATA 824</a:t>
            </a:r>
          </a:p>
          <a:p>
            <a:r>
              <a:rPr lang="en-US" dirty="0"/>
              <a:t>Zachary Speck</a:t>
            </a:r>
          </a:p>
          <a:p>
            <a:r>
              <a:rPr lang="en-US" dirty="0" smtClean="0"/>
              <a:t>23JUL2023</a:t>
            </a:r>
            <a:endParaRPr lang="en-US" dirty="0"/>
          </a:p>
        </p:txBody>
      </p:sp>
    </p:spTree>
    <p:extLst>
      <p:ext uri="{BB962C8B-B14F-4D97-AF65-F5344CB8AC3E}">
        <p14:creationId xmlns:p14="http://schemas.microsoft.com/office/powerpoint/2010/main" val="80077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38" y="0"/>
            <a:ext cx="10515600" cy="1325563"/>
          </a:xfrm>
        </p:spPr>
        <p:txBody>
          <a:bodyPr/>
          <a:lstStyle/>
          <a:p>
            <a:r>
              <a:rPr lang="en-US" dirty="0" smtClean="0"/>
              <a:t>Histogram and Density Plot</a:t>
            </a:r>
            <a:endParaRPr lang="en-US" dirty="0"/>
          </a:p>
        </p:txBody>
      </p:sp>
      <p:pic>
        <p:nvPicPr>
          <p:cNvPr id="4" name="Content Placeholder 3" descr="Screen Shot 2023-07-23 at 2.15.33 PM.png"/>
          <p:cNvPicPr>
            <a:picLocks noGrp="1" noChangeAspect="1"/>
          </p:cNvPicPr>
          <p:nvPr>
            <p:ph idx="1"/>
          </p:nvPr>
        </p:nvPicPr>
        <p:blipFill>
          <a:blip r:embed="rId2">
            <a:extLst>
              <a:ext uri="{28A0092B-C50C-407E-A947-70E740481C1C}">
                <a14:useLocalDpi xmlns:a14="http://schemas.microsoft.com/office/drawing/2010/main" val="0"/>
              </a:ext>
            </a:extLst>
          </a:blip>
          <a:srcRect l="-15110" r="-15110"/>
          <a:stretch>
            <a:fillRect/>
          </a:stretch>
        </p:blipFill>
        <p:spPr>
          <a:xfrm>
            <a:off x="682450" y="1094744"/>
            <a:ext cx="10515600" cy="2643532"/>
          </a:xfrm>
        </p:spPr>
      </p:pic>
      <p:pic>
        <p:nvPicPr>
          <p:cNvPr id="5" name="Picture 4" descr="Screen Shot 2023-07-23 at 2.16.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317" y="3702331"/>
            <a:ext cx="8290739" cy="2951979"/>
          </a:xfrm>
          <a:prstGeom prst="rect">
            <a:avLst/>
          </a:prstGeom>
        </p:spPr>
      </p:pic>
    </p:spTree>
    <p:extLst>
      <p:ext uri="{BB962C8B-B14F-4D97-AF65-F5344CB8AC3E}">
        <p14:creationId xmlns:p14="http://schemas.microsoft.com/office/powerpoint/2010/main" val="176407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Plot</a:t>
            </a:r>
            <a:endParaRPr lang="en-US" dirty="0"/>
          </a:p>
        </p:txBody>
      </p:sp>
      <p:pic>
        <p:nvPicPr>
          <p:cNvPr id="4" name="Content Placeholder 3" descr="Screen Shot 2023-07-23 at 2.17.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13" r="-416"/>
          <a:stretch/>
        </p:blipFill>
        <p:spPr>
          <a:xfrm>
            <a:off x="718850" y="1741753"/>
            <a:ext cx="4984028" cy="4351338"/>
          </a:xfrm>
        </p:spPr>
      </p:pic>
      <p:pic>
        <p:nvPicPr>
          <p:cNvPr id="5" name="Picture 4" descr="Screen Shot 2023-07-23 at 2.1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074" y="1608838"/>
            <a:ext cx="5267076" cy="4510868"/>
          </a:xfrm>
          <a:prstGeom prst="rect">
            <a:avLst/>
          </a:prstGeom>
        </p:spPr>
      </p:pic>
    </p:spTree>
    <p:extLst>
      <p:ext uri="{BB962C8B-B14F-4D97-AF65-F5344CB8AC3E}">
        <p14:creationId xmlns:p14="http://schemas.microsoft.com/office/powerpoint/2010/main" val="392270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correlation plot with histogram</a:t>
            </a:r>
            <a:endParaRPr lang="en-US" dirty="0"/>
          </a:p>
        </p:txBody>
      </p:sp>
      <p:pic>
        <p:nvPicPr>
          <p:cNvPr id="4" name="Content Placeholder 3" descr="Screen Shot 2023-07-23 at 2.30.04 PM.png"/>
          <p:cNvPicPr>
            <a:picLocks noGrp="1" noChangeAspect="1"/>
          </p:cNvPicPr>
          <p:nvPr>
            <p:ph idx="1"/>
          </p:nvPr>
        </p:nvPicPr>
        <p:blipFill>
          <a:blip r:embed="rId2">
            <a:extLst>
              <a:ext uri="{28A0092B-C50C-407E-A947-70E740481C1C}">
                <a14:useLocalDpi xmlns:a14="http://schemas.microsoft.com/office/drawing/2010/main" val="0"/>
              </a:ext>
            </a:extLst>
          </a:blip>
          <a:srcRect l="-15505" r="-15505"/>
          <a:stretch>
            <a:fillRect/>
          </a:stretch>
        </p:blipFill>
        <p:spPr>
          <a:xfrm>
            <a:off x="-620231" y="1222128"/>
            <a:ext cx="13619849" cy="5635871"/>
          </a:xfrm>
        </p:spPr>
      </p:pic>
    </p:spTree>
    <p:extLst>
      <p:ext uri="{BB962C8B-B14F-4D97-AF65-F5344CB8AC3E}">
        <p14:creationId xmlns:p14="http://schemas.microsoft.com/office/powerpoint/2010/main" val="385777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the correlation plots I was able to see that the statistics Win Percentage, games saved, IP Outs and Strike outs had the highest correlation to the Salaries of the player. All of them had over 30% correlation.</a:t>
            </a:r>
          </a:p>
          <a:p>
            <a:endParaRPr lang="en-US" dirty="0"/>
          </a:p>
          <a:p>
            <a:r>
              <a:rPr lang="en-US" dirty="0" smtClean="0"/>
              <a:t>Out of those top statistics, if I had to objectively pick the best one I feel I would choose win percentage as I feel it is the most fair in showing who the best pitchers are. With this I further ran a couple more charts to show Salary and Win Percentage together. </a:t>
            </a:r>
          </a:p>
          <a:p>
            <a:endParaRPr lang="en-US" dirty="0"/>
          </a:p>
          <a:p>
            <a:r>
              <a:rPr lang="en-US" dirty="0" smtClean="0"/>
              <a:t>I was surprised that ERA, a statistics used in Baseball to determine who the best Pitcher is, did not have a correlation to salary almost at all. </a:t>
            </a:r>
            <a:endParaRPr lang="en-US" dirty="0"/>
          </a:p>
        </p:txBody>
      </p:sp>
    </p:spTree>
    <p:extLst>
      <p:ext uri="{BB962C8B-B14F-4D97-AF65-F5344CB8AC3E}">
        <p14:creationId xmlns:p14="http://schemas.microsoft.com/office/powerpoint/2010/main" val="88766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w/ Win </a:t>
            </a:r>
            <a:r>
              <a:rPr lang="en-US" dirty="0" err="1" smtClean="0"/>
              <a:t>Perct</a:t>
            </a:r>
            <a:r>
              <a:rPr lang="en-US" dirty="0" smtClean="0"/>
              <a:t> </a:t>
            </a:r>
            <a:r>
              <a:rPr lang="en-US" dirty="0" err="1" smtClean="0"/>
              <a:t>vs</a:t>
            </a:r>
            <a:r>
              <a:rPr lang="en-US" dirty="0" smtClean="0"/>
              <a:t> Salary 2015</a:t>
            </a:r>
            <a:endParaRPr lang="en-US" dirty="0"/>
          </a:p>
        </p:txBody>
      </p:sp>
      <p:pic>
        <p:nvPicPr>
          <p:cNvPr id="4" name="Content Placeholder 3" descr="Screen Shot 2023-07-23 at 2.31.32 PM.png"/>
          <p:cNvPicPr>
            <a:picLocks noGrp="1" noChangeAspect="1"/>
          </p:cNvPicPr>
          <p:nvPr>
            <p:ph idx="1"/>
          </p:nvPr>
        </p:nvPicPr>
        <p:blipFill>
          <a:blip r:embed="rId2">
            <a:extLst>
              <a:ext uri="{28A0092B-C50C-407E-A947-70E740481C1C}">
                <a14:useLocalDpi xmlns:a14="http://schemas.microsoft.com/office/drawing/2010/main" val="0"/>
              </a:ext>
            </a:extLst>
          </a:blip>
          <a:srcRect l="-14368" r="-14368"/>
          <a:stretch>
            <a:fillRect/>
          </a:stretch>
        </p:blipFill>
        <p:spPr>
          <a:xfrm>
            <a:off x="-301723" y="1353926"/>
            <a:ext cx="12682421" cy="5247965"/>
          </a:xfrm>
        </p:spPr>
      </p:pic>
    </p:spTree>
    <p:extLst>
      <p:ext uri="{BB962C8B-B14F-4D97-AF65-F5344CB8AC3E}">
        <p14:creationId xmlns:p14="http://schemas.microsoft.com/office/powerpoint/2010/main" val="326896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with Win </a:t>
            </a:r>
            <a:r>
              <a:rPr lang="en-US" dirty="0" err="1" smtClean="0"/>
              <a:t>Perct</a:t>
            </a:r>
            <a:r>
              <a:rPr lang="en-US" dirty="0" smtClean="0"/>
              <a:t> and Salary 2015</a:t>
            </a:r>
            <a:endParaRPr lang="en-US" dirty="0"/>
          </a:p>
        </p:txBody>
      </p:sp>
      <p:pic>
        <p:nvPicPr>
          <p:cNvPr id="4" name="Content Placeholder 3" descr="Screen Shot 2023-07-23 at 2.32.56 PM.png"/>
          <p:cNvPicPr>
            <a:picLocks noGrp="1" noChangeAspect="1"/>
          </p:cNvPicPr>
          <p:nvPr>
            <p:ph idx="1"/>
          </p:nvPr>
        </p:nvPicPr>
        <p:blipFill>
          <a:blip r:embed="rId2">
            <a:extLst>
              <a:ext uri="{28A0092B-C50C-407E-A947-70E740481C1C}">
                <a14:useLocalDpi xmlns:a14="http://schemas.microsoft.com/office/drawing/2010/main" val="0"/>
              </a:ext>
            </a:extLst>
          </a:blip>
          <a:srcRect l="-15413" r="-15413"/>
          <a:stretch>
            <a:fillRect/>
          </a:stretch>
        </p:blipFill>
        <p:spPr/>
      </p:pic>
    </p:spTree>
    <p:extLst>
      <p:ext uri="{BB962C8B-B14F-4D97-AF65-F5344CB8AC3E}">
        <p14:creationId xmlns:p14="http://schemas.microsoft.com/office/powerpoint/2010/main" val="134261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Vis Bubble Chart</a:t>
            </a:r>
            <a:endParaRPr lang="en-US" dirty="0"/>
          </a:p>
        </p:txBody>
      </p:sp>
      <p:pic>
        <p:nvPicPr>
          <p:cNvPr id="4" name="Content Placeholder 3" descr="Screen Shot 2023-07-23 at 2.35.24 PM.png"/>
          <p:cNvPicPr>
            <a:picLocks noGrp="1" noChangeAspect="1"/>
          </p:cNvPicPr>
          <p:nvPr>
            <p:ph idx="1"/>
          </p:nvPr>
        </p:nvPicPr>
        <p:blipFill>
          <a:blip r:embed="rId2">
            <a:extLst>
              <a:ext uri="{28A0092B-C50C-407E-A947-70E740481C1C}">
                <a14:useLocalDpi xmlns:a14="http://schemas.microsoft.com/office/drawing/2010/main" val="0"/>
              </a:ext>
            </a:extLst>
          </a:blip>
          <a:srcRect t="-54152" b="-54152"/>
          <a:stretch>
            <a:fillRect/>
          </a:stretch>
        </p:blipFill>
        <p:spPr>
          <a:xfrm>
            <a:off x="371405" y="1581579"/>
            <a:ext cx="11598345" cy="4595384"/>
          </a:xfrm>
        </p:spPr>
      </p:pic>
    </p:spTree>
    <p:extLst>
      <p:ext uri="{BB962C8B-B14F-4D97-AF65-F5344CB8AC3E}">
        <p14:creationId xmlns:p14="http://schemas.microsoft.com/office/powerpoint/2010/main" val="59258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Next Steps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While Win percentage was a good variable in correlation, I don</a:t>
            </a:r>
            <a:r>
              <a:rPr lang="uk-UA" dirty="0" smtClean="0"/>
              <a:t>’</a:t>
            </a:r>
            <a:r>
              <a:rPr lang="en-US" dirty="0" smtClean="0"/>
              <a:t>t think it would be a good prediction tool. I tried to run the prediction Model in R but had an error I was unable to fix. I added it with the upload info to </a:t>
            </a:r>
            <a:r>
              <a:rPr lang="en-US" dirty="0" err="1" smtClean="0"/>
              <a:t>GitHub</a:t>
            </a:r>
            <a:r>
              <a:rPr lang="en-US" dirty="0" smtClean="0"/>
              <a:t> and maybe someone out there can show me where I went wrong. But I am sure the lowest RMSE would be a combination of  few different variables. </a:t>
            </a:r>
          </a:p>
          <a:p>
            <a:endParaRPr lang="en-US" dirty="0"/>
          </a:p>
          <a:p>
            <a:r>
              <a:rPr lang="en-US" dirty="0" smtClean="0"/>
              <a:t>Also there is a couple players who had 1.o win percentage because they only played in only a few games. I think in order to really help this model I would add another step to make sure Games played was above a certain threshold, like 5 or 10 games minimum. I think that would clear up a lot of data, and take outliers out for players pulled up from minor league in the middle of the season, or players hurt that did not play a full season. </a:t>
            </a:r>
            <a:endParaRPr lang="en-US" dirty="0"/>
          </a:p>
        </p:txBody>
      </p:sp>
    </p:spTree>
    <p:extLst>
      <p:ext uri="{BB962C8B-B14F-4D97-AF65-F5344CB8AC3E}">
        <p14:creationId xmlns:p14="http://schemas.microsoft.com/office/powerpoint/2010/main" val="186591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a:t>
            </a:r>
            <a:endParaRPr lang="en-US" dirty="0"/>
          </a:p>
        </p:txBody>
      </p:sp>
      <p:sp>
        <p:nvSpPr>
          <p:cNvPr id="3" name="Content Placeholder 2"/>
          <p:cNvSpPr>
            <a:spLocks noGrp="1"/>
          </p:cNvSpPr>
          <p:nvPr>
            <p:ph idx="1"/>
          </p:nvPr>
        </p:nvSpPr>
        <p:spPr/>
        <p:txBody>
          <a:bodyPr/>
          <a:lstStyle/>
          <a:p>
            <a:r>
              <a:rPr lang="en-US" dirty="0" smtClean="0"/>
              <a:t>I was unable to make the shiny app work with my outdated computer/ r studio. But I still wrote the program for the app, unsure how it turned out. It is part of my upload to </a:t>
            </a:r>
            <a:r>
              <a:rPr lang="en-US" dirty="0" err="1" smtClean="0"/>
              <a:t>GitHub</a:t>
            </a:r>
            <a:r>
              <a:rPr lang="en-US" dirty="0" smtClean="0"/>
              <a:t>.</a:t>
            </a:r>
          </a:p>
          <a:p>
            <a:endParaRPr lang="en-US" dirty="0"/>
          </a:p>
          <a:p>
            <a:r>
              <a:rPr lang="en-US" dirty="0" smtClean="0"/>
              <a:t>The goal of the app is to be able to </a:t>
            </a:r>
            <a:r>
              <a:rPr lang="en-US" dirty="0" smtClean="0"/>
              <a:t>see all the statistics versus the adjusted salary of all the players. You can use the left side for a drop down to choose real quick what you want to look at and it will create a scatter plot with the y axis being salary and the x axis being what the user chooses from the list. It’s a good way for a user to get a quick look at how the correlation will line up. </a:t>
            </a:r>
            <a:endParaRPr lang="en-US" dirty="0"/>
          </a:p>
        </p:txBody>
      </p:sp>
    </p:spTree>
    <p:extLst>
      <p:ext uri="{BB962C8B-B14F-4D97-AF65-F5344CB8AC3E}">
        <p14:creationId xmlns:p14="http://schemas.microsoft.com/office/powerpoint/2010/main" val="316998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t>
            </a:r>
            <a:r>
              <a:rPr lang="en-US" dirty="0" err="1"/>
              <a:t>zjspeck</a:t>
            </a:r>
            <a:r>
              <a:rPr lang="en-US"/>
              <a:t>/test-repo/upload/main</a:t>
            </a:r>
            <a:endParaRPr lang="en-US" dirty="0" smtClean="0"/>
          </a:p>
          <a:p>
            <a:endParaRPr lang="en-US" dirty="0"/>
          </a:p>
          <a:p>
            <a:r>
              <a:rPr lang="en-US" dirty="0" smtClean="0"/>
              <a:t>I was unable to push from my system to </a:t>
            </a:r>
            <a:r>
              <a:rPr lang="en-US" dirty="0" err="1" smtClean="0"/>
              <a:t>github</a:t>
            </a:r>
            <a:r>
              <a:rPr lang="en-US" dirty="0" smtClean="0"/>
              <a:t> so I uploaded the file directly. </a:t>
            </a:r>
            <a:r>
              <a:rPr lang="en-US" dirty="0" smtClean="0"/>
              <a:t>I was able to access on terminal and link my computer but disk space was running low and would fail with the upload. Hope I have gotten everything that you needed. Please let me know if you want me to demo straight anything I was unable to upload due to an old computer/operating system. Thank you for baring with me. I enjoyed the class. </a:t>
            </a:r>
            <a:endParaRPr lang="en-US" dirty="0"/>
          </a:p>
        </p:txBody>
      </p:sp>
    </p:spTree>
    <p:extLst>
      <p:ext uri="{BB962C8B-B14F-4D97-AF65-F5344CB8AC3E}">
        <p14:creationId xmlns:p14="http://schemas.microsoft.com/office/powerpoint/2010/main" val="223658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9B271-A61D-9962-F5A0-5A54D60E0C22}"/>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xmlns="" id="{10B457A9-3EC6-329B-0814-F97961949D72}"/>
              </a:ext>
            </a:extLst>
          </p:cNvPr>
          <p:cNvSpPr>
            <a:spLocks noGrp="1"/>
          </p:cNvSpPr>
          <p:nvPr>
            <p:ph idx="1"/>
          </p:nvPr>
        </p:nvSpPr>
        <p:spPr/>
        <p:txBody>
          <a:bodyPr/>
          <a:lstStyle/>
          <a:p>
            <a:pPr marL="0" indent="0">
              <a:buNone/>
            </a:pPr>
            <a:r>
              <a:rPr lang="en-US" dirty="0"/>
              <a:t>I went to Kaggle.com. It is a platform run by Google that specializes in data science and machine learning. Its open source so people can add to it and work on projects from it. It provides multiple file formats including .csv. This makes it vary easy to download data on to your computer and from there easily upload to whatever data analysis program you would like to use.  </a:t>
            </a:r>
          </a:p>
        </p:txBody>
      </p:sp>
      <p:pic>
        <p:nvPicPr>
          <p:cNvPr id="5" name="Picture 4">
            <a:extLst>
              <a:ext uri="{FF2B5EF4-FFF2-40B4-BE49-F238E27FC236}">
                <a16:creationId xmlns:a16="http://schemas.microsoft.com/office/drawing/2014/main" xmlns="" id="{5C035053-30AA-1418-C8FC-1312EE32A4BF}"/>
              </a:ext>
            </a:extLst>
          </p:cNvPr>
          <p:cNvPicPr>
            <a:picLocks noChangeAspect="1"/>
          </p:cNvPicPr>
          <p:nvPr/>
        </p:nvPicPr>
        <p:blipFill>
          <a:blip r:embed="rId2"/>
          <a:stretch>
            <a:fillRect/>
          </a:stretch>
        </p:blipFill>
        <p:spPr>
          <a:xfrm>
            <a:off x="4232585" y="4383992"/>
            <a:ext cx="3726829" cy="1711741"/>
          </a:xfrm>
          <a:prstGeom prst="rect">
            <a:avLst/>
          </a:prstGeom>
        </p:spPr>
      </p:pic>
    </p:spTree>
    <p:extLst>
      <p:ext uri="{BB962C8B-B14F-4D97-AF65-F5344CB8AC3E}">
        <p14:creationId xmlns:p14="http://schemas.microsoft.com/office/powerpoint/2010/main" val="160063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A9F4B-51DE-4F9F-513A-B8759C4644E6}"/>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xmlns="" id="{1010EFBE-627E-513B-DEBC-EF043D8362D5}"/>
              </a:ext>
            </a:extLst>
          </p:cNvPr>
          <p:cNvSpPr>
            <a:spLocks noGrp="1"/>
          </p:cNvSpPr>
          <p:nvPr>
            <p:ph idx="1"/>
          </p:nvPr>
        </p:nvSpPr>
        <p:spPr/>
        <p:txBody>
          <a:bodyPr>
            <a:normAutofit fontScale="92500" lnSpcReduction="20000"/>
          </a:bodyPr>
          <a:lstStyle/>
          <a:p>
            <a:pPr marL="0" indent="0">
              <a:buNone/>
            </a:pPr>
            <a:r>
              <a:rPr lang="en-US" dirty="0"/>
              <a:t>I wanted to gather data on the Major League Baseball (MLB). I went to Kaggle to see what they had on MLB. </a:t>
            </a:r>
            <a:r>
              <a:rPr lang="en-US" dirty="0">
                <a:hlinkClick r:id="rId2"/>
              </a:rPr>
              <a:t>Baseball Databank | Kaggle</a:t>
            </a:r>
            <a:r>
              <a:rPr lang="en-US" dirty="0"/>
              <a:t>. They had 20 .csv files on different baseball areas. Each one with its own set of variables gathered over several years of MLB play from all players and even managers. All the information is available to the public so there is no concern on privacy or security of the information being gathered. </a:t>
            </a:r>
          </a:p>
          <a:p>
            <a:pPr marL="0" indent="0">
              <a:buNone/>
            </a:pPr>
            <a:endParaRPr lang="en-US" dirty="0"/>
          </a:p>
          <a:p>
            <a:pPr marL="0" indent="0">
              <a:buNone/>
            </a:pPr>
            <a:r>
              <a:rPr lang="en-US" dirty="0"/>
              <a:t>I decided to download the file on pitching. It had 30 columns of different variables on MLB pitchers from 1933 to 2015. Including 44,140 rows of inputs from 9,126 unique players. </a:t>
            </a:r>
            <a:endParaRPr lang="en-US" dirty="0" smtClean="0"/>
          </a:p>
          <a:p>
            <a:pPr marL="0" indent="0">
              <a:buNone/>
            </a:pPr>
            <a:endParaRPr lang="en-US" dirty="0"/>
          </a:p>
          <a:p>
            <a:pPr marL="0" indent="0">
              <a:buNone/>
            </a:pPr>
            <a:r>
              <a:rPr lang="en-US" dirty="0" smtClean="0"/>
              <a:t>I also downloaded the files on pitching salaries from 1985 to 2015</a:t>
            </a:r>
            <a:endParaRPr lang="en-US" dirty="0"/>
          </a:p>
        </p:txBody>
      </p:sp>
    </p:spTree>
    <p:extLst>
      <p:ext uri="{BB962C8B-B14F-4D97-AF65-F5344CB8AC3E}">
        <p14:creationId xmlns:p14="http://schemas.microsoft.com/office/powerpoint/2010/main" val="95959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ECA39-F741-8AEC-937D-4A3E011A7403}"/>
              </a:ext>
            </a:extLst>
          </p:cNvPr>
          <p:cNvSpPr>
            <a:spLocks noGrp="1"/>
          </p:cNvSpPr>
          <p:nvPr>
            <p:ph type="title"/>
          </p:nvPr>
        </p:nvSpPr>
        <p:spPr>
          <a:xfrm>
            <a:off x="838200" y="108752"/>
            <a:ext cx="10515600" cy="1325563"/>
          </a:xfrm>
        </p:spPr>
        <p:txBody>
          <a:bodyPr/>
          <a:lstStyle/>
          <a:p>
            <a:r>
              <a:rPr lang="en-US" dirty="0"/>
              <a:t>What’s included. </a:t>
            </a:r>
          </a:p>
        </p:txBody>
      </p:sp>
      <p:sp>
        <p:nvSpPr>
          <p:cNvPr id="3" name="Content Placeholder 2">
            <a:extLst>
              <a:ext uri="{FF2B5EF4-FFF2-40B4-BE49-F238E27FC236}">
                <a16:creationId xmlns:a16="http://schemas.microsoft.com/office/drawing/2014/main" xmlns="" id="{3942F62A-D21F-56C3-3345-7371B2AE0872}"/>
              </a:ext>
            </a:extLst>
          </p:cNvPr>
          <p:cNvSpPr>
            <a:spLocks noGrp="1"/>
          </p:cNvSpPr>
          <p:nvPr>
            <p:ph idx="1"/>
          </p:nvPr>
        </p:nvSpPr>
        <p:spPr>
          <a:xfrm>
            <a:off x="838200" y="1253331"/>
            <a:ext cx="10515600" cy="4351338"/>
          </a:xfrm>
        </p:spPr>
        <p:txBody>
          <a:bodyPr numCol="3">
            <a:normAutofit fontScale="77500" lnSpcReduction="20000"/>
          </a:bodyPr>
          <a:lstStyle/>
          <a:p>
            <a:r>
              <a:rPr lang="en-US" dirty="0" err="1"/>
              <a:t>playerID</a:t>
            </a:r>
            <a:r>
              <a:rPr lang="en-US" dirty="0"/>
              <a:t>^ –Player Name </a:t>
            </a:r>
          </a:p>
          <a:p>
            <a:r>
              <a:rPr lang="en-US" dirty="0" err="1"/>
              <a:t>yearID</a:t>
            </a:r>
            <a:r>
              <a:rPr lang="en-US" dirty="0"/>
              <a:t>” – Year</a:t>
            </a:r>
          </a:p>
          <a:p>
            <a:r>
              <a:rPr lang="en-US" dirty="0"/>
              <a:t>Stint* – Different teams, same year.</a:t>
            </a:r>
          </a:p>
          <a:p>
            <a:r>
              <a:rPr lang="en-US" dirty="0" err="1"/>
              <a:t>teamID</a:t>
            </a:r>
            <a:r>
              <a:rPr lang="en-US" dirty="0"/>
              <a:t>* – Team Played for</a:t>
            </a:r>
          </a:p>
          <a:p>
            <a:r>
              <a:rPr lang="en-US" dirty="0" err="1"/>
              <a:t>lgID</a:t>
            </a:r>
            <a:r>
              <a:rPr lang="en-US" dirty="0"/>
              <a:t>* – League Played for</a:t>
            </a:r>
          </a:p>
          <a:p>
            <a:r>
              <a:rPr lang="en-US" dirty="0"/>
              <a:t>W -Wins</a:t>
            </a:r>
          </a:p>
          <a:p>
            <a:r>
              <a:rPr lang="en-US" dirty="0"/>
              <a:t>L - Losses</a:t>
            </a:r>
          </a:p>
          <a:p>
            <a:r>
              <a:rPr lang="en-US" dirty="0"/>
              <a:t>G – Games Played</a:t>
            </a:r>
          </a:p>
          <a:p>
            <a:r>
              <a:rPr lang="en-US" dirty="0"/>
              <a:t>GS – Games Started</a:t>
            </a:r>
          </a:p>
          <a:p>
            <a:r>
              <a:rPr lang="en-US" dirty="0"/>
              <a:t>CG – Complete Games</a:t>
            </a:r>
          </a:p>
          <a:p>
            <a:r>
              <a:rPr lang="en-US" dirty="0"/>
              <a:t>SHO - Shutouts</a:t>
            </a:r>
          </a:p>
          <a:p>
            <a:r>
              <a:rPr lang="en-US" dirty="0"/>
              <a:t>SV - Saves</a:t>
            </a:r>
          </a:p>
          <a:p>
            <a:r>
              <a:rPr lang="en-US" dirty="0" err="1"/>
              <a:t>iPouts</a:t>
            </a:r>
            <a:r>
              <a:rPr lang="en-US" dirty="0"/>
              <a:t> – Inning Pitched</a:t>
            </a:r>
          </a:p>
          <a:p>
            <a:r>
              <a:rPr lang="en-US" dirty="0"/>
              <a:t>H - Hits</a:t>
            </a:r>
          </a:p>
          <a:p>
            <a:r>
              <a:rPr lang="en-US" dirty="0"/>
              <a:t>ER – Earned Runs</a:t>
            </a:r>
          </a:p>
          <a:p>
            <a:r>
              <a:rPr lang="en-US" dirty="0"/>
              <a:t>HR – Home Runs</a:t>
            </a:r>
          </a:p>
          <a:p>
            <a:r>
              <a:rPr lang="en-US" dirty="0"/>
              <a:t>BB - Walks</a:t>
            </a:r>
          </a:p>
          <a:p>
            <a:r>
              <a:rPr lang="en-US" dirty="0"/>
              <a:t>SO - Strikeouts</a:t>
            </a:r>
          </a:p>
          <a:p>
            <a:r>
              <a:rPr lang="en-US" dirty="0" err="1"/>
              <a:t>BAOpp</a:t>
            </a:r>
            <a:r>
              <a:rPr lang="en-US" dirty="0"/>
              <a:t> – Batting Average Opp</a:t>
            </a:r>
          </a:p>
          <a:p>
            <a:r>
              <a:rPr lang="en-US" dirty="0"/>
              <a:t>ERA – Earned Run Average</a:t>
            </a:r>
          </a:p>
          <a:p>
            <a:r>
              <a:rPr lang="en-US" dirty="0"/>
              <a:t>IBB – Intentional Walks</a:t>
            </a:r>
          </a:p>
          <a:p>
            <a:r>
              <a:rPr lang="en-US" dirty="0"/>
              <a:t>WP – Wild Pitches</a:t>
            </a:r>
          </a:p>
          <a:p>
            <a:r>
              <a:rPr lang="en-US" dirty="0"/>
              <a:t>HBP – Hit By Pitch</a:t>
            </a:r>
          </a:p>
          <a:p>
            <a:r>
              <a:rPr lang="en-US" dirty="0"/>
              <a:t>BK  - Balks</a:t>
            </a:r>
          </a:p>
          <a:p>
            <a:r>
              <a:rPr lang="en-US" dirty="0"/>
              <a:t>BFP – Batters Facing Pitcher</a:t>
            </a:r>
          </a:p>
          <a:p>
            <a:r>
              <a:rPr lang="en-US" dirty="0"/>
              <a:t>GF- Games Finished</a:t>
            </a:r>
          </a:p>
          <a:p>
            <a:r>
              <a:rPr lang="en-US" dirty="0"/>
              <a:t>R - Runs</a:t>
            </a:r>
          </a:p>
          <a:p>
            <a:r>
              <a:rPr lang="en-US" dirty="0"/>
              <a:t>SH – Sacrifice Hits</a:t>
            </a:r>
          </a:p>
          <a:p>
            <a:r>
              <a:rPr lang="en-US" dirty="0"/>
              <a:t>SF – Sacrifice Flies</a:t>
            </a:r>
          </a:p>
          <a:p>
            <a:r>
              <a:rPr lang="en-US" dirty="0"/>
              <a:t>GIDP – Ground into Double </a:t>
            </a:r>
            <a:r>
              <a:rPr lang="en-US" dirty="0" smtClean="0"/>
              <a:t>Plays</a:t>
            </a:r>
          </a:p>
          <a:p>
            <a:r>
              <a:rPr lang="en-US" dirty="0" smtClean="0"/>
              <a:t>Salary- one year salary for the pitcher based on that year. </a:t>
            </a:r>
            <a:endParaRPr lang="en-US" dirty="0"/>
          </a:p>
        </p:txBody>
      </p:sp>
      <p:sp>
        <p:nvSpPr>
          <p:cNvPr id="4" name="TextBox 3">
            <a:extLst>
              <a:ext uri="{FF2B5EF4-FFF2-40B4-BE49-F238E27FC236}">
                <a16:creationId xmlns:a16="http://schemas.microsoft.com/office/drawing/2014/main" xmlns="" id="{D89C4302-DD7A-F9DF-3B34-8F5B420946B8}"/>
              </a:ext>
            </a:extLst>
          </p:cNvPr>
          <p:cNvSpPr txBox="1"/>
          <p:nvPr/>
        </p:nvSpPr>
        <p:spPr>
          <a:xfrm>
            <a:off x="838200" y="5828232"/>
            <a:ext cx="10515600" cy="369332"/>
          </a:xfrm>
          <a:prstGeom prst="rect">
            <a:avLst/>
          </a:prstGeom>
          <a:noFill/>
        </p:spPr>
        <p:txBody>
          <a:bodyPr wrap="square" rtlCol="0">
            <a:spAutoFit/>
          </a:bodyPr>
          <a:lstStyle/>
          <a:p>
            <a:r>
              <a:rPr lang="en-US" dirty="0"/>
              <a:t>^-character, “-date, *-categorical, all others are numeric. </a:t>
            </a:r>
          </a:p>
        </p:txBody>
      </p:sp>
    </p:spTree>
    <p:extLst>
      <p:ext uri="{BB962C8B-B14F-4D97-AF65-F5344CB8AC3E}">
        <p14:creationId xmlns:p14="http://schemas.microsoft.com/office/powerpoint/2010/main" val="68165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B4F89-2726-710A-2176-109E0A7178D8}"/>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xmlns="" id="{505B81CF-196A-9CDB-41A8-279322BE4F02}"/>
              </a:ext>
            </a:extLst>
          </p:cNvPr>
          <p:cNvSpPr>
            <a:spLocks noGrp="1"/>
          </p:cNvSpPr>
          <p:nvPr>
            <p:ph idx="1"/>
          </p:nvPr>
        </p:nvSpPr>
        <p:spPr/>
        <p:txBody>
          <a:bodyPr>
            <a:normAutofit fontScale="85000" lnSpcReduction="20000"/>
          </a:bodyPr>
          <a:lstStyle/>
          <a:p>
            <a:pPr marL="0" indent="0">
              <a:buNone/>
            </a:pPr>
            <a:r>
              <a:rPr lang="en-US" dirty="0"/>
              <a:t>Several variables having missing data because back in the beginning days of baseball they were not tracking all of the statistics they do now. So there are several missing values up until the past couple years. The last three variables, SH, SF, and GIDP, I would not use in my analysis because there is so many missing variables and they do not apply much to understanding a pitcher for their pitching skills. </a:t>
            </a:r>
          </a:p>
          <a:p>
            <a:pPr marL="0" indent="0">
              <a:buNone/>
            </a:pPr>
            <a:r>
              <a:rPr lang="en-US" dirty="0"/>
              <a:t>Missing variable are</a:t>
            </a:r>
          </a:p>
          <a:p>
            <a:r>
              <a:rPr lang="en-US" dirty="0" err="1"/>
              <a:t>BAOpp</a:t>
            </a:r>
            <a:r>
              <a:rPr lang="en-US" dirty="0"/>
              <a:t> – 1,525 Missing (3%)</a:t>
            </a:r>
          </a:p>
          <a:p>
            <a:r>
              <a:rPr lang="en-US" dirty="0"/>
              <a:t>IBB ~ 14,600 Missing (33%)</a:t>
            </a:r>
          </a:p>
          <a:p>
            <a:r>
              <a:rPr lang="en-US" dirty="0"/>
              <a:t>BFP – 239 Missing (1%)</a:t>
            </a:r>
          </a:p>
          <a:p>
            <a:r>
              <a:rPr lang="en-US" dirty="0"/>
              <a:t>SH ~ 32,900 Missing (75%)</a:t>
            </a:r>
          </a:p>
          <a:p>
            <a:r>
              <a:rPr lang="en-US" dirty="0"/>
              <a:t>SF ~ 32,900 Missing (75%)</a:t>
            </a:r>
          </a:p>
          <a:p>
            <a:r>
              <a:rPr lang="en-US" dirty="0"/>
              <a:t>GIDP ~ 43,400 Missing (98%)</a:t>
            </a:r>
          </a:p>
          <a:p>
            <a:endParaRPr lang="en-US" dirty="0"/>
          </a:p>
        </p:txBody>
      </p:sp>
    </p:spTree>
    <p:extLst>
      <p:ext uri="{BB962C8B-B14F-4D97-AF65-F5344CB8AC3E}">
        <p14:creationId xmlns:p14="http://schemas.microsoft.com/office/powerpoint/2010/main" val="336045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0F076-BB81-6C9B-1E64-4BFFC3D21B02}"/>
              </a:ext>
            </a:extLst>
          </p:cNvPr>
          <p:cNvSpPr>
            <a:spLocks noGrp="1"/>
          </p:cNvSpPr>
          <p:nvPr>
            <p:ph type="title"/>
          </p:nvPr>
        </p:nvSpPr>
        <p:spPr/>
        <p:txBody>
          <a:bodyPr/>
          <a:lstStyle/>
          <a:p>
            <a:r>
              <a:rPr lang="en-US" dirty="0" smtClean="0"/>
              <a:t>What I wanted, and what I did. </a:t>
            </a:r>
            <a:endParaRPr lang="en-US" dirty="0"/>
          </a:p>
        </p:txBody>
      </p:sp>
      <p:sp>
        <p:nvSpPr>
          <p:cNvPr id="3" name="Content Placeholder 2">
            <a:extLst>
              <a:ext uri="{FF2B5EF4-FFF2-40B4-BE49-F238E27FC236}">
                <a16:creationId xmlns:a16="http://schemas.microsoft.com/office/drawing/2014/main" xmlns="" id="{323CCCB2-08D1-6D45-E309-6B41F4098C32}"/>
              </a:ext>
            </a:extLst>
          </p:cNvPr>
          <p:cNvSpPr>
            <a:spLocks noGrp="1"/>
          </p:cNvSpPr>
          <p:nvPr>
            <p:ph idx="1"/>
          </p:nvPr>
        </p:nvSpPr>
        <p:spPr/>
        <p:txBody>
          <a:bodyPr/>
          <a:lstStyle/>
          <a:p>
            <a:pPr marL="0" indent="0">
              <a:buNone/>
            </a:pPr>
            <a:r>
              <a:rPr lang="en-US" dirty="0" smtClean="0"/>
              <a:t>I want to see what factors most impact a pitchers salaries. </a:t>
            </a:r>
          </a:p>
          <a:p>
            <a:pPr marL="0" indent="0">
              <a:buNone/>
            </a:pPr>
            <a:endParaRPr lang="en-US" dirty="0"/>
          </a:p>
          <a:p>
            <a:pPr marL="0" indent="0">
              <a:buNone/>
            </a:pPr>
            <a:r>
              <a:rPr lang="en-US" dirty="0" smtClean="0"/>
              <a:t>To get this info I combined the salaries data set and pitching. This way I had all the statistic on the players plus their salaries.</a:t>
            </a:r>
          </a:p>
          <a:p>
            <a:pPr marL="0" indent="0">
              <a:buNone/>
            </a:pPr>
            <a:endParaRPr lang="en-US" dirty="0"/>
          </a:p>
          <a:p>
            <a:pPr marL="0" indent="0">
              <a:buNone/>
            </a:pPr>
            <a:r>
              <a:rPr lang="en-US" dirty="0" smtClean="0"/>
              <a:t>Since the salaries info only goes back to 1985, I have excluded all players before 1985. I also got rid of the statistics/variables for pitchers batting ability. Something I did not want to add into the mix since pitchers no longer bat.</a:t>
            </a:r>
            <a:endParaRPr lang="en-US" dirty="0"/>
          </a:p>
        </p:txBody>
      </p:sp>
    </p:spTree>
    <p:extLst>
      <p:ext uri="{BB962C8B-B14F-4D97-AF65-F5344CB8AC3E}">
        <p14:creationId xmlns:p14="http://schemas.microsoft.com/office/powerpoint/2010/main" val="269987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Data</a:t>
            </a:r>
            <a:endParaRPr lang="en-US" dirty="0"/>
          </a:p>
        </p:txBody>
      </p:sp>
      <p:sp>
        <p:nvSpPr>
          <p:cNvPr id="3" name="Content Placeholder 2"/>
          <p:cNvSpPr>
            <a:spLocks noGrp="1"/>
          </p:cNvSpPr>
          <p:nvPr>
            <p:ph idx="1"/>
          </p:nvPr>
        </p:nvSpPr>
        <p:spPr/>
        <p:txBody>
          <a:bodyPr/>
          <a:lstStyle/>
          <a:p>
            <a:r>
              <a:rPr lang="en-US" dirty="0" smtClean="0"/>
              <a:t>This left me with 11,528 observations. </a:t>
            </a:r>
          </a:p>
          <a:p>
            <a:endParaRPr lang="en-US" dirty="0"/>
          </a:p>
          <a:p>
            <a:r>
              <a:rPr lang="en-US" dirty="0" smtClean="0"/>
              <a:t>I also created three new rows.</a:t>
            </a:r>
          </a:p>
          <a:p>
            <a:pPr lvl="1"/>
            <a:r>
              <a:rPr lang="en-US" dirty="0" smtClean="0"/>
              <a:t>Win Percentage, taking wins </a:t>
            </a:r>
            <a:r>
              <a:rPr lang="en-US" dirty="0" err="1" smtClean="0"/>
              <a:t>givided</a:t>
            </a:r>
            <a:r>
              <a:rPr lang="en-US" dirty="0" smtClean="0"/>
              <a:t> by game played.</a:t>
            </a:r>
          </a:p>
          <a:p>
            <a:pPr lvl="1"/>
            <a:r>
              <a:rPr lang="en-US" dirty="0" smtClean="0"/>
              <a:t>Loss Percentage, taking losses and dividing by game played.</a:t>
            </a:r>
          </a:p>
          <a:p>
            <a:pPr lvl="2"/>
            <a:r>
              <a:rPr lang="en-US" dirty="0" smtClean="0"/>
              <a:t>Note wins plus losses does not normally equal game played. Often pitchers do not get win or loss because the game is tied when they are pulled. </a:t>
            </a:r>
          </a:p>
          <a:p>
            <a:pPr lvl="1"/>
            <a:r>
              <a:rPr lang="en-US" dirty="0" smtClean="0"/>
              <a:t>Salaries adjusted for 2015. Here I ran code to adjust older </a:t>
            </a:r>
            <a:r>
              <a:rPr lang="en-US" dirty="0" err="1" smtClean="0"/>
              <a:t>salries</a:t>
            </a:r>
            <a:r>
              <a:rPr lang="en-US" dirty="0" smtClean="0"/>
              <a:t> for 2015 inflation. That way all salaries were equal. </a:t>
            </a:r>
          </a:p>
        </p:txBody>
      </p:sp>
    </p:spTree>
    <p:extLst>
      <p:ext uri="{BB962C8B-B14F-4D97-AF65-F5344CB8AC3E}">
        <p14:creationId xmlns:p14="http://schemas.microsoft.com/office/powerpoint/2010/main" val="77774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Analysis</a:t>
            </a:r>
            <a:endParaRPr lang="en-US" dirty="0"/>
          </a:p>
        </p:txBody>
      </p:sp>
      <p:sp>
        <p:nvSpPr>
          <p:cNvPr id="3" name="Content Placeholder 2"/>
          <p:cNvSpPr>
            <a:spLocks noGrp="1"/>
          </p:cNvSpPr>
          <p:nvPr>
            <p:ph idx="1"/>
          </p:nvPr>
        </p:nvSpPr>
        <p:spPr/>
        <p:txBody>
          <a:bodyPr/>
          <a:lstStyle/>
          <a:p>
            <a:r>
              <a:rPr lang="en-US" dirty="0" smtClean="0"/>
              <a:t>First I wanted to gather information on the adjusted Salaries column as that is my dependent variable. </a:t>
            </a:r>
          </a:p>
          <a:p>
            <a:endParaRPr lang="en-US" dirty="0"/>
          </a:p>
          <a:p>
            <a:r>
              <a:rPr lang="en-US" dirty="0" smtClean="0"/>
              <a:t>I collected a series of data plus graphs to represent the data from information I have learned in the class over the semester. </a:t>
            </a:r>
          </a:p>
          <a:p>
            <a:endParaRPr lang="en-US" dirty="0"/>
          </a:p>
          <a:p>
            <a:r>
              <a:rPr lang="en-US" dirty="0" smtClean="0"/>
              <a:t>Next I did a correlation plot to see the comparisons between the updated salaries and the variables/player statistics, to see which has the strongest correlation to salaries. </a:t>
            </a:r>
            <a:endParaRPr lang="en-US" dirty="0"/>
          </a:p>
        </p:txBody>
      </p:sp>
    </p:spTree>
    <p:extLst>
      <p:ext uri="{BB962C8B-B14F-4D97-AF65-F5344CB8AC3E}">
        <p14:creationId xmlns:p14="http://schemas.microsoft.com/office/powerpoint/2010/main" val="275406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Summery</a:t>
            </a:r>
            <a:endParaRPr lang="en-US" dirty="0"/>
          </a:p>
        </p:txBody>
      </p:sp>
      <p:pic>
        <p:nvPicPr>
          <p:cNvPr id="4" name="Content Placeholder 3" descr="Screen Shot 2023-07-23 at 2.09.51 PM.png"/>
          <p:cNvPicPr>
            <a:picLocks noGrp="1" noChangeAspect="1"/>
          </p:cNvPicPr>
          <p:nvPr>
            <p:ph idx="1"/>
          </p:nvPr>
        </p:nvPicPr>
        <p:blipFill>
          <a:blip r:embed="rId2">
            <a:extLst>
              <a:ext uri="{28A0092B-C50C-407E-A947-70E740481C1C}">
                <a14:useLocalDpi xmlns:a14="http://schemas.microsoft.com/office/drawing/2010/main" val="0"/>
              </a:ext>
            </a:extLst>
          </a:blip>
          <a:srcRect t="-68178" b="-68178"/>
          <a:stretch>
            <a:fillRect/>
          </a:stretch>
        </p:blipFill>
        <p:spPr/>
      </p:pic>
    </p:spTree>
    <p:extLst>
      <p:ext uri="{BB962C8B-B14F-4D97-AF65-F5344CB8AC3E}">
        <p14:creationId xmlns:p14="http://schemas.microsoft.com/office/powerpoint/2010/main" val="3277054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1344</Words>
  <Application>Microsoft Macintosh PowerPoint</Application>
  <PresentationFormat>Custom</PresentationFormat>
  <Paragraphs>99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Final Assignment</vt:lpstr>
      <vt:lpstr>Source</vt:lpstr>
      <vt:lpstr>The Data</vt:lpstr>
      <vt:lpstr>What’s included. </vt:lpstr>
      <vt:lpstr>Missing Data</vt:lpstr>
      <vt:lpstr>What I wanted, and what I did. </vt:lpstr>
      <vt:lpstr>New Data</vt:lpstr>
      <vt:lpstr>The Analysis</vt:lpstr>
      <vt:lpstr>Salary Summery</vt:lpstr>
      <vt:lpstr>Histogram and Density Plot</vt:lpstr>
      <vt:lpstr>Correlation Plot</vt:lpstr>
      <vt:lpstr>Different correlation plot with histogram</vt:lpstr>
      <vt:lpstr>Results</vt:lpstr>
      <vt:lpstr>Plot w/ Win Perct vs Salary 2015</vt:lpstr>
      <vt:lpstr>Boxplot with Win Perct and Salary 2015</vt:lpstr>
      <vt:lpstr>Google Vis Bubble Chart</vt:lpstr>
      <vt:lpstr>Conclusion and Next Steps</vt:lpstr>
      <vt:lpstr>Shiny</vt:lpstr>
      <vt:lpstr>GitHub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10</dc:title>
  <dc:creator>Zachary Speck</dc:creator>
  <cp:lastModifiedBy>Zachary Speck</cp:lastModifiedBy>
  <cp:revision>25</cp:revision>
  <dcterms:created xsi:type="dcterms:W3CDTF">2023-07-08T14:58:50Z</dcterms:created>
  <dcterms:modified xsi:type="dcterms:W3CDTF">2023-07-23T20:39:42Z</dcterms:modified>
</cp:coreProperties>
</file>