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4BB9E"/>
    <a:srgbClr val="E99643"/>
    <a:srgbClr val="FF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0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FE5B-7D2F-483D-9694-E1D7558F34C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F2FE-5A4B-4C4E-8005-3CDCE923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633" y="2703536"/>
            <a:ext cx="4362521" cy="2564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6355" y="3021570"/>
            <a:ext cx="2720897" cy="2123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565" y="111513"/>
            <a:ext cx="4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ESMM</a:t>
            </a:r>
            <a:r>
              <a:rPr lang="zh-CN" altLang="en-US" b="1" smtClean="0"/>
              <a:t>：</a:t>
            </a:r>
            <a:r>
              <a:rPr lang="en-US" altLang="zh-CN" b="1" smtClean="0"/>
              <a:t>Entire Space Multi-Task Model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9086" y="501784"/>
            <a:ext cx="4351068" cy="1754326"/>
          </a:xfrm>
          <a:prstGeom prst="rect">
            <a:avLst/>
          </a:prstGeom>
          <a:solidFill>
            <a:srgbClr val="F4BB9E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CVR</a:t>
            </a:r>
            <a:r>
              <a:rPr lang="zh-CN" altLang="en-US" b="1" smtClean="0"/>
              <a:t>预估任务中两个核心挑战：</a:t>
            </a: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Sample Selection Bias(SSB): </a:t>
            </a:r>
            <a:r>
              <a:rPr lang="zh-CN" altLang="en-US" smtClean="0"/>
              <a:t>转化反馈采样于点击样本空间，建模空间与</a:t>
            </a:r>
            <a:r>
              <a:rPr lang="en-US" altLang="zh-CN" smtClean="0"/>
              <a:t>inference</a:t>
            </a:r>
            <a:r>
              <a:rPr lang="zh-CN" altLang="en-US" smtClean="0"/>
              <a:t>空间存在</a:t>
            </a:r>
            <a:r>
              <a:rPr lang="en-US" altLang="zh-CN" smtClean="0"/>
              <a:t>bias</a:t>
            </a:r>
            <a:r>
              <a:rPr lang="en-US" altLang="zh-CN" b="1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Data Sparsity(DS): </a:t>
            </a:r>
            <a:r>
              <a:rPr lang="zh-CN" altLang="en-US" smtClean="0"/>
              <a:t>转化反馈相比点击反馈稀疏性更显著；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77633" y="235865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样本空间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287548" y="3277082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曝光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3223" y="369823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13" name="椭圆 12"/>
          <p:cNvSpPr/>
          <p:nvPr/>
        </p:nvSpPr>
        <p:spPr>
          <a:xfrm>
            <a:off x="1106407" y="3595688"/>
            <a:ext cx="1804639" cy="1262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2254" y="3985847"/>
            <a:ext cx="770444" cy="495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05" y="55647"/>
            <a:ext cx="6377617" cy="484049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36432" y="5760001"/>
            <a:ext cx="79985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Loss: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2" y="6129321"/>
            <a:ext cx="6305161" cy="622805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5327"/>
              </p:ext>
            </p:extLst>
          </p:nvPr>
        </p:nvGraphicFramePr>
        <p:xfrm>
          <a:off x="79934" y="5329281"/>
          <a:ext cx="43602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227">
                  <a:extLst>
                    <a:ext uri="{9D8B030D-6E8A-4147-A177-3AD203B41FA5}">
                      <a16:colId xmlns:a16="http://schemas.microsoft.com/office/drawing/2014/main" val="3616405169"/>
                    </a:ext>
                  </a:extLst>
                </a:gridCol>
                <a:gridCol w="1412567">
                  <a:extLst>
                    <a:ext uri="{9D8B030D-6E8A-4147-A177-3AD203B41FA5}">
                      <a16:colId xmlns:a16="http://schemas.microsoft.com/office/drawing/2014/main" val="875092603"/>
                    </a:ext>
                  </a:extLst>
                </a:gridCol>
                <a:gridCol w="1268427">
                  <a:extLst>
                    <a:ext uri="{9D8B030D-6E8A-4147-A177-3AD203B41FA5}">
                      <a16:colId xmlns:a16="http://schemas.microsoft.com/office/drawing/2014/main" val="3321171469"/>
                    </a:ext>
                  </a:extLst>
                </a:gridCol>
              </a:tblGrid>
              <a:tr h="36363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Label</a:t>
                      </a:r>
                      <a:r>
                        <a:rPr lang="zh-CN" altLang="en-US" smtClean="0"/>
                        <a:t>选取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ctr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cvr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14253"/>
                  </a:ext>
                </a:extLst>
              </a:tr>
              <a:tr h="365609">
                <a:tc rowSpan="3">
                  <a:txBody>
                    <a:bodyPr/>
                    <a:lstStyle/>
                    <a:p>
                      <a:endParaRPr lang="en-US" altLang="zh-CN" smtClean="0"/>
                    </a:p>
                    <a:p>
                      <a:r>
                        <a:rPr lang="en-US" altLang="zh-CN" baseline="0" smtClean="0"/>
                        <a:t>        </a:t>
                      </a:r>
                      <a:r>
                        <a:rPr lang="en-US" altLang="zh-CN" smtClean="0"/>
                        <a:t>pv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mtClean="0"/>
                        <a:t>click   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pay  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2271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nonpay(</a:t>
                      </a:r>
                      <a:r>
                        <a:rPr lang="en-US" altLang="zh-CN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0814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unclick (</a:t>
                      </a:r>
                      <a:r>
                        <a:rPr lang="en-US" altLang="zh-CN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      (</a:t>
                      </a:r>
                      <a:r>
                        <a:rPr lang="en-US" altLang="zh-CN" b="1" smtClean="0"/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14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986489" y="404697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936432" y="5052687"/>
            <a:ext cx="140149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全曝光空间</a:t>
            </a:r>
            <a:endParaRPr lang="en-US" altLang="zh-CN" b="1" smtClean="0"/>
          </a:p>
          <a:p>
            <a:r>
              <a:rPr lang="zh-CN" altLang="en-US" b="1" smtClean="0"/>
              <a:t>转化建模</a:t>
            </a:r>
            <a:endParaRPr lang="en-US" altLang="zh-CN" b="1" smtClean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18" y="5041793"/>
            <a:ext cx="4333875" cy="657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90359" y="375235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点击</a:t>
            </a:r>
          </a:p>
        </p:txBody>
      </p:sp>
    </p:spTree>
    <p:extLst>
      <p:ext uri="{BB962C8B-B14F-4D97-AF65-F5344CB8AC3E}">
        <p14:creationId xmlns:p14="http://schemas.microsoft.com/office/powerpoint/2010/main" val="39394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618" y="2929527"/>
            <a:ext cx="3445727" cy="23386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6355" y="3021570"/>
            <a:ext cx="2720897" cy="2123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565" y="111513"/>
            <a:ext cx="4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ESMM</a:t>
            </a:r>
            <a:r>
              <a:rPr lang="zh-CN" altLang="en-US" b="1" smtClean="0"/>
              <a:t>：</a:t>
            </a:r>
            <a:r>
              <a:rPr lang="en-US" altLang="zh-CN" b="1" smtClean="0"/>
              <a:t>Entire Space Multi-Task Model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7618" y="536789"/>
            <a:ext cx="5507992" cy="2031325"/>
          </a:xfrm>
          <a:prstGeom prst="rect">
            <a:avLst/>
          </a:prstGeom>
          <a:solidFill>
            <a:srgbClr val="F4BB9E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CVR</a:t>
            </a:r>
            <a:r>
              <a:rPr lang="zh-CN" altLang="en-US" b="1" smtClean="0"/>
              <a:t>预估任务中两个核心挑战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Sample Selection Bias(SSB):</a:t>
            </a:r>
            <a:r>
              <a:rPr lang="zh-CN" altLang="en-US" smtClean="0"/>
              <a:t>传统</a:t>
            </a:r>
            <a:r>
              <a:rPr lang="en-US" altLang="zh-CN" smtClean="0"/>
              <a:t>cvr</a:t>
            </a:r>
            <a:r>
              <a:rPr lang="zh-CN" altLang="en-US" smtClean="0"/>
              <a:t>模型已点击数据为训练集，点击转化为正样本，点击未转化为负样本。但是模型是对整个样本空间预估，即训练数据和预估数据来自不同分布，模型泛化能力不强。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Data Sparsity(DS):</a:t>
            </a:r>
            <a:r>
              <a:rPr lang="en-US" altLang="zh-CN" smtClean="0"/>
              <a:t>cvr</a:t>
            </a:r>
            <a:r>
              <a:rPr lang="zh-CN" altLang="en-US" smtClean="0"/>
              <a:t>点击样本远小于</a:t>
            </a:r>
            <a:r>
              <a:rPr lang="en-US" altLang="zh-CN" smtClean="0"/>
              <a:t>ctr</a:t>
            </a:r>
            <a:r>
              <a:rPr lang="zh-CN" altLang="en-US" smtClean="0"/>
              <a:t>预估曝光样本。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2664" y="2531327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样本空间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596589" y="3039378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曝光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5844" y="330127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点击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3223" y="3698230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13" name="椭圆 12"/>
          <p:cNvSpPr/>
          <p:nvPr/>
        </p:nvSpPr>
        <p:spPr>
          <a:xfrm>
            <a:off x="1106407" y="3595688"/>
            <a:ext cx="1804639" cy="1262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2254" y="3985847"/>
            <a:ext cx="770444" cy="495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3766201" y="2939552"/>
            <a:ext cx="1655244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CVR</a:t>
            </a:r>
            <a:r>
              <a:rPr lang="zh-CN" altLang="en-US" smtClean="0"/>
              <a:t>预估模型本质：不是</a:t>
            </a:r>
            <a:r>
              <a:rPr lang="en-US" altLang="zh-CN" smtClean="0"/>
              <a:t>item</a:t>
            </a:r>
            <a:r>
              <a:rPr lang="zh-CN" altLang="en-US" smtClean="0"/>
              <a:t>被点击，然后被转化的概率</a:t>
            </a:r>
            <a:r>
              <a:rPr lang="en-US" altLang="zh-CN" smtClean="0"/>
              <a:t>(CTCVR)</a:t>
            </a:r>
            <a:r>
              <a:rPr lang="zh-CN" altLang="en-US" smtClean="0"/>
              <a:t>，而是假设</a:t>
            </a:r>
            <a:r>
              <a:rPr lang="en-US" altLang="zh-CN" smtClean="0"/>
              <a:t>item</a:t>
            </a:r>
            <a:r>
              <a:rPr lang="zh-CN" altLang="en-US" smtClean="0"/>
              <a:t>被点击那么被转化的概率</a:t>
            </a:r>
            <a:endParaRPr lang="en-US" altLang="zh-CN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37" y="111513"/>
            <a:ext cx="5568771" cy="422659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27353" y="6232873"/>
            <a:ext cx="79985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Loss: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04" y="6078608"/>
            <a:ext cx="6862436" cy="677851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87976"/>
              </p:ext>
            </p:extLst>
          </p:nvPr>
        </p:nvGraphicFramePr>
        <p:xfrm>
          <a:off x="31985" y="5347088"/>
          <a:ext cx="39496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00">
                  <a:extLst>
                    <a:ext uri="{9D8B030D-6E8A-4147-A177-3AD203B41FA5}">
                      <a16:colId xmlns:a16="http://schemas.microsoft.com/office/drawing/2014/main" val="3616405169"/>
                    </a:ext>
                  </a:extLst>
                </a:gridCol>
                <a:gridCol w="1279551">
                  <a:extLst>
                    <a:ext uri="{9D8B030D-6E8A-4147-A177-3AD203B41FA5}">
                      <a16:colId xmlns:a16="http://schemas.microsoft.com/office/drawing/2014/main" val="875092603"/>
                    </a:ext>
                  </a:extLst>
                </a:gridCol>
                <a:gridCol w="1148984">
                  <a:extLst>
                    <a:ext uri="{9D8B030D-6E8A-4147-A177-3AD203B41FA5}">
                      <a16:colId xmlns:a16="http://schemas.microsoft.com/office/drawing/2014/main" val="3321171469"/>
                    </a:ext>
                  </a:extLst>
                </a:gridCol>
              </a:tblGrid>
              <a:tr h="36363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Label</a:t>
                      </a:r>
                      <a:r>
                        <a:rPr lang="zh-CN" altLang="en-US" smtClean="0"/>
                        <a:t>选取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ctr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cvr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14253"/>
                  </a:ext>
                </a:extLst>
              </a:tr>
              <a:tr h="365609">
                <a:tc rowSpan="3">
                  <a:txBody>
                    <a:bodyPr/>
                    <a:lstStyle/>
                    <a:p>
                      <a:r>
                        <a:rPr lang="en-US" altLang="zh-CN" smtClean="0"/>
                        <a:t>pv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mtClean="0"/>
                        <a:t>click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pay      (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2271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nonpay(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0814"/>
                  </a:ext>
                </a:extLst>
              </a:tr>
              <a:tr h="36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unclick(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      (</a:t>
                      </a:r>
                      <a:r>
                        <a:rPr lang="en-US" altLang="zh-CN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14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632958" y="3785937"/>
            <a:ext cx="71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转化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872937" y="4480243"/>
            <a:ext cx="27754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全曝光空间转化建模</a:t>
            </a:r>
            <a:endParaRPr lang="en-US" altLang="zh-CN" b="1" smtClean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937" y="4968633"/>
            <a:ext cx="4662541" cy="7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209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22</cp:revision>
  <dcterms:created xsi:type="dcterms:W3CDTF">2021-12-19T12:49:35Z</dcterms:created>
  <dcterms:modified xsi:type="dcterms:W3CDTF">2021-12-19T14:24:31Z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a7acaaf84ca14d6cb217ec55347780f7">
    <vt:lpwstr>CWMPL4wlMYwtIfKKraUqH8ggEYXxJYSXZdDNrD3YxDABpsrFom6GAM3LOfhKIMit1IiW8QfvKIRcqX/Mm9Ptilx9A==</vt:lpwstr>
  </property>
</Properties>
</file>