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4" r:id="rId3"/>
    <p:sldId id="256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51" autoAdjust="0"/>
  </p:normalViewPr>
  <p:slideViewPr>
    <p:cSldViewPr snapToGrid="0">
      <p:cViewPr varScale="1">
        <p:scale>
          <a:sx n="54" d="100"/>
          <a:sy n="54" d="100"/>
        </p:scale>
        <p:origin x="3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58D6-2461-4284-BBC6-0DE355FD639F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1D120-D75F-427A-8B61-0F4E0B9BD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5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D120-D75F-427A-8B61-0F4E0B9BD5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5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1D120-D75F-427A-8B61-0F4E0B9BD5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5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DA67-A7A9-44AD-BAB5-2D74CF589B1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59BE-58AA-4E58-8A42-4C348FAC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DA67-A7A9-44AD-BAB5-2D74CF589B1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59BE-58AA-4E58-8A42-4C348FAC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DA67-A7A9-44AD-BAB5-2D74CF589B1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59BE-58AA-4E58-8A42-4C348FAC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7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DA67-A7A9-44AD-BAB5-2D74CF589B1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59BE-58AA-4E58-8A42-4C348FAC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9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DA67-A7A9-44AD-BAB5-2D74CF589B1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59BE-58AA-4E58-8A42-4C348FAC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DA67-A7A9-44AD-BAB5-2D74CF589B1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59BE-58AA-4E58-8A42-4C348FAC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DA67-A7A9-44AD-BAB5-2D74CF589B1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59BE-58AA-4E58-8A42-4C348FAC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03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DA67-A7A9-44AD-BAB5-2D74CF589B1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59BE-58AA-4E58-8A42-4C348FAC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4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DA67-A7A9-44AD-BAB5-2D74CF589B1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59BE-58AA-4E58-8A42-4C348FAC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DA67-A7A9-44AD-BAB5-2D74CF589B1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59BE-58AA-4E58-8A42-4C348FAC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DA67-A7A9-44AD-BAB5-2D74CF589B1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59BE-58AA-4E58-8A42-4C348FAC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1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DA67-A7A9-44AD-BAB5-2D74CF589B1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959BE-58AA-4E58-8A42-4C348FACF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48727" y="2037453"/>
            <a:ext cx="9153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mtClean="0"/>
              <a:t>CTR</a:t>
            </a:r>
            <a:r>
              <a:rPr lang="zh-CN" altLang="en-US" sz="7200" smtClean="0"/>
              <a:t>预估中的特征交叉</a:t>
            </a:r>
            <a:endParaRPr lang="zh-CN" altLang="en-US" sz="7200"/>
          </a:p>
        </p:txBody>
      </p:sp>
      <p:sp>
        <p:nvSpPr>
          <p:cNvPr id="4" name="文本框 3"/>
          <p:cNvSpPr txBox="1"/>
          <p:nvPr/>
        </p:nvSpPr>
        <p:spPr>
          <a:xfrm>
            <a:off x="4866571" y="4466649"/>
            <a:ext cx="18549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mtClean="0"/>
              <a:t>赵 静</a:t>
            </a:r>
            <a:endParaRPr lang="en-US" altLang="zh-CN" sz="2800" smtClean="0"/>
          </a:p>
          <a:p>
            <a:pPr algn="ctr"/>
            <a:r>
              <a:rPr lang="en-US" altLang="zh-CN" sz="2800" smtClean="0"/>
              <a:t>2021.12.05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98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480060" y="1543050"/>
            <a:ext cx="10812780" cy="2057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61510" y="3741420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NFM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1045" y="1173718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2010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58464" y="1173718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2019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87039" y="3741420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HFM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38650" y="1173718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2017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1045" y="3908822"/>
            <a:ext cx="49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FM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22570" y="4501158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xDeepFM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76548" y="3166348"/>
            <a:ext cx="136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Wide&amp;deep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46095" y="1173718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2016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66913" y="1173718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2014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21168" y="3156942"/>
            <a:ext cx="1257300" cy="378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GBDT+LR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095625" y="3908822"/>
            <a:ext cx="92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DNN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95624" y="4501158"/>
            <a:ext cx="92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DCNv1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173879" y="1173718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2020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100060" y="4501158"/>
            <a:ext cx="91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DCNv2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11629" y="1173718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2018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461510" y="3179802"/>
            <a:ext cx="105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DeepFM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758464" y="4497348"/>
            <a:ext cx="95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AutoInt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49390" y="4278154"/>
            <a:ext cx="1550670" cy="17111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67500" y="5619988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52225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44602"/>
              </p:ext>
            </p:extLst>
          </p:nvPr>
        </p:nvGraphicFramePr>
        <p:xfrm>
          <a:off x="1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03">
                  <a:extLst>
                    <a:ext uri="{9D8B030D-6E8A-4147-A177-3AD203B41FA5}">
                      <a16:colId xmlns:a16="http://schemas.microsoft.com/office/drawing/2014/main" val="1601016955"/>
                    </a:ext>
                  </a:extLst>
                </a:gridCol>
                <a:gridCol w="7816318">
                  <a:extLst>
                    <a:ext uri="{9D8B030D-6E8A-4147-A177-3AD203B41FA5}">
                      <a16:colId xmlns:a16="http://schemas.microsoft.com/office/drawing/2014/main" val="3872014441"/>
                    </a:ext>
                  </a:extLst>
                </a:gridCol>
                <a:gridCol w="3410080">
                  <a:extLst>
                    <a:ext uri="{9D8B030D-6E8A-4147-A177-3AD203B41FA5}">
                      <a16:colId xmlns:a16="http://schemas.microsoft.com/office/drawing/2014/main" val="501789452"/>
                    </a:ext>
                  </a:extLst>
                </a:gridCol>
              </a:tblGrid>
              <a:tr h="2376663">
                <a:tc>
                  <a:txBody>
                    <a:bodyPr/>
                    <a:lstStyle/>
                    <a:p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  DCN</a:t>
                      </a:r>
                      <a:r>
                        <a:rPr lang="en-US" altLang="zh-CN" sz="1400" b="0" baseline="0" smtClean="0">
                          <a:solidFill>
                            <a:schemeClr val="tx1"/>
                          </a:solidFill>
                        </a:rPr>
                        <a:t> v1</a:t>
                      </a:r>
                    </a:p>
                    <a:p>
                      <a:r>
                        <a:rPr lang="zh-CN" altLang="en-US" sz="1400" b="0" baseline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1400" b="0" baseline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r>
                        <a:rPr lang="zh-CN" altLang="en-US" sz="1400" b="0" baseline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382293"/>
                  </a:ext>
                </a:extLst>
              </a:tr>
              <a:tr h="2370187">
                <a:tc>
                  <a:txBody>
                    <a:bodyPr/>
                    <a:lstStyle/>
                    <a:p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a:t>  DCN v2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604263"/>
                  </a:ext>
                </a:extLst>
              </a:tr>
              <a:tr h="2111150">
                <a:tc>
                  <a:txBody>
                    <a:bodyPr/>
                    <a:lstStyle/>
                    <a:p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a:t>CIN from</a:t>
                      </a:r>
                    </a:p>
                    <a:p>
                      <a:r>
                        <a:rPr lang="en-US" altLang="zh-CN" sz="1400" err="1" smtClean="0">
                          <a:solidFill>
                            <a:schemeClr val="tx1"/>
                          </a:solidFill>
                        </a:rPr>
                        <a:t>xDeepFM</a:t>
                      </a:r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23457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09" y="288172"/>
            <a:ext cx="5596369" cy="19442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972" y="573272"/>
            <a:ext cx="2127330" cy="2461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669" y="2556306"/>
            <a:ext cx="5729253" cy="20335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972" y="2717545"/>
            <a:ext cx="2650705" cy="2427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0768" y="4824439"/>
            <a:ext cx="5477053" cy="19608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6756" y="4822449"/>
            <a:ext cx="2588422" cy="5770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28385" y="1091632"/>
            <a:ext cx="30832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l+1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层特征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presentation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是由第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层与第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层做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bit-wise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的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</a:t>
            </a:r>
          </a:p>
          <a:p>
            <a:endParaRPr lang="en-US" altLang="zh-CN" sz="1400" smtClean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通过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cross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层构造高阶特征</a:t>
            </a:r>
            <a:r>
              <a:rPr lang="zh-CN" altLang="en-US" sz="1400">
                <a:solidFill>
                  <a:srgbClr val="FF0000"/>
                </a:solidFill>
                <a:latin typeface="Cambria Math" panose="02040503050406030204" pitchFamily="18" charset="0"/>
              </a:rPr>
              <a:t>，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显示特征交叉，且发生在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bit-wise</a:t>
            </a:r>
            <a:endParaRPr lang="zh-CN" altLang="en-US" sz="140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385" y="3157830"/>
            <a:ext cx="3083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特点：显示特征交叉，且发生在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bit-wise</a:t>
            </a:r>
            <a:endParaRPr lang="zh-CN" altLang="en-US" sz="140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37154" y="5328542"/>
            <a:ext cx="3270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特点：通过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CIN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层构造高阶特征，显示特征交叉，且发生在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vector-wise</a:t>
            </a:r>
          </a:p>
          <a:p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步骤：首先第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0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层和第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k-1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层外积升维，然后类似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cnn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卷积，卷积发生在横截面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(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不同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vector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内部相同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bit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位置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)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，最后横截面卷积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sum pooling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。</a:t>
            </a:r>
            <a:endParaRPr lang="zh-CN" altLang="en-US" sz="140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43240"/>
              </p:ext>
            </p:extLst>
          </p:nvPr>
        </p:nvGraphicFramePr>
        <p:xfrm>
          <a:off x="0" y="0"/>
          <a:ext cx="12165146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186">
                  <a:extLst>
                    <a:ext uri="{9D8B030D-6E8A-4147-A177-3AD203B41FA5}">
                      <a16:colId xmlns:a16="http://schemas.microsoft.com/office/drawing/2014/main" val="1601016955"/>
                    </a:ext>
                  </a:extLst>
                </a:gridCol>
                <a:gridCol w="7310564">
                  <a:extLst>
                    <a:ext uri="{9D8B030D-6E8A-4147-A177-3AD203B41FA5}">
                      <a16:colId xmlns:a16="http://schemas.microsoft.com/office/drawing/2014/main" val="3872014441"/>
                    </a:ext>
                  </a:extLst>
                </a:gridCol>
                <a:gridCol w="3477396">
                  <a:extLst>
                    <a:ext uri="{9D8B030D-6E8A-4147-A177-3AD203B41FA5}">
                      <a16:colId xmlns:a16="http://schemas.microsoft.com/office/drawing/2014/main" val="501789452"/>
                    </a:ext>
                  </a:extLst>
                </a:gridCol>
              </a:tblGrid>
              <a:tr h="1971371">
                <a:tc>
                  <a:txBody>
                    <a:bodyPr/>
                    <a:lstStyle/>
                    <a:p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Bi-interaction</a:t>
                      </a:r>
                    </a:p>
                    <a:p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From </a:t>
                      </a:r>
                    </a:p>
                    <a:p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FiBiNet(2019)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82293"/>
                  </a:ext>
                </a:extLst>
              </a:tr>
              <a:tr h="2002763">
                <a:tc>
                  <a:txBody>
                    <a:bodyPr/>
                    <a:lstStyle/>
                    <a:p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a:t>Inner Product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a:t>FM(2010)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04263"/>
                  </a:ext>
                </a:extLst>
              </a:tr>
              <a:tr h="1508353">
                <a:tc>
                  <a:txBody>
                    <a:bodyPr/>
                    <a:lstStyle/>
                    <a:p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a:t>Hadamard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a:t>NFM(2017)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234572"/>
                  </a:ext>
                </a:extLst>
              </a:tr>
              <a:tr h="1375513">
                <a:tc>
                  <a:txBody>
                    <a:bodyPr/>
                    <a:lstStyle/>
                    <a:p>
                      <a:endParaRPr lang="en-US" altLang="zh-CN" sz="14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a:t>Outer Productor</a:t>
                      </a:r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smtClean="0">
                          <a:solidFill>
                            <a:schemeClr val="tx1"/>
                          </a:solidFill>
                        </a:rPr>
                        <a:t>PNN(2016)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805352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64" y="22265"/>
            <a:ext cx="4651755" cy="18302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23" y="301538"/>
            <a:ext cx="1792201" cy="2697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052" y="2049955"/>
            <a:ext cx="3749630" cy="18352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105" y="2043656"/>
            <a:ext cx="980585" cy="4178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694" y="4018036"/>
            <a:ext cx="4866839" cy="114070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022" y="4130152"/>
            <a:ext cx="1164297" cy="38809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5694" y="5545352"/>
            <a:ext cx="3694396" cy="130470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022" y="5545352"/>
            <a:ext cx="1164297" cy="45407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3074" y="2331720"/>
            <a:ext cx="3432071" cy="6358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34572" y="3334234"/>
            <a:ext cx="315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二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阶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特征做内积交叉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，为了应对梯度爆炸引入隐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向量</a:t>
            </a:r>
            <a:r>
              <a:rPr lang="zh-CN" altLang="en-US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，</a:t>
            </a:r>
            <a:r>
              <a:rPr lang="en-US" altLang="zh-CN" sz="1400" smtClean="0">
                <a:solidFill>
                  <a:srgbClr val="FF0000"/>
                </a:solidFill>
                <a:latin typeface="Cambria Math" panose="02040503050406030204" pitchFamily="18" charset="0"/>
              </a:rPr>
              <a:t>element-wise</a:t>
            </a:r>
            <a:endParaRPr lang="zh-CN" altLang="en-US" sz="140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87910" y="5856126"/>
            <a:ext cx="3337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</a:rPr>
              <a:t>在</a:t>
            </a:r>
            <a:r>
              <a:rPr lang="en-US" altLang="zh-CN" sz="1400" smtClean="0">
                <a:solidFill>
                  <a:srgbClr val="FF0000"/>
                </a:solidFill>
              </a:rPr>
              <a:t>Embedding+MLP</a:t>
            </a:r>
            <a:r>
              <a:rPr lang="zh-CN" altLang="en-US" sz="1400" smtClean="0">
                <a:solidFill>
                  <a:srgbClr val="FF0000"/>
                </a:solidFill>
              </a:rPr>
              <a:t>的模型中，认为</a:t>
            </a:r>
            <a:r>
              <a:rPr lang="en-US" altLang="zh-CN" sz="1400" smtClean="0">
                <a:solidFill>
                  <a:srgbClr val="FF0000"/>
                </a:solidFill>
              </a:rPr>
              <a:t>Product</a:t>
            </a:r>
            <a:r>
              <a:rPr lang="zh-CN" altLang="en-US" sz="1400" smtClean="0">
                <a:solidFill>
                  <a:srgbClr val="FF0000"/>
                </a:solidFill>
              </a:rPr>
              <a:t>的操作相比</a:t>
            </a:r>
            <a:r>
              <a:rPr lang="en-US" altLang="zh-CN" sz="1400" smtClean="0">
                <a:solidFill>
                  <a:srgbClr val="FF0000"/>
                </a:solidFill>
              </a:rPr>
              <a:t>add</a:t>
            </a:r>
            <a:r>
              <a:rPr lang="zh-CN" altLang="en-US" sz="1400" smtClean="0">
                <a:solidFill>
                  <a:srgbClr val="FF0000"/>
                </a:solidFill>
              </a:rPr>
              <a:t>操作更好捕捉特征相关性。分为</a:t>
            </a:r>
            <a:r>
              <a:rPr lang="en-US" altLang="zh-CN" sz="1400" smtClean="0">
                <a:solidFill>
                  <a:srgbClr val="FF0000"/>
                </a:solidFill>
              </a:rPr>
              <a:t>Inner Product</a:t>
            </a:r>
            <a:r>
              <a:rPr lang="zh-CN" altLang="en-US" sz="1400" smtClean="0">
                <a:solidFill>
                  <a:srgbClr val="FF0000"/>
                </a:solidFill>
              </a:rPr>
              <a:t>和</a:t>
            </a:r>
            <a:r>
              <a:rPr lang="en-US" altLang="zh-CN" sz="1400" smtClean="0">
                <a:solidFill>
                  <a:srgbClr val="FF0000"/>
                </a:solidFill>
              </a:rPr>
              <a:t>Outer Product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23108" y="4687513"/>
            <a:ext cx="3247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e</a:t>
            </a:r>
            <a:r>
              <a:rPr lang="en-US" altLang="zh-CN" sz="1600" smtClean="0">
                <a:solidFill>
                  <a:srgbClr val="FF0000"/>
                </a:solidFill>
              </a:rPr>
              <a:t>mbedding</a:t>
            </a:r>
            <a:r>
              <a:rPr lang="zh-CN" altLang="en-US" sz="1600" smtClean="0">
                <a:solidFill>
                  <a:srgbClr val="FF0000"/>
                </a:solidFill>
              </a:rPr>
              <a:t>层两两做</a:t>
            </a:r>
            <a:r>
              <a:rPr lang="en-US" altLang="zh-CN" sz="1600" smtClean="0">
                <a:solidFill>
                  <a:srgbClr val="FF0000"/>
                </a:solidFill>
              </a:rPr>
              <a:t>element-wise</a:t>
            </a:r>
          </a:p>
          <a:p>
            <a:r>
              <a:rPr lang="zh-CN" altLang="en-US" sz="1400" smtClean="0">
                <a:solidFill>
                  <a:srgbClr val="FF0000"/>
                </a:solidFill>
              </a:rPr>
              <a:t>，用</a:t>
            </a:r>
            <a:r>
              <a:rPr lang="en-US" altLang="zh-CN" sz="1400" smtClean="0">
                <a:solidFill>
                  <a:srgbClr val="FF0000"/>
                </a:solidFill>
              </a:rPr>
              <a:t>NN</a:t>
            </a:r>
            <a:r>
              <a:rPr lang="zh-CN" altLang="en-US" sz="1400" smtClean="0">
                <a:solidFill>
                  <a:srgbClr val="FF0000"/>
                </a:solidFill>
              </a:rPr>
              <a:t>代替</a:t>
            </a:r>
            <a:r>
              <a:rPr lang="en-US" altLang="zh-CN" sz="1400" smtClean="0">
                <a:solidFill>
                  <a:srgbClr val="FF0000"/>
                </a:solidFill>
              </a:rPr>
              <a:t>FM</a:t>
            </a:r>
            <a:r>
              <a:rPr lang="zh-CN" altLang="en-US" sz="1400" smtClean="0">
                <a:solidFill>
                  <a:srgbClr val="FF0000"/>
                </a:solidFill>
              </a:rPr>
              <a:t>中的内积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3075" y="900606"/>
            <a:ext cx="2811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1.embedding</a:t>
            </a:r>
            <a:r>
              <a:rPr lang="zh-CN" altLang="en-US" sz="1400" smtClean="0">
                <a:solidFill>
                  <a:srgbClr val="FF0000"/>
                </a:solidFill>
              </a:rPr>
              <a:t>双线性特征交叉，组合</a:t>
            </a:r>
            <a:r>
              <a:rPr lang="en-US" altLang="zh-CN" sz="1400" smtClean="0">
                <a:solidFill>
                  <a:srgbClr val="FF0000"/>
                </a:solidFill>
              </a:rPr>
              <a:t>hadamard</a:t>
            </a:r>
            <a:r>
              <a:rPr lang="zh-CN" altLang="en-US" sz="1400" smtClean="0">
                <a:solidFill>
                  <a:srgbClr val="FF0000"/>
                </a:solidFill>
              </a:rPr>
              <a:t>和</a:t>
            </a:r>
            <a:r>
              <a:rPr lang="en-US" altLang="zh-CN" sz="1400" smtClean="0">
                <a:solidFill>
                  <a:srgbClr val="FF0000"/>
                </a:solidFill>
              </a:rPr>
              <a:t>inner product</a:t>
            </a:r>
          </a:p>
          <a:p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2.</a:t>
            </a:r>
            <a:r>
              <a:rPr lang="zh-CN" altLang="en-US" sz="1400" smtClean="0">
                <a:solidFill>
                  <a:srgbClr val="FF0000"/>
                </a:solidFill>
              </a:rPr>
              <a:t>特征重要性选择使用</a:t>
            </a:r>
            <a:r>
              <a:rPr lang="en-US" altLang="zh-CN" sz="1400" smtClean="0">
                <a:solidFill>
                  <a:srgbClr val="FF0000"/>
                </a:solidFill>
              </a:rPr>
              <a:t>SENET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2271"/>
              </p:ext>
            </p:extLst>
          </p:nvPr>
        </p:nvGraphicFramePr>
        <p:xfrm>
          <a:off x="0" y="-11430"/>
          <a:ext cx="12192000" cy="6869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962">
                  <a:extLst>
                    <a:ext uri="{9D8B030D-6E8A-4147-A177-3AD203B41FA5}">
                      <a16:colId xmlns:a16="http://schemas.microsoft.com/office/drawing/2014/main" val="1601016955"/>
                    </a:ext>
                  </a:extLst>
                </a:gridCol>
                <a:gridCol w="7240439">
                  <a:extLst>
                    <a:ext uri="{9D8B030D-6E8A-4147-A177-3AD203B41FA5}">
                      <a16:colId xmlns:a16="http://schemas.microsoft.com/office/drawing/2014/main" val="3872014441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501789452"/>
                    </a:ext>
                  </a:extLst>
                </a:gridCol>
              </a:tblGrid>
              <a:tr h="2157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HRR(Holographic Reduced Representation)</a:t>
                      </a:r>
                      <a:r>
                        <a:rPr lang="zh-CN" altLang="en-US" sz="1400" b="0" smtClean="0">
                          <a:solidFill>
                            <a:schemeClr val="tx1"/>
                          </a:solidFill>
                        </a:rPr>
                        <a:t>：</a:t>
                      </a:r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HFM(2019)</a:t>
                      </a:r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82293"/>
                  </a:ext>
                </a:extLst>
              </a:tr>
              <a:tr h="2139847">
                <a:tc>
                  <a:txBody>
                    <a:bodyPr/>
                    <a:lstStyle/>
                    <a:p>
                      <a:endParaRPr lang="en-US" altLang="zh-CN" sz="1400" smtClean="0"/>
                    </a:p>
                    <a:p>
                      <a:endParaRPr lang="en-US" altLang="zh-CN" sz="1400" smtClean="0"/>
                    </a:p>
                    <a:p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Tensor-based:</a:t>
                      </a:r>
                    </a:p>
                    <a:p>
                      <a:r>
                        <a:rPr lang="en-US" altLang="zh-CN" sz="1400" smtClean="0"/>
                        <a:t>TFNET</a:t>
                      </a:r>
                    </a:p>
                    <a:p>
                      <a:r>
                        <a:rPr lang="zh-CN" altLang="en-US" sz="1400" smtClean="0"/>
                        <a:t>（</a:t>
                      </a:r>
                      <a:r>
                        <a:rPr lang="en-US" altLang="zh-CN" sz="1400" smtClean="0"/>
                        <a:t>2020</a:t>
                      </a:r>
                      <a:r>
                        <a:rPr lang="zh-CN" altLang="en-US" sz="1400" smtClean="0"/>
                        <a:t>）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04263"/>
                  </a:ext>
                </a:extLst>
              </a:tr>
              <a:tr h="2572431">
                <a:tc>
                  <a:txBody>
                    <a:bodyPr/>
                    <a:lstStyle/>
                    <a:p>
                      <a:endParaRPr lang="en-US" altLang="zh-CN" sz="1400" smtClean="0"/>
                    </a:p>
                    <a:p>
                      <a:endParaRPr lang="en-US" altLang="zh-CN" sz="1400" smtClean="0"/>
                    </a:p>
                    <a:p>
                      <a:endParaRPr lang="en-US" altLang="zh-CN" sz="1400" smtClean="0"/>
                    </a:p>
                    <a:p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CNN:CCPM</a:t>
                      </a:r>
                    </a:p>
                    <a:p>
                      <a:r>
                        <a:rPr lang="en-US" altLang="zh-CN" sz="1400" smtClean="0"/>
                        <a:t>(2015)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234572"/>
                  </a:ext>
                </a:extLst>
              </a:tr>
            </a:tbl>
          </a:graphicData>
        </a:graphic>
      </p:graphicFrame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07" y="377535"/>
            <a:ext cx="2422075" cy="1316484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954" y="10913"/>
            <a:ext cx="2703426" cy="20497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755" y="2265865"/>
            <a:ext cx="3870631" cy="19494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0462" y="2280759"/>
            <a:ext cx="1362338" cy="3595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7173" y="2738480"/>
            <a:ext cx="1208915" cy="3254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7791" y="4351165"/>
            <a:ext cx="5582829" cy="23558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8410" y="4516692"/>
            <a:ext cx="1767373" cy="5544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85710" y="5790991"/>
            <a:ext cx="264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</a:rPr>
              <a:t>可以捕捉元素的局部特征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85710" y="3424687"/>
            <a:ext cx="3291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</a:rPr>
              <a:t>引入操作张量，通过多层矩阵来特征交叉，挖掘不同语义空间里的差异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85710" y="93581"/>
            <a:ext cx="3291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</a:rPr>
              <a:t>外积压缩成向量。由于</a:t>
            </a:r>
            <a:r>
              <a:rPr lang="en-US" altLang="zh-CN" sz="1400" smtClean="0">
                <a:solidFill>
                  <a:srgbClr val="FF0000"/>
                </a:solidFill>
              </a:rPr>
              <a:t>FM</a:t>
            </a:r>
            <a:r>
              <a:rPr lang="zh-CN" altLang="en-US" sz="1400" smtClean="0">
                <a:solidFill>
                  <a:srgbClr val="FF0000"/>
                </a:solidFill>
              </a:rPr>
              <a:t>内积会导致信息丢失，外积导致计算量和存储量爆炸。此方法是优于内积效果，可以得到更好</a:t>
            </a:r>
            <a:r>
              <a:rPr lang="zh-CN" altLang="en-US" sz="1400" smtClean="0">
                <a:solidFill>
                  <a:srgbClr val="FF0000"/>
                </a:solidFill>
              </a:rPr>
              <a:t>表示</a:t>
            </a:r>
            <a:r>
              <a:rPr lang="zh-CN" altLang="en-US" sz="1400" smtClean="0">
                <a:solidFill>
                  <a:srgbClr val="FF0000"/>
                </a:solidFill>
              </a:rPr>
              <a:t>。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zh-CN" altLang="en-US" sz="1400" smtClean="0">
                <a:solidFill>
                  <a:srgbClr val="FF0000"/>
                </a:solidFill>
              </a:rPr>
              <a:t>直接将</a:t>
            </a:r>
            <a:r>
              <a:rPr lang="en-US" altLang="zh-CN" sz="1400" smtClean="0">
                <a:solidFill>
                  <a:srgbClr val="FF0000"/>
                </a:solidFill>
              </a:rPr>
              <a:t>HRR</a:t>
            </a:r>
            <a:r>
              <a:rPr lang="zh-CN" altLang="en-US" sz="1400" smtClean="0">
                <a:solidFill>
                  <a:srgbClr val="FF0000"/>
                </a:solidFill>
              </a:rPr>
              <a:t>替换</a:t>
            </a:r>
            <a:r>
              <a:rPr lang="en-US" altLang="zh-CN" sz="1400" smtClean="0">
                <a:solidFill>
                  <a:srgbClr val="FF0000"/>
                </a:solidFill>
              </a:rPr>
              <a:t>FM</a:t>
            </a:r>
            <a:r>
              <a:rPr lang="zh-CN" altLang="en-US" sz="1400" smtClean="0">
                <a:solidFill>
                  <a:srgbClr val="FF0000"/>
                </a:solidFill>
              </a:rPr>
              <a:t>里的内积，就是</a:t>
            </a:r>
            <a:r>
              <a:rPr lang="en-US" altLang="zh-CN" sz="1400" smtClean="0">
                <a:solidFill>
                  <a:srgbClr val="FF0000"/>
                </a:solidFill>
              </a:rPr>
              <a:t>HFM</a:t>
            </a:r>
            <a:r>
              <a:rPr lang="zh-CN" altLang="en-US" sz="1400" smtClean="0">
                <a:solidFill>
                  <a:srgbClr val="FF0000"/>
                </a:solidFill>
              </a:rPr>
              <a:t>。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zh-CN" altLang="en-US" sz="1400" smtClean="0">
                <a:solidFill>
                  <a:srgbClr val="FF0000"/>
                </a:solidFill>
              </a:rPr>
              <a:t>公式：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3983" y="1747339"/>
            <a:ext cx="3466941" cy="22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3815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453">
                  <a:extLst>
                    <a:ext uri="{9D8B030D-6E8A-4147-A177-3AD203B41FA5}">
                      <a16:colId xmlns:a16="http://schemas.microsoft.com/office/drawing/2014/main" val="1601016955"/>
                    </a:ext>
                  </a:extLst>
                </a:gridCol>
                <a:gridCol w="7257691">
                  <a:extLst>
                    <a:ext uri="{9D8B030D-6E8A-4147-A177-3AD203B41FA5}">
                      <a16:colId xmlns:a16="http://schemas.microsoft.com/office/drawing/2014/main" val="3872014441"/>
                    </a:ext>
                  </a:extLst>
                </a:gridCol>
                <a:gridCol w="3697856">
                  <a:extLst>
                    <a:ext uri="{9D8B030D-6E8A-4147-A177-3AD203B41FA5}">
                      <a16:colId xmlns:a16="http://schemas.microsoft.com/office/drawing/2014/main" val="501789452"/>
                    </a:ext>
                  </a:extLst>
                </a:gridCol>
              </a:tblGrid>
              <a:tr h="3210644">
                <a:tc>
                  <a:txBody>
                    <a:bodyPr/>
                    <a:lstStyle/>
                    <a:p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GNN:</a:t>
                      </a:r>
                    </a:p>
                    <a:p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FGCNN(2019)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82293"/>
                  </a:ext>
                </a:extLst>
              </a:tr>
              <a:tr h="3647356">
                <a:tc>
                  <a:txBody>
                    <a:bodyPr/>
                    <a:lstStyle/>
                    <a:p>
                      <a:endParaRPr lang="en-US" altLang="zh-CN" sz="1400" smtClean="0"/>
                    </a:p>
                    <a:p>
                      <a:endParaRPr lang="en-US" altLang="zh-CN" sz="1400" smtClean="0"/>
                    </a:p>
                    <a:p>
                      <a:endParaRPr lang="en-US" altLang="zh-CN" sz="1400" smtClean="0"/>
                    </a:p>
                    <a:p>
                      <a:endParaRPr lang="en-US" altLang="zh-CN" sz="1400" smtClean="0"/>
                    </a:p>
                    <a:p>
                      <a:endParaRPr lang="en-US" altLang="zh-CN" sz="1400" smtClean="0"/>
                    </a:p>
                    <a:p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Attention</a:t>
                      </a:r>
                      <a:r>
                        <a:rPr lang="zh-CN" altLang="en-US" sz="1400" smtClean="0"/>
                        <a:t>：</a:t>
                      </a:r>
                      <a:r>
                        <a:rPr lang="en-US" altLang="zh-CN" sz="1400" smtClean="0"/>
                        <a:t>AutoInt(2019)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0426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66" y="56900"/>
            <a:ext cx="4522930" cy="30380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428" y="138022"/>
            <a:ext cx="3077373" cy="6048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428" y="851139"/>
            <a:ext cx="2979259" cy="3925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7429" y="1351928"/>
            <a:ext cx="2461674" cy="3580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666" y="3670269"/>
            <a:ext cx="4666652" cy="29536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428" y="4441015"/>
            <a:ext cx="2446502" cy="7060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83930" y="5649082"/>
            <a:ext cx="311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</a:rPr>
              <a:t>通过</a:t>
            </a:r>
            <a:r>
              <a:rPr lang="en-US" altLang="zh-CN" sz="1400" smtClean="0">
                <a:solidFill>
                  <a:srgbClr val="FF0000"/>
                </a:solidFill>
              </a:rPr>
              <a:t>multi-head self-attention</a:t>
            </a:r>
            <a:r>
              <a:rPr lang="zh-CN" altLang="en-US" sz="1400" smtClean="0">
                <a:solidFill>
                  <a:srgbClr val="FF0000"/>
                </a:solidFill>
              </a:rPr>
              <a:t>构造高阶特征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83930" y="1709989"/>
            <a:ext cx="3509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FGCNN</a:t>
            </a:r>
            <a:r>
              <a:rPr lang="zh-CN" altLang="en-US" sz="1400" smtClean="0">
                <a:solidFill>
                  <a:srgbClr val="FF0000"/>
                </a:solidFill>
              </a:rPr>
              <a:t>有两个模块：</a:t>
            </a:r>
            <a:r>
              <a:rPr lang="en-US" altLang="zh-CN" sz="1400" smtClean="0">
                <a:solidFill>
                  <a:srgbClr val="FF0000"/>
                </a:solidFill>
              </a:rPr>
              <a:t>feature generation </a:t>
            </a:r>
            <a:r>
              <a:rPr lang="zh-CN" altLang="en-US" sz="1400" smtClean="0">
                <a:solidFill>
                  <a:srgbClr val="FF0000"/>
                </a:solidFill>
              </a:rPr>
              <a:t>和 </a:t>
            </a:r>
            <a:r>
              <a:rPr lang="en-US" altLang="zh-CN" sz="1400" smtClean="0">
                <a:solidFill>
                  <a:srgbClr val="FF0000"/>
                </a:solidFill>
              </a:rPr>
              <a:t>deep classifier</a:t>
            </a:r>
            <a:r>
              <a:rPr lang="zh-CN" altLang="en-US" sz="1400" smtClean="0">
                <a:solidFill>
                  <a:srgbClr val="FF0000"/>
                </a:solidFill>
              </a:rPr>
              <a:t>。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Feature generation</a:t>
            </a:r>
            <a:r>
              <a:rPr lang="zh-CN" altLang="en-US" sz="1400" smtClean="0">
                <a:solidFill>
                  <a:srgbClr val="FF0000"/>
                </a:solidFill>
              </a:rPr>
              <a:t>模块通</a:t>
            </a:r>
            <a:r>
              <a:rPr lang="en-US" altLang="zh-CN" sz="1400" smtClean="0">
                <a:solidFill>
                  <a:srgbClr val="FF0000"/>
                </a:solidFill>
              </a:rPr>
              <a:t>CNN</a:t>
            </a:r>
            <a:r>
              <a:rPr lang="zh-CN" altLang="en-US" sz="1400" smtClean="0">
                <a:solidFill>
                  <a:srgbClr val="FF0000"/>
                </a:solidFill>
              </a:rPr>
              <a:t>将提取的交叉特征和原始特征通过</a:t>
            </a:r>
            <a:r>
              <a:rPr lang="en-US" altLang="zh-CN" sz="1400" smtClean="0">
                <a:solidFill>
                  <a:srgbClr val="FF0000"/>
                </a:solidFill>
              </a:rPr>
              <a:t>Recombination</a:t>
            </a:r>
            <a:r>
              <a:rPr lang="zh-CN" altLang="en-US" sz="1400" smtClean="0">
                <a:solidFill>
                  <a:srgbClr val="FF0000"/>
                </a:solidFill>
              </a:rPr>
              <a:t>结构拼接，输入到</a:t>
            </a:r>
            <a:r>
              <a:rPr lang="en-US" altLang="zh-CN" sz="1400" smtClean="0">
                <a:solidFill>
                  <a:srgbClr val="FF0000"/>
                </a:solidFill>
              </a:rPr>
              <a:t>deep classifier</a:t>
            </a:r>
            <a:r>
              <a:rPr lang="zh-CN" altLang="en-US" sz="1400" smtClean="0">
                <a:solidFill>
                  <a:srgbClr val="FF0000"/>
                </a:solidFill>
              </a:rPr>
              <a:t>。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zh-CN" altLang="en-US" sz="1400" smtClean="0">
                <a:solidFill>
                  <a:srgbClr val="FF0000"/>
                </a:solidFill>
              </a:rPr>
              <a:t>总结：此模型效果最好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373</Words>
  <Application>Microsoft Office PowerPoint</Application>
  <PresentationFormat>宽屏</PresentationFormat>
  <Paragraphs>110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</dc:creator>
  <cp:lastModifiedBy>mi</cp:lastModifiedBy>
  <cp:revision>58</cp:revision>
  <dcterms:created xsi:type="dcterms:W3CDTF">2021-12-05T10:23:54Z</dcterms:created>
  <dcterms:modified xsi:type="dcterms:W3CDTF">2021-12-10T11:21:10Z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b71b1b9fcbc845a39aaf9ac25b63dffd">
    <vt:lpwstr>CWMSUTOTMssnJXq48ZcT1SzTV4373cwvjYcSPQNHLxl/KTIp4Y71tdTpeubfwCeZ8Z80pWe/DVt1D/rTgGgEWwDoA==</vt:lpwstr>
  </property>
</Properties>
</file>