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9443544-78E4-4586-A686-56A2906E4E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943E-76D8-4710-BC58-3F1EE70DC0B0}" type="datetimeFigureOut">
              <a:rPr lang="zh-CN" altLang="en-US" smtClean="0"/>
              <a:pPr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6368-9BDE-4C8E-A323-385F54563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Dijkstra's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600200"/>
            <a:ext cx="8406676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解决无负权边</a:t>
            </a:r>
            <a:r>
              <a:rPr lang="zh-CN" altLang="en-US" dirty="0" smtClean="0"/>
              <a:t>的带权有向图</a:t>
            </a:r>
            <a:r>
              <a:rPr lang="zh-CN" altLang="en-US" dirty="0" smtClean="0"/>
              <a:t>的单源</a:t>
            </a:r>
            <a:r>
              <a:rPr lang="zh-CN" altLang="en-US" dirty="0" smtClean="0"/>
              <a:t>最短路问题</a:t>
            </a:r>
            <a:endParaRPr lang="en-US" altLang="zh-CN" dirty="0" smtClean="0"/>
          </a:p>
          <a:p>
            <a:r>
              <a:rPr lang="zh-CN" altLang="en-US" dirty="0" smtClean="0"/>
              <a:t>无负权边的带权无向图，也可以处理，把每条边看作是一正一反两条有向边即可</a:t>
            </a:r>
            <a:endParaRPr lang="en-US" altLang="zh-CN" dirty="0" smtClean="0"/>
          </a:p>
          <a:p>
            <a:r>
              <a:rPr lang="zh-CN" altLang="en-US" dirty="0" smtClean="0"/>
              <a:t>贪心思想，若离</a:t>
            </a:r>
            <a:r>
              <a:rPr lang="en-US" altLang="zh-CN" dirty="0" smtClean="0"/>
              <a:t>s</a:t>
            </a:r>
            <a:r>
              <a:rPr lang="zh-CN" altLang="en-US" dirty="0" smtClean="0"/>
              <a:t>前</a:t>
            </a:r>
            <a:r>
              <a:rPr lang="en-US" altLang="zh-CN" dirty="0" smtClean="0"/>
              <a:t>k-1</a:t>
            </a:r>
            <a:r>
              <a:rPr lang="zh-CN" altLang="en-US" dirty="0" smtClean="0"/>
              <a:t>近的点已经被确定，构成点集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，那么从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到离</a:t>
            </a:r>
            <a:r>
              <a:rPr lang="en-US" altLang="zh-CN" dirty="0" smtClean="0"/>
              <a:t>s</a:t>
            </a:r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近的点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的最短路径，</a:t>
            </a:r>
            <a:r>
              <a:rPr lang="en-US" altLang="zh-CN" dirty="0" smtClean="0"/>
              <a:t>{s,p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l</a:t>
            </a:r>
            <a:r>
              <a:rPr lang="en-US" altLang="zh-CN" dirty="0" err="1" smtClean="0"/>
              <a:t>,t</a:t>
            </a:r>
            <a:r>
              <a:rPr lang="en-US" altLang="zh-CN" dirty="0" smtClean="0"/>
              <a:t>}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s,p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…p</a:t>
            </a:r>
            <a:r>
              <a:rPr lang="en-US" altLang="zh-CN" baseline="-25000" dirty="0" smtClean="0"/>
              <a:t>l</a:t>
            </a:r>
            <a:r>
              <a:rPr lang="zh-CN" altLang="en-US" dirty="0" smtClean="0"/>
              <a:t>∈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否则假设</a:t>
            </a:r>
            <a:r>
              <a:rPr lang="en-US" altLang="zh-CN" dirty="0" smtClean="0"/>
              <a:t>pi</a:t>
            </a:r>
            <a:r>
              <a:rPr lang="zh-CN" altLang="en-US" dirty="0" smtClean="0"/>
              <a:t>∉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，则因为边权非负，</a:t>
            </a:r>
            <a:r>
              <a:rPr lang="en-US" altLang="zh-CN" dirty="0" smtClean="0"/>
              <a:t>pi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的路径≥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d[pi]</a:t>
            </a:r>
            <a:r>
              <a:rPr lang="zh-CN" altLang="en-US" dirty="0" smtClean="0"/>
              <a:t>≤</a:t>
            </a:r>
            <a:r>
              <a:rPr lang="en-US" altLang="zh-CN" dirty="0" smtClean="0"/>
              <a:t>d[t]</a:t>
            </a:r>
          </a:p>
          <a:p>
            <a:r>
              <a:rPr lang="zh-CN" altLang="en-US" dirty="0" smtClean="0"/>
              <a:t>由基本性质</a:t>
            </a:r>
            <a:r>
              <a:rPr lang="en-US" altLang="zh-CN" dirty="0" smtClean="0"/>
              <a:t>1</a:t>
            </a:r>
            <a:r>
              <a:rPr lang="zh-CN" altLang="en-US" dirty="0" smtClean="0"/>
              <a:t>得</a:t>
            </a:r>
            <a:r>
              <a:rPr lang="en-US" altLang="zh-CN" dirty="0" smtClean="0"/>
              <a:t>: 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]=min(d[p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]+cost(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,i</a:t>
            </a:r>
            <a:r>
              <a:rPr lang="en-US" altLang="zh-CN" dirty="0" smtClean="0"/>
              <a:t>)),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∉</a:t>
            </a:r>
            <a:r>
              <a:rPr lang="en-US" altLang="zh-CN" dirty="0" err="1" smtClean="0"/>
              <a:t>P,p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P</a:t>
            </a:r>
          </a:p>
          <a:p>
            <a:pPr>
              <a:buNone/>
            </a:pPr>
            <a:r>
              <a:rPr lang="en-US" altLang="zh-CN" dirty="0" smtClean="0"/>
              <a:t>	d[t]=min(d[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,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∉</a:t>
            </a:r>
            <a:r>
              <a:rPr lang="en-US" altLang="zh-CN" dirty="0" smtClean="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Dijkstra's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初始令</a:t>
            </a:r>
            <a:r>
              <a:rPr lang="en-US" altLang="zh-CN" dirty="0" smtClean="0"/>
              <a:t>d[s]=0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]=+∞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</a:t>
            </a:r>
            <a:r>
              <a:rPr lang="zh-CN" altLang="en-US" dirty="0" smtClean="0"/>
              <a:t>∅</a:t>
            </a:r>
            <a:endParaRPr lang="en-US" altLang="zh-CN" dirty="0" smtClean="0"/>
          </a:p>
          <a:p>
            <a:r>
              <a:rPr lang="zh-CN" altLang="en-US" dirty="0" smtClean="0"/>
              <a:t>找到点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∉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最小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添入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，对于任意</a:t>
            </a:r>
            <a:r>
              <a:rPr lang="en-US" altLang="zh-CN" dirty="0" smtClean="0"/>
              <a:t>j</a:t>
            </a:r>
            <a:r>
              <a:rPr lang="zh-CN" altLang="en-US" dirty="0" smtClean="0"/>
              <a:t>∉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]+cost(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)&lt;d[j]</a:t>
            </a:r>
            <a:r>
              <a:rPr lang="zh-CN" altLang="en-US" dirty="0" smtClean="0"/>
              <a:t>，则更新</a:t>
            </a:r>
            <a:r>
              <a:rPr lang="en-US" altLang="zh-CN" dirty="0" smtClean="0"/>
              <a:t>d[j]=d[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]+cost(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+m)</a:t>
            </a:r>
          </a:p>
          <a:p>
            <a:r>
              <a:rPr lang="zh-CN" altLang="en-US" dirty="0" smtClean="0"/>
              <a:t>用斐波那契堆可以做到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nlogn+m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066800" y="3276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981200" y="1219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4038600" y="106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038600" y="4724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1600200" y="3048000"/>
            <a:ext cx="3581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572000" y="1524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4724400" y="3505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1600200" y="1447800"/>
            <a:ext cx="2362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600200" y="38862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1371600" y="18288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667000" y="121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2514600" y="1828800"/>
            <a:ext cx="16764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1279525" y="2170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50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2955925" y="8747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200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2895600" y="26670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200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2057400" y="25146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1000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362200" y="41910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3000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4038600" y="29718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10000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724400" y="17526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8000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4953000" y="3886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5000</a:t>
            </a:r>
          </a:p>
        </p:txBody>
      </p:sp>
      <p:graphicFrame>
        <p:nvGraphicFramePr>
          <p:cNvPr id="42042" name="Group 58"/>
          <p:cNvGraphicFramePr>
            <a:graphicFrameLocks noGrp="1"/>
          </p:cNvGraphicFramePr>
          <p:nvPr>
            <p:ph/>
          </p:nvPr>
        </p:nvGraphicFramePr>
        <p:xfrm>
          <a:off x="6248400" y="990600"/>
          <a:ext cx="2593975" cy="4324350"/>
        </p:xfrm>
        <a:graphic>
          <a:graphicData uri="http://schemas.openxmlformats.org/drawingml/2006/table">
            <a:tbl>
              <a:tblPr/>
              <a:tblGrid>
                <a:gridCol w="1296988"/>
                <a:gridCol w="1296987"/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Dist[v]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44" name="Text Box 60"/>
          <p:cNvSpPr txBox="1">
            <a:spLocks noChangeArrowheads="1"/>
          </p:cNvSpPr>
          <p:nvPr/>
        </p:nvSpPr>
        <p:spPr bwMode="auto">
          <a:xfrm>
            <a:off x="7772400" y="259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7586663" y="2503488"/>
            <a:ext cx="1176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10000</a:t>
            </a:r>
          </a:p>
        </p:txBody>
      </p:sp>
      <p:sp>
        <p:nvSpPr>
          <p:cNvPr id="42046" name="Text Box 62"/>
          <p:cNvSpPr txBox="1">
            <a:spLocks noChangeArrowheads="1"/>
          </p:cNvSpPr>
          <p:nvPr/>
        </p:nvSpPr>
        <p:spPr bwMode="auto">
          <a:xfrm>
            <a:off x="7696200" y="3276600"/>
            <a:ext cx="97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1000</a:t>
            </a:r>
          </a:p>
        </p:txBody>
      </p:sp>
      <p:sp>
        <p:nvSpPr>
          <p:cNvPr id="42047" name="Text Box 63"/>
          <p:cNvSpPr txBox="1">
            <a:spLocks noChangeArrowheads="1"/>
          </p:cNvSpPr>
          <p:nvPr/>
        </p:nvSpPr>
        <p:spPr bwMode="auto">
          <a:xfrm>
            <a:off x="7708900" y="3962400"/>
            <a:ext cx="97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3000</a:t>
            </a:r>
          </a:p>
        </p:txBody>
      </p:sp>
      <p:sp>
        <p:nvSpPr>
          <p:cNvPr id="42049" name="Text Box 65"/>
          <p:cNvSpPr txBox="1">
            <a:spLocks noChangeArrowheads="1"/>
          </p:cNvSpPr>
          <p:nvPr/>
        </p:nvSpPr>
        <p:spPr bwMode="auto">
          <a:xfrm>
            <a:off x="7831138" y="3276600"/>
            <a:ext cx="77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250</a:t>
            </a:r>
          </a:p>
        </p:txBody>
      </p:sp>
      <p:sp>
        <p:nvSpPr>
          <p:cNvPr id="42051" name="Text Box 67"/>
          <p:cNvSpPr txBox="1">
            <a:spLocks noChangeArrowheads="1"/>
          </p:cNvSpPr>
          <p:nvPr/>
        </p:nvSpPr>
        <p:spPr bwMode="auto">
          <a:xfrm>
            <a:off x="7831138" y="3962400"/>
            <a:ext cx="77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250</a:t>
            </a:r>
          </a:p>
        </p:txBody>
      </p:sp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7696200" y="2514600"/>
            <a:ext cx="97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8250</a:t>
            </a: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7772400" y="2514600"/>
            <a:ext cx="97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5250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5" grpId="0"/>
      <p:bldP spid="42046" grpId="0"/>
      <p:bldP spid="42047" grpId="0"/>
      <p:bldP spid="42049" grpId="0"/>
      <p:bldP spid="42051" grpId="0"/>
      <p:bldP spid="42052" grpId="0"/>
      <p:bldP spid="42052" grpId="1"/>
      <p:bldP spid="420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Dijkstra's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196752"/>
            <a:ext cx="85402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err="1" smtClean="0"/>
              <a:t>Dijkstra</a:t>
            </a:r>
            <a:r>
              <a:rPr lang="zh-CN" altLang="en-US" sz="2600" dirty="0" smtClean="0"/>
              <a:t>算法也适用于无向图。但不适用于有负权边的图。</a:t>
            </a:r>
            <a:endParaRPr lang="en-US" altLang="zh-CN" sz="2600" dirty="0" smtClean="0"/>
          </a:p>
          <a:p>
            <a:endParaRPr lang="zh-CN" altLang="en-US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575448" y="212447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75448" y="578207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870848" y="380087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355976" y="3861048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/>
              <a:t>-2</a:t>
            </a:r>
            <a:endParaRPr lang="en-US" altLang="zh-CN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724128" y="278092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724128" y="501317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30" name="直接连接符 29"/>
          <p:cNvCxnSpPr>
            <a:stCxn id="8" idx="5"/>
          </p:cNvCxnSpPr>
          <p:nvPr/>
        </p:nvCxnSpPr>
        <p:spPr>
          <a:xfrm>
            <a:off x="5030733" y="2579757"/>
            <a:ext cx="981427" cy="120928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076056" y="4293096"/>
            <a:ext cx="1008112" cy="151216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9" idx="0"/>
          </p:cNvCxnSpPr>
          <p:nvPr/>
        </p:nvCxnSpPr>
        <p:spPr>
          <a:xfrm flipH="1">
            <a:off x="4842148" y="2708920"/>
            <a:ext cx="17884" cy="3073152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3713" y="2636912"/>
            <a:ext cx="32482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/>
              <a:t>d[1,2] = 2 </a:t>
            </a: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但用</a:t>
            </a:r>
            <a:r>
              <a:rPr lang="en-US" altLang="zh-CN" sz="2600" dirty="0" err="1" smtClean="0"/>
              <a:t>Dijkstra</a:t>
            </a:r>
            <a:r>
              <a:rPr lang="zh-CN" altLang="en-US" sz="2600" dirty="0" smtClean="0"/>
              <a:t>算法求得 </a:t>
            </a:r>
            <a:r>
              <a:rPr lang="en-US" altLang="zh-CN" sz="2600" dirty="0" smtClean="0"/>
              <a:t>d[1,2] =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Office PowerPoint</Application>
  <PresentationFormat>全屏显示(4:3)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Dijkstra's Algorithm</vt:lpstr>
      <vt:lpstr>Dijkstra's Algorithm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Dijkstra's Algorithm</dc:title>
  <dc:creator>guowei</dc:creator>
  <cp:lastModifiedBy>guowei</cp:lastModifiedBy>
  <cp:revision>2</cp:revision>
  <dcterms:created xsi:type="dcterms:W3CDTF">2013-07-14T17:05:57Z</dcterms:created>
  <dcterms:modified xsi:type="dcterms:W3CDTF">2013-07-14T23:07:06Z</dcterms:modified>
</cp:coreProperties>
</file>