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+mj-lt"/>
                <a:ea typeface="+mj-ea"/>
                <a:cs typeface="+mj-cs"/>
                <a:sym typeface="Helvetica"/>
              </a:defRPr>
            </a:lvl1pPr>
            <a:lvl2pPr marL="740833" indent="-296333" algn="ctr">
              <a:spcBef>
                <a:spcPts val="0"/>
              </a:spcBef>
              <a:defRPr sz="2400">
                <a:latin typeface="+mj-lt"/>
                <a:ea typeface="+mj-ea"/>
                <a:cs typeface="+mj-cs"/>
                <a:sym typeface="Helvetica"/>
              </a:defRPr>
            </a:lvl2pPr>
            <a:lvl3pPr marL="1185333" indent="-296333" algn="ctr">
              <a:spcBef>
                <a:spcPts val="0"/>
              </a:spcBef>
              <a:defRPr sz="2400">
                <a:latin typeface="+mj-lt"/>
                <a:ea typeface="+mj-ea"/>
                <a:cs typeface="+mj-cs"/>
                <a:sym typeface="Helvetica"/>
              </a:defRPr>
            </a:lvl3pPr>
            <a:lvl4pPr marL="1629833" indent="-296333" algn="ctr">
              <a:spcBef>
                <a:spcPts val="0"/>
              </a:spcBef>
              <a:defRPr sz="2400">
                <a:latin typeface="+mj-lt"/>
                <a:ea typeface="+mj-ea"/>
                <a:cs typeface="+mj-cs"/>
                <a:sym typeface="Helvetica"/>
              </a:defRPr>
            </a:lvl4pPr>
            <a:lvl5pPr marL="2074333" indent="-296333" algn="ctr">
              <a:spcBef>
                <a:spcPts val="0"/>
              </a:spcBef>
              <a:defRPr sz="24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Shape 94"/>
          <p:cNvSpPr/>
          <p:nvPr>
            <p:ph type="body" sz="quarter" idx="13"/>
          </p:nvPr>
        </p:nvSpPr>
        <p:spPr>
          <a:xfrm>
            <a:off x="1270000" y="4222750"/>
            <a:ext cx="10464800" cy="774702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3800"/>
            </a:pP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2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979635" y="1061683"/>
            <a:ext cx="11045530" cy="2750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b="1" sz="3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HDU 2222 Keywords Search</a:t>
            </a:r>
          </a:p>
          <a:p>
            <a:pPr indent="355600" algn="l" defTabSz="457200">
              <a:defRPr sz="39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题意：给定</a:t>
            </a:r>
            <a:r>
              <a:rPr>
                <a:latin typeface="Arial"/>
                <a:ea typeface="Arial"/>
                <a:cs typeface="Arial"/>
                <a:sym typeface="Arial"/>
              </a:rPr>
              <a:t>N(N &lt;= 10000)</a:t>
            </a:r>
            <a:r>
              <a:t>个长度不大于</a:t>
            </a:r>
            <a:r>
              <a:rPr>
                <a:latin typeface="Arial"/>
                <a:ea typeface="Arial"/>
                <a:cs typeface="Arial"/>
                <a:sym typeface="Arial"/>
              </a:rPr>
              <a:t>50</a:t>
            </a:r>
            <a:r>
              <a:t>的模式串，再给定一个长度为</a:t>
            </a:r>
            <a:r>
              <a:rPr>
                <a:latin typeface="Arial"/>
                <a:ea typeface="Arial"/>
                <a:cs typeface="Arial"/>
                <a:sym typeface="Arial"/>
              </a:rPr>
              <a:t>L(L &lt;= 10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6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目标串，求目标串出现了多少个模式串。</a:t>
            </a:r>
          </a:p>
        </p:txBody>
      </p:sp>
      <p:graphicFrame>
        <p:nvGraphicFramePr>
          <p:cNvPr id="120" name="Table 120"/>
          <p:cNvGraphicFramePr/>
          <p:nvPr/>
        </p:nvGraphicFramePr>
        <p:xfrm>
          <a:off x="1214965" y="4109756"/>
          <a:ext cx="12471401" cy="5181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2471400"/>
              </a:tblGrid>
              <a:tr h="5181600">
                <a:tc>
                  <a:txBody>
                    <a:bodyPr/>
                    <a:lstStyle/>
                    <a:p>
                      <a:pPr algn="l" defTabSz="914400">
                        <a:defRPr b="1" sz="2900">
                          <a:solidFill>
                            <a:srgbClr val="7CA9E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Sample Input </a:t>
                      </a:r>
                    </a:p>
                    <a:p>
                      <a:pPr algn="l" defTabSz="914400">
                        <a:defRPr sz="2900">
                          <a:solidFill>
                            <a:srgbClr val="7CA9E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1</a:t>
                      </a:r>
                    </a:p>
                    <a:p>
                      <a:pPr algn="l" defTabSz="914400">
                        <a:defRPr sz="2900">
                          <a:solidFill>
                            <a:srgbClr val="7CA9E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5</a:t>
                      </a:r>
                    </a:p>
                    <a:p>
                      <a:pPr algn="l" defTabSz="914400">
                        <a:defRPr sz="2900">
                          <a:solidFill>
                            <a:srgbClr val="7CA9E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she</a:t>
                      </a:r>
                    </a:p>
                    <a:p>
                      <a:pPr algn="l" defTabSz="914400">
                        <a:defRPr sz="2900">
                          <a:solidFill>
                            <a:srgbClr val="7CA9E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he</a:t>
                      </a:r>
                    </a:p>
                    <a:p>
                      <a:pPr algn="l" defTabSz="914400">
                        <a:defRPr sz="2900">
                          <a:solidFill>
                            <a:srgbClr val="7CA9E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say</a:t>
                      </a:r>
                    </a:p>
                    <a:p>
                      <a:pPr algn="l" defTabSz="914400">
                        <a:defRPr sz="2900">
                          <a:solidFill>
                            <a:srgbClr val="7CA9E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shr</a:t>
                      </a:r>
                    </a:p>
                    <a:p>
                      <a:pPr algn="l" defTabSz="914400">
                        <a:defRPr sz="2900">
                          <a:solidFill>
                            <a:srgbClr val="7CA9E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her</a:t>
                      </a:r>
                    </a:p>
                    <a:p>
                      <a:pPr algn="l" defTabSz="914400">
                        <a:defRPr sz="2900">
                          <a:solidFill>
                            <a:srgbClr val="7CA9E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yasherhs </a:t>
                      </a:r>
                    </a:p>
                    <a:p>
                      <a:pPr algn="l" defTabSz="914400">
                        <a:defRPr b="1" sz="2900">
                          <a:solidFill>
                            <a:srgbClr val="7CA9E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Sample Output </a:t>
                      </a:r>
                    </a:p>
                    <a:p>
                      <a:pPr algn="l" defTabSz="914400">
                        <a:defRPr sz="2900">
                          <a:solidFill>
                            <a:srgbClr val="7CA9E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/>
        </p:nvSpPr>
        <p:spPr>
          <a:xfrm>
            <a:off x="979635" y="1061683"/>
            <a:ext cx="11045530" cy="2750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b="1" sz="3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HDU 2222 Keywords Search</a:t>
            </a:r>
          </a:p>
          <a:p>
            <a:pPr indent="355600" algn="l" defTabSz="457200">
              <a:defRPr sz="39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题意：给定</a:t>
            </a:r>
            <a:r>
              <a:rPr>
                <a:latin typeface="Arial"/>
                <a:ea typeface="Arial"/>
                <a:cs typeface="Arial"/>
                <a:sym typeface="Arial"/>
              </a:rPr>
              <a:t>N(N &lt;= 10000)</a:t>
            </a:r>
            <a:r>
              <a:t>个长度不大于</a:t>
            </a:r>
            <a:r>
              <a:rPr>
                <a:latin typeface="Arial"/>
                <a:ea typeface="Arial"/>
                <a:cs typeface="Arial"/>
                <a:sym typeface="Arial"/>
              </a:rPr>
              <a:t>50</a:t>
            </a:r>
            <a:r>
              <a:t>的模式串，再给定一个长度为</a:t>
            </a:r>
            <a:r>
              <a:rPr>
                <a:latin typeface="Arial"/>
                <a:ea typeface="Arial"/>
                <a:cs typeface="Arial"/>
                <a:sym typeface="Arial"/>
              </a:rPr>
              <a:t>L(L &lt;= 10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6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目标串，求目标串出现了多少个模式串。</a:t>
            </a:r>
          </a:p>
        </p:txBody>
      </p:sp>
      <p:graphicFrame>
        <p:nvGraphicFramePr>
          <p:cNvPr id="300" name="Table 300"/>
          <p:cNvGraphicFramePr/>
          <p:nvPr/>
        </p:nvGraphicFramePr>
        <p:xfrm>
          <a:off x="1214965" y="4109756"/>
          <a:ext cx="12471401" cy="5181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2471400"/>
              </a:tblGrid>
              <a:tr h="5181600">
                <a:tc>
                  <a:txBody>
                    <a:bodyPr/>
                    <a:lstStyle/>
                    <a:p>
                      <a:pPr algn="l" defTabSz="914400">
                        <a:defRPr b="1" sz="2900">
                          <a:solidFill>
                            <a:srgbClr val="7CA9E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Sample Input </a:t>
                      </a:r>
                    </a:p>
                    <a:p>
                      <a:pPr algn="l" defTabSz="914400">
                        <a:defRPr sz="2900">
                          <a:solidFill>
                            <a:srgbClr val="7CA9E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1</a:t>
                      </a:r>
                    </a:p>
                    <a:p>
                      <a:pPr algn="l" defTabSz="914400">
                        <a:defRPr sz="2900">
                          <a:solidFill>
                            <a:srgbClr val="7CA9E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5</a:t>
                      </a:r>
                    </a:p>
                    <a:p>
                      <a:pPr algn="l" defTabSz="914400">
                        <a:defRPr sz="2900">
                          <a:solidFill>
                            <a:srgbClr val="7CA9E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she</a:t>
                      </a:r>
                    </a:p>
                    <a:p>
                      <a:pPr algn="l" defTabSz="914400">
                        <a:defRPr sz="2900">
                          <a:solidFill>
                            <a:srgbClr val="7CA9E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he</a:t>
                      </a:r>
                    </a:p>
                    <a:p>
                      <a:pPr algn="l" defTabSz="914400">
                        <a:defRPr sz="2900">
                          <a:solidFill>
                            <a:srgbClr val="7CA9E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say</a:t>
                      </a:r>
                    </a:p>
                    <a:p>
                      <a:pPr algn="l" defTabSz="914400">
                        <a:defRPr sz="2900">
                          <a:solidFill>
                            <a:srgbClr val="7CA9E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shr</a:t>
                      </a:r>
                    </a:p>
                    <a:p>
                      <a:pPr algn="l" defTabSz="914400">
                        <a:defRPr sz="2900">
                          <a:solidFill>
                            <a:srgbClr val="7CA9E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her</a:t>
                      </a:r>
                    </a:p>
                    <a:p>
                      <a:pPr algn="l" defTabSz="914400">
                        <a:defRPr sz="2900">
                          <a:solidFill>
                            <a:srgbClr val="7CA9E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yasherhs </a:t>
                      </a:r>
                    </a:p>
                    <a:p>
                      <a:pPr algn="l" defTabSz="914400">
                        <a:defRPr b="1" sz="2900">
                          <a:solidFill>
                            <a:srgbClr val="7CA9E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Sample Output </a:t>
                      </a:r>
                    </a:p>
                    <a:p>
                      <a:pPr algn="l" defTabSz="914400">
                        <a:defRPr sz="2900">
                          <a:solidFill>
                            <a:srgbClr val="7CA9E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/>
        </p:nvSpPr>
        <p:spPr>
          <a:xfrm>
            <a:off x="566785" y="1054783"/>
            <a:ext cx="11045529" cy="709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 defTabSz="457200">
              <a:defRPr b="1" sz="3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HDU 2896 病毒侵袭</a:t>
            </a:r>
          </a:p>
          <a:p>
            <a:pPr indent="355600" algn="just" defTabSz="457200">
              <a:defRPr sz="29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当太阳的光辉逐渐被月亮遮蔽，世界失去了光明，大地迎来最黑暗的时刻。。。。在这样的时刻，人们却异常兴奋——我们能在有生之年看到500年一遇的世界奇观，那是多么幸福的事儿啊~</a:t>
            </a:r>
          </a:p>
          <a:p>
            <a:pPr algn="just" defTabSz="457200"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但网路上总有那么些网站，开始借着民众的好奇心，打着介绍日食的旗号，大肆传播病毒。小t不幸成为受害者之一。小t如此生气，他决定要把世界上所有带病毒的网站都找出来。当然，谁都知道这是不可能的。小t却执意要完成这不能的任务，他说：“子子孙孙无穷匮也！”（愚公后继有人了）。万事开头难，小t收集了好多病毒的特征码，又收集了一批诡异网站的源码，他想知道这些网站中哪些是有病毒的，又是带了怎样的病毒呢？顺便还想知道他到底收集了多少带病毒的网站。这时候他却不知道何从下手了。所以想请大家帮帮忙。小t又是个急性子哦，所以解决问题越快越好哦~~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type="title"/>
          </p:nvPr>
        </p:nvSpPr>
        <p:spPr>
          <a:xfrm>
            <a:off x="952500" y="444500"/>
            <a:ext cx="11099800" cy="9214038"/>
          </a:xfrm>
          <a:prstGeom prst="rect">
            <a:avLst/>
          </a:prstGeom>
        </p:spPr>
        <p:txBody>
          <a:bodyPr/>
          <a:lstStyle/>
          <a:p>
            <a:pPr algn="just" defTabSz="457200">
              <a:defRPr b="1" sz="2400">
                <a:solidFill>
                  <a:srgbClr val="7CA9ED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Input</a:t>
            </a:r>
          </a:p>
          <a:p>
            <a:pPr algn="just" defTabSz="457200"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第一行，一个整数N（1&lt;=N&lt;=500），表示病毒特征码的个数。</a:t>
            </a:r>
          </a:p>
          <a:p>
            <a:pPr algn="just" defTabSz="457200"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接下来N行，每行表示一个病毒特征码，特征码字符串长度在20—200之间。</a:t>
            </a:r>
          </a:p>
          <a:p>
            <a:pPr algn="just" defTabSz="457200"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每个病毒都有一个编号，依此为1—N。</a:t>
            </a:r>
          </a:p>
          <a:p>
            <a:pPr algn="just" defTabSz="457200"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不同编号的病毒特征码不会相同。</a:t>
            </a:r>
          </a:p>
          <a:p>
            <a:pPr algn="just" defTabSz="457200"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在这之后一行，有一个整数M（1&lt;=M&lt;=1000），表示网站数。</a:t>
            </a:r>
          </a:p>
          <a:p>
            <a:pPr algn="just" defTabSz="457200"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接下来M行，每行表示一个网站源码，源码字符串长度在7000—10000之间。</a:t>
            </a:r>
          </a:p>
          <a:p>
            <a:pPr algn="just" defTabSz="457200"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每个网站都有一个编号，依此为1—M。</a:t>
            </a:r>
          </a:p>
          <a:p>
            <a:pPr algn="just" defTabSz="457200"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以上字符串中字符都是ASCII码可见字符（不包括回车）。</a:t>
            </a:r>
          </a:p>
          <a:p>
            <a:pPr algn="just" defTabSz="457200"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 </a:t>
            </a:r>
          </a:p>
          <a:p>
            <a:pPr algn="just" defTabSz="457200"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algn="just" defTabSz="457200">
              <a:defRPr b="1" sz="2400">
                <a:solidFill>
                  <a:srgbClr val="7CA9ED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Output</a:t>
            </a:r>
          </a:p>
          <a:p>
            <a:pPr algn="just" defTabSz="457200"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依次按如下格式输出按网站编号从小到大输出，带病毒的网站编号和包含病毒编号，每行一个含毒网站信息。</a:t>
            </a:r>
          </a:p>
          <a:p>
            <a:pPr algn="just" defTabSz="457200"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web 网站编号: 病毒编号 病毒编号 …</a:t>
            </a:r>
          </a:p>
          <a:p>
            <a:pPr algn="just" defTabSz="457200"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冒号后有一个空格，病毒编号按从小到大排列，两个病毒编号之间用一个空格隔开，如果一个网站包含病毒，病毒数不会超过3个。</a:t>
            </a:r>
          </a:p>
          <a:p>
            <a:pPr algn="just" defTabSz="457200"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最后一行输出统计信息，如下格式</a:t>
            </a:r>
          </a:p>
          <a:p>
            <a:pPr algn="just" defTabSz="457200"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total: 带病毒网站数</a:t>
            </a:r>
          </a:p>
          <a:p>
            <a:pPr algn="just" defTabSz="457200"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冒号后有一个空格。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/>
        </p:nvSpPr>
        <p:spPr>
          <a:xfrm>
            <a:off x="979635" y="403164"/>
            <a:ext cx="11045530" cy="3595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b="1" sz="3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HDU 2896 病毒侵袭</a:t>
            </a:r>
          </a:p>
          <a:p>
            <a:pPr indent="355600" algn="l" defTabSz="457200">
              <a:defRPr sz="39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题意：</a:t>
            </a:r>
            <a:r>
              <a:rPr>
                <a:latin typeface="Arial"/>
                <a:ea typeface="Arial"/>
                <a:cs typeface="Arial"/>
                <a:sym typeface="Arial"/>
              </a:rPr>
              <a:t>N(N &lt;= 500)</a:t>
            </a:r>
            <a:r>
              <a:t>个长度不大于</a:t>
            </a:r>
            <a:r>
              <a:rPr>
                <a:latin typeface="Arial"/>
                <a:ea typeface="Arial"/>
                <a:cs typeface="Arial"/>
                <a:sym typeface="Arial"/>
              </a:rPr>
              <a:t>200</a:t>
            </a:r>
            <a:r>
              <a:t>的模式串</a:t>
            </a:r>
            <a:r>
              <a:rPr>
                <a:latin typeface="Arial"/>
                <a:ea typeface="Arial"/>
                <a:cs typeface="Arial"/>
                <a:sym typeface="Arial"/>
              </a:rPr>
              <a:t>(</a:t>
            </a:r>
            <a:r>
              <a:t>保证所有的模式串都不相同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，</a:t>
            </a:r>
            <a:r>
              <a:rPr>
                <a:latin typeface="Arial"/>
                <a:ea typeface="Arial"/>
                <a:cs typeface="Arial"/>
                <a:sym typeface="Arial"/>
              </a:rPr>
              <a:t>M(M &lt;= 1000)</a:t>
            </a:r>
            <a:r>
              <a:t>个长度不大于</a:t>
            </a:r>
            <a:r>
              <a:rPr>
                <a:latin typeface="Arial"/>
                <a:ea typeface="Arial"/>
                <a:cs typeface="Arial"/>
                <a:sym typeface="Arial"/>
              </a:rPr>
              <a:t>10000</a:t>
            </a:r>
            <a:r>
              <a:t>的目标串，问目标串中有哪几个模式串，题目保证每个目标串中最多有三个模式串。</a:t>
            </a:r>
          </a:p>
        </p:txBody>
      </p:sp>
      <p:graphicFrame>
        <p:nvGraphicFramePr>
          <p:cNvPr id="307" name="Table 307"/>
          <p:cNvGraphicFramePr/>
          <p:nvPr/>
        </p:nvGraphicFramePr>
        <p:xfrm>
          <a:off x="1175167" y="4462538"/>
          <a:ext cx="4679692" cy="475427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4666990"/>
              </a:tblGrid>
              <a:tr h="4741570">
                <a:tc>
                  <a:txBody>
                    <a:bodyPr/>
                    <a:lstStyle/>
                    <a:p>
                      <a:pPr algn="l">
                        <a:defRPr b="1" sz="2600">
                          <a:solidFill>
                            <a:srgbClr val="7CA9E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Sample Input 3</a:t>
                      </a:r>
                    </a:p>
                    <a:p>
                      <a:pPr algn="l">
                        <a:defRPr sz="2600">
                          <a:solidFill>
                            <a:srgbClr val="7CA9E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aaa</a:t>
                      </a:r>
                    </a:p>
                    <a:p>
                      <a:pPr algn="l">
                        <a:defRPr sz="2600">
                          <a:solidFill>
                            <a:srgbClr val="7CA9E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bbb</a:t>
                      </a:r>
                    </a:p>
                    <a:p>
                      <a:pPr algn="l">
                        <a:defRPr sz="2600">
                          <a:solidFill>
                            <a:srgbClr val="7CA9E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ccc</a:t>
                      </a:r>
                    </a:p>
                    <a:p>
                      <a:pPr algn="l">
                        <a:defRPr sz="2600">
                          <a:solidFill>
                            <a:srgbClr val="7CA9E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2</a:t>
                      </a:r>
                    </a:p>
                    <a:p>
                      <a:pPr algn="l">
                        <a:defRPr sz="2600">
                          <a:solidFill>
                            <a:srgbClr val="7CA9E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aaabbbccc</a:t>
                      </a:r>
                    </a:p>
                    <a:p>
                      <a:pPr algn="l">
                        <a:defRPr sz="2600">
                          <a:solidFill>
                            <a:srgbClr val="7CA9E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bbaacc </a:t>
                      </a:r>
                    </a:p>
                    <a:p>
                      <a:pPr algn="l">
                        <a:defRPr sz="2600">
                          <a:solidFill>
                            <a:srgbClr val="7CA9E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b="1">
                          <a:latin typeface="Arial"/>
                          <a:ea typeface="Arial"/>
                          <a:cs typeface="Arial"/>
                          <a:sym typeface="Arial"/>
                        </a:rPr>
                        <a:t>Sample Output</a:t>
                      </a:r>
                      <a:r>
                        <a:t> </a:t>
                      </a:r>
                    </a:p>
                    <a:p>
                      <a:pPr algn="l">
                        <a:defRPr sz="2600">
                          <a:solidFill>
                            <a:srgbClr val="7CA9E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web 1: 1 2 3</a:t>
                      </a:r>
                    </a:p>
                    <a:p>
                      <a:pPr algn="l">
                        <a:defRPr sz="2600">
                          <a:solidFill>
                            <a:srgbClr val="7CA9E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total: 1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308" name="Shape 308"/>
          <p:cNvSpPr/>
          <p:nvPr>
            <p:ph type="title"/>
          </p:nvPr>
        </p:nvSpPr>
        <p:spPr>
          <a:xfrm>
            <a:off x="6277025" y="4110480"/>
            <a:ext cx="5811648" cy="4754271"/>
          </a:xfrm>
          <a:prstGeom prst="rect">
            <a:avLst/>
          </a:prstGeom>
        </p:spPr>
        <p:txBody>
          <a:bodyPr/>
          <a:lstStyle/>
          <a:p>
            <a:pPr algn="l" defTabSz="406908">
              <a:defRPr sz="2581">
                <a:solidFill>
                  <a:srgbClr val="464646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构造trie树和fail指针，由于每个模式串都不同，所以每个代表模式串结尾的trie结点存储模式串对应的编号，扫描所有目标串，对于每个目标串利用失败指针模拟匹配，匹配的模式串个数到达三个的时候放弃扫描该串。开一个数组来储存每个目标串中含有的模式串编号。</a:t>
            </a:r>
          </a:p>
          <a:p>
            <a:pPr algn="l" defTabSz="406908">
              <a:defRPr sz="2581">
                <a:solidFill>
                  <a:srgbClr val="464646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pPr>
          </a:p>
          <a:p>
            <a:pPr algn="l" defTabSz="406908">
              <a:defRPr sz="2581">
                <a:solidFill>
                  <a:srgbClr val="464646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注意：可见字符包括空格，所以读入的时候需要用</a:t>
            </a:r>
            <a:r>
              <a:rPr>
                <a:latin typeface="Arial"/>
                <a:ea typeface="Arial"/>
                <a:cs typeface="Arial"/>
                <a:sym typeface="Arial"/>
              </a:rPr>
              <a:t>gets()</a:t>
            </a:r>
            <a:r>
              <a:t>，子结点个数为</a:t>
            </a:r>
            <a:r>
              <a:rPr>
                <a:latin typeface="Arial"/>
                <a:ea typeface="Arial"/>
                <a:cs typeface="Arial"/>
                <a:sym typeface="Arial"/>
              </a:rPr>
              <a:t>128</a:t>
            </a:r>
            <a:r>
              <a:t>。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8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/>
        </p:nvSpPr>
        <p:spPr>
          <a:xfrm>
            <a:off x="566785" y="1873291"/>
            <a:ext cx="11045529" cy="5461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 defTabSz="457200">
              <a:defRPr b="1" sz="3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HDU 2896 病毒侵袭持续中</a:t>
            </a:r>
          </a:p>
          <a:p>
            <a:pPr algn="just" defTabSz="457200"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小t非常感谢大家帮忙解决了他的上一个问题。然而病毒侵袭持续中。在小t的不懈努力下，他发现了网路中的“万恶之源”。这是一个庞大的病毒网站，他有着好多好多的病毒，但是这个网站包含的病毒很奇怪，这些病毒的特征码很短，而且只包含“英文大写字符”。当然小t好想好想为民除害，但是小t从来不打没有准备的战争。知己知彼，百战不殆，小t首先要做的是知道这个病毒网站特征：包含多少不同的病毒，每种病毒出现了多少次。大家能再帮帮他吗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2" name="Table 312"/>
          <p:cNvGraphicFramePr/>
          <p:nvPr/>
        </p:nvGraphicFramePr>
        <p:xfrm>
          <a:off x="834938" y="1568968"/>
          <a:ext cx="11347624" cy="684703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334923"/>
              </a:tblGrid>
              <a:tr h="6836624">
                <a:tc>
                  <a:txBody>
                    <a:bodyPr/>
                    <a:lstStyle/>
                    <a:p>
                      <a:pPr algn="just">
                        <a:defRPr b="1" sz="2800">
                          <a:solidFill>
                            <a:srgbClr val="7CA9E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Input</a:t>
                      </a:r>
                    </a:p>
                    <a:p>
                      <a:pPr algn="just">
                        <a:defRPr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第一行，一个整数N（1&lt;=N&lt;=1000），表示病毒特征码的个数。</a:t>
                      </a:r>
                    </a:p>
                    <a:p>
                      <a:pPr algn="just">
                        <a:defRPr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接下来N行，每行表示一个病毒特征码，特征码字符串长度在1—50之间，并且只包含“英文大写字符”。任意两个病毒特征码，不会完全相同。</a:t>
                      </a:r>
                    </a:p>
                    <a:p>
                      <a:pPr algn="just">
                        <a:defRPr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在这之后一行，表示“万恶之源”网站源码，源码字符串长度在2000000之内。字符串中字符都是ASCII码可见字符（不包括回车）。</a:t>
                      </a:r>
                    </a:p>
                    <a:p>
                      <a:pPr algn="just">
                        <a:defRPr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 </a:t>
                      </a:r>
                    </a:p>
                    <a:p>
                      <a:pPr algn="just">
                        <a:defRPr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  <a:p>
                      <a:pPr algn="just">
                        <a:defRPr b="1" sz="2800">
                          <a:solidFill>
                            <a:srgbClr val="7CA9E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Output</a:t>
                      </a:r>
                    </a:p>
                    <a:p>
                      <a:pPr algn="just">
                        <a:defRPr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按以下格式每行一个，输出每个病毒出现次数。未出现的病毒不需要输出。</a:t>
                      </a:r>
                    </a:p>
                    <a:p>
                      <a:pPr algn="just">
                        <a:defRPr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病毒特征码: 出现次数</a:t>
                      </a:r>
                    </a:p>
                    <a:p>
                      <a:pPr algn="just">
                        <a:defRPr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冒号后有一个空格，按病毒特征码的输入顺序进行输出。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just" defTabSz="388620">
              <a:defRPr b="1" sz="331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HDU 2896 病毒侵袭持续中</a:t>
            </a:r>
          </a:p>
          <a:p>
            <a:pPr indent="302260" algn="l" defTabSz="388620">
              <a:defRPr sz="2465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题意：</a:t>
            </a:r>
            <a:r>
              <a:rPr>
                <a:latin typeface="Arial"/>
                <a:ea typeface="Arial"/>
                <a:cs typeface="Arial"/>
                <a:sym typeface="Arial"/>
              </a:rPr>
              <a:t>N(N &lt;= 1000)</a:t>
            </a:r>
            <a:r>
              <a:t>个长度不大于</a:t>
            </a:r>
            <a:r>
              <a:rPr>
                <a:latin typeface="Arial"/>
                <a:ea typeface="Arial"/>
                <a:cs typeface="Arial"/>
                <a:sym typeface="Arial"/>
              </a:rPr>
              <a:t>50</a:t>
            </a:r>
            <a:r>
              <a:t>的模式串</a:t>
            </a:r>
            <a:r>
              <a:rPr>
                <a:latin typeface="Arial"/>
                <a:ea typeface="Arial"/>
                <a:cs typeface="Arial"/>
                <a:sym typeface="Arial"/>
              </a:rPr>
              <a:t>(</a:t>
            </a:r>
            <a:r>
              <a:t>保证所有的模式串都不相同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，一个长度不大于</a:t>
            </a:r>
            <a:r>
              <a:rPr>
                <a:latin typeface="Arial"/>
                <a:ea typeface="Arial"/>
                <a:cs typeface="Arial"/>
                <a:sym typeface="Arial"/>
              </a:rPr>
              <a:t>2000000</a:t>
            </a:r>
            <a:r>
              <a:t>的待匹配串，求模式串在待匹配串中的出现次数。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Shape 315"/>
          <p:cNvSpPr/>
          <p:nvPr/>
        </p:nvSpPr>
        <p:spPr>
          <a:xfrm>
            <a:off x="7476407" y="3543528"/>
            <a:ext cx="4676894" cy="3898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355600" algn="l" defTabSz="457200">
              <a:defRPr sz="3100">
                <a:latin typeface="Songti SC Regular"/>
                <a:ea typeface="Songti SC Regular"/>
                <a:cs typeface="Songti SC Regular"/>
                <a:sym typeface="Songti SC Regular"/>
              </a:defRPr>
            </a:lvl1pPr>
          </a:lstStyle>
          <a:p>
            <a:pPr/>
            <a:r>
              <a:t>题解：由于每个病毒串不会完全相同，对于每个病毒串末尾记录一个编号标记，完全匹配后对编号对应的数组进行累加和计算。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6" name="Table 316"/>
          <p:cNvGraphicFramePr/>
          <p:nvPr/>
        </p:nvGraphicFramePr>
        <p:xfrm>
          <a:off x="428891" y="2870214"/>
          <a:ext cx="6775105" cy="609624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762404"/>
              </a:tblGrid>
              <a:tr h="2549126">
                <a:tc>
                  <a:txBody>
                    <a:bodyPr/>
                    <a:lstStyle/>
                    <a:p>
                      <a:pPr>
                        <a:defRPr b="1" sz="2400">
                          <a:solidFill>
                            <a:srgbClr val="7CA9E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Sample Input 3</a:t>
                      </a:r>
                    </a:p>
                    <a:p>
                      <a:pPr algn="l">
                        <a:defRPr sz="2400">
                          <a:solidFill>
                            <a:srgbClr val="7CA9E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AA</a:t>
                      </a:r>
                    </a:p>
                    <a:p>
                      <a:pPr algn="l">
                        <a:defRPr sz="2400">
                          <a:solidFill>
                            <a:srgbClr val="7CA9E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BB</a:t>
                      </a:r>
                    </a:p>
                    <a:p>
                      <a:pPr algn="l">
                        <a:defRPr sz="2400">
                          <a:solidFill>
                            <a:srgbClr val="7CA9E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CC</a:t>
                      </a:r>
                    </a:p>
                    <a:p>
                      <a:pPr algn="l">
                        <a:defRPr sz="2400">
                          <a:solidFill>
                            <a:srgbClr val="7CA9E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ooxxCC%dAAAoen....END </a:t>
                      </a:r>
                    </a:p>
                    <a:p>
                      <a:pPr>
                        <a:defRPr b="1" sz="2400">
                          <a:solidFill>
                            <a:srgbClr val="7CA9E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Sample Output </a:t>
                      </a:r>
                    </a:p>
                    <a:p>
                      <a:pPr algn="l">
                        <a:defRPr sz="2400">
                          <a:solidFill>
                            <a:srgbClr val="7CA9E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AA: 2</a:t>
                      </a:r>
                    </a:p>
                    <a:p>
                      <a:pPr algn="l">
                        <a:defRPr sz="2400">
                          <a:solidFill>
                            <a:srgbClr val="7CA9E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CC: 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algn="l">
                        <a:defRPr b="1" i="1" sz="2400">
                          <a:solidFill>
                            <a:srgbClr val="7CA9E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Hint</a:t>
                      </a:r>
                      <a:endParaRPr b="0" i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algn="l">
                        <a:defRPr sz="2400">
                          <a:solidFill>
                            <a:srgbClr val="7CA9E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>
                          <a:solidFill>
                            <a:srgbClr val="000000"/>
                          </a:solidFill>
                        </a:rPr>
                        <a:t>Hit：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algn="l">
                        <a:defRPr sz="2400">
                          <a:solidFill>
                            <a:srgbClr val="7CA9E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>
                          <a:solidFill>
                            <a:srgbClr val="000000"/>
                          </a:solidFill>
                        </a:rPr>
                        <a:t>题目描述中没有被提及的所有情况都应该进行考虑。比如两个病毒特征码可能有相互包含或者有重叠的特征码段。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algn="l">
                        <a:defRPr sz="2400">
                          <a:solidFill>
                            <a:srgbClr val="7CA9E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>
                          <a:solidFill>
                            <a:srgbClr val="000000"/>
                          </a:solidFill>
                        </a:rPr>
                        <a:t>计数策略也可一定程度上从Sample中推测。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5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Papyrus"/>
                <a:ea typeface="Papyrus"/>
                <a:cs typeface="Papyrus"/>
                <a:sym typeface="Papyrus"/>
              </a:defRPr>
            </a:lvl1pPr>
          </a:lstStyle>
          <a:p>
            <a:pPr/>
            <a:r>
              <a:t>Thanks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字符串精确匹配问题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xfrm>
            <a:off x="952500" y="2603500"/>
            <a:ext cx="11099800" cy="6771779"/>
          </a:xfrm>
          <a:prstGeom prst="rect">
            <a:avLst/>
          </a:prstGeom>
        </p:spPr>
        <p:txBody>
          <a:bodyPr/>
          <a:lstStyle/>
          <a:p>
            <a:pPr>
              <a:lnSpc>
                <a:spcPts val="4900"/>
              </a:lnSpc>
              <a:spcBef>
                <a:spcPts val="3500"/>
              </a:spcBef>
              <a:defRPr sz="3500"/>
            </a:pPr>
            <a:r>
              <a:t>问题描述：对模式串集合P={p1,….pk}，在目标串T[m]中找出出现了哪些模式串。</a:t>
            </a:r>
          </a:p>
          <a:p>
            <a:pPr>
              <a:lnSpc>
                <a:spcPts val="4000"/>
              </a:lnSpc>
              <a:spcBef>
                <a:spcPts val="500"/>
              </a:spcBef>
              <a:defRPr sz="3500"/>
            </a:pPr>
            <a:r>
              <a:t>设n=|p1|+…..|pk|</a:t>
            </a:r>
          </a:p>
          <a:p>
            <a:pPr>
              <a:lnSpc>
                <a:spcPts val="4000"/>
              </a:lnSpc>
              <a:spcBef>
                <a:spcPts val="500"/>
              </a:spcBef>
              <a:defRPr sz="3500"/>
            </a:pPr>
            <a:r>
              <a:t>普通算法的时间复杂度是O(n+km)</a:t>
            </a:r>
          </a:p>
          <a:p>
            <a:pPr>
              <a:lnSpc>
                <a:spcPts val="4000"/>
              </a:lnSpc>
              <a:spcBef>
                <a:spcPts val="4000"/>
              </a:spcBef>
              <a:defRPr sz="3500"/>
            </a:pPr>
            <a:r>
              <a:t>AC自动机算法是解决这种问题的经典方法，时间复杂度为O(n+m+z)，其中z是T中出现的模式串数量。</a:t>
            </a:r>
          </a:p>
          <a:p>
            <a:pPr>
              <a:lnSpc>
                <a:spcPts val="4000"/>
              </a:lnSpc>
              <a:spcBef>
                <a:spcPts val="4000"/>
              </a:spcBef>
              <a:defRPr sz="3500"/>
            </a:pPr>
            <a:r>
              <a:t>AC自动机是基于字典树的字符串匹配算法。与KMP算法相类似。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xfrm>
            <a:off x="952500" y="2667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字典树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xfrm>
            <a:off x="952500" y="2349500"/>
            <a:ext cx="11099800" cy="6286500"/>
          </a:xfrm>
          <a:prstGeom prst="rect">
            <a:avLst/>
          </a:prstGeom>
        </p:spPr>
        <p:txBody>
          <a:bodyPr/>
          <a:lstStyle/>
          <a:p>
            <a:pPr marL="377825" indent="-377825" defTabSz="496569">
              <a:spcBef>
                <a:spcPts val="3500"/>
              </a:spcBef>
              <a:defRPr sz="3000"/>
            </a:pPr>
            <a:r>
              <a:t>每一条边的值都是字符</a:t>
            </a:r>
          </a:p>
          <a:p>
            <a:pPr marL="377825" indent="-377825" defTabSz="496569">
              <a:spcBef>
                <a:spcPts val="3500"/>
              </a:spcBef>
              <a:defRPr sz="3000"/>
            </a:pPr>
            <a:r>
              <a:t>根节点不包含字符，除根节点外每一个节点都只包含一个字符</a:t>
            </a:r>
          </a:p>
          <a:p>
            <a:pPr marL="377825" indent="-377825" defTabSz="496569">
              <a:spcBef>
                <a:spcPts val="3500"/>
              </a:spcBef>
              <a:defRPr sz="3000"/>
            </a:pPr>
            <a:r>
              <a:t>从一个点出发的任意两条边的值都不同</a:t>
            </a:r>
          </a:p>
          <a:p>
            <a:pPr marL="377825" indent="-377825" defTabSz="496569">
              <a:spcBef>
                <a:spcPts val="3500"/>
              </a:spcBef>
              <a:defRPr sz="3000"/>
            </a:pPr>
            <a:r>
              <a:t>结点v的值被定义为L(v)={从根结点到结点v的路径上所有边的值的序列}</a:t>
            </a:r>
          </a:p>
          <a:p>
            <a:pPr marL="377825" indent="-377825" defTabSz="496569">
              <a:spcBef>
                <a:spcPts val="3500"/>
              </a:spcBef>
              <a:defRPr sz="3000"/>
            </a:pPr>
            <a:r>
              <a:t>对任意模式串pi，都能找到结点v使得L(v)=pi</a:t>
            </a:r>
          </a:p>
          <a:p>
            <a:pPr marL="377825" indent="-377825" defTabSz="496569">
              <a:spcBef>
                <a:spcPts val="3500"/>
              </a:spcBef>
              <a:defRPr sz="3000"/>
            </a:pPr>
            <a:r>
              <a:t>对任意的叶子结点v，都能找到pi使得L(v)=pi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字典树</a:t>
            </a:r>
          </a:p>
        </p:txBody>
      </p:sp>
      <p:sp>
        <p:nvSpPr>
          <p:cNvPr id="129" name="Shape 129"/>
          <p:cNvSpPr/>
          <p:nvPr/>
        </p:nvSpPr>
        <p:spPr>
          <a:xfrm>
            <a:off x="1129029" y="2387599"/>
            <a:ext cx="612394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P={“she”,“he”,“his”,“hers”}</a:t>
            </a:r>
          </a:p>
        </p:txBody>
      </p:sp>
      <p:sp>
        <p:nvSpPr>
          <p:cNvPr id="130" name="Shape 130"/>
          <p:cNvSpPr/>
          <p:nvPr/>
        </p:nvSpPr>
        <p:spPr>
          <a:xfrm>
            <a:off x="1308100" y="3759200"/>
            <a:ext cx="738587" cy="7112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1" name="Shape 131"/>
          <p:cNvSpPr/>
          <p:nvPr/>
        </p:nvSpPr>
        <p:spPr>
          <a:xfrm>
            <a:off x="5549900" y="6502400"/>
            <a:ext cx="738587" cy="711200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2" name="Shape 132"/>
          <p:cNvSpPr/>
          <p:nvPr/>
        </p:nvSpPr>
        <p:spPr>
          <a:xfrm>
            <a:off x="7670800" y="6502400"/>
            <a:ext cx="738587" cy="7112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3" name="Shape 133"/>
          <p:cNvSpPr/>
          <p:nvPr/>
        </p:nvSpPr>
        <p:spPr>
          <a:xfrm>
            <a:off x="7670800" y="5130800"/>
            <a:ext cx="738587" cy="7112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4" name="Shape 134"/>
          <p:cNvSpPr/>
          <p:nvPr/>
        </p:nvSpPr>
        <p:spPr>
          <a:xfrm>
            <a:off x="5549900" y="5130800"/>
            <a:ext cx="738587" cy="711200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5" name="Shape 135"/>
          <p:cNvSpPr/>
          <p:nvPr/>
        </p:nvSpPr>
        <p:spPr>
          <a:xfrm>
            <a:off x="9791700" y="3759200"/>
            <a:ext cx="738587" cy="7112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6" name="Shape 136"/>
          <p:cNvSpPr/>
          <p:nvPr/>
        </p:nvSpPr>
        <p:spPr>
          <a:xfrm>
            <a:off x="7670800" y="3759200"/>
            <a:ext cx="738587" cy="711200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7" name="Shape 137"/>
          <p:cNvSpPr/>
          <p:nvPr/>
        </p:nvSpPr>
        <p:spPr>
          <a:xfrm>
            <a:off x="5549900" y="3759200"/>
            <a:ext cx="738587" cy="7112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8" name="Shape 138"/>
          <p:cNvSpPr/>
          <p:nvPr/>
        </p:nvSpPr>
        <p:spPr>
          <a:xfrm>
            <a:off x="3429000" y="3759200"/>
            <a:ext cx="738587" cy="711200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9" name="Shape 139"/>
          <p:cNvSpPr/>
          <p:nvPr/>
        </p:nvSpPr>
        <p:spPr>
          <a:xfrm>
            <a:off x="3429000" y="6502400"/>
            <a:ext cx="738587" cy="711200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0" name="Shape 140"/>
          <p:cNvSpPr/>
          <p:nvPr/>
        </p:nvSpPr>
        <p:spPr>
          <a:xfrm>
            <a:off x="2107332" y="4114800"/>
            <a:ext cx="1261022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1" name="Shape 141"/>
          <p:cNvSpPr/>
          <p:nvPr/>
        </p:nvSpPr>
        <p:spPr>
          <a:xfrm>
            <a:off x="1854544" y="4519310"/>
            <a:ext cx="1513809" cy="194429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2" name="Shape 142"/>
          <p:cNvSpPr/>
          <p:nvPr/>
        </p:nvSpPr>
        <p:spPr>
          <a:xfrm>
            <a:off x="4229569" y="4521989"/>
            <a:ext cx="1259684" cy="86234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3" name="Shape 143"/>
          <p:cNvSpPr/>
          <p:nvPr/>
        </p:nvSpPr>
        <p:spPr>
          <a:xfrm>
            <a:off x="6349131" y="6858000"/>
            <a:ext cx="126102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4" name="Shape 144"/>
          <p:cNvSpPr/>
          <p:nvPr/>
        </p:nvSpPr>
        <p:spPr>
          <a:xfrm>
            <a:off x="4228231" y="6858000"/>
            <a:ext cx="126102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5" name="Shape 145"/>
          <p:cNvSpPr/>
          <p:nvPr/>
        </p:nvSpPr>
        <p:spPr>
          <a:xfrm>
            <a:off x="6349131" y="5486400"/>
            <a:ext cx="126102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6" name="Shape 146"/>
          <p:cNvSpPr/>
          <p:nvPr/>
        </p:nvSpPr>
        <p:spPr>
          <a:xfrm>
            <a:off x="8470031" y="4114800"/>
            <a:ext cx="1261022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7" name="Shape 147"/>
          <p:cNvSpPr/>
          <p:nvPr/>
        </p:nvSpPr>
        <p:spPr>
          <a:xfrm>
            <a:off x="6349131" y="4114800"/>
            <a:ext cx="126102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8" name="Shape 148"/>
          <p:cNvSpPr/>
          <p:nvPr/>
        </p:nvSpPr>
        <p:spPr>
          <a:xfrm>
            <a:off x="4228231" y="4114800"/>
            <a:ext cx="126102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9" name="Shape 149"/>
          <p:cNvSpPr/>
          <p:nvPr/>
        </p:nvSpPr>
        <p:spPr>
          <a:xfrm>
            <a:off x="353625" y="3790949"/>
            <a:ext cx="89382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root</a:t>
            </a:r>
          </a:p>
        </p:txBody>
      </p:sp>
      <p:sp>
        <p:nvSpPr>
          <p:cNvPr id="150" name="Shape 150"/>
          <p:cNvSpPr/>
          <p:nvPr/>
        </p:nvSpPr>
        <p:spPr>
          <a:xfrm>
            <a:off x="2553589" y="3481304"/>
            <a:ext cx="36850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</a:t>
            </a:r>
          </a:p>
        </p:txBody>
      </p:sp>
      <p:sp>
        <p:nvSpPr>
          <p:cNvPr id="151" name="Shape 151"/>
          <p:cNvSpPr/>
          <p:nvPr/>
        </p:nvSpPr>
        <p:spPr>
          <a:xfrm>
            <a:off x="2566392" y="5006808"/>
            <a:ext cx="3429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</a:t>
            </a:r>
          </a:p>
        </p:txBody>
      </p:sp>
      <p:sp>
        <p:nvSpPr>
          <p:cNvPr id="152" name="Shape 152"/>
          <p:cNvSpPr/>
          <p:nvPr/>
        </p:nvSpPr>
        <p:spPr>
          <a:xfrm>
            <a:off x="4756678" y="4376419"/>
            <a:ext cx="2158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</a:t>
            </a:r>
          </a:p>
        </p:txBody>
      </p:sp>
      <p:sp>
        <p:nvSpPr>
          <p:cNvPr id="153" name="Shape 153"/>
          <p:cNvSpPr/>
          <p:nvPr/>
        </p:nvSpPr>
        <p:spPr>
          <a:xfrm>
            <a:off x="8934928" y="3481304"/>
            <a:ext cx="3429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</a:t>
            </a:r>
          </a:p>
        </p:txBody>
      </p:sp>
      <p:sp>
        <p:nvSpPr>
          <p:cNvPr id="154" name="Shape 154"/>
          <p:cNvSpPr/>
          <p:nvPr/>
        </p:nvSpPr>
        <p:spPr>
          <a:xfrm>
            <a:off x="6840532" y="3528058"/>
            <a:ext cx="26654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</a:t>
            </a:r>
          </a:p>
        </p:txBody>
      </p:sp>
      <p:sp>
        <p:nvSpPr>
          <p:cNvPr id="155" name="Shape 155"/>
          <p:cNvSpPr/>
          <p:nvPr/>
        </p:nvSpPr>
        <p:spPr>
          <a:xfrm>
            <a:off x="4671571" y="3480551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</a:t>
            </a:r>
          </a:p>
        </p:txBody>
      </p:sp>
      <p:sp>
        <p:nvSpPr>
          <p:cNvPr id="156" name="Shape 156"/>
          <p:cNvSpPr/>
          <p:nvPr/>
        </p:nvSpPr>
        <p:spPr>
          <a:xfrm>
            <a:off x="4671571" y="6278313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</a:t>
            </a:r>
          </a:p>
        </p:txBody>
      </p:sp>
      <p:sp>
        <p:nvSpPr>
          <p:cNvPr id="157" name="Shape 157"/>
          <p:cNvSpPr/>
          <p:nvPr/>
        </p:nvSpPr>
        <p:spPr>
          <a:xfrm>
            <a:off x="6795390" y="6278313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</a:t>
            </a:r>
          </a:p>
        </p:txBody>
      </p:sp>
      <p:sp>
        <p:nvSpPr>
          <p:cNvPr id="158" name="Shape 158"/>
          <p:cNvSpPr/>
          <p:nvPr/>
        </p:nvSpPr>
        <p:spPr>
          <a:xfrm>
            <a:off x="6802356" y="4899658"/>
            <a:ext cx="3429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字典树的查找</a:t>
            </a:r>
          </a:p>
        </p:txBody>
      </p:sp>
      <p:sp>
        <p:nvSpPr>
          <p:cNvPr id="161" name="Shape 16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4488" indent="-364488" defTabSz="479044">
              <a:spcBef>
                <a:spcPts val="3400"/>
              </a:spcBef>
              <a:defRPr sz="3100"/>
            </a:pPr>
            <a:r>
              <a:t>在字典树中查找一个字符串p，也就是判断p是否出现在模式串集合p中：从根结点出发，随着值为p中的当前字符一直走下去</a:t>
            </a:r>
          </a:p>
          <a:p>
            <a:pPr lvl="2" marL="1093469" indent="-364488" defTabSz="479044">
              <a:spcBef>
                <a:spcPts val="200"/>
              </a:spcBef>
              <a:defRPr sz="2700"/>
            </a:pPr>
            <a:r>
              <a:t>如果在p结束时，当前的结点是一个被记录的终止结点，那么查找成功</a:t>
            </a:r>
          </a:p>
          <a:p>
            <a:pPr lvl="2" marL="1093469" indent="-364488" defTabSz="479044">
              <a:spcBef>
                <a:spcPts val="200"/>
              </a:spcBef>
              <a:defRPr sz="2700"/>
            </a:pPr>
            <a:r>
              <a:t>如果在p结束前，路径就终止了，则查找失败，p不在模式串集中</a:t>
            </a:r>
          </a:p>
          <a:p>
            <a:pPr marL="334114" indent="-334114" defTabSz="479044">
              <a:spcBef>
                <a:spcPts val="3400"/>
              </a:spcBef>
              <a:defRPr sz="3100"/>
            </a:pPr>
            <a:r>
              <a:t>一个普通的模式串匹配方法时间复杂度将是O(nm)，模式串的数量为n，平均长度为m</a:t>
            </a:r>
          </a:p>
          <a:p>
            <a:pPr marL="334114" indent="-334114" defTabSz="479044">
              <a:spcBef>
                <a:spcPts val="3400"/>
              </a:spcBef>
              <a:defRPr sz="3100"/>
            </a:pPr>
            <a:r>
              <a:t>若用AC自动机算法将可以在线性时间内进行匹配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trie 图的构建</a:t>
            </a:r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521299" y="1984067"/>
            <a:ext cx="11582275" cy="1671190"/>
          </a:xfrm>
          <a:prstGeom prst="rect">
            <a:avLst/>
          </a:prstGeom>
        </p:spPr>
        <p:txBody>
          <a:bodyPr/>
          <a:lstStyle>
            <a:lvl1pPr marL="364488" indent="-364488" defTabSz="479044">
              <a:spcBef>
                <a:spcPts val="3400"/>
              </a:spcBef>
              <a:defRPr sz="2900"/>
            </a:lvl1pPr>
          </a:lstStyle>
          <a:p>
            <a:pPr/>
            <a:r>
              <a:t>依次插入模式串“he”，“she”，“his”，“ hers”，构建出个结点的序号的顺序如下，旁边是代表的所含单词</a:t>
            </a:r>
          </a:p>
        </p:txBody>
      </p:sp>
      <p:grpSp>
        <p:nvGrpSpPr>
          <p:cNvPr id="167" name="Group 167"/>
          <p:cNvGrpSpPr/>
          <p:nvPr/>
        </p:nvGrpSpPr>
        <p:grpSpPr>
          <a:xfrm>
            <a:off x="2212701" y="4563562"/>
            <a:ext cx="738587" cy="711203"/>
            <a:chOff x="0" y="0"/>
            <a:chExt cx="738586" cy="711201"/>
          </a:xfrm>
        </p:grpSpPr>
        <p:sp>
          <p:nvSpPr>
            <p:cNvPr id="165" name="Shape 165"/>
            <p:cNvSpPr/>
            <p:nvPr/>
          </p:nvSpPr>
          <p:spPr>
            <a:xfrm>
              <a:off x="-1" y="0"/>
              <a:ext cx="738588" cy="711202"/>
            </a:xfrm>
            <a:prstGeom prst="ellips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66" name="Shape 166"/>
            <p:cNvSpPr/>
            <p:nvPr/>
          </p:nvSpPr>
          <p:spPr>
            <a:xfrm>
              <a:off x="108162" y="120650"/>
              <a:ext cx="522261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0</a:t>
              </a:r>
            </a:p>
          </p:txBody>
        </p:sp>
      </p:grpSp>
      <p:grpSp>
        <p:nvGrpSpPr>
          <p:cNvPr id="170" name="Group 170"/>
          <p:cNvGrpSpPr/>
          <p:nvPr/>
        </p:nvGrpSpPr>
        <p:grpSpPr>
          <a:xfrm>
            <a:off x="6442831" y="7306762"/>
            <a:ext cx="738587" cy="711203"/>
            <a:chOff x="0" y="0"/>
            <a:chExt cx="738586" cy="711201"/>
          </a:xfrm>
        </p:grpSpPr>
        <p:sp>
          <p:nvSpPr>
            <p:cNvPr id="168" name="Shape 168"/>
            <p:cNvSpPr/>
            <p:nvPr/>
          </p:nvSpPr>
          <p:spPr>
            <a:xfrm>
              <a:off x="-1" y="0"/>
              <a:ext cx="738588" cy="711202"/>
            </a:xfrm>
            <a:prstGeom prst="ellips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69" name="Shape 169"/>
            <p:cNvSpPr/>
            <p:nvPr/>
          </p:nvSpPr>
          <p:spPr>
            <a:xfrm>
              <a:off x="108162" y="120650"/>
              <a:ext cx="522261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173" name="Group 173"/>
          <p:cNvGrpSpPr/>
          <p:nvPr/>
        </p:nvGrpSpPr>
        <p:grpSpPr>
          <a:xfrm>
            <a:off x="6442831" y="5935162"/>
            <a:ext cx="738587" cy="711203"/>
            <a:chOff x="0" y="0"/>
            <a:chExt cx="738586" cy="711201"/>
          </a:xfrm>
        </p:grpSpPr>
        <p:sp>
          <p:nvSpPr>
            <p:cNvPr id="171" name="Shape 171"/>
            <p:cNvSpPr/>
            <p:nvPr/>
          </p:nvSpPr>
          <p:spPr>
            <a:xfrm>
              <a:off x="-1" y="0"/>
              <a:ext cx="738588" cy="711202"/>
            </a:xfrm>
            <a:prstGeom prst="ellips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72" name="Shape 172"/>
            <p:cNvSpPr/>
            <p:nvPr/>
          </p:nvSpPr>
          <p:spPr>
            <a:xfrm>
              <a:off x="108162" y="120650"/>
              <a:ext cx="522261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176" name="Group 176"/>
          <p:cNvGrpSpPr/>
          <p:nvPr/>
        </p:nvGrpSpPr>
        <p:grpSpPr>
          <a:xfrm>
            <a:off x="8563731" y="4563562"/>
            <a:ext cx="738587" cy="711203"/>
            <a:chOff x="0" y="0"/>
            <a:chExt cx="738586" cy="711201"/>
          </a:xfrm>
        </p:grpSpPr>
        <p:sp>
          <p:nvSpPr>
            <p:cNvPr id="174" name="Shape 174"/>
            <p:cNvSpPr/>
            <p:nvPr/>
          </p:nvSpPr>
          <p:spPr>
            <a:xfrm>
              <a:off x="-1" y="0"/>
              <a:ext cx="738588" cy="711202"/>
            </a:xfrm>
            <a:prstGeom prst="ellips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75" name="Shape 175"/>
            <p:cNvSpPr/>
            <p:nvPr/>
          </p:nvSpPr>
          <p:spPr>
            <a:xfrm>
              <a:off x="108162" y="120650"/>
              <a:ext cx="522261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8</a:t>
              </a:r>
            </a:p>
          </p:txBody>
        </p:sp>
      </p:grpSp>
      <p:grpSp>
        <p:nvGrpSpPr>
          <p:cNvPr id="179" name="Group 179"/>
          <p:cNvGrpSpPr/>
          <p:nvPr/>
        </p:nvGrpSpPr>
        <p:grpSpPr>
          <a:xfrm>
            <a:off x="6442831" y="4563562"/>
            <a:ext cx="738587" cy="711203"/>
            <a:chOff x="0" y="0"/>
            <a:chExt cx="738586" cy="711201"/>
          </a:xfrm>
        </p:grpSpPr>
        <p:sp>
          <p:nvSpPr>
            <p:cNvPr id="177" name="Shape 177"/>
            <p:cNvSpPr/>
            <p:nvPr/>
          </p:nvSpPr>
          <p:spPr>
            <a:xfrm>
              <a:off x="-1" y="0"/>
              <a:ext cx="738588" cy="711202"/>
            </a:xfrm>
            <a:prstGeom prst="ellipse">
              <a:avLst/>
            </a:prstGeom>
            <a:noFill/>
            <a:ln w="38100" cap="flat">
              <a:solidFill>
                <a:srgbClr val="FF93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78" name="Shape 178"/>
            <p:cNvSpPr/>
            <p:nvPr/>
          </p:nvSpPr>
          <p:spPr>
            <a:xfrm>
              <a:off x="108162" y="120650"/>
              <a:ext cx="522261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82" name="Group 182"/>
          <p:cNvGrpSpPr/>
          <p:nvPr/>
        </p:nvGrpSpPr>
        <p:grpSpPr>
          <a:xfrm>
            <a:off x="4321931" y="4563562"/>
            <a:ext cx="738587" cy="711203"/>
            <a:chOff x="0" y="0"/>
            <a:chExt cx="738586" cy="711201"/>
          </a:xfrm>
        </p:grpSpPr>
        <p:sp>
          <p:nvSpPr>
            <p:cNvPr id="180" name="Shape 180"/>
            <p:cNvSpPr/>
            <p:nvPr/>
          </p:nvSpPr>
          <p:spPr>
            <a:xfrm>
              <a:off x="-1" y="0"/>
              <a:ext cx="738588" cy="711202"/>
            </a:xfrm>
            <a:prstGeom prst="ellips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81" name="Shape 181"/>
            <p:cNvSpPr/>
            <p:nvPr/>
          </p:nvSpPr>
          <p:spPr>
            <a:xfrm>
              <a:off x="108162" y="120650"/>
              <a:ext cx="522261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85" name="Group 185"/>
          <p:cNvGrpSpPr/>
          <p:nvPr/>
        </p:nvGrpSpPr>
        <p:grpSpPr>
          <a:xfrm>
            <a:off x="4333601" y="7306762"/>
            <a:ext cx="738587" cy="711203"/>
            <a:chOff x="0" y="0"/>
            <a:chExt cx="738586" cy="711201"/>
          </a:xfrm>
        </p:grpSpPr>
        <p:sp>
          <p:nvSpPr>
            <p:cNvPr id="183" name="Shape 183"/>
            <p:cNvSpPr/>
            <p:nvPr/>
          </p:nvSpPr>
          <p:spPr>
            <a:xfrm>
              <a:off x="-1" y="0"/>
              <a:ext cx="738588" cy="711202"/>
            </a:xfrm>
            <a:prstGeom prst="ellips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84" name="Shape 184"/>
            <p:cNvSpPr/>
            <p:nvPr/>
          </p:nvSpPr>
          <p:spPr>
            <a:xfrm>
              <a:off x="108162" y="120650"/>
              <a:ext cx="522261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86" name="Shape 186"/>
          <p:cNvSpPr/>
          <p:nvPr/>
        </p:nvSpPr>
        <p:spPr>
          <a:xfrm>
            <a:off x="3000263" y="4919162"/>
            <a:ext cx="126102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7" name="Shape 187"/>
          <p:cNvSpPr/>
          <p:nvPr/>
        </p:nvSpPr>
        <p:spPr>
          <a:xfrm>
            <a:off x="2747476" y="5323674"/>
            <a:ext cx="1513809" cy="194429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8" name="Shape 188"/>
          <p:cNvSpPr/>
          <p:nvPr/>
        </p:nvSpPr>
        <p:spPr>
          <a:xfrm>
            <a:off x="5122501" y="5326351"/>
            <a:ext cx="1259684" cy="86234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9" name="Shape 189"/>
          <p:cNvSpPr/>
          <p:nvPr/>
        </p:nvSpPr>
        <p:spPr>
          <a:xfrm>
            <a:off x="7242063" y="7662362"/>
            <a:ext cx="1261022" cy="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0" name="Shape 190"/>
          <p:cNvSpPr/>
          <p:nvPr/>
        </p:nvSpPr>
        <p:spPr>
          <a:xfrm>
            <a:off x="5121163" y="7662362"/>
            <a:ext cx="1261022" cy="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1" name="Shape 191"/>
          <p:cNvSpPr/>
          <p:nvPr/>
        </p:nvSpPr>
        <p:spPr>
          <a:xfrm>
            <a:off x="7242063" y="6290762"/>
            <a:ext cx="1261022" cy="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2" name="Shape 192"/>
          <p:cNvSpPr/>
          <p:nvPr/>
        </p:nvSpPr>
        <p:spPr>
          <a:xfrm>
            <a:off x="9362963" y="4919162"/>
            <a:ext cx="126102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3" name="Shape 193"/>
          <p:cNvSpPr/>
          <p:nvPr/>
        </p:nvSpPr>
        <p:spPr>
          <a:xfrm>
            <a:off x="7242063" y="4919162"/>
            <a:ext cx="126102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4" name="Shape 194"/>
          <p:cNvSpPr/>
          <p:nvPr/>
        </p:nvSpPr>
        <p:spPr>
          <a:xfrm>
            <a:off x="5121163" y="4919162"/>
            <a:ext cx="126102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5" name="Shape 195"/>
          <p:cNvSpPr/>
          <p:nvPr/>
        </p:nvSpPr>
        <p:spPr>
          <a:xfrm>
            <a:off x="800299" y="4595312"/>
            <a:ext cx="89382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root</a:t>
            </a:r>
          </a:p>
        </p:txBody>
      </p:sp>
      <p:sp>
        <p:nvSpPr>
          <p:cNvPr id="196" name="Shape 196"/>
          <p:cNvSpPr/>
          <p:nvPr/>
        </p:nvSpPr>
        <p:spPr>
          <a:xfrm>
            <a:off x="3446521" y="428566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</a:t>
            </a:r>
          </a:p>
        </p:txBody>
      </p:sp>
      <p:sp>
        <p:nvSpPr>
          <p:cNvPr id="197" name="Shape 197"/>
          <p:cNvSpPr/>
          <p:nvPr/>
        </p:nvSpPr>
        <p:spPr>
          <a:xfrm>
            <a:off x="3459323" y="5811172"/>
            <a:ext cx="3429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</a:t>
            </a:r>
          </a:p>
        </p:txBody>
      </p:sp>
      <p:sp>
        <p:nvSpPr>
          <p:cNvPr id="198" name="Shape 198"/>
          <p:cNvSpPr/>
          <p:nvPr/>
        </p:nvSpPr>
        <p:spPr>
          <a:xfrm>
            <a:off x="5649610" y="5180782"/>
            <a:ext cx="2157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</a:t>
            </a:r>
          </a:p>
        </p:txBody>
      </p:sp>
      <p:sp>
        <p:nvSpPr>
          <p:cNvPr id="199" name="Shape 199"/>
          <p:cNvSpPr/>
          <p:nvPr/>
        </p:nvSpPr>
        <p:spPr>
          <a:xfrm>
            <a:off x="9827859" y="4285666"/>
            <a:ext cx="3429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</a:t>
            </a:r>
          </a:p>
        </p:txBody>
      </p:sp>
      <p:sp>
        <p:nvSpPr>
          <p:cNvPr id="200" name="Shape 200"/>
          <p:cNvSpPr/>
          <p:nvPr/>
        </p:nvSpPr>
        <p:spPr>
          <a:xfrm>
            <a:off x="7733463" y="4332421"/>
            <a:ext cx="26654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</a:t>
            </a:r>
          </a:p>
        </p:txBody>
      </p:sp>
      <p:sp>
        <p:nvSpPr>
          <p:cNvPr id="201" name="Shape 201"/>
          <p:cNvSpPr/>
          <p:nvPr/>
        </p:nvSpPr>
        <p:spPr>
          <a:xfrm>
            <a:off x="5564503" y="4284913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</a:t>
            </a:r>
          </a:p>
        </p:txBody>
      </p:sp>
      <p:sp>
        <p:nvSpPr>
          <p:cNvPr id="202" name="Shape 202"/>
          <p:cNvSpPr/>
          <p:nvPr/>
        </p:nvSpPr>
        <p:spPr>
          <a:xfrm>
            <a:off x="5564503" y="7082677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</a:t>
            </a:r>
          </a:p>
        </p:txBody>
      </p:sp>
      <p:sp>
        <p:nvSpPr>
          <p:cNvPr id="203" name="Shape 203"/>
          <p:cNvSpPr/>
          <p:nvPr/>
        </p:nvSpPr>
        <p:spPr>
          <a:xfrm>
            <a:off x="7688321" y="7082677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</a:t>
            </a:r>
          </a:p>
        </p:txBody>
      </p:sp>
      <p:sp>
        <p:nvSpPr>
          <p:cNvPr id="204" name="Shape 204"/>
          <p:cNvSpPr/>
          <p:nvPr/>
        </p:nvSpPr>
        <p:spPr>
          <a:xfrm>
            <a:off x="7695287" y="5704022"/>
            <a:ext cx="3429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</a:t>
            </a:r>
          </a:p>
        </p:txBody>
      </p:sp>
      <p:grpSp>
        <p:nvGrpSpPr>
          <p:cNvPr id="207" name="Group 207"/>
          <p:cNvGrpSpPr/>
          <p:nvPr/>
        </p:nvGrpSpPr>
        <p:grpSpPr>
          <a:xfrm>
            <a:off x="10717095" y="4563562"/>
            <a:ext cx="738587" cy="711203"/>
            <a:chOff x="0" y="0"/>
            <a:chExt cx="738586" cy="711201"/>
          </a:xfrm>
        </p:grpSpPr>
        <p:sp>
          <p:nvSpPr>
            <p:cNvPr id="205" name="Shape 205"/>
            <p:cNvSpPr/>
            <p:nvPr/>
          </p:nvSpPr>
          <p:spPr>
            <a:xfrm>
              <a:off x="-1" y="0"/>
              <a:ext cx="738588" cy="711202"/>
            </a:xfrm>
            <a:prstGeom prst="ellipse">
              <a:avLst/>
            </a:prstGeom>
            <a:noFill/>
            <a:ln w="38100" cap="flat">
              <a:solidFill>
                <a:srgbClr val="FF93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06" name="Shape 206"/>
            <p:cNvSpPr/>
            <p:nvPr/>
          </p:nvSpPr>
          <p:spPr>
            <a:xfrm>
              <a:off x="108162" y="120650"/>
              <a:ext cx="522262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9</a:t>
              </a:r>
            </a:p>
          </p:txBody>
        </p:sp>
      </p:grpSp>
      <p:grpSp>
        <p:nvGrpSpPr>
          <p:cNvPr id="210" name="Group 210"/>
          <p:cNvGrpSpPr/>
          <p:nvPr/>
        </p:nvGrpSpPr>
        <p:grpSpPr>
          <a:xfrm>
            <a:off x="8563731" y="5961964"/>
            <a:ext cx="738587" cy="711203"/>
            <a:chOff x="0" y="0"/>
            <a:chExt cx="738586" cy="711201"/>
          </a:xfrm>
        </p:grpSpPr>
        <p:sp>
          <p:nvSpPr>
            <p:cNvPr id="208" name="Shape 208"/>
            <p:cNvSpPr/>
            <p:nvPr/>
          </p:nvSpPr>
          <p:spPr>
            <a:xfrm>
              <a:off x="-1" y="0"/>
              <a:ext cx="738588" cy="711202"/>
            </a:xfrm>
            <a:prstGeom prst="ellipse">
              <a:avLst/>
            </a:prstGeom>
            <a:noFill/>
            <a:ln w="38100" cap="flat">
              <a:solidFill>
                <a:srgbClr val="FF93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09" name="Shape 209"/>
            <p:cNvSpPr/>
            <p:nvPr/>
          </p:nvSpPr>
          <p:spPr>
            <a:xfrm>
              <a:off x="108162" y="120650"/>
              <a:ext cx="522261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7</a:t>
              </a:r>
            </a:p>
          </p:txBody>
        </p:sp>
      </p:grpSp>
      <p:grpSp>
        <p:nvGrpSpPr>
          <p:cNvPr id="213" name="Group 213"/>
          <p:cNvGrpSpPr/>
          <p:nvPr/>
        </p:nvGrpSpPr>
        <p:grpSpPr>
          <a:xfrm>
            <a:off x="8583495" y="7379415"/>
            <a:ext cx="738587" cy="711203"/>
            <a:chOff x="0" y="0"/>
            <a:chExt cx="738586" cy="711201"/>
          </a:xfrm>
        </p:grpSpPr>
        <p:sp>
          <p:nvSpPr>
            <p:cNvPr id="211" name="Shape 211"/>
            <p:cNvSpPr/>
            <p:nvPr/>
          </p:nvSpPr>
          <p:spPr>
            <a:xfrm>
              <a:off x="-1" y="0"/>
              <a:ext cx="738588" cy="711202"/>
            </a:xfrm>
            <a:prstGeom prst="ellipse">
              <a:avLst/>
            </a:prstGeom>
            <a:noFill/>
            <a:ln w="38100" cap="flat">
              <a:solidFill>
                <a:srgbClr val="FF93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12" name="Shape 212"/>
            <p:cNvSpPr/>
            <p:nvPr/>
          </p:nvSpPr>
          <p:spPr>
            <a:xfrm>
              <a:off x="108162" y="120650"/>
              <a:ext cx="522262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214" name="Shape 214"/>
          <p:cNvSpPr/>
          <p:nvPr/>
        </p:nvSpPr>
        <p:spPr>
          <a:xfrm>
            <a:off x="6423781" y="3963163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9300"/>
                </a:solidFill>
              </a:defRPr>
            </a:lvl1pPr>
          </a:lstStyle>
          <a:p>
            <a:pPr/>
            <a:r>
              <a:t>he</a:t>
            </a:r>
          </a:p>
        </p:txBody>
      </p:sp>
      <p:sp>
        <p:nvSpPr>
          <p:cNvPr id="215" name="Shape 215"/>
          <p:cNvSpPr/>
          <p:nvPr/>
        </p:nvSpPr>
        <p:spPr>
          <a:xfrm>
            <a:off x="10584610" y="3797906"/>
            <a:ext cx="100355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9300"/>
                </a:solidFill>
              </a:defRPr>
            </a:lvl1pPr>
          </a:lstStyle>
          <a:p>
            <a:pPr/>
            <a:r>
              <a:t>hers</a:t>
            </a:r>
          </a:p>
        </p:txBody>
      </p:sp>
      <p:sp>
        <p:nvSpPr>
          <p:cNvPr id="216" name="Shape 216"/>
          <p:cNvSpPr/>
          <p:nvPr/>
        </p:nvSpPr>
        <p:spPr>
          <a:xfrm>
            <a:off x="9342164" y="5704022"/>
            <a:ext cx="69860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9300"/>
                </a:solidFill>
              </a:defRPr>
            </a:lvl1pPr>
          </a:lstStyle>
          <a:p>
            <a:pPr/>
            <a:r>
              <a:t>his</a:t>
            </a:r>
          </a:p>
        </p:txBody>
      </p:sp>
      <p:sp>
        <p:nvSpPr>
          <p:cNvPr id="217" name="Shape 217"/>
          <p:cNvSpPr/>
          <p:nvPr/>
        </p:nvSpPr>
        <p:spPr>
          <a:xfrm>
            <a:off x="9250066" y="6896814"/>
            <a:ext cx="148681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9300"/>
                </a:solidFill>
              </a:defRPr>
            </a:lvl1pPr>
          </a:lstStyle>
          <a:p>
            <a:pPr/>
            <a:r>
              <a:t>she,he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Class="entr" nodeType="after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after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Class="entr" nodeType="after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Class="entr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Class="entr" nodeType="click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Class="entr" nodeType="after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Class="entr" nodeType="click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Class="entr" nodeType="after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Class="entr" nodeType="clickEffect" presetSubtype="0" presetID="1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nodeType="afterEffect" presetSubtype="0" presetID="1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entr" nodeType="clickEffect" presetSubtype="0" presetID="1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ntr" nodeType="clickEffect" presetSubtype="0" presetID="1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Class="entr" nodeType="afterEffect" presetSubtype="0" presetID="1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3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Class="entr" nodeType="clickEffect" presetSubtype="0" presetID="1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7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Class="entr" nodeType="afterEffect" presetSubtype="0" presetID="1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6" grpId="29"/>
      <p:bldP build="whole" bldLvl="1" animBg="1" rev="0" advAuto="0" spid="199" grpId="31"/>
      <p:bldP build="whole" bldLvl="1" animBg="1" rev="0" advAuto="0" spid="188" grpId="20"/>
      <p:bldP build="whole" bldLvl="1" animBg="1" rev="0" advAuto="0" spid="185" grpId="12"/>
      <p:bldP build="whole" bldLvl="1" animBg="1" rev="0" advAuto="0" spid="201" grpId="7"/>
      <p:bldP build="whole" bldLvl="1" animBg="1" rev="0" advAuto="0" spid="216" grpId="25"/>
      <p:bldP build="whole" bldLvl="1" animBg="1" rev="0" advAuto="0" spid="170" grpId="15"/>
      <p:bldP build="whole" bldLvl="1" animBg="1" rev="0" advAuto="0" spid="191" grpId="23"/>
      <p:bldP build="whole" bldLvl="1" animBg="1" rev="0" advAuto="0" spid="215" grpId="32"/>
      <p:bldP build="whole" bldLvl="1" animBg="1" rev="0" advAuto="0" spid="217" grpId="18"/>
      <p:bldP build="whole" bldLvl="1" animBg="1" rev="0" advAuto="0" spid="196" grpId="4"/>
      <p:bldP build="whole" bldLvl="1" animBg="1" rev="0" advAuto="0" spid="202" grpId="14"/>
      <p:bldP build="whole" bldLvl="1" animBg="1" rev="0" advAuto="0" spid="203" grpId="17"/>
      <p:bldP build="whole" bldLvl="1" animBg="1" rev="0" advAuto="0" spid="207" grpId="33"/>
      <p:bldP build="whole" bldLvl="1" animBg="1" rev="0" advAuto="0" spid="210" grpId="26"/>
      <p:bldP build="whole" bldLvl="1" animBg="1" rev="0" advAuto="0" spid="198" grpId="21"/>
      <p:bldP build="whole" bldLvl="1" animBg="1" rev="0" advAuto="0" spid="189" grpId="16"/>
      <p:bldP build="whole" bldLvl="1" animBg="1" rev="0" advAuto="0" spid="192" grpId="30"/>
      <p:bldP build="whole" bldLvl="1" animBg="1" rev="0" advAuto="0" spid="173" grpId="22"/>
      <p:bldP build="whole" bldLvl="1" animBg="1" rev="0" advAuto="0" spid="190" grpId="13"/>
      <p:bldP build="whole" bldLvl="1" animBg="1" rev="0" advAuto="0" spid="193" grpId="27"/>
      <p:bldP build="whole" bldLvl="1" animBg="1" rev="0" advAuto="0" spid="186" grpId="3"/>
      <p:bldP build="whole" bldLvl="1" animBg="1" rev="0" advAuto="0" spid="167" grpId="1"/>
      <p:bldP build="whole" bldLvl="1" animBg="1" rev="0" advAuto="0" spid="195" grpId="2"/>
      <p:bldP build="whole" bldLvl="1" animBg="1" rev="0" advAuto="0" spid="194" grpId="6"/>
      <p:bldP build="whole" bldLvl="1" animBg="1" rev="0" advAuto="0" spid="197" grpId="11"/>
      <p:bldP build="whole" bldLvl="1" animBg="1" rev="0" advAuto="0" spid="182" grpId="5"/>
      <p:bldP build="whole" bldLvl="1" animBg="1" rev="0" advAuto="0" spid="214" grpId="8"/>
      <p:bldP build="whole" bldLvl="1" animBg="1" rev="0" advAuto="0" spid="213" grpId="19"/>
      <p:bldP build="whole" bldLvl="1" animBg="1" rev="0" advAuto="0" spid="204" grpId="24"/>
      <p:bldP build="whole" bldLvl="1" animBg="1" rev="0" advAuto="0" spid="187" grpId="10"/>
      <p:bldP build="whole" bldLvl="1" animBg="1" rev="0" advAuto="0" spid="200" grpId="28"/>
      <p:bldP build="whole" bldLvl="1" animBg="1" rev="0" advAuto="0" spid="179" grpId="9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1243566" y="1599709"/>
            <a:ext cx="10517668" cy="7887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8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    1) </a:t>
            </a:r>
            <a:r>
              <a:t>对于根结点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root</a:t>
            </a:r>
            <a:r>
              <a:t>的失败指针，我们将它直接指向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NULL</a:t>
            </a:r>
            <a:r>
              <a:t>，对于根结点下所有的子结点，失败指针一定是指向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root</a:t>
            </a:r>
            <a:r>
              <a:t>的，因为当一个字符都不能匹配的时候，自然也就不存在更短的能够与之匹配的前缀了；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 defTabSz="457200">
              <a:defRPr sz="28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       2) </a:t>
            </a:r>
            <a:r>
              <a:t>将求完失败指针的结点插入队列中；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 defTabSz="457200">
              <a:defRPr sz="28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       3) </a:t>
            </a:r>
            <a:r>
              <a:t>每次弹出一个结点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now</a:t>
            </a:r>
            <a:r>
              <a:t>，询问它的每个字符对应的子结点，为了阐述方便，我们将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now</a:t>
            </a:r>
            <a:r>
              <a:t>的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t>号子结点记为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now-&gt;next[i]</a:t>
            </a:r>
            <a:r>
              <a:t>：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 defTabSz="457200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              a) </a:t>
            </a:r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如果</a:t>
            </a:r>
            <a:r>
              <a:t>now-&gt;next[i]</a:t>
            </a:r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为</a:t>
            </a:r>
            <a:r>
              <a:t>NULL</a:t>
            </a:r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，那么将</a:t>
            </a:r>
            <a:r>
              <a:t>now-&gt;next[i]</a:t>
            </a:r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指向</a:t>
            </a:r>
            <a:r>
              <a:t>now</a:t>
            </a:r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的失败指针的</a:t>
            </a:r>
            <a:r>
              <a:t>i</a:t>
            </a:r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号子结点</a:t>
            </a:r>
            <a:r>
              <a:t>, </a:t>
            </a:r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即</a:t>
            </a:r>
            <a:r>
              <a:t> now-&gt;next[i] = now-&gt;fail-&gt;next[i];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 defTabSz="457200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              b) </a:t>
            </a:r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如果</a:t>
            </a:r>
            <a:r>
              <a:t>now-&gt;next[i]</a:t>
            </a:r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不等于</a:t>
            </a:r>
            <a:r>
              <a:t>NULL</a:t>
            </a:r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，则需要构造</a:t>
            </a:r>
            <a:r>
              <a:t>now-&gt;next[i]</a:t>
            </a:r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的失败指针，由于</a:t>
            </a:r>
            <a:r>
              <a:t>a)</a:t>
            </a:r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的操作，我们知道</a:t>
            </a:r>
            <a:r>
              <a:t>now</a:t>
            </a:r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的失败指针一定存在一个</a:t>
            </a:r>
            <a:r>
              <a:t>i</a:t>
            </a:r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号子结点，即</a:t>
            </a:r>
            <a:r>
              <a:t>now-&gt;fail-&gt;next[i]</a:t>
            </a:r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，那么我们将</a:t>
            </a:r>
            <a:r>
              <a:t>now-&gt;next[i]</a:t>
            </a:r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的失败指针与它匹配，即</a:t>
            </a:r>
            <a:r>
              <a:t>now-&gt;next[i]-&gt;fail = now-&gt;fail-&gt;next[i]</a:t>
            </a:r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，如果匹配失败，指向根结点</a:t>
            </a:r>
            <a:endParaRPr>
              <a:latin typeface="Songti SC Regular"/>
              <a:ea typeface="Songti SC Regular"/>
              <a:cs typeface="Songti SC Regular"/>
              <a:sym typeface="Songti SC Regular"/>
            </a:endParaRPr>
          </a:p>
          <a:p>
            <a:pPr algn="l" defTabSz="457200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       4) </a:t>
            </a:r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重复</a:t>
            </a:r>
            <a:r>
              <a:t>2)</a:t>
            </a:r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的操作直到队列为空；</a:t>
            </a:r>
          </a:p>
        </p:txBody>
      </p:sp>
      <p:sp>
        <p:nvSpPr>
          <p:cNvPr id="220" name="Shape 220"/>
          <p:cNvSpPr/>
          <p:nvPr>
            <p:ph type="title"/>
          </p:nvPr>
        </p:nvSpPr>
        <p:spPr>
          <a:xfrm>
            <a:off x="952500" y="46393"/>
            <a:ext cx="11099801" cy="2159001"/>
          </a:xfrm>
          <a:prstGeom prst="rect">
            <a:avLst/>
          </a:prstGeom>
        </p:spPr>
        <p:txBody>
          <a:bodyPr/>
          <a:lstStyle/>
          <a:p>
            <a:pPr/>
            <a:r>
              <a:t>fail指针的构建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fail指针的构建</a:t>
            </a:r>
          </a:p>
        </p:txBody>
      </p:sp>
      <p:sp>
        <p:nvSpPr>
          <p:cNvPr id="223" name="Shape 223"/>
          <p:cNvSpPr/>
          <p:nvPr>
            <p:ph type="body" sz="quarter" idx="1"/>
          </p:nvPr>
        </p:nvSpPr>
        <p:spPr>
          <a:xfrm>
            <a:off x="711262" y="1984067"/>
            <a:ext cx="11582276" cy="1547231"/>
          </a:xfrm>
          <a:prstGeom prst="rect">
            <a:avLst/>
          </a:prstGeom>
        </p:spPr>
        <p:txBody>
          <a:bodyPr/>
          <a:lstStyle/>
          <a:p>
            <a:pPr marL="360844" indent="-360844" defTabSz="474253">
              <a:spcBef>
                <a:spcPts val="3300"/>
              </a:spcBef>
              <a:defRPr sz="2871"/>
            </a:pPr>
            <a:r>
              <a:t>模式串“he”，“she”，“his”，“ hers”，虚线表示fail指针</a:t>
            </a:r>
          </a:p>
          <a:p>
            <a:pPr marL="360844" indent="-360844" defTabSz="474253">
              <a:spcBef>
                <a:spcPts val="3300"/>
              </a:spcBef>
              <a:defRPr sz="2871"/>
            </a:pPr>
            <a:r>
              <a:t>用BFS构建失败指针</a:t>
            </a:r>
          </a:p>
        </p:txBody>
      </p:sp>
      <p:grpSp>
        <p:nvGrpSpPr>
          <p:cNvPr id="226" name="Group 226"/>
          <p:cNvGrpSpPr/>
          <p:nvPr/>
        </p:nvGrpSpPr>
        <p:grpSpPr>
          <a:xfrm>
            <a:off x="2138977" y="5153349"/>
            <a:ext cx="738587" cy="711203"/>
            <a:chOff x="0" y="0"/>
            <a:chExt cx="738586" cy="711201"/>
          </a:xfrm>
        </p:grpSpPr>
        <p:sp>
          <p:nvSpPr>
            <p:cNvPr id="224" name="Shape 224"/>
            <p:cNvSpPr/>
            <p:nvPr/>
          </p:nvSpPr>
          <p:spPr>
            <a:xfrm>
              <a:off x="-1" y="0"/>
              <a:ext cx="738588" cy="711202"/>
            </a:xfrm>
            <a:prstGeom prst="ellips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25" name="Shape 225"/>
            <p:cNvSpPr/>
            <p:nvPr/>
          </p:nvSpPr>
          <p:spPr>
            <a:xfrm>
              <a:off x="108162" y="120650"/>
              <a:ext cx="522261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0</a:t>
              </a:r>
            </a:p>
          </p:txBody>
        </p:sp>
      </p:grpSp>
      <p:grpSp>
        <p:nvGrpSpPr>
          <p:cNvPr id="229" name="Group 229"/>
          <p:cNvGrpSpPr/>
          <p:nvPr/>
        </p:nvGrpSpPr>
        <p:grpSpPr>
          <a:xfrm>
            <a:off x="6369108" y="7896549"/>
            <a:ext cx="738587" cy="711203"/>
            <a:chOff x="0" y="0"/>
            <a:chExt cx="738586" cy="711201"/>
          </a:xfrm>
        </p:grpSpPr>
        <p:sp>
          <p:nvSpPr>
            <p:cNvPr id="227" name="Shape 227"/>
            <p:cNvSpPr/>
            <p:nvPr/>
          </p:nvSpPr>
          <p:spPr>
            <a:xfrm>
              <a:off x="-1" y="0"/>
              <a:ext cx="738588" cy="711202"/>
            </a:xfrm>
            <a:prstGeom prst="ellips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28" name="Shape 228"/>
            <p:cNvSpPr/>
            <p:nvPr/>
          </p:nvSpPr>
          <p:spPr>
            <a:xfrm>
              <a:off x="108162" y="120650"/>
              <a:ext cx="522261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232" name="Group 232"/>
          <p:cNvGrpSpPr/>
          <p:nvPr/>
        </p:nvGrpSpPr>
        <p:grpSpPr>
          <a:xfrm>
            <a:off x="6369108" y="6524949"/>
            <a:ext cx="738587" cy="711203"/>
            <a:chOff x="0" y="0"/>
            <a:chExt cx="738586" cy="711201"/>
          </a:xfrm>
        </p:grpSpPr>
        <p:sp>
          <p:nvSpPr>
            <p:cNvPr id="230" name="Shape 230"/>
            <p:cNvSpPr/>
            <p:nvPr/>
          </p:nvSpPr>
          <p:spPr>
            <a:xfrm>
              <a:off x="-1" y="0"/>
              <a:ext cx="738588" cy="711202"/>
            </a:xfrm>
            <a:prstGeom prst="ellips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31" name="Shape 231"/>
            <p:cNvSpPr/>
            <p:nvPr/>
          </p:nvSpPr>
          <p:spPr>
            <a:xfrm>
              <a:off x="108162" y="120650"/>
              <a:ext cx="522261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235" name="Group 235"/>
          <p:cNvGrpSpPr/>
          <p:nvPr/>
        </p:nvGrpSpPr>
        <p:grpSpPr>
          <a:xfrm>
            <a:off x="8490008" y="5153349"/>
            <a:ext cx="738587" cy="711203"/>
            <a:chOff x="0" y="0"/>
            <a:chExt cx="738586" cy="711201"/>
          </a:xfrm>
        </p:grpSpPr>
        <p:sp>
          <p:nvSpPr>
            <p:cNvPr id="233" name="Shape 233"/>
            <p:cNvSpPr/>
            <p:nvPr/>
          </p:nvSpPr>
          <p:spPr>
            <a:xfrm>
              <a:off x="-1" y="0"/>
              <a:ext cx="738588" cy="711202"/>
            </a:xfrm>
            <a:prstGeom prst="ellips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34" name="Shape 234"/>
            <p:cNvSpPr/>
            <p:nvPr/>
          </p:nvSpPr>
          <p:spPr>
            <a:xfrm>
              <a:off x="108162" y="120650"/>
              <a:ext cx="522261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8</a:t>
              </a:r>
            </a:p>
          </p:txBody>
        </p:sp>
      </p:grpSp>
      <p:grpSp>
        <p:nvGrpSpPr>
          <p:cNvPr id="238" name="Group 238"/>
          <p:cNvGrpSpPr/>
          <p:nvPr/>
        </p:nvGrpSpPr>
        <p:grpSpPr>
          <a:xfrm>
            <a:off x="6369108" y="5153349"/>
            <a:ext cx="738587" cy="711203"/>
            <a:chOff x="0" y="0"/>
            <a:chExt cx="738586" cy="711201"/>
          </a:xfrm>
        </p:grpSpPr>
        <p:sp>
          <p:nvSpPr>
            <p:cNvPr id="236" name="Shape 236"/>
            <p:cNvSpPr/>
            <p:nvPr/>
          </p:nvSpPr>
          <p:spPr>
            <a:xfrm>
              <a:off x="-1" y="0"/>
              <a:ext cx="738588" cy="711202"/>
            </a:xfrm>
            <a:prstGeom prst="ellipse">
              <a:avLst/>
            </a:prstGeom>
            <a:noFill/>
            <a:ln w="38100" cap="flat">
              <a:solidFill>
                <a:srgbClr val="FF93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37" name="Shape 237"/>
            <p:cNvSpPr/>
            <p:nvPr/>
          </p:nvSpPr>
          <p:spPr>
            <a:xfrm>
              <a:off x="108162" y="120650"/>
              <a:ext cx="522261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241" name="Group 241"/>
          <p:cNvGrpSpPr/>
          <p:nvPr/>
        </p:nvGrpSpPr>
        <p:grpSpPr>
          <a:xfrm>
            <a:off x="4248208" y="5153349"/>
            <a:ext cx="738587" cy="711203"/>
            <a:chOff x="0" y="0"/>
            <a:chExt cx="738586" cy="711201"/>
          </a:xfrm>
        </p:grpSpPr>
        <p:sp>
          <p:nvSpPr>
            <p:cNvPr id="239" name="Shape 239"/>
            <p:cNvSpPr/>
            <p:nvPr/>
          </p:nvSpPr>
          <p:spPr>
            <a:xfrm>
              <a:off x="-1" y="0"/>
              <a:ext cx="738588" cy="711202"/>
            </a:xfrm>
            <a:prstGeom prst="ellips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40" name="Shape 240"/>
            <p:cNvSpPr/>
            <p:nvPr/>
          </p:nvSpPr>
          <p:spPr>
            <a:xfrm>
              <a:off x="108162" y="120650"/>
              <a:ext cx="522261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244" name="Group 244"/>
          <p:cNvGrpSpPr/>
          <p:nvPr/>
        </p:nvGrpSpPr>
        <p:grpSpPr>
          <a:xfrm>
            <a:off x="4259878" y="7896549"/>
            <a:ext cx="738587" cy="711203"/>
            <a:chOff x="0" y="0"/>
            <a:chExt cx="738586" cy="711201"/>
          </a:xfrm>
        </p:grpSpPr>
        <p:sp>
          <p:nvSpPr>
            <p:cNvPr id="242" name="Shape 242"/>
            <p:cNvSpPr/>
            <p:nvPr/>
          </p:nvSpPr>
          <p:spPr>
            <a:xfrm>
              <a:off x="-1" y="0"/>
              <a:ext cx="738588" cy="711202"/>
            </a:xfrm>
            <a:prstGeom prst="ellips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43" name="Shape 243"/>
            <p:cNvSpPr/>
            <p:nvPr/>
          </p:nvSpPr>
          <p:spPr>
            <a:xfrm>
              <a:off x="108162" y="120650"/>
              <a:ext cx="522261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245" name="Shape 245"/>
          <p:cNvSpPr/>
          <p:nvPr/>
        </p:nvSpPr>
        <p:spPr>
          <a:xfrm>
            <a:off x="2926539" y="5508949"/>
            <a:ext cx="126102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6" name="Shape 246"/>
          <p:cNvSpPr/>
          <p:nvPr/>
        </p:nvSpPr>
        <p:spPr>
          <a:xfrm>
            <a:off x="2673752" y="5913461"/>
            <a:ext cx="1513810" cy="194429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7" name="Shape 247"/>
          <p:cNvSpPr/>
          <p:nvPr/>
        </p:nvSpPr>
        <p:spPr>
          <a:xfrm>
            <a:off x="5048777" y="5916138"/>
            <a:ext cx="1259685" cy="86234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8" name="Shape 248"/>
          <p:cNvSpPr/>
          <p:nvPr/>
        </p:nvSpPr>
        <p:spPr>
          <a:xfrm>
            <a:off x="7168339" y="8252149"/>
            <a:ext cx="1261022" cy="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9" name="Shape 249"/>
          <p:cNvSpPr/>
          <p:nvPr/>
        </p:nvSpPr>
        <p:spPr>
          <a:xfrm>
            <a:off x="5047439" y="8252149"/>
            <a:ext cx="1261022" cy="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0" name="Shape 250"/>
          <p:cNvSpPr/>
          <p:nvPr/>
        </p:nvSpPr>
        <p:spPr>
          <a:xfrm>
            <a:off x="7168339" y="6880549"/>
            <a:ext cx="1261022" cy="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1" name="Shape 251"/>
          <p:cNvSpPr/>
          <p:nvPr/>
        </p:nvSpPr>
        <p:spPr>
          <a:xfrm>
            <a:off x="9289239" y="5508949"/>
            <a:ext cx="126102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2" name="Shape 252"/>
          <p:cNvSpPr/>
          <p:nvPr/>
        </p:nvSpPr>
        <p:spPr>
          <a:xfrm>
            <a:off x="7168339" y="5508949"/>
            <a:ext cx="126102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3" name="Shape 253"/>
          <p:cNvSpPr/>
          <p:nvPr/>
        </p:nvSpPr>
        <p:spPr>
          <a:xfrm>
            <a:off x="5047439" y="5508949"/>
            <a:ext cx="126102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4" name="Shape 254"/>
          <p:cNvSpPr/>
          <p:nvPr/>
        </p:nvSpPr>
        <p:spPr>
          <a:xfrm>
            <a:off x="726575" y="5185098"/>
            <a:ext cx="89382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root</a:t>
            </a:r>
          </a:p>
        </p:txBody>
      </p:sp>
      <p:sp>
        <p:nvSpPr>
          <p:cNvPr id="255" name="Shape 255"/>
          <p:cNvSpPr/>
          <p:nvPr/>
        </p:nvSpPr>
        <p:spPr>
          <a:xfrm>
            <a:off x="3372797" y="4875453"/>
            <a:ext cx="36850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</a:t>
            </a:r>
          </a:p>
        </p:txBody>
      </p:sp>
      <p:sp>
        <p:nvSpPr>
          <p:cNvPr id="256" name="Shape 256"/>
          <p:cNvSpPr/>
          <p:nvPr/>
        </p:nvSpPr>
        <p:spPr>
          <a:xfrm>
            <a:off x="3385599" y="6400959"/>
            <a:ext cx="3429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</a:t>
            </a:r>
          </a:p>
        </p:txBody>
      </p:sp>
      <p:sp>
        <p:nvSpPr>
          <p:cNvPr id="257" name="Shape 257"/>
          <p:cNvSpPr/>
          <p:nvPr/>
        </p:nvSpPr>
        <p:spPr>
          <a:xfrm>
            <a:off x="5575887" y="5770568"/>
            <a:ext cx="2157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</a:t>
            </a:r>
          </a:p>
        </p:txBody>
      </p:sp>
      <p:sp>
        <p:nvSpPr>
          <p:cNvPr id="258" name="Shape 258"/>
          <p:cNvSpPr/>
          <p:nvPr/>
        </p:nvSpPr>
        <p:spPr>
          <a:xfrm>
            <a:off x="9754135" y="4875453"/>
            <a:ext cx="3429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</a:t>
            </a:r>
          </a:p>
        </p:txBody>
      </p:sp>
      <p:sp>
        <p:nvSpPr>
          <p:cNvPr id="259" name="Shape 259"/>
          <p:cNvSpPr/>
          <p:nvPr/>
        </p:nvSpPr>
        <p:spPr>
          <a:xfrm>
            <a:off x="7659740" y="4922208"/>
            <a:ext cx="26654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</a:t>
            </a:r>
          </a:p>
        </p:txBody>
      </p:sp>
      <p:sp>
        <p:nvSpPr>
          <p:cNvPr id="260" name="Shape 260"/>
          <p:cNvSpPr/>
          <p:nvPr/>
        </p:nvSpPr>
        <p:spPr>
          <a:xfrm>
            <a:off x="5490779" y="4874700"/>
            <a:ext cx="36850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</a:t>
            </a:r>
          </a:p>
        </p:txBody>
      </p:sp>
      <p:sp>
        <p:nvSpPr>
          <p:cNvPr id="261" name="Shape 261"/>
          <p:cNvSpPr/>
          <p:nvPr/>
        </p:nvSpPr>
        <p:spPr>
          <a:xfrm>
            <a:off x="5490779" y="7672464"/>
            <a:ext cx="36850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</a:t>
            </a:r>
          </a:p>
        </p:txBody>
      </p:sp>
      <p:sp>
        <p:nvSpPr>
          <p:cNvPr id="262" name="Shape 262"/>
          <p:cNvSpPr/>
          <p:nvPr/>
        </p:nvSpPr>
        <p:spPr>
          <a:xfrm>
            <a:off x="7614598" y="7672464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</a:t>
            </a:r>
          </a:p>
        </p:txBody>
      </p:sp>
      <p:sp>
        <p:nvSpPr>
          <p:cNvPr id="263" name="Shape 263"/>
          <p:cNvSpPr/>
          <p:nvPr/>
        </p:nvSpPr>
        <p:spPr>
          <a:xfrm>
            <a:off x="7621564" y="6293809"/>
            <a:ext cx="3429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</a:t>
            </a:r>
          </a:p>
        </p:txBody>
      </p:sp>
      <p:grpSp>
        <p:nvGrpSpPr>
          <p:cNvPr id="266" name="Group 266"/>
          <p:cNvGrpSpPr/>
          <p:nvPr/>
        </p:nvGrpSpPr>
        <p:grpSpPr>
          <a:xfrm>
            <a:off x="10643372" y="5153349"/>
            <a:ext cx="738587" cy="711203"/>
            <a:chOff x="0" y="0"/>
            <a:chExt cx="738586" cy="711201"/>
          </a:xfrm>
        </p:grpSpPr>
        <p:sp>
          <p:nvSpPr>
            <p:cNvPr id="264" name="Shape 264"/>
            <p:cNvSpPr/>
            <p:nvPr/>
          </p:nvSpPr>
          <p:spPr>
            <a:xfrm>
              <a:off x="-1" y="0"/>
              <a:ext cx="738588" cy="711202"/>
            </a:xfrm>
            <a:prstGeom prst="ellipse">
              <a:avLst/>
            </a:prstGeom>
            <a:noFill/>
            <a:ln w="38100" cap="flat">
              <a:solidFill>
                <a:srgbClr val="FF93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65" name="Shape 265"/>
            <p:cNvSpPr/>
            <p:nvPr/>
          </p:nvSpPr>
          <p:spPr>
            <a:xfrm>
              <a:off x="108162" y="120650"/>
              <a:ext cx="522262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9</a:t>
              </a:r>
            </a:p>
          </p:txBody>
        </p:sp>
      </p:grpSp>
      <p:grpSp>
        <p:nvGrpSpPr>
          <p:cNvPr id="269" name="Group 269"/>
          <p:cNvGrpSpPr/>
          <p:nvPr/>
        </p:nvGrpSpPr>
        <p:grpSpPr>
          <a:xfrm>
            <a:off x="8490008" y="6551751"/>
            <a:ext cx="738587" cy="711203"/>
            <a:chOff x="0" y="0"/>
            <a:chExt cx="738586" cy="711201"/>
          </a:xfrm>
        </p:grpSpPr>
        <p:sp>
          <p:nvSpPr>
            <p:cNvPr id="267" name="Shape 267"/>
            <p:cNvSpPr/>
            <p:nvPr/>
          </p:nvSpPr>
          <p:spPr>
            <a:xfrm>
              <a:off x="-1" y="0"/>
              <a:ext cx="738588" cy="711202"/>
            </a:xfrm>
            <a:prstGeom prst="ellipse">
              <a:avLst/>
            </a:prstGeom>
            <a:noFill/>
            <a:ln w="38100" cap="flat">
              <a:solidFill>
                <a:srgbClr val="FF93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68" name="Shape 268"/>
            <p:cNvSpPr/>
            <p:nvPr/>
          </p:nvSpPr>
          <p:spPr>
            <a:xfrm>
              <a:off x="108162" y="120650"/>
              <a:ext cx="522261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7</a:t>
              </a:r>
            </a:p>
          </p:txBody>
        </p:sp>
      </p:grpSp>
      <p:grpSp>
        <p:nvGrpSpPr>
          <p:cNvPr id="272" name="Group 272"/>
          <p:cNvGrpSpPr/>
          <p:nvPr/>
        </p:nvGrpSpPr>
        <p:grpSpPr>
          <a:xfrm>
            <a:off x="8509772" y="7969202"/>
            <a:ext cx="738587" cy="711203"/>
            <a:chOff x="0" y="0"/>
            <a:chExt cx="738586" cy="711201"/>
          </a:xfrm>
        </p:grpSpPr>
        <p:sp>
          <p:nvSpPr>
            <p:cNvPr id="270" name="Shape 270"/>
            <p:cNvSpPr/>
            <p:nvPr/>
          </p:nvSpPr>
          <p:spPr>
            <a:xfrm>
              <a:off x="-1" y="0"/>
              <a:ext cx="738588" cy="711202"/>
            </a:xfrm>
            <a:prstGeom prst="ellipse">
              <a:avLst/>
            </a:prstGeom>
            <a:noFill/>
            <a:ln w="38100" cap="flat">
              <a:solidFill>
                <a:srgbClr val="FF93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71" name="Shape 271"/>
            <p:cNvSpPr/>
            <p:nvPr/>
          </p:nvSpPr>
          <p:spPr>
            <a:xfrm>
              <a:off x="108162" y="120650"/>
              <a:ext cx="522262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273" name="Shape 273"/>
          <p:cNvSpPr/>
          <p:nvPr/>
        </p:nvSpPr>
        <p:spPr>
          <a:xfrm>
            <a:off x="6350058" y="4552949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9300"/>
                </a:solidFill>
              </a:defRPr>
            </a:lvl1pPr>
          </a:lstStyle>
          <a:p>
            <a:pPr/>
            <a:r>
              <a:t>he</a:t>
            </a:r>
          </a:p>
        </p:txBody>
      </p:sp>
      <p:sp>
        <p:nvSpPr>
          <p:cNvPr id="274" name="Shape 274"/>
          <p:cNvSpPr/>
          <p:nvPr/>
        </p:nvSpPr>
        <p:spPr>
          <a:xfrm>
            <a:off x="10510887" y="4387693"/>
            <a:ext cx="100355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9300"/>
                </a:solidFill>
              </a:defRPr>
            </a:lvl1pPr>
          </a:lstStyle>
          <a:p>
            <a:pPr/>
            <a:r>
              <a:t>hers</a:t>
            </a:r>
          </a:p>
        </p:txBody>
      </p:sp>
      <p:sp>
        <p:nvSpPr>
          <p:cNvPr id="275" name="Shape 275"/>
          <p:cNvSpPr/>
          <p:nvPr/>
        </p:nvSpPr>
        <p:spPr>
          <a:xfrm>
            <a:off x="9268440" y="6293809"/>
            <a:ext cx="69860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9300"/>
                </a:solidFill>
              </a:defRPr>
            </a:lvl1pPr>
          </a:lstStyle>
          <a:p>
            <a:pPr/>
            <a:r>
              <a:t>his</a:t>
            </a:r>
          </a:p>
        </p:txBody>
      </p:sp>
      <p:sp>
        <p:nvSpPr>
          <p:cNvPr id="276" name="Shape 276"/>
          <p:cNvSpPr/>
          <p:nvPr/>
        </p:nvSpPr>
        <p:spPr>
          <a:xfrm>
            <a:off x="9176343" y="7486601"/>
            <a:ext cx="148681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9300"/>
                </a:solidFill>
              </a:defRPr>
            </a:lvl1pPr>
          </a:lstStyle>
          <a:p>
            <a:pPr/>
            <a:r>
              <a:t>she,he</a:t>
            </a:r>
          </a:p>
        </p:txBody>
      </p:sp>
      <p:sp>
        <p:nvSpPr>
          <p:cNvPr id="286" name="Shape 286"/>
          <p:cNvSpPr/>
          <p:nvPr/>
        </p:nvSpPr>
        <p:spPr>
          <a:xfrm>
            <a:off x="2810655" y="4969944"/>
            <a:ext cx="1539982" cy="3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6" fill="norm" stroke="1" extrusionOk="0">
                <a:moveTo>
                  <a:pt x="0" y="16216"/>
                </a:moveTo>
                <a:cubicBezTo>
                  <a:pt x="8097" y="-4725"/>
                  <a:pt x="15297" y="-5384"/>
                  <a:pt x="21600" y="14239"/>
                </a:cubicBezTo>
              </a:path>
            </a:pathLst>
          </a:custGeom>
          <a:ln w="38100">
            <a:solidFill>
              <a:srgbClr val="0433FF"/>
            </a:solidFill>
            <a:custDash>
              <a:ds d="200000" sp="2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87" name="Shape 287"/>
          <p:cNvSpPr/>
          <p:nvPr/>
        </p:nvSpPr>
        <p:spPr>
          <a:xfrm>
            <a:off x="2776562" y="4165925"/>
            <a:ext cx="3748569" cy="10721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2" fill="norm" stroke="1" extrusionOk="0">
                <a:moveTo>
                  <a:pt x="0" y="16202"/>
                </a:moveTo>
                <a:cubicBezTo>
                  <a:pt x="8481" y="-5185"/>
                  <a:pt x="15681" y="-5398"/>
                  <a:pt x="21600" y="15563"/>
                </a:cubicBezTo>
              </a:path>
            </a:pathLst>
          </a:custGeom>
          <a:ln w="38100">
            <a:solidFill>
              <a:srgbClr val="0433FF"/>
            </a:solidFill>
            <a:custDash>
              <a:ds d="200000" sp="2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88" name="Shape 288"/>
          <p:cNvSpPr/>
          <p:nvPr/>
        </p:nvSpPr>
        <p:spPr>
          <a:xfrm>
            <a:off x="2728303" y="3642942"/>
            <a:ext cx="5853282" cy="16039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fill="norm" stroke="1" extrusionOk="0">
                <a:moveTo>
                  <a:pt x="0" y="15728"/>
                </a:moveTo>
                <a:cubicBezTo>
                  <a:pt x="5825" y="-5399"/>
                  <a:pt x="13025" y="-5241"/>
                  <a:pt x="21600" y="16201"/>
                </a:cubicBezTo>
              </a:path>
            </a:pathLst>
          </a:custGeom>
          <a:ln w="38100">
            <a:solidFill>
              <a:srgbClr val="0433FF"/>
            </a:solidFill>
            <a:custDash>
              <a:ds d="200000" sp="2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89" name="Shape 289"/>
          <p:cNvSpPr/>
          <p:nvPr/>
        </p:nvSpPr>
        <p:spPr>
          <a:xfrm>
            <a:off x="5002395" y="5874469"/>
            <a:ext cx="6198669" cy="30730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992" h="17589" fill="norm" stroke="1" extrusionOk="0">
                <a:moveTo>
                  <a:pt x="0" y="14216"/>
                </a:moveTo>
                <a:cubicBezTo>
                  <a:pt x="15047" y="21600"/>
                  <a:pt x="21600" y="16861"/>
                  <a:pt x="19660" y="0"/>
                </a:cubicBezTo>
              </a:path>
            </a:pathLst>
          </a:custGeom>
          <a:ln w="38100">
            <a:solidFill>
              <a:srgbClr val="0433FF"/>
            </a:solidFill>
            <a:custDash>
              <a:ds d="200000" sp="2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90" name="Shape 290"/>
          <p:cNvSpPr/>
          <p:nvPr/>
        </p:nvSpPr>
        <p:spPr>
          <a:xfrm>
            <a:off x="2782420" y="5774339"/>
            <a:ext cx="3570663" cy="11773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859" fill="norm" stroke="1" extrusionOk="0">
                <a:moveTo>
                  <a:pt x="0" y="0"/>
                </a:moveTo>
                <a:cubicBezTo>
                  <a:pt x="6010" y="15113"/>
                  <a:pt x="13210" y="21600"/>
                  <a:pt x="21600" y="19461"/>
                </a:cubicBezTo>
              </a:path>
            </a:pathLst>
          </a:custGeom>
          <a:ln w="38100">
            <a:solidFill>
              <a:srgbClr val="0433FF"/>
            </a:solidFill>
            <a:custDash>
              <a:ds d="200000" sp="2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91" name="Shape 291"/>
          <p:cNvSpPr/>
          <p:nvPr/>
        </p:nvSpPr>
        <p:spPr>
          <a:xfrm>
            <a:off x="5008232" y="7058895"/>
            <a:ext cx="3495796" cy="11116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384" y="16379"/>
                  <a:pt x="14584" y="9179"/>
                  <a:pt x="21600" y="0"/>
                </a:cubicBezTo>
              </a:path>
            </a:pathLst>
          </a:custGeom>
          <a:ln w="38100">
            <a:solidFill>
              <a:srgbClr val="0433FF"/>
            </a:solidFill>
            <a:custDash>
              <a:ds d="200000" sp="2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92" name="Shape 292"/>
          <p:cNvSpPr/>
          <p:nvPr/>
        </p:nvSpPr>
        <p:spPr>
          <a:xfrm>
            <a:off x="2479944" y="5882590"/>
            <a:ext cx="1781453" cy="2248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47" h="21600" fill="norm" stroke="1" extrusionOk="0">
                <a:moveTo>
                  <a:pt x="3" y="0"/>
                </a:moveTo>
                <a:cubicBezTo>
                  <a:pt x="-153" y="10147"/>
                  <a:pt x="6995" y="17347"/>
                  <a:pt x="21447" y="21600"/>
                </a:cubicBezTo>
              </a:path>
            </a:pathLst>
          </a:custGeom>
          <a:ln w="38100">
            <a:solidFill>
              <a:srgbClr val="0433FF"/>
            </a:solidFill>
            <a:custDash>
              <a:ds d="200000" sp="2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93" name="Shape 293"/>
          <p:cNvSpPr/>
          <p:nvPr/>
        </p:nvSpPr>
        <p:spPr>
          <a:xfrm>
            <a:off x="4773789" y="5852016"/>
            <a:ext cx="1675777" cy="21495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2088" y="14906"/>
                  <a:pt x="4888" y="7706"/>
                  <a:pt x="0" y="0"/>
                </a:cubicBezTo>
              </a:path>
            </a:pathLst>
          </a:custGeom>
          <a:ln w="38100">
            <a:solidFill>
              <a:srgbClr val="0433FF"/>
            </a:solidFill>
            <a:custDash>
              <a:ds d="200000" sp="200000"/>
            </a:custDash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94" name="Shape 294"/>
          <p:cNvSpPr/>
          <p:nvPr/>
        </p:nvSpPr>
        <p:spPr>
          <a:xfrm>
            <a:off x="7020716" y="5766287"/>
            <a:ext cx="1699563" cy="22165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6668" y="14055"/>
                  <a:pt x="9468" y="6855"/>
                  <a:pt x="0" y="0"/>
                </a:cubicBezTo>
              </a:path>
            </a:pathLst>
          </a:custGeom>
          <a:ln w="38100">
            <a:solidFill>
              <a:srgbClr val="0433FF"/>
            </a:solidFill>
            <a:custDash>
              <a:ds d="200000" sp="200000"/>
            </a:custDash>
            <a:miter lim="400000"/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4" grpId="9"/>
      <p:bldP build="whole" bldLvl="1" animBg="1" rev="0" advAuto="0" spid="288" grpId="6"/>
      <p:bldP build="whole" bldLvl="1" animBg="1" rev="0" advAuto="0" spid="287" grpId="3"/>
      <p:bldP build="whole" bldLvl="1" animBg="1" rev="0" advAuto="0" spid="290" grpId="4"/>
      <p:bldP build="whole" bldLvl="1" animBg="1" rev="0" advAuto="0" spid="292" grpId="2"/>
      <p:bldP build="whole" bldLvl="1" animBg="1" rev="0" advAuto="0" spid="286" grpId="1"/>
      <p:bldP build="whole" bldLvl="1" animBg="1" rev="0" advAuto="0" spid="291" grpId="7"/>
      <p:bldP build="whole" bldLvl="1" animBg="1" rev="0" advAuto="0" spid="289" grpId="8"/>
      <p:bldP build="whole" bldLvl="1" animBg="1" rev="0" advAuto="0" spid="293" grpId="5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/>
        </p:nvSpPr>
        <p:spPr>
          <a:xfrm>
            <a:off x="1615355" y="2443577"/>
            <a:ext cx="9774090" cy="5721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6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t>对目标串进行匹配的时候，同样需要扫描目标字符串。由于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trie</a:t>
            </a:r>
            <a:r>
              <a:t>图已经创建完毕，每个结点读入一个字符的时候都能够进入到下一个状态，所以我们只需要根据目标串给定的字符进行遍历，然后每次检查当前的结点是否是结尾结点，当然还需要检查失败指针指向的结点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，</a:t>
            </a:r>
            <a:r>
              <a:t>累加所有的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已匹配数</a:t>
            </a:r>
            <a:r>
              <a:t>和即为模式串的个数。</a:t>
            </a:r>
          </a:p>
          <a:p>
            <a:pPr algn="l" defTabSz="457200">
              <a:defRPr sz="2600">
                <a:latin typeface="Songti SC Regular"/>
                <a:ea typeface="Songti SC Regular"/>
                <a:cs typeface="Songti SC Regular"/>
                <a:sym typeface="Songti SC Regular"/>
              </a:defRPr>
            </a:pPr>
          </a:p>
          <a:p>
            <a:pPr algn="l" defTabSz="457200"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(1)当前字符匹配，只需沿该路径走向下一个节点继续匹配即可；</a:t>
            </a:r>
          </a:p>
          <a:p>
            <a:pPr algn="l" defTabSz="457200"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(2)当前字符不匹配，则去当前节点失败指针所指向的字符继续匹配.重复这2个过程中的一个，直到模式串走完。</a:t>
            </a:r>
          </a:p>
          <a:p>
            <a:pPr algn="l" defTabSz="457200"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algn="l" defTabSz="457200"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注意：走到头以后当前字母不是关键字终点然而其</a:t>
            </a:r>
            <a:r>
              <a:rPr>
                <a:latin typeface="Menlo"/>
                <a:ea typeface="Menlo"/>
                <a:cs typeface="Menlo"/>
                <a:sym typeface="Menlo"/>
              </a:rPr>
              <a:t>fail</a:t>
            </a:r>
            <a:r>
              <a:t>指针指向字母是关键字终点的话，应当加入此关键值。</a:t>
            </a:r>
          </a:p>
        </p:txBody>
      </p:sp>
      <p:sp>
        <p:nvSpPr>
          <p:cNvPr id="297" name="Shape 297"/>
          <p:cNvSpPr/>
          <p:nvPr>
            <p:ph type="title"/>
          </p:nvPr>
        </p:nvSpPr>
        <p:spPr>
          <a:xfrm>
            <a:off x="952500" y="385521"/>
            <a:ext cx="11099801" cy="2159001"/>
          </a:xfrm>
          <a:prstGeom prst="rect">
            <a:avLst/>
          </a:prstGeom>
        </p:spPr>
        <p:txBody>
          <a:bodyPr/>
          <a:lstStyle/>
          <a:p>
            <a:pPr/>
            <a:r>
              <a:t>目标串匹配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